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5" r:id="rId3"/>
    <p:sldId id="258" r:id="rId4"/>
    <p:sldId id="272" r:id="rId5"/>
    <p:sldId id="259" r:id="rId6"/>
    <p:sldId id="273" r:id="rId7"/>
    <p:sldId id="270" r:id="rId8"/>
    <p:sldId id="274" r:id="rId9"/>
    <p:sldId id="276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89"/>
    <a:srgbClr val="FF9966"/>
    <a:srgbClr val="FF9933"/>
    <a:srgbClr val="2D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7FD37-D966-408C-97BA-E9359245FF4B}" v="49" dt="2018-10-04T15:54:01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561" autoAdjust="0"/>
  </p:normalViewPr>
  <p:slideViewPr>
    <p:cSldViewPr snapToGrid="0">
      <p:cViewPr varScale="1">
        <p:scale>
          <a:sx n="57" d="100"/>
          <a:sy n="57" d="100"/>
        </p:scale>
        <p:origin x="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 Wang" userId="a05e7757-6b46-4fd2-ac50-fb22e75b7b1b" providerId="ADAL" clId="{826EF1BA-9821-45A4-87D7-F0B039F55C78}"/>
  </pc:docChgLst>
  <pc:docChgLst>
    <pc:chgData name="Wang, Jing (ACES)" userId="a05e7757-6b46-4fd2-ac50-fb22e75b7b1b" providerId="ADAL" clId="{DA07FD37-D966-408C-97BA-E9359245FF4B}"/>
    <pc:docChg chg="addSld modSld">
      <pc:chgData name="Wang, Jing (ACES)" userId="a05e7757-6b46-4fd2-ac50-fb22e75b7b1b" providerId="ADAL" clId="{DA07FD37-D966-408C-97BA-E9359245FF4B}" dt="2018-10-04T15:54:01.331" v="47" actId="20577"/>
      <pc:docMkLst>
        <pc:docMk/>
      </pc:docMkLst>
      <pc:sldChg chg="modSp">
        <pc:chgData name="Wang, Jing (ACES)" userId="a05e7757-6b46-4fd2-ac50-fb22e75b7b1b" providerId="ADAL" clId="{DA07FD37-D966-408C-97BA-E9359245FF4B}" dt="2018-10-02T09:32:47.435" v="26" actId="207"/>
        <pc:sldMkLst>
          <pc:docMk/>
          <pc:sldMk cId="4543057" sldId="265"/>
        </pc:sldMkLst>
        <pc:spChg chg="mod">
          <ac:chgData name="Wang, Jing (ACES)" userId="a05e7757-6b46-4fd2-ac50-fb22e75b7b1b" providerId="ADAL" clId="{DA07FD37-D966-408C-97BA-E9359245FF4B}" dt="2018-10-02T09:32:47.435" v="26" actId="207"/>
          <ac:spMkLst>
            <pc:docMk/>
            <pc:sldMk cId="4543057" sldId="265"/>
            <ac:spMk id="3" creationId="{A14F7256-25A6-4768-A580-4AB32EAF7F35}"/>
          </ac:spMkLst>
        </pc:spChg>
      </pc:sldChg>
      <pc:sldChg chg="addSp modSp add">
        <pc:chgData name="Wang, Jing (ACES)" userId="a05e7757-6b46-4fd2-ac50-fb22e75b7b1b" providerId="ADAL" clId="{DA07FD37-D966-408C-97BA-E9359245FF4B}" dt="2018-10-02T09:32:19.917" v="25" actId="20577"/>
        <pc:sldMkLst>
          <pc:docMk/>
          <pc:sldMk cId="935252740" sldId="270"/>
        </pc:sldMkLst>
        <pc:spChg chg="add mod">
          <ac:chgData name="Wang, Jing (ACES)" userId="a05e7757-6b46-4fd2-ac50-fb22e75b7b1b" providerId="ADAL" clId="{DA07FD37-D966-408C-97BA-E9359245FF4B}" dt="2018-10-02T09:32:19.917" v="25" actId="20577"/>
          <ac:spMkLst>
            <pc:docMk/>
            <pc:sldMk cId="935252740" sldId="270"/>
            <ac:spMk id="2" creationId="{E003AEF7-0EA3-4F57-AA6C-038CB1311A22}"/>
          </ac:spMkLst>
        </pc:spChg>
      </pc:sldChg>
      <pc:sldChg chg="modSp">
        <pc:chgData name="Wang, Jing (ACES)" userId="a05e7757-6b46-4fd2-ac50-fb22e75b7b1b" providerId="ADAL" clId="{DA07FD37-D966-408C-97BA-E9359245FF4B}" dt="2018-10-04T15:54:01.331" v="47" actId="20577"/>
        <pc:sldMkLst>
          <pc:docMk/>
          <pc:sldMk cId="3004476287" sldId="276"/>
        </pc:sldMkLst>
        <pc:spChg chg="mod">
          <ac:chgData name="Wang, Jing (ACES)" userId="a05e7757-6b46-4fd2-ac50-fb22e75b7b1b" providerId="ADAL" clId="{DA07FD37-D966-408C-97BA-E9359245FF4B}" dt="2018-10-04T15:54:01.331" v="47" actId="20577"/>
          <ac:spMkLst>
            <pc:docMk/>
            <pc:sldMk cId="3004476287" sldId="27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51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83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0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3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3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4679-C701-46D0-8999-14B59253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2001078"/>
            <a:ext cx="10238134" cy="2027582"/>
          </a:xfrm>
          <a:noFill/>
        </p:spPr>
        <p:txBody>
          <a:bodyPr>
            <a:noAutofit/>
          </a:bodyPr>
          <a:lstStyle/>
          <a:p>
            <a:r>
              <a:rPr lang="en-GB" sz="4800" dirty="0"/>
              <a:t>Algorithms &amp; Data Structures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E49A5-C9BA-4289-BC4E-AF51B7988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16" y="4028660"/>
            <a:ext cx="5887687" cy="1000536"/>
          </a:xfrm>
        </p:spPr>
        <p:txBody>
          <a:bodyPr>
            <a:normAutofit/>
          </a:bodyPr>
          <a:lstStyle/>
          <a:p>
            <a:r>
              <a:rPr lang="en-GB" sz="2800" dirty="0"/>
              <a:t>Iteration, Recursion and Searching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2F453-61F7-4207-A72A-040ABC402040}"/>
              </a:ext>
            </a:extLst>
          </p:cNvPr>
          <p:cNvSpPr txBox="1"/>
          <p:nvPr/>
        </p:nvSpPr>
        <p:spPr>
          <a:xfrm>
            <a:off x="8304171" y="5575647"/>
            <a:ext cx="2380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Dr Jing Wang</a:t>
            </a:r>
          </a:p>
          <a:p>
            <a:pPr algn="r"/>
            <a:r>
              <a:rPr lang="en-GB" dirty="0"/>
              <a:t>jing.wang@shu.ac.uk</a:t>
            </a:r>
          </a:p>
          <a:p>
            <a:pPr algn="r"/>
            <a:r>
              <a:rPr lang="en-GB" dirty="0"/>
              <a:t>Cantor 9339</a:t>
            </a:r>
          </a:p>
        </p:txBody>
      </p:sp>
    </p:spTree>
    <p:extLst>
      <p:ext uri="{BB962C8B-B14F-4D97-AF65-F5344CB8AC3E}">
        <p14:creationId xmlns:p14="http://schemas.microsoft.com/office/powerpoint/2010/main" val="49967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4008-3921-4348-8F6E-3225B736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8098B588-A87C-40BC-B683-D67B1623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sequentially scans an array, comparing each array item with the search element</a:t>
            </a:r>
          </a:p>
          <a:p>
            <a:r>
              <a:rPr lang="en-GB" sz="2400" dirty="0"/>
              <a:t>If search element is found in an array then the index of the element is returned</a:t>
            </a:r>
          </a:p>
          <a:p>
            <a:r>
              <a:rPr lang="en-GB" sz="2400" dirty="0"/>
              <a:t>It can be applied to both sorted and unsorted arrays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4EF86CF-603D-4E4C-8BE5-9D93F496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179" y="4614690"/>
            <a:ext cx="3840305" cy="240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2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760E1FE-4EF8-4E27-BC11-44862B53FA46}"/>
              </a:ext>
            </a:extLst>
          </p:cNvPr>
          <p:cNvSpPr/>
          <p:nvPr/>
        </p:nvSpPr>
        <p:spPr>
          <a:xfrm>
            <a:off x="1987826" y="37371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DBDFE29-F784-4B99-B02A-E6C598DBAD4F}"/>
              </a:ext>
            </a:extLst>
          </p:cNvPr>
          <p:cNvSpPr/>
          <p:nvPr/>
        </p:nvSpPr>
        <p:spPr>
          <a:xfrm>
            <a:off x="2902226" y="3737112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D32D8D-D96B-472A-A1C2-F3D0AD762133}"/>
              </a:ext>
            </a:extLst>
          </p:cNvPr>
          <p:cNvSpPr/>
          <p:nvPr/>
        </p:nvSpPr>
        <p:spPr>
          <a:xfrm>
            <a:off x="3816626" y="37371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0C08B3-7B98-48AD-91E5-81E7F74BD0BC}"/>
              </a:ext>
            </a:extLst>
          </p:cNvPr>
          <p:cNvSpPr/>
          <p:nvPr/>
        </p:nvSpPr>
        <p:spPr>
          <a:xfrm>
            <a:off x="4731026" y="3737112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10D892B-9665-4EA3-BB11-9E09D4AB3DC2}"/>
              </a:ext>
            </a:extLst>
          </p:cNvPr>
          <p:cNvSpPr/>
          <p:nvPr/>
        </p:nvSpPr>
        <p:spPr>
          <a:xfrm>
            <a:off x="5645426" y="37371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1A4C31-84C9-4FF5-A522-E8A17A039D80}"/>
              </a:ext>
            </a:extLst>
          </p:cNvPr>
          <p:cNvSpPr/>
          <p:nvPr/>
        </p:nvSpPr>
        <p:spPr>
          <a:xfrm>
            <a:off x="6559826" y="3737112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3C0BDE-318E-45B1-8D43-20ED2964C476}"/>
              </a:ext>
            </a:extLst>
          </p:cNvPr>
          <p:cNvSpPr/>
          <p:nvPr/>
        </p:nvSpPr>
        <p:spPr>
          <a:xfrm>
            <a:off x="7474226" y="3737112"/>
            <a:ext cx="9144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929F73-8EB3-45DD-872E-14AD84D69B09}"/>
              </a:ext>
            </a:extLst>
          </p:cNvPr>
          <p:cNvGrpSpPr/>
          <p:nvPr/>
        </p:nvGrpSpPr>
        <p:grpSpPr>
          <a:xfrm>
            <a:off x="2186608" y="2955233"/>
            <a:ext cx="516836" cy="781879"/>
            <a:chOff x="2186608" y="2955233"/>
            <a:chExt cx="516836" cy="781879"/>
          </a:xfrm>
          <a:solidFill>
            <a:schemeClr val="accent2">
              <a:lumMod val="75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9E21178-411A-47EE-8B9A-5AE2DB61BED4}"/>
                </a:ext>
              </a:extLst>
            </p:cNvPr>
            <p:cNvSpPr/>
            <p:nvPr/>
          </p:nvSpPr>
          <p:spPr>
            <a:xfrm>
              <a:off x="2186608" y="2955233"/>
              <a:ext cx="516836" cy="5168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0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F636AF-DC49-44C8-A2D8-AD68CBC4DABC}"/>
                </a:ext>
              </a:extLst>
            </p:cNvPr>
            <p:cNvCxnSpPr>
              <a:stCxn id="69" idx="4"/>
              <a:endCxn id="60" idx="0"/>
            </p:cNvCxnSpPr>
            <p:nvPr/>
          </p:nvCxnSpPr>
          <p:spPr>
            <a:xfrm>
              <a:off x="2445026" y="3472069"/>
              <a:ext cx="0" cy="26504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6D4B7C-DDAC-4818-8AC3-BF529C3681FF}"/>
              </a:ext>
            </a:extLst>
          </p:cNvPr>
          <p:cNvGrpSpPr/>
          <p:nvPr/>
        </p:nvGrpSpPr>
        <p:grpSpPr>
          <a:xfrm>
            <a:off x="3101008" y="2955233"/>
            <a:ext cx="516836" cy="781879"/>
            <a:chOff x="3101008" y="2955233"/>
            <a:chExt cx="516836" cy="781879"/>
          </a:xfrm>
          <a:solidFill>
            <a:schemeClr val="accent2">
              <a:lumMod val="75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986F6A-E953-4E79-87B2-1AF5FDF5E592}"/>
                </a:ext>
              </a:extLst>
            </p:cNvPr>
            <p:cNvSpPr/>
            <p:nvPr/>
          </p:nvSpPr>
          <p:spPr>
            <a:xfrm>
              <a:off x="3101008" y="2955233"/>
              <a:ext cx="516836" cy="5168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719E88-7642-4F8D-9383-D377838B4449}"/>
                </a:ext>
              </a:extLst>
            </p:cNvPr>
            <p:cNvCxnSpPr>
              <a:stCxn id="72" idx="4"/>
              <a:endCxn id="61" idx="0"/>
            </p:cNvCxnSpPr>
            <p:nvPr/>
          </p:nvCxnSpPr>
          <p:spPr>
            <a:xfrm>
              <a:off x="3359426" y="3472069"/>
              <a:ext cx="0" cy="26504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44132A8-C6A3-425C-A257-52BCF431B149}"/>
              </a:ext>
            </a:extLst>
          </p:cNvPr>
          <p:cNvGrpSpPr/>
          <p:nvPr/>
        </p:nvGrpSpPr>
        <p:grpSpPr>
          <a:xfrm>
            <a:off x="4015408" y="2955233"/>
            <a:ext cx="516836" cy="781879"/>
            <a:chOff x="4015408" y="2955233"/>
            <a:chExt cx="516836" cy="781879"/>
          </a:xfrm>
          <a:solidFill>
            <a:schemeClr val="accent2">
              <a:lumMod val="75000"/>
            </a:schemeClr>
          </a:solidFill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D4532CF-FDD9-49D5-8CC3-EE66BA4ABA09}"/>
                </a:ext>
              </a:extLst>
            </p:cNvPr>
            <p:cNvSpPr/>
            <p:nvPr/>
          </p:nvSpPr>
          <p:spPr>
            <a:xfrm>
              <a:off x="4015408" y="2955233"/>
              <a:ext cx="516836" cy="5168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C92AA7B-83F1-43A6-9456-3A839B61FA74}"/>
                </a:ext>
              </a:extLst>
            </p:cNvPr>
            <p:cNvCxnSpPr>
              <a:stCxn id="75" idx="4"/>
              <a:endCxn id="62" idx="0"/>
            </p:cNvCxnSpPr>
            <p:nvPr/>
          </p:nvCxnSpPr>
          <p:spPr>
            <a:xfrm>
              <a:off x="4273826" y="3472069"/>
              <a:ext cx="0" cy="26504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A9593A3-B6AC-4603-BB9D-162B7C23A34D}"/>
              </a:ext>
            </a:extLst>
          </p:cNvPr>
          <p:cNvGrpSpPr/>
          <p:nvPr/>
        </p:nvGrpSpPr>
        <p:grpSpPr>
          <a:xfrm>
            <a:off x="4929808" y="2955233"/>
            <a:ext cx="516836" cy="781879"/>
            <a:chOff x="4929808" y="2955233"/>
            <a:chExt cx="516836" cy="781879"/>
          </a:xfrm>
          <a:solidFill>
            <a:schemeClr val="accent2">
              <a:lumMod val="75000"/>
            </a:schemeClr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C8F1C6E-F7EA-42AD-93D6-13FF37393D10}"/>
                </a:ext>
              </a:extLst>
            </p:cNvPr>
            <p:cNvSpPr/>
            <p:nvPr/>
          </p:nvSpPr>
          <p:spPr>
            <a:xfrm>
              <a:off x="4929808" y="2955233"/>
              <a:ext cx="516836" cy="5168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3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571378-77AC-4460-B9D2-660AF8DEF696}"/>
                </a:ext>
              </a:extLst>
            </p:cNvPr>
            <p:cNvCxnSpPr>
              <a:stCxn id="78" idx="4"/>
              <a:endCxn id="63" idx="0"/>
            </p:cNvCxnSpPr>
            <p:nvPr/>
          </p:nvCxnSpPr>
          <p:spPr>
            <a:xfrm>
              <a:off x="5188226" y="3472069"/>
              <a:ext cx="0" cy="26504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63D0BD0-6521-43E5-8439-24E9C3CFAD76}"/>
              </a:ext>
            </a:extLst>
          </p:cNvPr>
          <p:cNvGrpSpPr/>
          <p:nvPr/>
        </p:nvGrpSpPr>
        <p:grpSpPr>
          <a:xfrm>
            <a:off x="5844208" y="2955233"/>
            <a:ext cx="516836" cy="781879"/>
            <a:chOff x="5844208" y="2955233"/>
            <a:chExt cx="516836" cy="781879"/>
          </a:xfrm>
          <a:solidFill>
            <a:schemeClr val="accent2">
              <a:lumMod val="75000"/>
            </a:schemeClr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68519E3-87CF-4028-86E5-161B6C4A2A05}"/>
                </a:ext>
              </a:extLst>
            </p:cNvPr>
            <p:cNvSpPr/>
            <p:nvPr/>
          </p:nvSpPr>
          <p:spPr>
            <a:xfrm>
              <a:off x="5844208" y="2955233"/>
              <a:ext cx="516836" cy="5168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4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A3C27B-621F-420A-B3F8-B335AF0BCBD0}"/>
                </a:ext>
              </a:extLst>
            </p:cNvPr>
            <p:cNvCxnSpPr>
              <a:stCxn id="81" idx="4"/>
              <a:endCxn id="64" idx="0"/>
            </p:cNvCxnSpPr>
            <p:nvPr/>
          </p:nvCxnSpPr>
          <p:spPr>
            <a:xfrm>
              <a:off x="6102626" y="3472069"/>
              <a:ext cx="0" cy="26504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B327B8E-02D8-49E4-95D7-1589571A020A}"/>
              </a:ext>
            </a:extLst>
          </p:cNvPr>
          <p:cNvGrpSpPr/>
          <p:nvPr/>
        </p:nvGrpSpPr>
        <p:grpSpPr>
          <a:xfrm>
            <a:off x="6758608" y="2955233"/>
            <a:ext cx="516836" cy="781879"/>
            <a:chOff x="6758608" y="2955233"/>
            <a:chExt cx="516836" cy="781879"/>
          </a:xfrm>
          <a:solidFill>
            <a:schemeClr val="accent2">
              <a:lumMod val="75000"/>
            </a:schemeClr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9C50E6D-77FE-4A77-AC19-0399F6B965F4}"/>
                </a:ext>
              </a:extLst>
            </p:cNvPr>
            <p:cNvSpPr/>
            <p:nvPr/>
          </p:nvSpPr>
          <p:spPr>
            <a:xfrm>
              <a:off x="6758608" y="2955233"/>
              <a:ext cx="516836" cy="5168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5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55A2B6A-ECC6-4973-800C-82FEBF7ED65B}"/>
                </a:ext>
              </a:extLst>
            </p:cNvPr>
            <p:cNvCxnSpPr>
              <a:stCxn id="84" idx="4"/>
              <a:endCxn id="65" idx="0"/>
            </p:cNvCxnSpPr>
            <p:nvPr/>
          </p:nvCxnSpPr>
          <p:spPr>
            <a:xfrm>
              <a:off x="7017026" y="3472069"/>
              <a:ext cx="0" cy="26504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FB68E92-2AE5-4F6D-AF8F-E84D93101A35}"/>
              </a:ext>
            </a:extLst>
          </p:cNvPr>
          <p:cNvGrpSpPr/>
          <p:nvPr/>
        </p:nvGrpSpPr>
        <p:grpSpPr>
          <a:xfrm>
            <a:off x="7673007" y="2955233"/>
            <a:ext cx="516836" cy="781879"/>
            <a:chOff x="7931425" y="2955233"/>
            <a:chExt cx="516836" cy="781879"/>
          </a:xfrm>
          <a:solidFill>
            <a:schemeClr val="accent2">
              <a:lumMod val="75000"/>
            </a:schemeClr>
          </a:solidFill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FEA8840-A5AD-462E-970C-FCC16F8404C7}"/>
                </a:ext>
              </a:extLst>
            </p:cNvPr>
            <p:cNvSpPr/>
            <p:nvPr/>
          </p:nvSpPr>
          <p:spPr>
            <a:xfrm>
              <a:off x="7931425" y="2955233"/>
              <a:ext cx="516836" cy="5168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7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B4CAEB-FC15-4EF1-B574-1C5B1484A857}"/>
                </a:ext>
              </a:extLst>
            </p:cNvPr>
            <p:cNvCxnSpPr>
              <a:cxnSpLocks/>
              <a:stCxn id="90" idx="4"/>
              <a:endCxn id="67" idx="0"/>
            </p:cNvCxnSpPr>
            <p:nvPr/>
          </p:nvCxnSpPr>
          <p:spPr>
            <a:xfrm>
              <a:off x="8189843" y="3472069"/>
              <a:ext cx="1" cy="26504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08821DE-04DF-4D71-BDF1-7E9AE09C9972}"/>
              </a:ext>
            </a:extLst>
          </p:cNvPr>
          <p:cNvSpPr txBox="1"/>
          <p:nvPr/>
        </p:nvSpPr>
        <p:spPr>
          <a:xfrm>
            <a:off x="497343" y="303474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AD3001-A23C-465D-B0F8-EA50CF5B90EE}"/>
              </a:ext>
            </a:extLst>
          </p:cNvPr>
          <p:cNvSpPr txBox="1"/>
          <p:nvPr/>
        </p:nvSpPr>
        <p:spPr>
          <a:xfrm>
            <a:off x="497343" y="399192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Array values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173F976-C753-4242-9B3D-E34ABCE0462F}"/>
              </a:ext>
            </a:extLst>
          </p:cNvPr>
          <p:cNvGrpSpPr/>
          <p:nvPr/>
        </p:nvGrpSpPr>
        <p:grpSpPr>
          <a:xfrm>
            <a:off x="3253408" y="384312"/>
            <a:ext cx="4220818" cy="2438400"/>
            <a:chOff x="2445026" y="482074"/>
            <a:chExt cx="4220818" cy="2438400"/>
          </a:xfrm>
        </p:grpSpPr>
        <p:pic>
          <p:nvPicPr>
            <p:cNvPr id="3074" name="Picture 2" descr="Image result for search">
              <a:extLst>
                <a:ext uri="{FF2B5EF4-FFF2-40B4-BE49-F238E27FC236}">
                  <a16:creationId xmlns:a16="http://schemas.microsoft.com/office/drawing/2014/main" id="{278FFBA3-4F92-406C-A9F9-91453AE37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444" y="48207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hought Bubble: Cloud 101">
              <a:extLst>
                <a:ext uri="{FF2B5EF4-FFF2-40B4-BE49-F238E27FC236}">
                  <a16:creationId xmlns:a16="http://schemas.microsoft.com/office/drawing/2014/main" id="{FEBCFE2B-2538-4A13-98B6-D2CAC951CB02}"/>
                </a:ext>
              </a:extLst>
            </p:cNvPr>
            <p:cNvSpPr/>
            <p:nvPr/>
          </p:nvSpPr>
          <p:spPr>
            <a:xfrm>
              <a:off x="2445026" y="1172318"/>
              <a:ext cx="1828800" cy="1057911"/>
            </a:xfrm>
            <a:prstGeom prst="cloudCallout">
              <a:avLst>
                <a:gd name="adj1" fmla="val 75069"/>
                <a:gd name="adj2" fmla="val 32744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Where is 19?</a:t>
              </a:r>
            </a:p>
          </p:txBody>
        </p:sp>
      </p:grpSp>
      <p:sp>
        <p:nvSpPr>
          <p:cNvPr id="104" name="Speech Bubble: Oval 103">
            <a:extLst>
              <a:ext uri="{FF2B5EF4-FFF2-40B4-BE49-F238E27FC236}">
                <a16:creationId xmlns:a16="http://schemas.microsoft.com/office/drawing/2014/main" id="{1E4E93BF-D026-4179-838A-0CAA3E7B8057}"/>
              </a:ext>
            </a:extLst>
          </p:cNvPr>
          <p:cNvSpPr/>
          <p:nvPr/>
        </p:nvSpPr>
        <p:spPr>
          <a:xfrm>
            <a:off x="3253408" y="5643509"/>
            <a:ext cx="914400" cy="612648"/>
          </a:xfrm>
          <a:prstGeom prst="wedgeEllipseCallout">
            <a:avLst>
              <a:gd name="adj1" fmla="val -22472"/>
              <a:gd name="adj2" fmla="val -89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06" name="Speech Bubble: Oval 105">
            <a:extLst>
              <a:ext uri="{FF2B5EF4-FFF2-40B4-BE49-F238E27FC236}">
                <a16:creationId xmlns:a16="http://schemas.microsoft.com/office/drawing/2014/main" id="{5EE6CEDE-016C-48D7-9D11-D026CE7A904E}"/>
              </a:ext>
            </a:extLst>
          </p:cNvPr>
          <p:cNvSpPr/>
          <p:nvPr/>
        </p:nvSpPr>
        <p:spPr>
          <a:xfrm>
            <a:off x="4234700" y="5643509"/>
            <a:ext cx="914400" cy="612648"/>
          </a:xfrm>
          <a:prstGeom prst="wedgeEllipseCallout">
            <a:avLst>
              <a:gd name="adj1" fmla="val -22472"/>
              <a:gd name="adj2" fmla="val -89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07" name="Speech Bubble: Oval 106">
            <a:extLst>
              <a:ext uri="{FF2B5EF4-FFF2-40B4-BE49-F238E27FC236}">
                <a16:creationId xmlns:a16="http://schemas.microsoft.com/office/drawing/2014/main" id="{1D2F2C32-4B37-4DC9-9B63-DBB4601F7BD8}"/>
              </a:ext>
            </a:extLst>
          </p:cNvPr>
          <p:cNvSpPr/>
          <p:nvPr/>
        </p:nvSpPr>
        <p:spPr>
          <a:xfrm>
            <a:off x="5215992" y="5643509"/>
            <a:ext cx="914400" cy="612648"/>
          </a:xfrm>
          <a:prstGeom prst="wedgeEllipseCallout">
            <a:avLst>
              <a:gd name="adj1" fmla="val -22472"/>
              <a:gd name="adj2" fmla="val -89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08" name="Speech Bubble: Oval 107">
            <a:extLst>
              <a:ext uri="{FF2B5EF4-FFF2-40B4-BE49-F238E27FC236}">
                <a16:creationId xmlns:a16="http://schemas.microsoft.com/office/drawing/2014/main" id="{7EC76E32-A812-421C-AFC4-1B64B9518D7F}"/>
              </a:ext>
            </a:extLst>
          </p:cNvPr>
          <p:cNvSpPr/>
          <p:nvPr/>
        </p:nvSpPr>
        <p:spPr>
          <a:xfrm>
            <a:off x="6158158" y="5643509"/>
            <a:ext cx="914400" cy="612648"/>
          </a:xfrm>
          <a:prstGeom prst="wedgeEllipseCallout">
            <a:avLst>
              <a:gd name="adj1" fmla="val -22472"/>
              <a:gd name="adj2" fmla="val -89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09" name="Speech Bubble: Oval 108">
            <a:extLst>
              <a:ext uri="{FF2B5EF4-FFF2-40B4-BE49-F238E27FC236}">
                <a16:creationId xmlns:a16="http://schemas.microsoft.com/office/drawing/2014/main" id="{7AB42CB2-C565-48FE-88DE-908AD0298094}"/>
              </a:ext>
            </a:extLst>
          </p:cNvPr>
          <p:cNvSpPr/>
          <p:nvPr/>
        </p:nvSpPr>
        <p:spPr>
          <a:xfrm>
            <a:off x="7093384" y="5643509"/>
            <a:ext cx="914400" cy="612648"/>
          </a:xfrm>
          <a:prstGeom prst="wedgeEllipseCallout">
            <a:avLst>
              <a:gd name="adj1" fmla="val -22472"/>
              <a:gd name="adj2" fmla="val -89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Yes!</a:t>
            </a:r>
          </a:p>
        </p:txBody>
      </p:sp>
      <p:sp>
        <p:nvSpPr>
          <p:cNvPr id="105" name="Speech Bubble: Oval 104">
            <a:extLst>
              <a:ext uri="{FF2B5EF4-FFF2-40B4-BE49-F238E27FC236}">
                <a16:creationId xmlns:a16="http://schemas.microsoft.com/office/drawing/2014/main" id="{163642AF-7AB5-4675-93D0-1B26902636D2}"/>
              </a:ext>
            </a:extLst>
          </p:cNvPr>
          <p:cNvSpPr/>
          <p:nvPr/>
        </p:nvSpPr>
        <p:spPr>
          <a:xfrm>
            <a:off x="6869350" y="337473"/>
            <a:ext cx="3436115" cy="1414508"/>
          </a:xfrm>
          <a:prstGeom prst="wedgeEllipseCallout">
            <a:avLst>
              <a:gd name="adj1" fmla="val -41337"/>
              <a:gd name="adj2" fmla="val 67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 is in the array and it is located at the 4</a:t>
            </a:r>
            <a:r>
              <a:rPr lang="en-GB" baseline="30000" dirty="0"/>
              <a:t>th</a:t>
            </a:r>
            <a:r>
              <a:rPr lang="en-GB" dirty="0"/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6646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"/>
                            </p:stCondLst>
                            <p:childTnLst>
                              <p:par>
                                <p:cTn id="6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0.29557 0.411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57 0.4118 L -0.2181 0.4152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1 0.41527 L -0.1431 0.4171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1 0.41713 L -0.0681 0.4171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1 0.41713 L 0.0069 0.41713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0.41713 L -4.79167E-6 -2.96296E-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92" grpId="0"/>
      <p:bldP spid="93" grpId="0"/>
      <p:bldP spid="104" grpId="0" animBg="1"/>
      <p:bldP spid="104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09" grpId="2" animBg="1"/>
      <p:bldP spid="1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23D6-9278-4A2C-8C33-5A4731D1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8CA4-99A9-4F87-B2C7-F3222E2B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068643"/>
          </a:xfrm>
        </p:spPr>
        <p:txBody>
          <a:bodyPr>
            <a:normAutofit/>
          </a:bodyPr>
          <a:lstStyle/>
          <a:p>
            <a:r>
              <a:rPr lang="en-GB" sz="2400" dirty="0"/>
              <a:t>What is the best case scenario?</a:t>
            </a:r>
          </a:p>
          <a:p>
            <a:r>
              <a:rPr lang="en-GB" sz="2400" dirty="0"/>
              <a:t>What is the worst case scenario?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6ABA5-05B5-4863-80B2-FA3BA857B955}"/>
              </a:ext>
            </a:extLst>
          </p:cNvPr>
          <p:cNvSpPr/>
          <p:nvPr/>
        </p:nvSpPr>
        <p:spPr>
          <a:xfrm>
            <a:off x="1732993" y="4486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FC760-74DF-4216-B669-DD396CF04F90}"/>
              </a:ext>
            </a:extLst>
          </p:cNvPr>
          <p:cNvSpPr/>
          <p:nvPr/>
        </p:nvSpPr>
        <p:spPr>
          <a:xfrm>
            <a:off x="2647393" y="448662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21DE8-4E45-4BD1-B5AA-F1B891664D52}"/>
              </a:ext>
            </a:extLst>
          </p:cNvPr>
          <p:cNvSpPr/>
          <p:nvPr/>
        </p:nvSpPr>
        <p:spPr>
          <a:xfrm>
            <a:off x="3561793" y="4486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0C3A-E44C-41EB-B33C-9F55DB475000}"/>
              </a:ext>
            </a:extLst>
          </p:cNvPr>
          <p:cNvSpPr/>
          <p:nvPr/>
        </p:nvSpPr>
        <p:spPr>
          <a:xfrm>
            <a:off x="4476193" y="448662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F64D3D-9B66-4647-84C7-9036C55DB188}"/>
              </a:ext>
            </a:extLst>
          </p:cNvPr>
          <p:cNvSpPr/>
          <p:nvPr/>
        </p:nvSpPr>
        <p:spPr>
          <a:xfrm>
            <a:off x="5390593" y="4486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F66F2B-89DD-4D80-B69A-B8F42C7F4F0A}"/>
              </a:ext>
            </a:extLst>
          </p:cNvPr>
          <p:cNvSpPr/>
          <p:nvPr/>
        </p:nvSpPr>
        <p:spPr>
          <a:xfrm>
            <a:off x="6304993" y="448662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D6C27-58ED-433F-8AE9-6CC35816B5F4}"/>
              </a:ext>
            </a:extLst>
          </p:cNvPr>
          <p:cNvSpPr/>
          <p:nvPr/>
        </p:nvSpPr>
        <p:spPr>
          <a:xfrm>
            <a:off x="7219393" y="4486620"/>
            <a:ext cx="9144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1838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74E0-00B3-4329-B14C-B58C5315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7256-25A6-4768-A580-4AB32EAF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800" dirty="0"/>
              <a:t>Uses a </a:t>
            </a:r>
            <a:r>
              <a:rPr lang="en-GB" sz="2800" dirty="0">
                <a:solidFill>
                  <a:srgbClr val="FF0000"/>
                </a:solidFill>
              </a:rPr>
              <a:t>divide and conquer </a:t>
            </a:r>
            <a:r>
              <a:rPr lang="en-GB" sz="2800" dirty="0"/>
              <a:t>strategy to determine if an item is in the collection</a:t>
            </a:r>
          </a:p>
          <a:p>
            <a:pPr lvl="2"/>
            <a:r>
              <a:rPr lang="en-GB" sz="2400" dirty="0"/>
              <a:t>Exclude a group of elements at each step, focusing on the group it might be in</a:t>
            </a:r>
          </a:p>
          <a:p>
            <a:pPr lvl="1"/>
            <a:r>
              <a:rPr lang="en-GB" sz="2800" dirty="0"/>
              <a:t>The collection needs to be ordered, e.g. ascending or descending order</a:t>
            </a:r>
          </a:p>
          <a:p>
            <a:pPr lvl="1"/>
            <a:r>
              <a:rPr lang="en-GB" sz="2800" dirty="0"/>
              <a:t>Faster than linear search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40273250-EAB1-4390-852B-3137BAC5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179" y="4614690"/>
            <a:ext cx="3840305" cy="240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F32577-4AF1-44CA-81BE-3543F9B8B858}"/>
              </a:ext>
            </a:extLst>
          </p:cNvPr>
          <p:cNvSpPr/>
          <p:nvPr/>
        </p:nvSpPr>
        <p:spPr>
          <a:xfrm>
            <a:off x="7429256" y="1643050"/>
            <a:ext cx="9144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875E7-E59C-4E2A-A056-19B54E8B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760"/>
            <a:ext cx="10792918" cy="728522"/>
          </a:xfrm>
        </p:spPr>
        <p:txBody>
          <a:bodyPr/>
          <a:lstStyle/>
          <a:p>
            <a:r>
              <a:rPr lang="en-GB" dirty="0"/>
              <a:t>Binary Search is used for sorted arrays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A8EDC-CA20-4689-9FDB-940DD7BCB508}"/>
              </a:ext>
            </a:extLst>
          </p:cNvPr>
          <p:cNvSpPr/>
          <p:nvPr/>
        </p:nvSpPr>
        <p:spPr>
          <a:xfrm>
            <a:off x="1942856" y="16534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14C6C-2654-432B-AC06-62EB6643A84D}"/>
              </a:ext>
            </a:extLst>
          </p:cNvPr>
          <p:cNvSpPr/>
          <p:nvPr/>
        </p:nvSpPr>
        <p:spPr>
          <a:xfrm>
            <a:off x="2857256" y="165347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EBD5E-4C8E-40E6-B1D6-CE2F251B93C8}"/>
              </a:ext>
            </a:extLst>
          </p:cNvPr>
          <p:cNvSpPr/>
          <p:nvPr/>
        </p:nvSpPr>
        <p:spPr>
          <a:xfrm>
            <a:off x="3771656" y="16534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0900A-7D0A-41DD-A1D7-DE97B2EE8AF6}"/>
              </a:ext>
            </a:extLst>
          </p:cNvPr>
          <p:cNvSpPr/>
          <p:nvPr/>
        </p:nvSpPr>
        <p:spPr>
          <a:xfrm>
            <a:off x="4686056" y="165347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C21BD-57DF-4512-91F0-706FB5A6FEFD}"/>
              </a:ext>
            </a:extLst>
          </p:cNvPr>
          <p:cNvSpPr/>
          <p:nvPr/>
        </p:nvSpPr>
        <p:spPr>
          <a:xfrm>
            <a:off x="5600456" y="16534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06CCF-DD01-4551-B265-53F6BD8DDBB2}"/>
              </a:ext>
            </a:extLst>
          </p:cNvPr>
          <p:cNvSpPr/>
          <p:nvPr/>
        </p:nvSpPr>
        <p:spPr>
          <a:xfrm>
            <a:off x="6514856" y="165347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660EC7-DF7B-450C-90A9-C49FF9EA7488}"/>
              </a:ext>
            </a:extLst>
          </p:cNvPr>
          <p:cNvSpPr/>
          <p:nvPr/>
        </p:nvSpPr>
        <p:spPr>
          <a:xfrm>
            <a:off x="1942856" y="16430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C718B-B08D-404D-942A-1A29E822E381}"/>
              </a:ext>
            </a:extLst>
          </p:cNvPr>
          <p:cNvSpPr/>
          <p:nvPr/>
        </p:nvSpPr>
        <p:spPr>
          <a:xfrm>
            <a:off x="2857256" y="164305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37865-F21D-4059-9DEB-40B9EE6BE677}"/>
              </a:ext>
            </a:extLst>
          </p:cNvPr>
          <p:cNvSpPr/>
          <p:nvPr/>
        </p:nvSpPr>
        <p:spPr>
          <a:xfrm>
            <a:off x="3771656" y="16430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08DF47-BDA3-4C8D-9238-C99F896BA9AE}"/>
              </a:ext>
            </a:extLst>
          </p:cNvPr>
          <p:cNvSpPr/>
          <p:nvPr/>
        </p:nvSpPr>
        <p:spPr>
          <a:xfrm>
            <a:off x="4686056" y="164305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F3CED0-33BC-407F-BE3A-FD7B039688D8}"/>
              </a:ext>
            </a:extLst>
          </p:cNvPr>
          <p:cNvSpPr/>
          <p:nvPr/>
        </p:nvSpPr>
        <p:spPr>
          <a:xfrm>
            <a:off x="5600456" y="164305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6B2634-E551-4582-9084-897EB3F6B717}"/>
              </a:ext>
            </a:extLst>
          </p:cNvPr>
          <p:cNvSpPr/>
          <p:nvPr/>
        </p:nvSpPr>
        <p:spPr>
          <a:xfrm>
            <a:off x="6514856" y="164305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63BAC4-87AD-419D-BB08-14E26807F29D}"/>
              </a:ext>
            </a:extLst>
          </p:cNvPr>
          <p:cNvSpPr/>
          <p:nvPr/>
        </p:nvSpPr>
        <p:spPr>
          <a:xfrm>
            <a:off x="7429256" y="1643050"/>
            <a:ext cx="9144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3948D0-5601-4832-A511-B7831B99457D}"/>
              </a:ext>
            </a:extLst>
          </p:cNvPr>
          <p:cNvGrpSpPr/>
          <p:nvPr/>
        </p:nvGrpSpPr>
        <p:grpSpPr>
          <a:xfrm>
            <a:off x="4686056" y="2795361"/>
            <a:ext cx="3950757" cy="1562100"/>
            <a:chOff x="5307299" y="2828925"/>
            <a:chExt cx="3950757" cy="1562100"/>
          </a:xfrm>
        </p:grpSpPr>
        <p:sp>
          <p:nvSpPr>
            <p:cNvPr id="28" name="Arrow: Notched Right 27">
              <a:extLst>
                <a:ext uri="{FF2B5EF4-FFF2-40B4-BE49-F238E27FC236}">
                  <a16:creationId xmlns:a16="http://schemas.microsoft.com/office/drawing/2014/main" id="{68C2F5A3-7C2A-4386-9A4D-50B35B2D9CD8}"/>
                </a:ext>
              </a:extLst>
            </p:cNvPr>
            <p:cNvSpPr/>
            <p:nvPr/>
          </p:nvSpPr>
          <p:spPr>
            <a:xfrm rot="5400000">
              <a:off x="5050124" y="3086100"/>
              <a:ext cx="1562100" cy="104775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allout: Line with Border and Accent Bar 28">
              <a:extLst>
                <a:ext uri="{FF2B5EF4-FFF2-40B4-BE49-F238E27FC236}">
                  <a16:creationId xmlns:a16="http://schemas.microsoft.com/office/drawing/2014/main" id="{D8805A4B-21CE-4C17-BCB4-83CCE9687F05}"/>
                </a:ext>
              </a:extLst>
            </p:cNvPr>
            <p:cNvSpPr/>
            <p:nvPr/>
          </p:nvSpPr>
          <p:spPr>
            <a:xfrm>
              <a:off x="7029206" y="3106218"/>
              <a:ext cx="2228850" cy="781050"/>
            </a:xfrm>
            <a:prstGeom prst="accentBorderCallout1">
              <a:avLst>
                <a:gd name="adj1" fmla="val 52896"/>
                <a:gd name="adj2" fmla="val -4914"/>
                <a:gd name="adj3" fmla="val 44207"/>
                <a:gd name="adj4" fmla="val -426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Some Sorting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3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069 L -0.07304 0.4333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2" y="216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069 L -0.37227 0.4333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33" y="2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069 L -0.07149 0.4333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2162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069 L 0.2293 0.4333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2162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069 L 0.00508 0.4333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16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069 L 0.23126 0.4333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2162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069 L 0.08204 0.4340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6DE5-BA29-404A-B46A-E411A9D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8297"/>
          </a:xfrm>
        </p:spPr>
        <p:txBody>
          <a:bodyPr/>
          <a:lstStyle/>
          <a:p>
            <a:r>
              <a:rPr lang="en-GB" dirty="0"/>
              <a:t>Strategy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5E46CA7-B9FF-49CF-912E-3A70429FC314}"/>
              </a:ext>
            </a:extLst>
          </p:cNvPr>
          <p:cNvSpPr/>
          <p:nvPr/>
        </p:nvSpPr>
        <p:spPr>
          <a:xfrm>
            <a:off x="3287487" y="1723571"/>
            <a:ext cx="4397828" cy="9144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Take the middle item in the subgroup and compare with our search item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052A37F-509E-4A35-90C3-D49257A6CC2C}"/>
              </a:ext>
            </a:extLst>
          </p:cNvPr>
          <p:cNvSpPr/>
          <p:nvPr/>
        </p:nvSpPr>
        <p:spPr>
          <a:xfrm>
            <a:off x="3447144" y="3251198"/>
            <a:ext cx="4078514" cy="725714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Equal to the search 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7374A5-FDBD-410C-8A4A-EB892A7B6EA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486401" y="2637971"/>
            <a:ext cx="0" cy="61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427E74-5C13-4C77-9363-726B5973BB06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7525658" y="3614055"/>
            <a:ext cx="70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E607E14-E94C-4A3F-93A3-EE309B1170B9}"/>
              </a:ext>
            </a:extLst>
          </p:cNvPr>
          <p:cNvSpPr/>
          <p:nvPr/>
        </p:nvSpPr>
        <p:spPr>
          <a:xfrm>
            <a:off x="8229020" y="3251198"/>
            <a:ext cx="1640114" cy="7257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it!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5002AF63-1D9E-454C-BA07-DFC5B0E5CE7D}"/>
              </a:ext>
            </a:extLst>
          </p:cNvPr>
          <p:cNvSpPr/>
          <p:nvPr/>
        </p:nvSpPr>
        <p:spPr>
          <a:xfrm>
            <a:off x="3439016" y="4586513"/>
            <a:ext cx="4078514" cy="725714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Bigger than search item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EB695F-B094-49FD-B805-1A5866982977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 flipH="1">
            <a:off x="5478273" y="3976912"/>
            <a:ext cx="8128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7983C73-1EC0-4AEF-8640-74302305D709}"/>
              </a:ext>
            </a:extLst>
          </p:cNvPr>
          <p:cNvSpPr/>
          <p:nvPr/>
        </p:nvSpPr>
        <p:spPr>
          <a:xfrm>
            <a:off x="971733" y="4492170"/>
            <a:ext cx="1887728" cy="9144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Only check the subgroup items that 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lower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3D8AA0D7-E977-42A8-BDCF-AF9E417B9294}"/>
              </a:ext>
            </a:extLst>
          </p:cNvPr>
          <p:cNvSpPr/>
          <p:nvPr/>
        </p:nvSpPr>
        <p:spPr>
          <a:xfrm>
            <a:off x="8105213" y="4492170"/>
            <a:ext cx="1887728" cy="9144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Only check the subgroup items that 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higher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E5A680-818A-4DD0-890C-DE8BA2426C09}"/>
              </a:ext>
            </a:extLst>
          </p:cNvPr>
          <p:cNvCxnSpPr>
            <a:stCxn id="21" idx="1"/>
            <a:endCxn id="27" idx="3"/>
          </p:cNvCxnSpPr>
          <p:nvPr/>
        </p:nvCxnSpPr>
        <p:spPr>
          <a:xfrm flipH="1">
            <a:off x="2859461" y="4949370"/>
            <a:ext cx="57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038802-1FFD-4B36-A320-307747227C34}"/>
              </a:ext>
            </a:extLst>
          </p:cNvPr>
          <p:cNvCxnSpPr>
            <a:stCxn id="21" idx="3"/>
            <a:endCxn id="31" idx="1"/>
          </p:cNvCxnSpPr>
          <p:nvPr/>
        </p:nvCxnSpPr>
        <p:spPr>
          <a:xfrm>
            <a:off x="7517530" y="4949370"/>
            <a:ext cx="587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6B74879-E5D9-4218-BAC0-AC4BE626981C}"/>
              </a:ext>
            </a:extLst>
          </p:cNvPr>
          <p:cNvCxnSpPr>
            <a:stCxn id="27" idx="0"/>
            <a:endCxn id="11" idx="0"/>
          </p:cNvCxnSpPr>
          <p:nvPr/>
        </p:nvCxnSpPr>
        <p:spPr>
          <a:xfrm rot="5400000" flipH="1" flipV="1">
            <a:off x="2316700" y="1322469"/>
            <a:ext cx="2768599" cy="3570804"/>
          </a:xfrm>
          <a:prstGeom prst="bentConnector3">
            <a:avLst>
              <a:gd name="adj1" fmla="val 108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976CFA6-E304-482B-A6E7-E7E85398A2B7}"/>
              </a:ext>
            </a:extLst>
          </p:cNvPr>
          <p:cNvCxnSpPr>
            <a:stCxn id="31" idx="3"/>
            <a:endCxn id="11" idx="0"/>
          </p:cNvCxnSpPr>
          <p:nvPr/>
        </p:nvCxnSpPr>
        <p:spPr>
          <a:xfrm flipH="1" flipV="1">
            <a:off x="5486401" y="1723571"/>
            <a:ext cx="4506540" cy="3225799"/>
          </a:xfrm>
          <a:prstGeom prst="bentConnector4">
            <a:avLst>
              <a:gd name="adj1" fmla="val -5073"/>
              <a:gd name="adj2" fmla="val 107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33070EE-5351-4B99-8CB5-DE19DB86B4A1}"/>
              </a:ext>
            </a:extLst>
          </p:cNvPr>
          <p:cNvSpPr txBox="1"/>
          <p:nvPr/>
        </p:nvSpPr>
        <p:spPr>
          <a:xfrm>
            <a:off x="7725970" y="324148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B9CBF4-9F5D-467A-A5EC-6891F98B3CCD}"/>
              </a:ext>
            </a:extLst>
          </p:cNvPr>
          <p:cNvSpPr txBox="1"/>
          <p:nvPr/>
        </p:nvSpPr>
        <p:spPr>
          <a:xfrm>
            <a:off x="2980017" y="45586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512C70-790C-49C8-B06C-CAC9CEC0B127}"/>
              </a:ext>
            </a:extLst>
          </p:cNvPr>
          <p:cNvSpPr txBox="1"/>
          <p:nvPr/>
        </p:nvSpPr>
        <p:spPr>
          <a:xfrm>
            <a:off x="5478272" y="40647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95A06-5E26-4286-B055-EE05D37F3713}"/>
              </a:ext>
            </a:extLst>
          </p:cNvPr>
          <p:cNvSpPr txBox="1"/>
          <p:nvPr/>
        </p:nvSpPr>
        <p:spPr>
          <a:xfrm>
            <a:off x="7676203" y="46010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35891B-153C-4786-BE07-106B343D4D50}"/>
              </a:ext>
            </a:extLst>
          </p:cNvPr>
          <p:cNvSpPr/>
          <p:nvPr/>
        </p:nvSpPr>
        <p:spPr>
          <a:xfrm>
            <a:off x="1530334" y="5754911"/>
            <a:ext cx="9015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“subgroup” items at a specific step are those items from the full collection that have</a:t>
            </a:r>
          </a:p>
          <a:p>
            <a:r>
              <a:rPr lang="en-GB" dirty="0"/>
              <a:t>thus far not been ruled out </a:t>
            </a:r>
          </a:p>
        </p:txBody>
      </p:sp>
    </p:spTree>
    <p:extLst>
      <p:ext uri="{BB962C8B-B14F-4D97-AF65-F5344CB8AC3E}">
        <p14:creationId xmlns:p14="http://schemas.microsoft.com/office/powerpoint/2010/main" val="382383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12900B7-152A-4CCE-8A43-6D96B0860C38}"/>
              </a:ext>
            </a:extLst>
          </p:cNvPr>
          <p:cNvSpPr txBox="1"/>
          <p:nvPr/>
        </p:nvSpPr>
        <p:spPr>
          <a:xfrm>
            <a:off x="1088282" y="537029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We are looking for “19”…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EF0CAC-6B7D-4227-9CD8-C7A2F63800BD}"/>
              </a:ext>
            </a:extLst>
          </p:cNvPr>
          <p:cNvSpPr/>
          <p:nvPr/>
        </p:nvSpPr>
        <p:spPr>
          <a:xfrm>
            <a:off x="2260455" y="30479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D1632A-5C31-466A-8D66-13397F7857D7}"/>
              </a:ext>
            </a:extLst>
          </p:cNvPr>
          <p:cNvSpPr/>
          <p:nvPr/>
        </p:nvSpPr>
        <p:spPr>
          <a:xfrm>
            <a:off x="3330860" y="30479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A881DC-18AD-47D2-B6C8-E2B061994631}"/>
              </a:ext>
            </a:extLst>
          </p:cNvPr>
          <p:cNvSpPr/>
          <p:nvPr/>
        </p:nvSpPr>
        <p:spPr>
          <a:xfrm>
            <a:off x="4401265" y="30479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5757E9-58DF-41A4-BF6B-2EC967FE2857}"/>
              </a:ext>
            </a:extLst>
          </p:cNvPr>
          <p:cNvSpPr/>
          <p:nvPr/>
        </p:nvSpPr>
        <p:spPr>
          <a:xfrm>
            <a:off x="5482626" y="30479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33EDA-039D-4965-8A74-C6676A707051}"/>
              </a:ext>
            </a:extLst>
          </p:cNvPr>
          <p:cNvSpPr/>
          <p:nvPr/>
        </p:nvSpPr>
        <p:spPr>
          <a:xfrm>
            <a:off x="6563987" y="30479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FB4B22-7339-4FB6-8E23-E22A5039434C}"/>
              </a:ext>
            </a:extLst>
          </p:cNvPr>
          <p:cNvSpPr/>
          <p:nvPr/>
        </p:nvSpPr>
        <p:spPr>
          <a:xfrm>
            <a:off x="7645348" y="30479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673A14-8C60-44F9-92CF-9D86BC891364}"/>
              </a:ext>
            </a:extLst>
          </p:cNvPr>
          <p:cNvSpPr/>
          <p:nvPr/>
        </p:nvSpPr>
        <p:spPr>
          <a:xfrm>
            <a:off x="5482626" y="7010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28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BD700-F33B-4C4D-88AA-4EC445185073}"/>
              </a:ext>
            </a:extLst>
          </p:cNvPr>
          <p:cNvGrpSpPr/>
          <p:nvPr/>
        </p:nvGrpSpPr>
        <p:grpSpPr>
          <a:xfrm>
            <a:off x="5399144" y="1221281"/>
            <a:ext cx="1081362" cy="1687307"/>
            <a:chOff x="4941945" y="1070408"/>
            <a:chExt cx="1081362" cy="1687307"/>
          </a:xfrm>
          <a:solidFill>
            <a:srgbClr val="FF9966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C63BAF-329C-4B82-9828-AC0664FDB01E}"/>
                </a:ext>
              </a:extLst>
            </p:cNvPr>
            <p:cNvSpPr/>
            <p:nvPr/>
          </p:nvSpPr>
          <p:spPr>
            <a:xfrm>
              <a:off x="4941945" y="1070408"/>
              <a:ext cx="1081362" cy="1687307"/>
            </a:xfrm>
            <a:custGeom>
              <a:avLst/>
              <a:gdLst>
                <a:gd name="connsiteX0" fmla="*/ 540681 w 1081362"/>
                <a:gd name="connsiteY0" fmla="*/ 0 h 1687307"/>
                <a:gd name="connsiteX1" fmla="*/ 1081362 w 1081362"/>
                <a:gd name="connsiteY1" fmla="*/ 540681 h 1687307"/>
                <a:gd name="connsiteX2" fmla="*/ 751139 w 1081362"/>
                <a:gd name="connsiteY2" fmla="*/ 1038873 h 1687307"/>
                <a:gd name="connsiteX3" fmla="*/ 696722 w 1081362"/>
                <a:gd name="connsiteY3" fmla="*/ 1055765 h 1687307"/>
                <a:gd name="connsiteX4" fmla="*/ 696722 w 1081362"/>
                <a:gd name="connsiteY4" fmla="*/ 1375227 h 1687307"/>
                <a:gd name="connsiteX5" fmla="*/ 852762 w 1081362"/>
                <a:gd name="connsiteY5" fmla="*/ 1375227 h 1687307"/>
                <a:gd name="connsiteX6" fmla="*/ 540682 w 1081362"/>
                <a:gd name="connsiteY6" fmla="*/ 1687307 h 1687307"/>
                <a:gd name="connsiteX7" fmla="*/ 228601 w 1081362"/>
                <a:gd name="connsiteY7" fmla="*/ 1375227 h 1687307"/>
                <a:gd name="connsiteX8" fmla="*/ 384641 w 1081362"/>
                <a:gd name="connsiteY8" fmla="*/ 1375227 h 1687307"/>
                <a:gd name="connsiteX9" fmla="*/ 384641 w 1081362"/>
                <a:gd name="connsiteY9" fmla="*/ 1055765 h 1687307"/>
                <a:gd name="connsiteX10" fmla="*/ 330224 w 1081362"/>
                <a:gd name="connsiteY10" fmla="*/ 1038873 h 1687307"/>
                <a:gd name="connsiteX11" fmla="*/ 0 w 1081362"/>
                <a:gd name="connsiteY11" fmla="*/ 540681 h 1687307"/>
                <a:gd name="connsiteX12" fmla="*/ 540681 w 1081362"/>
                <a:gd name="connsiteY12" fmla="*/ 0 h 168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1362" h="1687307">
                  <a:moveTo>
                    <a:pt x="540681" y="0"/>
                  </a:moveTo>
                  <a:cubicBezTo>
                    <a:pt x="839291" y="0"/>
                    <a:pt x="1081362" y="242071"/>
                    <a:pt x="1081362" y="540681"/>
                  </a:cubicBezTo>
                  <a:cubicBezTo>
                    <a:pt x="1081362" y="764638"/>
                    <a:pt x="945197" y="956793"/>
                    <a:pt x="751139" y="1038873"/>
                  </a:cubicBezTo>
                  <a:lnTo>
                    <a:pt x="696722" y="1055765"/>
                  </a:lnTo>
                  <a:lnTo>
                    <a:pt x="696722" y="1375227"/>
                  </a:lnTo>
                  <a:lnTo>
                    <a:pt x="852762" y="1375227"/>
                  </a:lnTo>
                  <a:lnTo>
                    <a:pt x="540682" y="1687307"/>
                  </a:lnTo>
                  <a:lnTo>
                    <a:pt x="228601" y="1375227"/>
                  </a:lnTo>
                  <a:lnTo>
                    <a:pt x="384641" y="1375227"/>
                  </a:lnTo>
                  <a:lnTo>
                    <a:pt x="384641" y="1055765"/>
                  </a:lnTo>
                  <a:lnTo>
                    <a:pt x="330224" y="1038873"/>
                  </a:lnTo>
                  <a:cubicBezTo>
                    <a:pt x="136165" y="956793"/>
                    <a:pt x="0" y="764638"/>
                    <a:pt x="0" y="540681"/>
                  </a:cubicBezTo>
                  <a:cubicBezTo>
                    <a:pt x="0" y="242071"/>
                    <a:pt x="242071" y="0"/>
                    <a:pt x="540681" y="0"/>
                  </a:cubicBezTo>
                  <a:close/>
                </a:path>
              </a:pathLst>
            </a:custGeom>
            <a:solidFill>
              <a:srgbClr val="FFB089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013448-CC4A-4498-8E66-D9B6C9EF9DCE}"/>
                </a:ext>
              </a:extLst>
            </p:cNvPr>
            <p:cNvSpPr txBox="1"/>
            <p:nvPr/>
          </p:nvSpPr>
          <p:spPr>
            <a:xfrm>
              <a:off x="5150644" y="1366706"/>
              <a:ext cx="663964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19?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E436246-8FD0-40B4-AF36-9DACDCFB9021}"/>
              </a:ext>
            </a:extLst>
          </p:cNvPr>
          <p:cNvSpPr/>
          <p:nvPr/>
        </p:nvSpPr>
        <p:spPr>
          <a:xfrm>
            <a:off x="8726709" y="30479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28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B31D7-C763-4E0A-8CFA-B0EC4EF7FBD3}"/>
              </a:ext>
            </a:extLst>
          </p:cNvPr>
          <p:cNvGrpSpPr/>
          <p:nvPr/>
        </p:nvGrpSpPr>
        <p:grpSpPr>
          <a:xfrm>
            <a:off x="5482626" y="4241221"/>
            <a:ext cx="914400" cy="1251278"/>
            <a:chOff x="7645348" y="4194628"/>
            <a:chExt cx="914400" cy="1251278"/>
          </a:xfrm>
        </p:grpSpPr>
        <p:sp>
          <p:nvSpPr>
            <p:cNvPr id="52" name="Flowchart: Process 51">
              <a:extLst>
                <a:ext uri="{FF2B5EF4-FFF2-40B4-BE49-F238E27FC236}">
                  <a16:creationId xmlns:a16="http://schemas.microsoft.com/office/drawing/2014/main" id="{5AE588D1-E2C4-425C-9EBD-78EABF9A184A}"/>
                </a:ext>
              </a:extLst>
            </p:cNvPr>
            <p:cNvSpPr/>
            <p:nvPr/>
          </p:nvSpPr>
          <p:spPr>
            <a:xfrm>
              <a:off x="7645348" y="4833258"/>
              <a:ext cx="914400" cy="612648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MID</a:t>
              </a: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B7C30B4A-00F4-4B8B-81DD-CA01C3FCE7A3}"/>
                </a:ext>
              </a:extLst>
            </p:cNvPr>
            <p:cNvSpPr/>
            <p:nvPr/>
          </p:nvSpPr>
          <p:spPr>
            <a:xfrm rot="10800000">
              <a:off x="7966404" y="4194628"/>
              <a:ext cx="272288" cy="638629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464F26-69C5-4772-AD79-43F1F73AD9C8}"/>
              </a:ext>
            </a:extLst>
          </p:cNvPr>
          <p:cNvGrpSpPr/>
          <p:nvPr/>
        </p:nvGrpSpPr>
        <p:grpSpPr>
          <a:xfrm>
            <a:off x="6480506" y="1221281"/>
            <a:ext cx="1081362" cy="1687307"/>
            <a:chOff x="4941945" y="1070408"/>
            <a:chExt cx="1081362" cy="1687307"/>
          </a:xfrm>
          <a:solidFill>
            <a:srgbClr val="FF9966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C37732-CA4D-4B5F-82D1-97C1E5D865E3}"/>
                </a:ext>
              </a:extLst>
            </p:cNvPr>
            <p:cNvSpPr/>
            <p:nvPr/>
          </p:nvSpPr>
          <p:spPr>
            <a:xfrm>
              <a:off x="4941945" y="1070408"/>
              <a:ext cx="1081362" cy="1687307"/>
            </a:xfrm>
            <a:custGeom>
              <a:avLst/>
              <a:gdLst>
                <a:gd name="connsiteX0" fmla="*/ 540681 w 1081362"/>
                <a:gd name="connsiteY0" fmla="*/ 0 h 1687307"/>
                <a:gd name="connsiteX1" fmla="*/ 1081362 w 1081362"/>
                <a:gd name="connsiteY1" fmla="*/ 540681 h 1687307"/>
                <a:gd name="connsiteX2" fmla="*/ 751139 w 1081362"/>
                <a:gd name="connsiteY2" fmla="*/ 1038873 h 1687307"/>
                <a:gd name="connsiteX3" fmla="*/ 696722 w 1081362"/>
                <a:gd name="connsiteY3" fmla="*/ 1055765 h 1687307"/>
                <a:gd name="connsiteX4" fmla="*/ 696722 w 1081362"/>
                <a:gd name="connsiteY4" fmla="*/ 1375227 h 1687307"/>
                <a:gd name="connsiteX5" fmla="*/ 852762 w 1081362"/>
                <a:gd name="connsiteY5" fmla="*/ 1375227 h 1687307"/>
                <a:gd name="connsiteX6" fmla="*/ 540682 w 1081362"/>
                <a:gd name="connsiteY6" fmla="*/ 1687307 h 1687307"/>
                <a:gd name="connsiteX7" fmla="*/ 228601 w 1081362"/>
                <a:gd name="connsiteY7" fmla="*/ 1375227 h 1687307"/>
                <a:gd name="connsiteX8" fmla="*/ 384641 w 1081362"/>
                <a:gd name="connsiteY8" fmla="*/ 1375227 h 1687307"/>
                <a:gd name="connsiteX9" fmla="*/ 384641 w 1081362"/>
                <a:gd name="connsiteY9" fmla="*/ 1055765 h 1687307"/>
                <a:gd name="connsiteX10" fmla="*/ 330224 w 1081362"/>
                <a:gd name="connsiteY10" fmla="*/ 1038873 h 1687307"/>
                <a:gd name="connsiteX11" fmla="*/ 0 w 1081362"/>
                <a:gd name="connsiteY11" fmla="*/ 540681 h 1687307"/>
                <a:gd name="connsiteX12" fmla="*/ 540681 w 1081362"/>
                <a:gd name="connsiteY12" fmla="*/ 0 h 168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1362" h="1687307">
                  <a:moveTo>
                    <a:pt x="540681" y="0"/>
                  </a:moveTo>
                  <a:cubicBezTo>
                    <a:pt x="839291" y="0"/>
                    <a:pt x="1081362" y="242071"/>
                    <a:pt x="1081362" y="540681"/>
                  </a:cubicBezTo>
                  <a:cubicBezTo>
                    <a:pt x="1081362" y="764638"/>
                    <a:pt x="945197" y="956793"/>
                    <a:pt x="751139" y="1038873"/>
                  </a:cubicBezTo>
                  <a:lnTo>
                    <a:pt x="696722" y="1055765"/>
                  </a:lnTo>
                  <a:lnTo>
                    <a:pt x="696722" y="1375227"/>
                  </a:lnTo>
                  <a:lnTo>
                    <a:pt x="852762" y="1375227"/>
                  </a:lnTo>
                  <a:lnTo>
                    <a:pt x="540682" y="1687307"/>
                  </a:lnTo>
                  <a:lnTo>
                    <a:pt x="228601" y="1375227"/>
                  </a:lnTo>
                  <a:lnTo>
                    <a:pt x="384641" y="1375227"/>
                  </a:lnTo>
                  <a:lnTo>
                    <a:pt x="384641" y="1055765"/>
                  </a:lnTo>
                  <a:lnTo>
                    <a:pt x="330224" y="1038873"/>
                  </a:lnTo>
                  <a:cubicBezTo>
                    <a:pt x="136165" y="956793"/>
                    <a:pt x="0" y="764638"/>
                    <a:pt x="0" y="540681"/>
                  </a:cubicBezTo>
                  <a:cubicBezTo>
                    <a:pt x="0" y="242071"/>
                    <a:pt x="242071" y="0"/>
                    <a:pt x="540681" y="0"/>
                  </a:cubicBezTo>
                  <a:close/>
                </a:path>
              </a:pathLst>
            </a:custGeom>
            <a:solidFill>
              <a:srgbClr val="FFB089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A6319C-46D6-47ED-8C99-BE7C9EBA723D}"/>
                </a:ext>
              </a:extLst>
            </p:cNvPr>
            <p:cNvSpPr txBox="1"/>
            <p:nvPr/>
          </p:nvSpPr>
          <p:spPr>
            <a:xfrm>
              <a:off x="5150644" y="1366706"/>
              <a:ext cx="704039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19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69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0.17943 0.0018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4844 -0.10649 C 0.05846 -0.13056 0.0737 -0.14329 0.08958 -0.14329 C 0.10768 -0.14329 0.12213 -0.13056 0.13216 -0.10649 L 0.18073 4.07407E-6 " pathEditMode="relative" rAng="0" ptsTypes="AAAAA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43 0.00185 L 0.09128 0.0018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3 4.07407E-6 L 0.15599 -0.04005 C 0.15052 -0.04908 0.14297 -0.05394 0.13476 -0.05394 C 0.12591 -0.05394 0.11836 -0.04908 0.11302 -0.04005 L 0.08906 4.07407E-6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8781-49CA-45BD-949C-C47714EF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184C-3070-4285-87CA-F991BC1C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Linear Search</a:t>
            </a:r>
          </a:p>
          <a:p>
            <a:pPr lvl="1"/>
            <a:r>
              <a:rPr lang="en-GB" sz="2200" dirty="0"/>
              <a:t>Sequentially looks at each item in a collection until it is either found or the end of the collection has been reached</a:t>
            </a:r>
          </a:p>
          <a:p>
            <a:pPr lvl="1"/>
            <a:r>
              <a:rPr lang="en-GB" sz="2200" dirty="0"/>
              <a:t>No special collection ordering is required</a:t>
            </a:r>
          </a:p>
          <a:p>
            <a:pPr lvl="1"/>
            <a:r>
              <a:rPr lang="en-GB" sz="2200" dirty="0"/>
              <a:t>Inefficient and slow method for finding items, but can be useful</a:t>
            </a:r>
          </a:p>
          <a:p>
            <a:pPr lvl="1"/>
            <a:endParaRPr lang="en-GB" sz="2200" dirty="0"/>
          </a:p>
          <a:p>
            <a:r>
              <a:rPr lang="en-GB" sz="2400" dirty="0"/>
              <a:t>Binary Search</a:t>
            </a:r>
          </a:p>
          <a:p>
            <a:pPr lvl="1"/>
            <a:r>
              <a:rPr lang="en-GB" sz="2200" dirty="0"/>
              <a:t>Divide and conquer to determine if an item is in the collection</a:t>
            </a:r>
          </a:p>
          <a:p>
            <a:pPr lvl="1"/>
            <a:r>
              <a:rPr lang="en-GB" sz="2200" dirty="0"/>
              <a:t>The collection needs to be ordered (sorting may take sometime)</a:t>
            </a:r>
          </a:p>
          <a:p>
            <a:pPr lvl="1"/>
            <a:r>
              <a:rPr lang="en-GB" sz="2200" dirty="0"/>
              <a:t>Faster than linear search</a:t>
            </a:r>
          </a:p>
        </p:txBody>
      </p:sp>
    </p:spTree>
    <p:extLst>
      <p:ext uri="{BB962C8B-B14F-4D97-AF65-F5344CB8AC3E}">
        <p14:creationId xmlns:p14="http://schemas.microsoft.com/office/powerpoint/2010/main" val="3632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and Recursion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7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3200-B878-4F26-A9F7-D8E37D9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(Recap)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60D2B4-D19C-4995-B3DF-7415CC10F134}"/>
              </a:ext>
            </a:extLst>
          </p:cNvPr>
          <p:cNvGrpSpPr/>
          <p:nvPr/>
        </p:nvGrpSpPr>
        <p:grpSpPr>
          <a:xfrm>
            <a:off x="2885796" y="3525079"/>
            <a:ext cx="5357057" cy="1624015"/>
            <a:chOff x="2673761" y="2934733"/>
            <a:chExt cx="5357057" cy="16240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CB7E16-C6DF-48CD-BA51-246B6F9A32AE}"/>
                </a:ext>
              </a:extLst>
            </p:cNvPr>
            <p:cNvSpPr/>
            <p:nvPr/>
          </p:nvSpPr>
          <p:spPr>
            <a:xfrm>
              <a:off x="2673761" y="2934733"/>
              <a:ext cx="5357057" cy="16240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771278-F3AD-4F10-BB15-99355A51D07B}"/>
                </a:ext>
              </a:extLst>
            </p:cNvPr>
            <p:cNvGrpSpPr/>
            <p:nvPr/>
          </p:nvGrpSpPr>
          <p:grpSpPr>
            <a:xfrm>
              <a:off x="2700265" y="2934733"/>
              <a:ext cx="5263513" cy="1446550"/>
              <a:chOff x="2925552" y="2855220"/>
              <a:chExt cx="5263513" cy="144655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1FA6C0-5198-4446-997B-C518BED3ED1D}"/>
                  </a:ext>
                </a:extLst>
              </p:cNvPr>
              <p:cNvSpPr txBox="1"/>
              <p:nvPr/>
            </p:nvSpPr>
            <p:spPr>
              <a:xfrm>
                <a:off x="3992082" y="3366824"/>
                <a:ext cx="41969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A Piece of Code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225A4-800E-4F47-BE08-AC12ABC6F588}"/>
                  </a:ext>
                </a:extLst>
              </p:cNvPr>
              <p:cNvSpPr txBox="1"/>
              <p:nvPr/>
            </p:nvSpPr>
            <p:spPr>
              <a:xfrm>
                <a:off x="2925552" y="2855220"/>
                <a:ext cx="55976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800" dirty="0"/>
                  <a:t>{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764E9B-7917-4BB3-9954-31B171E1DFB9}"/>
                  </a:ext>
                </a:extLst>
              </p:cNvPr>
              <p:cNvSpPr txBox="1"/>
              <p:nvPr/>
            </p:nvSpPr>
            <p:spPr>
              <a:xfrm>
                <a:off x="7629296" y="2855220"/>
                <a:ext cx="55976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800" dirty="0"/>
                  <a:t>}</a:t>
                </a:r>
              </a:p>
            </p:txBody>
          </p:sp>
        </p:grpSp>
      </p:grp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35DACD14-5975-4BA9-8308-7D8D2A1F0DA4}"/>
              </a:ext>
            </a:extLst>
          </p:cNvPr>
          <p:cNvSpPr/>
          <p:nvPr/>
        </p:nvSpPr>
        <p:spPr>
          <a:xfrm rot="5400000">
            <a:off x="7428306" y="2458515"/>
            <a:ext cx="1934700" cy="213313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A063703-C974-4423-8178-525F98B5DE40}"/>
              </a:ext>
            </a:extLst>
          </p:cNvPr>
          <p:cNvSpPr/>
          <p:nvPr/>
        </p:nvSpPr>
        <p:spPr>
          <a:xfrm rot="16200000">
            <a:off x="1765643" y="2458515"/>
            <a:ext cx="1934700" cy="213313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CEEACF-DD48-461A-B145-1479A8545FA7}"/>
              </a:ext>
            </a:extLst>
          </p:cNvPr>
          <p:cNvGrpSpPr/>
          <p:nvPr/>
        </p:nvGrpSpPr>
        <p:grpSpPr>
          <a:xfrm>
            <a:off x="3299791" y="2393907"/>
            <a:ext cx="4529066" cy="830997"/>
            <a:chOff x="3313043" y="2553049"/>
            <a:chExt cx="4529066" cy="8309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0236D-F44E-44A0-A571-C0547A9AD419}"/>
                </a:ext>
              </a:extLst>
            </p:cNvPr>
            <p:cNvSpPr txBox="1"/>
            <p:nvPr/>
          </p:nvSpPr>
          <p:spPr>
            <a:xfrm>
              <a:off x="4795150" y="2553049"/>
              <a:ext cx="15648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dirty="0"/>
                <a:t>Loop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D4C6F4-45C3-4447-A6FE-CC74EEA51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0002" y="2968547"/>
              <a:ext cx="14821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84F526-EF80-47A9-AE6D-B7FAE1DEA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3043" y="2968547"/>
              <a:ext cx="14821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93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82" y="2424113"/>
            <a:ext cx="50673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68" y="1861240"/>
            <a:ext cx="7905669" cy="3135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0072" y="2897579"/>
            <a:ext cx="5593278" cy="9856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3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E801-5E38-42C8-84F5-5E8F5AE9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(Recap)</a:t>
            </a:r>
          </a:p>
        </p:txBody>
      </p:sp>
      <p:pic>
        <p:nvPicPr>
          <p:cNvPr id="1026" name="Picture 2" descr="Image result for Recursion">
            <a:extLst>
              <a:ext uri="{FF2B5EF4-FFF2-40B4-BE49-F238E27FC236}">
                <a16:creationId xmlns:a16="http://schemas.microsoft.com/office/drawing/2014/main" id="{58A2B8A0-D9AE-43F4-B367-2B1DD57A1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r="15249"/>
          <a:stretch/>
        </p:blipFill>
        <p:spPr bwMode="auto">
          <a:xfrm>
            <a:off x="415637" y="2596797"/>
            <a:ext cx="4013860" cy="28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9502" y="2596797"/>
            <a:ext cx="6849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(test for the base case)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fixed value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some work containing recursive call(s)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79" y="4062400"/>
            <a:ext cx="572452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80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4" y="333548"/>
            <a:ext cx="4022086" cy="93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90874" y="333548"/>
            <a:ext cx="4990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640" y="570636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5365" y="582244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0909" y="830758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5409" y="816738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91550" y="1482826"/>
            <a:ext cx="161925" cy="311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64852" y="1482825"/>
            <a:ext cx="161925" cy="311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591550" y="4426051"/>
            <a:ext cx="2035227" cy="17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864765" y="4057492"/>
            <a:ext cx="1488795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i="1" dirty="0" err="1"/>
              <a:t>FactRecursion</a:t>
            </a:r>
            <a:r>
              <a:rPr lang="en-GB" sz="1200" i="1" dirty="0"/>
              <a:t>(4)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94" y="1895144"/>
            <a:ext cx="4022086" cy="93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21734" y="1895144"/>
            <a:ext cx="4990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8500" y="2132232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6225" y="2143840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1769" y="2392354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6269" y="2378334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64765" y="3666967"/>
            <a:ext cx="1488795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i="1" dirty="0" err="1"/>
              <a:t>FactRecursion</a:t>
            </a:r>
            <a:r>
              <a:rPr lang="en-GB" sz="1200" i="1" dirty="0"/>
              <a:t>(3)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24739" y="1032182"/>
            <a:ext cx="2011043" cy="878893"/>
            <a:chOff x="2324739" y="1032182"/>
            <a:chExt cx="2011043" cy="87889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343275" y="1032182"/>
              <a:ext cx="19050" cy="8788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24739" y="1032182"/>
              <a:ext cx="201104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534030" y="2600717"/>
            <a:ext cx="2011043" cy="878893"/>
            <a:chOff x="2324739" y="1032182"/>
            <a:chExt cx="2011043" cy="878893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343275" y="1032182"/>
              <a:ext cx="19050" cy="8788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24739" y="1032182"/>
              <a:ext cx="201104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30" y="3475287"/>
            <a:ext cx="4022086" cy="93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792670" y="3475287"/>
            <a:ext cx="4990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9436" y="3712375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87161" y="3723983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02705" y="3972497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17205" y="3958477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804966" y="4197491"/>
            <a:ext cx="2011043" cy="878893"/>
            <a:chOff x="2324739" y="1032182"/>
            <a:chExt cx="2011043" cy="878893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343275" y="1032182"/>
              <a:ext cx="19050" cy="8788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24739" y="1032182"/>
              <a:ext cx="201104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864765" y="3276442"/>
            <a:ext cx="1488795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i="1" dirty="0" err="1"/>
              <a:t>FactRecursion</a:t>
            </a:r>
            <a:r>
              <a:rPr lang="en-GB" sz="1200" i="1" dirty="0"/>
              <a:t>(2)</a:t>
            </a: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71" y="5116809"/>
            <a:ext cx="4022086" cy="93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957911" y="5116809"/>
            <a:ext cx="4990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04677" y="5353897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52402" y="5365505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7946" y="5614019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2446" y="5599999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927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4" y="333548"/>
            <a:ext cx="4022086" cy="93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90874" y="333548"/>
            <a:ext cx="4990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640" y="570636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5365" y="582244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0909" y="830758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5409" y="816738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91550" y="1482826"/>
            <a:ext cx="161925" cy="311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64852" y="1482825"/>
            <a:ext cx="161925" cy="311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591550" y="4426051"/>
            <a:ext cx="2035227" cy="17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864765" y="4057492"/>
            <a:ext cx="1488795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i="1" dirty="0" err="1"/>
              <a:t>FactRecursion</a:t>
            </a:r>
            <a:r>
              <a:rPr lang="en-GB" sz="1200" i="1" dirty="0"/>
              <a:t>(4)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94" y="1895144"/>
            <a:ext cx="4022086" cy="93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21734" y="1895144"/>
            <a:ext cx="4990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8500" y="2132232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6225" y="2143840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1769" y="2392354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6269" y="2378334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64765" y="3666967"/>
            <a:ext cx="1488795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i="1" dirty="0" err="1"/>
              <a:t>FactRecursion</a:t>
            </a:r>
            <a:r>
              <a:rPr lang="en-GB" sz="1200" i="1" dirty="0"/>
              <a:t>(3)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24739" y="1032182"/>
            <a:ext cx="2011043" cy="878893"/>
            <a:chOff x="2324739" y="1032182"/>
            <a:chExt cx="2011043" cy="87889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343275" y="1032182"/>
              <a:ext cx="19050" cy="8788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24739" y="1032182"/>
              <a:ext cx="201104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534030" y="2600717"/>
            <a:ext cx="2011043" cy="878893"/>
            <a:chOff x="2324739" y="1032182"/>
            <a:chExt cx="2011043" cy="878893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343275" y="1032182"/>
              <a:ext cx="19050" cy="8788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24739" y="1032182"/>
              <a:ext cx="201104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30" y="3475287"/>
            <a:ext cx="4022086" cy="93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792670" y="3475287"/>
            <a:ext cx="4990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9436" y="3712375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87161" y="3723983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02705" y="3972497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17205" y="3958477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804966" y="4197491"/>
            <a:ext cx="2011043" cy="878893"/>
            <a:chOff x="2324739" y="1032182"/>
            <a:chExt cx="2011043" cy="878893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343275" y="1032182"/>
              <a:ext cx="19050" cy="8788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24739" y="1032182"/>
              <a:ext cx="201104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864765" y="3276442"/>
            <a:ext cx="1488795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i="1" dirty="0" err="1"/>
              <a:t>FactRecursion</a:t>
            </a:r>
            <a:r>
              <a:rPr lang="en-GB" sz="1200" i="1" dirty="0"/>
              <a:t>(2)</a:t>
            </a: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71" y="5116809"/>
            <a:ext cx="4022086" cy="93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924821" y="3963905"/>
            <a:ext cx="189118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04677" y="5353897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52402" y="5365505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7946" y="5614019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2446" y="5599999"/>
            <a:ext cx="10226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126114" y="4197491"/>
            <a:ext cx="1236873" cy="1430419"/>
            <a:chOff x="6126113" y="4197491"/>
            <a:chExt cx="1236874" cy="1430419"/>
          </a:xfrm>
        </p:grpSpPr>
        <p:sp>
          <p:nvSpPr>
            <p:cNvPr id="51" name="Rectangle 50"/>
            <p:cNvSpPr/>
            <p:nvPr/>
          </p:nvSpPr>
          <p:spPr>
            <a:xfrm>
              <a:off x="6448587" y="5318544"/>
              <a:ext cx="914400" cy="30936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>
              <a:stCxn id="51" idx="0"/>
            </p:cNvCxnSpPr>
            <p:nvPr/>
          </p:nvCxnSpPr>
          <p:spPr>
            <a:xfrm flipH="1" flipV="1">
              <a:off x="6126114" y="4197491"/>
              <a:ext cx="779673" cy="11210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2473" y="2607798"/>
            <a:ext cx="1253796" cy="1604031"/>
            <a:chOff x="6448587" y="4023879"/>
            <a:chExt cx="914400" cy="1604031"/>
          </a:xfrm>
        </p:grpSpPr>
        <p:sp>
          <p:nvSpPr>
            <p:cNvPr id="57" name="Rectangle 56"/>
            <p:cNvSpPr/>
            <p:nvPr/>
          </p:nvSpPr>
          <p:spPr>
            <a:xfrm>
              <a:off x="6448587" y="5318544"/>
              <a:ext cx="914400" cy="30936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Arrow Connector 57"/>
            <p:cNvCxnSpPr>
              <a:stCxn id="57" idx="0"/>
            </p:cNvCxnSpPr>
            <p:nvPr/>
          </p:nvCxnSpPr>
          <p:spPr>
            <a:xfrm flipH="1" flipV="1">
              <a:off x="6515950" y="4023879"/>
              <a:ext cx="389837" cy="1294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666392" y="2385273"/>
            <a:ext cx="189118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612743" y="996686"/>
            <a:ext cx="1253796" cy="1604031"/>
            <a:chOff x="6448587" y="4023879"/>
            <a:chExt cx="914400" cy="1604031"/>
          </a:xfrm>
        </p:grpSpPr>
        <p:sp>
          <p:nvSpPr>
            <p:cNvPr id="62" name="Rectangle 61"/>
            <p:cNvSpPr/>
            <p:nvPr/>
          </p:nvSpPr>
          <p:spPr>
            <a:xfrm>
              <a:off x="6448587" y="5318544"/>
              <a:ext cx="914400" cy="30936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Arrow Connector 62"/>
            <p:cNvCxnSpPr>
              <a:stCxn id="62" idx="0"/>
            </p:cNvCxnSpPr>
            <p:nvPr/>
          </p:nvCxnSpPr>
          <p:spPr>
            <a:xfrm flipH="1" flipV="1">
              <a:off x="6515950" y="4023879"/>
              <a:ext cx="389837" cy="1294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324739" y="823708"/>
            <a:ext cx="189118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56689" y="737228"/>
            <a:ext cx="1253796" cy="3093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ight Arrow 67"/>
          <p:cNvSpPr/>
          <p:nvPr/>
        </p:nvSpPr>
        <p:spPr>
          <a:xfrm>
            <a:off x="4623576" y="521031"/>
            <a:ext cx="1045386" cy="591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9352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2" grpId="0" animBg="1"/>
      <p:bldP spid="22" grpId="1" animBg="1"/>
      <p:bldP spid="41" grpId="0" animBg="1"/>
      <p:bldP spid="41" grpId="1" animBg="1"/>
      <p:bldP spid="43" grpId="0" animBg="1"/>
      <p:bldP spid="60" grpId="0" animBg="1"/>
      <p:bldP spid="64" grpId="0" animBg="1"/>
      <p:bldP spid="66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Iteration vs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Iteration terminates when a condition is proven to be false</a:t>
            </a:r>
          </a:p>
          <a:p>
            <a:r>
              <a:rPr lang="en-GB" dirty="0"/>
              <a:t>Each iteration does not require extra space unless "new" objects are created inside the loop.</a:t>
            </a:r>
          </a:p>
          <a:p>
            <a:r>
              <a:rPr lang="en-GB" dirty="0"/>
              <a:t>An infinite iteration could loop forever since there is no extra memory being created.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Recursion terminates when a base case is reached</a:t>
            </a:r>
          </a:p>
          <a:p>
            <a:r>
              <a:rPr lang="en-GB" dirty="0"/>
              <a:t>Each recursion call requires extra space on stack frame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---------------------------------------</a:t>
            </a:r>
            <a:r>
              <a:rPr lang="en-GB" dirty="0"/>
              <a:t>                                 </a:t>
            </a:r>
          </a:p>
          <a:p>
            <a:r>
              <a:rPr lang="en-GB" dirty="0"/>
              <a:t>If we get infinite recursion, the program may run out of memory due to the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105851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762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403</TotalTime>
  <Words>543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Courier New</vt:lpstr>
      <vt:lpstr>Wingdings 2</vt:lpstr>
      <vt:lpstr>View</vt:lpstr>
      <vt:lpstr>Algorithms &amp; Data Structures II</vt:lpstr>
      <vt:lpstr>Iteration and Recursion</vt:lpstr>
      <vt:lpstr>Iteration (Recap) </vt:lpstr>
      <vt:lpstr>PowerPoint Presentation</vt:lpstr>
      <vt:lpstr>Recursion (Recap)</vt:lpstr>
      <vt:lpstr>PowerPoint Presentation</vt:lpstr>
      <vt:lpstr>PowerPoint Presentation</vt:lpstr>
      <vt:lpstr>Iteration vs Recursion</vt:lpstr>
      <vt:lpstr>Searching</vt:lpstr>
      <vt:lpstr>Linear Search</vt:lpstr>
      <vt:lpstr>PowerPoint Presentation</vt:lpstr>
      <vt:lpstr>Discussion </vt:lpstr>
      <vt:lpstr>Binary Search</vt:lpstr>
      <vt:lpstr>Binary Search is used for sorted arrays</vt:lpstr>
      <vt:lpstr>Strategy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&amp; Data Structure II</dc:title>
  <dc:creator>Jing Wang</dc:creator>
  <cp:lastModifiedBy>Wang, Jing (ACES)</cp:lastModifiedBy>
  <cp:revision>12</cp:revision>
  <dcterms:created xsi:type="dcterms:W3CDTF">2017-09-22T00:28:30Z</dcterms:created>
  <dcterms:modified xsi:type="dcterms:W3CDTF">2018-10-04T15:54:10Z</dcterms:modified>
</cp:coreProperties>
</file>