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70" r:id="rId4"/>
    <p:sldId id="268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3" r:id="rId15"/>
    <p:sldId id="263" r:id="rId16"/>
    <p:sldId id="266" r:id="rId17"/>
    <p:sldId id="267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74"/>
    <a:srgbClr val="000000"/>
    <a:srgbClr val="2D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8F883-28EE-4261-A3AF-9383D16DDC03}" v="6" dt="2020-01-27T12:18:00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9517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5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83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0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3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4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3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elshofer.ch/treeviz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imateddata.co.uk/lab/d3-tre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hristianspreafico.altervista.org/Dogs/indexDogs.php" TargetMode="External"/><Relationship Id="rId4" Type="http://schemas.openxmlformats.org/officeDocument/2006/relationships/hyperlink" Target="https://informationisbeautiful.net/visualizations/a-taxonomy-of-hipster-coffee-shop-name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TVV0WVK4tsivBIGJ2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4679-C701-46D0-8999-14B59253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7" y="2001078"/>
            <a:ext cx="10238134" cy="2027582"/>
          </a:xfrm>
          <a:noFill/>
        </p:spPr>
        <p:txBody>
          <a:bodyPr>
            <a:noAutofit/>
          </a:bodyPr>
          <a:lstStyle/>
          <a:p>
            <a:r>
              <a:rPr lang="en-GB" sz="5400" dirty="0"/>
              <a:t>Algorithm &amp; Data Structure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E49A5-C9BA-4289-BC4E-AF51B7988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416" y="4028660"/>
            <a:ext cx="5887687" cy="1000536"/>
          </a:xfrm>
        </p:spPr>
        <p:txBody>
          <a:bodyPr>
            <a:normAutofit/>
          </a:bodyPr>
          <a:lstStyle/>
          <a:p>
            <a:r>
              <a:rPr lang="en-GB" sz="2800" dirty="0"/>
              <a:t>Hello “Trees”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2F453-61F7-4207-A72A-040ABC402040}"/>
              </a:ext>
            </a:extLst>
          </p:cNvPr>
          <p:cNvSpPr txBox="1"/>
          <p:nvPr/>
        </p:nvSpPr>
        <p:spPr>
          <a:xfrm>
            <a:off x="8304171" y="5575647"/>
            <a:ext cx="2380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Dr Jing Wang</a:t>
            </a:r>
          </a:p>
          <a:p>
            <a:pPr algn="r"/>
            <a:r>
              <a:rPr lang="en-GB" dirty="0"/>
              <a:t>jing.wang@shu.ac.uk</a:t>
            </a:r>
          </a:p>
          <a:p>
            <a:pPr algn="r"/>
            <a:r>
              <a:rPr lang="en-GB" dirty="0"/>
              <a:t>Cantor 9339</a:t>
            </a:r>
          </a:p>
        </p:txBody>
      </p:sp>
    </p:spTree>
    <p:extLst>
      <p:ext uri="{BB962C8B-B14F-4D97-AF65-F5344CB8AC3E}">
        <p14:creationId xmlns:p14="http://schemas.microsoft.com/office/powerpoint/2010/main" val="49967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D112-7E12-4192-8D4C-DC94C35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Sub-tree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617569-D9CA-4574-92A3-15CE39E51439}"/>
              </a:ext>
            </a:extLst>
          </p:cNvPr>
          <p:cNvSpPr/>
          <p:nvPr/>
        </p:nvSpPr>
        <p:spPr>
          <a:xfrm>
            <a:off x="3171292" y="2862937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C20264-BC64-4C63-93DD-0E018678530B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600858" y="3283560"/>
            <a:ext cx="642601" cy="64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4EDAE1-243F-41C1-B63C-E8AEFEAED241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591915" y="3283560"/>
            <a:ext cx="664175" cy="64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FFFCB8-B9A4-4CF0-8A4A-CE2F4B728A8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8044519" y="3317399"/>
            <a:ext cx="0" cy="53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455F61-AABD-4AEF-88E6-4713280DB8D1}"/>
              </a:ext>
            </a:extLst>
          </p:cNvPr>
          <p:cNvGrpSpPr/>
          <p:nvPr/>
        </p:nvGrpSpPr>
        <p:grpSpPr>
          <a:xfrm>
            <a:off x="3591915" y="1750436"/>
            <a:ext cx="5837892" cy="3746783"/>
            <a:chOff x="3591915" y="1750436"/>
            <a:chExt cx="5837892" cy="3746783"/>
          </a:xfrm>
          <a:solidFill>
            <a:srgbClr val="000000">
              <a:alpha val="9020"/>
            </a:srgb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C70F84-5159-439D-B50F-1CBF975DB7BB}"/>
                </a:ext>
              </a:extLst>
            </p:cNvPr>
            <p:cNvSpPr/>
            <p:nvPr/>
          </p:nvSpPr>
          <p:spPr>
            <a:xfrm>
              <a:off x="5044229" y="1750436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E599E1-92F2-4CB1-8632-CFBB0A83D598}"/>
                </a:ext>
              </a:extLst>
            </p:cNvPr>
            <p:cNvSpPr/>
            <p:nvPr/>
          </p:nvSpPr>
          <p:spPr>
            <a:xfrm>
              <a:off x="7798124" y="28246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2C137C-A816-4B2F-956F-E3011EEAA917}"/>
                </a:ext>
              </a:extLst>
            </p:cNvPr>
            <p:cNvSpPr/>
            <p:nvPr/>
          </p:nvSpPr>
          <p:spPr>
            <a:xfrm>
              <a:off x="6432216" y="3860838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890EA4-76B3-4AE5-B120-D52CAEC3E84A}"/>
                </a:ext>
              </a:extLst>
            </p:cNvPr>
            <p:cNvSpPr/>
            <p:nvPr/>
          </p:nvSpPr>
          <p:spPr>
            <a:xfrm>
              <a:off x="7798124" y="38491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F31472-BB0A-4592-AE17-C7E5163E5EFD}"/>
                </a:ext>
              </a:extLst>
            </p:cNvPr>
            <p:cNvSpPr/>
            <p:nvPr/>
          </p:nvSpPr>
          <p:spPr>
            <a:xfrm>
              <a:off x="8937017" y="38491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628108-2BE0-445D-84E2-D720E2B82603}"/>
                </a:ext>
              </a:extLst>
            </p:cNvPr>
            <p:cNvSpPr/>
            <p:nvPr/>
          </p:nvSpPr>
          <p:spPr>
            <a:xfrm>
              <a:off x="6443168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183258-A82D-4B58-8DD6-EEEAA8BC9A5F}"/>
                </a:ext>
              </a:extLst>
            </p:cNvPr>
            <p:cNvSpPr/>
            <p:nvPr/>
          </p:nvSpPr>
          <p:spPr>
            <a:xfrm>
              <a:off x="7419059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C4D451-0F47-49CE-87C1-D838CB7FE5B7}"/>
                </a:ext>
              </a:extLst>
            </p:cNvPr>
            <p:cNvSpPr/>
            <p:nvPr/>
          </p:nvSpPr>
          <p:spPr>
            <a:xfrm>
              <a:off x="8178038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CD9625-A424-4477-ADDE-B1375B0234BC}"/>
                </a:ext>
              </a:extLst>
            </p:cNvPr>
            <p:cNvSpPr/>
            <p:nvPr/>
          </p:nvSpPr>
          <p:spPr>
            <a:xfrm>
              <a:off x="8937017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9DB81E-CD16-49C3-8C53-0346F1838D42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3591915" y="2171059"/>
              <a:ext cx="1524481" cy="764045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A70253-A5E7-48C5-B998-B0529E115A56}"/>
                </a:ext>
              </a:extLst>
            </p:cNvPr>
            <p:cNvCxnSpPr>
              <a:cxnSpLocks/>
              <a:stCxn id="4" idx="5"/>
              <a:endCxn id="6" idx="2"/>
            </p:cNvCxnSpPr>
            <p:nvPr/>
          </p:nvCxnSpPr>
          <p:spPr>
            <a:xfrm>
              <a:off x="5464852" y="2171059"/>
              <a:ext cx="2333272" cy="899945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376F11-E01A-400E-9199-07D62EB13FFA}"/>
                </a:ext>
              </a:extLst>
            </p:cNvPr>
            <p:cNvCxnSpPr>
              <a:cxnSpLocks/>
              <a:stCxn id="9" idx="4"/>
              <a:endCxn id="16" idx="0"/>
            </p:cNvCxnSpPr>
            <p:nvPr/>
          </p:nvCxnSpPr>
          <p:spPr>
            <a:xfrm>
              <a:off x="6678611" y="4353628"/>
              <a:ext cx="10952" cy="650801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1EE104-4849-4400-8AE6-1B7E2382EEF3}"/>
                </a:ext>
              </a:extLst>
            </p:cNvPr>
            <p:cNvCxnSpPr>
              <a:cxnSpLocks/>
              <a:stCxn id="6" idx="3"/>
              <a:endCxn id="9" idx="7"/>
            </p:cNvCxnSpPr>
            <p:nvPr/>
          </p:nvCxnSpPr>
          <p:spPr>
            <a:xfrm flipH="1">
              <a:off x="6852839" y="3245232"/>
              <a:ext cx="1017452" cy="687773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595DDA-F3DE-4BBB-957C-7AB4D9091640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8218747" y="3245232"/>
              <a:ext cx="790437" cy="676044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E47FC6-6BCC-4D0B-9E90-583681A2EF73}"/>
                </a:ext>
              </a:extLst>
            </p:cNvPr>
            <p:cNvCxnSpPr>
              <a:cxnSpLocks/>
              <a:stCxn id="11" idx="4"/>
              <a:endCxn id="19" idx="0"/>
            </p:cNvCxnSpPr>
            <p:nvPr/>
          </p:nvCxnSpPr>
          <p:spPr>
            <a:xfrm>
              <a:off x="9183412" y="4341899"/>
              <a:ext cx="0" cy="662530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B23B3E-A8FC-4569-982D-DE754C03D3BC}"/>
                </a:ext>
              </a:extLst>
            </p:cNvPr>
            <p:cNvCxnSpPr>
              <a:cxnSpLocks/>
              <a:stCxn id="10" idx="3"/>
              <a:endCxn id="17" idx="0"/>
            </p:cNvCxnSpPr>
            <p:nvPr/>
          </p:nvCxnSpPr>
          <p:spPr>
            <a:xfrm flipH="1">
              <a:off x="7665454" y="4269732"/>
              <a:ext cx="204837" cy="734697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D64722-E7BE-4945-A1CE-B6F0DCD7AC37}"/>
                </a:ext>
              </a:extLst>
            </p:cNvPr>
            <p:cNvCxnSpPr>
              <a:cxnSpLocks/>
              <a:stCxn id="10" idx="5"/>
              <a:endCxn id="18" idx="0"/>
            </p:cNvCxnSpPr>
            <p:nvPr/>
          </p:nvCxnSpPr>
          <p:spPr>
            <a:xfrm>
              <a:off x="8218747" y="4269732"/>
              <a:ext cx="205686" cy="734697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4652502-5257-4508-B1A0-A9196555E6FF}"/>
              </a:ext>
            </a:extLst>
          </p:cNvPr>
          <p:cNvSpPr/>
          <p:nvPr/>
        </p:nvSpPr>
        <p:spPr>
          <a:xfrm>
            <a:off x="2036419" y="3933850"/>
            <a:ext cx="1159516" cy="16159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DD3A03F-FA2C-499C-843C-762ECC50ECE4}"/>
              </a:ext>
            </a:extLst>
          </p:cNvPr>
          <p:cNvSpPr/>
          <p:nvPr/>
        </p:nvSpPr>
        <p:spPr>
          <a:xfrm>
            <a:off x="3708519" y="3933850"/>
            <a:ext cx="1126488" cy="161590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032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D112-7E12-4192-8D4C-DC94C35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Sub-tree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617569-D9CA-4574-92A3-15CE39E51439}"/>
              </a:ext>
            </a:extLst>
          </p:cNvPr>
          <p:cNvSpPr/>
          <p:nvPr/>
        </p:nvSpPr>
        <p:spPr>
          <a:xfrm>
            <a:off x="3171292" y="2862937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73E357-182D-403D-A644-B1A272B4E7CD}"/>
              </a:ext>
            </a:extLst>
          </p:cNvPr>
          <p:cNvSpPr/>
          <p:nvPr/>
        </p:nvSpPr>
        <p:spPr>
          <a:xfrm>
            <a:off x="2180235" y="3860838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9DCE2-976E-425E-81CC-90C594DC0442}"/>
              </a:ext>
            </a:extLst>
          </p:cNvPr>
          <p:cNvSpPr/>
          <p:nvPr/>
        </p:nvSpPr>
        <p:spPr>
          <a:xfrm>
            <a:off x="4183923" y="3860838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9F4DB0-61EF-445C-A0C4-B7EF12A345C7}"/>
              </a:ext>
            </a:extLst>
          </p:cNvPr>
          <p:cNvSpPr/>
          <p:nvPr/>
        </p:nvSpPr>
        <p:spPr>
          <a:xfrm>
            <a:off x="2180235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1A955E-4721-40CE-9B55-B7F15FD07B6F}"/>
              </a:ext>
            </a:extLst>
          </p:cNvPr>
          <p:cNvSpPr/>
          <p:nvPr/>
        </p:nvSpPr>
        <p:spPr>
          <a:xfrm>
            <a:off x="3395784" y="5004429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36A93-3431-48DC-AE20-9E6EA55DB5BF}"/>
              </a:ext>
            </a:extLst>
          </p:cNvPr>
          <p:cNvSpPr/>
          <p:nvPr/>
        </p:nvSpPr>
        <p:spPr>
          <a:xfrm>
            <a:off x="4183923" y="5004429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6A7CFF-01AF-45A4-84DD-645D51FC7D26}"/>
              </a:ext>
            </a:extLst>
          </p:cNvPr>
          <p:cNvSpPr/>
          <p:nvPr/>
        </p:nvSpPr>
        <p:spPr>
          <a:xfrm>
            <a:off x="4972062" y="5004429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C20264-BC64-4C63-93DD-0E018678530B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600858" y="3283560"/>
            <a:ext cx="642601" cy="649445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4EDAE1-243F-41C1-B63C-E8AEFEAED241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3591915" y="3283560"/>
            <a:ext cx="664175" cy="649445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3141E8-7C59-4813-8CE9-D21E53C5F2A1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2426630" y="4353628"/>
            <a:ext cx="0" cy="65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B52AAF-B201-4576-A1FE-EA555BF285AA}"/>
              </a:ext>
            </a:extLst>
          </p:cNvPr>
          <p:cNvCxnSpPr>
            <a:stCxn id="8" idx="4"/>
            <a:endCxn id="14" idx="0"/>
          </p:cNvCxnSpPr>
          <p:nvPr/>
        </p:nvCxnSpPr>
        <p:spPr>
          <a:xfrm>
            <a:off x="4430318" y="4353628"/>
            <a:ext cx="0" cy="650801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794C5-4222-47B4-AE82-099AF61DE0F3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flipH="1">
            <a:off x="3642179" y="4281461"/>
            <a:ext cx="613911" cy="722968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90AB36-931A-4A90-8F58-9F1198FBCD08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4604546" y="4281461"/>
            <a:ext cx="613911" cy="722968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FFFCB8-B9A4-4CF0-8A4A-CE2F4B728A8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8044519" y="3317399"/>
            <a:ext cx="0" cy="53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455F61-AABD-4AEF-88E6-4713280DB8D1}"/>
              </a:ext>
            </a:extLst>
          </p:cNvPr>
          <p:cNvGrpSpPr/>
          <p:nvPr/>
        </p:nvGrpSpPr>
        <p:grpSpPr>
          <a:xfrm>
            <a:off x="3591915" y="1750436"/>
            <a:ext cx="5837892" cy="3746783"/>
            <a:chOff x="3591915" y="1750436"/>
            <a:chExt cx="5837892" cy="3746783"/>
          </a:xfrm>
          <a:solidFill>
            <a:srgbClr val="000000">
              <a:alpha val="9020"/>
            </a:srgb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C70F84-5159-439D-B50F-1CBF975DB7BB}"/>
                </a:ext>
              </a:extLst>
            </p:cNvPr>
            <p:cNvSpPr/>
            <p:nvPr/>
          </p:nvSpPr>
          <p:spPr>
            <a:xfrm>
              <a:off x="5044229" y="1750436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E599E1-92F2-4CB1-8632-CFBB0A83D598}"/>
                </a:ext>
              </a:extLst>
            </p:cNvPr>
            <p:cNvSpPr/>
            <p:nvPr/>
          </p:nvSpPr>
          <p:spPr>
            <a:xfrm>
              <a:off x="7798124" y="28246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2C137C-A816-4B2F-956F-E3011EEAA917}"/>
                </a:ext>
              </a:extLst>
            </p:cNvPr>
            <p:cNvSpPr/>
            <p:nvPr/>
          </p:nvSpPr>
          <p:spPr>
            <a:xfrm>
              <a:off x="6432216" y="3860838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890EA4-76B3-4AE5-B120-D52CAEC3E84A}"/>
                </a:ext>
              </a:extLst>
            </p:cNvPr>
            <p:cNvSpPr/>
            <p:nvPr/>
          </p:nvSpPr>
          <p:spPr>
            <a:xfrm>
              <a:off x="7798124" y="38491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F31472-BB0A-4592-AE17-C7E5163E5EFD}"/>
                </a:ext>
              </a:extLst>
            </p:cNvPr>
            <p:cNvSpPr/>
            <p:nvPr/>
          </p:nvSpPr>
          <p:spPr>
            <a:xfrm>
              <a:off x="8937017" y="38491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628108-2BE0-445D-84E2-D720E2B82603}"/>
                </a:ext>
              </a:extLst>
            </p:cNvPr>
            <p:cNvSpPr/>
            <p:nvPr/>
          </p:nvSpPr>
          <p:spPr>
            <a:xfrm>
              <a:off x="6443168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183258-A82D-4B58-8DD6-EEEAA8BC9A5F}"/>
                </a:ext>
              </a:extLst>
            </p:cNvPr>
            <p:cNvSpPr/>
            <p:nvPr/>
          </p:nvSpPr>
          <p:spPr>
            <a:xfrm>
              <a:off x="7419059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C4D451-0F47-49CE-87C1-D838CB7FE5B7}"/>
                </a:ext>
              </a:extLst>
            </p:cNvPr>
            <p:cNvSpPr/>
            <p:nvPr/>
          </p:nvSpPr>
          <p:spPr>
            <a:xfrm>
              <a:off x="8178038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CD9625-A424-4477-ADDE-B1375B0234BC}"/>
                </a:ext>
              </a:extLst>
            </p:cNvPr>
            <p:cNvSpPr/>
            <p:nvPr/>
          </p:nvSpPr>
          <p:spPr>
            <a:xfrm>
              <a:off x="8937017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9DB81E-CD16-49C3-8C53-0346F1838D42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3591915" y="2171059"/>
              <a:ext cx="1524481" cy="764045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A70253-A5E7-48C5-B998-B0529E115A56}"/>
                </a:ext>
              </a:extLst>
            </p:cNvPr>
            <p:cNvCxnSpPr>
              <a:stCxn id="4" idx="5"/>
              <a:endCxn id="6" idx="2"/>
            </p:cNvCxnSpPr>
            <p:nvPr/>
          </p:nvCxnSpPr>
          <p:spPr>
            <a:xfrm>
              <a:off x="5464852" y="2171059"/>
              <a:ext cx="2333272" cy="899945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376F11-E01A-400E-9199-07D62EB13FFA}"/>
                </a:ext>
              </a:extLst>
            </p:cNvPr>
            <p:cNvCxnSpPr>
              <a:stCxn id="9" idx="4"/>
              <a:endCxn id="16" idx="0"/>
            </p:cNvCxnSpPr>
            <p:nvPr/>
          </p:nvCxnSpPr>
          <p:spPr>
            <a:xfrm>
              <a:off x="6678611" y="4353628"/>
              <a:ext cx="10952" cy="650801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1EE104-4849-4400-8AE6-1B7E2382EEF3}"/>
                </a:ext>
              </a:extLst>
            </p:cNvPr>
            <p:cNvCxnSpPr>
              <a:stCxn id="6" idx="3"/>
              <a:endCxn id="9" idx="7"/>
            </p:cNvCxnSpPr>
            <p:nvPr/>
          </p:nvCxnSpPr>
          <p:spPr>
            <a:xfrm flipH="1">
              <a:off x="6852839" y="3245232"/>
              <a:ext cx="1017452" cy="687773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595DDA-F3DE-4BBB-957C-7AB4D9091640}"/>
                </a:ext>
              </a:extLst>
            </p:cNvPr>
            <p:cNvCxnSpPr>
              <a:stCxn id="6" idx="5"/>
              <a:endCxn id="11" idx="1"/>
            </p:cNvCxnSpPr>
            <p:nvPr/>
          </p:nvCxnSpPr>
          <p:spPr>
            <a:xfrm>
              <a:off x="8218747" y="3245232"/>
              <a:ext cx="790437" cy="676044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E47FC6-6BCC-4D0B-9E90-583681A2EF73}"/>
                </a:ext>
              </a:extLst>
            </p:cNvPr>
            <p:cNvCxnSpPr>
              <a:stCxn id="11" idx="4"/>
              <a:endCxn id="19" idx="0"/>
            </p:cNvCxnSpPr>
            <p:nvPr/>
          </p:nvCxnSpPr>
          <p:spPr>
            <a:xfrm>
              <a:off x="9183412" y="4341899"/>
              <a:ext cx="0" cy="662530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B23B3E-A8FC-4569-982D-DE754C03D3BC}"/>
                </a:ext>
              </a:extLst>
            </p:cNvPr>
            <p:cNvCxnSpPr>
              <a:stCxn id="10" idx="3"/>
              <a:endCxn id="17" idx="0"/>
            </p:cNvCxnSpPr>
            <p:nvPr/>
          </p:nvCxnSpPr>
          <p:spPr>
            <a:xfrm flipH="1">
              <a:off x="7665454" y="4269732"/>
              <a:ext cx="204837" cy="734697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D64722-E7BE-4945-A1CE-B6F0DCD7AC37}"/>
                </a:ext>
              </a:extLst>
            </p:cNvPr>
            <p:cNvCxnSpPr>
              <a:stCxn id="10" idx="5"/>
              <a:endCxn id="18" idx="0"/>
            </p:cNvCxnSpPr>
            <p:nvPr/>
          </p:nvCxnSpPr>
          <p:spPr>
            <a:xfrm>
              <a:off x="8218747" y="4269732"/>
              <a:ext cx="205686" cy="734697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93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D112-7E12-4192-8D4C-DC94C35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Sub-tree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617569-D9CA-4574-92A3-15CE39E51439}"/>
              </a:ext>
            </a:extLst>
          </p:cNvPr>
          <p:cNvSpPr/>
          <p:nvPr/>
        </p:nvSpPr>
        <p:spPr>
          <a:xfrm>
            <a:off x="3171292" y="2862937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73E357-182D-403D-A644-B1A272B4E7CD}"/>
              </a:ext>
            </a:extLst>
          </p:cNvPr>
          <p:cNvSpPr/>
          <p:nvPr/>
        </p:nvSpPr>
        <p:spPr>
          <a:xfrm>
            <a:off x="2180235" y="3860838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9DCE2-976E-425E-81CC-90C594DC0442}"/>
              </a:ext>
            </a:extLst>
          </p:cNvPr>
          <p:cNvSpPr/>
          <p:nvPr/>
        </p:nvSpPr>
        <p:spPr>
          <a:xfrm>
            <a:off x="4183923" y="3860838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1A955E-4721-40CE-9B55-B7F15FD07B6F}"/>
              </a:ext>
            </a:extLst>
          </p:cNvPr>
          <p:cNvSpPr/>
          <p:nvPr/>
        </p:nvSpPr>
        <p:spPr>
          <a:xfrm>
            <a:off x="3395784" y="5004429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36A93-3431-48DC-AE20-9E6EA55DB5BF}"/>
              </a:ext>
            </a:extLst>
          </p:cNvPr>
          <p:cNvSpPr/>
          <p:nvPr/>
        </p:nvSpPr>
        <p:spPr>
          <a:xfrm>
            <a:off x="4183923" y="5004429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6A7CFF-01AF-45A4-84DD-645D51FC7D26}"/>
              </a:ext>
            </a:extLst>
          </p:cNvPr>
          <p:cNvSpPr/>
          <p:nvPr/>
        </p:nvSpPr>
        <p:spPr>
          <a:xfrm>
            <a:off x="4972062" y="5004429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C20264-BC64-4C63-93DD-0E018678530B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600858" y="3283560"/>
            <a:ext cx="642601" cy="649445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4EDAE1-243F-41C1-B63C-E8AEFEAED241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3591915" y="3283560"/>
            <a:ext cx="664175" cy="649445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3141E8-7C59-4813-8CE9-D21E53C5F2A1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26630" y="4353628"/>
            <a:ext cx="0" cy="65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B52AAF-B201-4576-A1FE-EA555BF285AA}"/>
              </a:ext>
            </a:extLst>
          </p:cNvPr>
          <p:cNvCxnSpPr>
            <a:stCxn id="8" idx="4"/>
            <a:endCxn id="14" idx="0"/>
          </p:cNvCxnSpPr>
          <p:nvPr/>
        </p:nvCxnSpPr>
        <p:spPr>
          <a:xfrm>
            <a:off x="4430318" y="4353628"/>
            <a:ext cx="0" cy="650801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794C5-4222-47B4-AE82-099AF61DE0F3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flipH="1">
            <a:off x="3642179" y="4281461"/>
            <a:ext cx="613911" cy="722968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90AB36-931A-4A90-8F58-9F1198FBCD08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4604546" y="4281461"/>
            <a:ext cx="613911" cy="722968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FFFCB8-B9A4-4CF0-8A4A-CE2F4B728A8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8044519" y="3317399"/>
            <a:ext cx="0" cy="53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455F61-AABD-4AEF-88E6-4713280DB8D1}"/>
              </a:ext>
            </a:extLst>
          </p:cNvPr>
          <p:cNvGrpSpPr/>
          <p:nvPr/>
        </p:nvGrpSpPr>
        <p:grpSpPr>
          <a:xfrm>
            <a:off x="3591915" y="1750436"/>
            <a:ext cx="5837892" cy="3746783"/>
            <a:chOff x="3591915" y="1750436"/>
            <a:chExt cx="5837892" cy="3746783"/>
          </a:xfrm>
          <a:solidFill>
            <a:srgbClr val="000000">
              <a:alpha val="9020"/>
            </a:srgb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C70F84-5159-439D-B50F-1CBF975DB7BB}"/>
                </a:ext>
              </a:extLst>
            </p:cNvPr>
            <p:cNvSpPr/>
            <p:nvPr/>
          </p:nvSpPr>
          <p:spPr>
            <a:xfrm>
              <a:off x="5044229" y="1750436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E599E1-92F2-4CB1-8632-CFBB0A83D598}"/>
                </a:ext>
              </a:extLst>
            </p:cNvPr>
            <p:cNvSpPr/>
            <p:nvPr/>
          </p:nvSpPr>
          <p:spPr>
            <a:xfrm>
              <a:off x="7798124" y="28246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2C137C-A816-4B2F-956F-E3011EEAA917}"/>
                </a:ext>
              </a:extLst>
            </p:cNvPr>
            <p:cNvSpPr/>
            <p:nvPr/>
          </p:nvSpPr>
          <p:spPr>
            <a:xfrm>
              <a:off x="6432216" y="3860838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890EA4-76B3-4AE5-B120-D52CAEC3E84A}"/>
                </a:ext>
              </a:extLst>
            </p:cNvPr>
            <p:cNvSpPr/>
            <p:nvPr/>
          </p:nvSpPr>
          <p:spPr>
            <a:xfrm>
              <a:off x="7798124" y="38491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F31472-BB0A-4592-AE17-C7E5163E5EFD}"/>
                </a:ext>
              </a:extLst>
            </p:cNvPr>
            <p:cNvSpPr/>
            <p:nvPr/>
          </p:nvSpPr>
          <p:spPr>
            <a:xfrm>
              <a:off x="8937017" y="38491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628108-2BE0-445D-84E2-D720E2B82603}"/>
                </a:ext>
              </a:extLst>
            </p:cNvPr>
            <p:cNvSpPr/>
            <p:nvPr/>
          </p:nvSpPr>
          <p:spPr>
            <a:xfrm>
              <a:off x="6443168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183258-A82D-4B58-8DD6-EEEAA8BC9A5F}"/>
                </a:ext>
              </a:extLst>
            </p:cNvPr>
            <p:cNvSpPr/>
            <p:nvPr/>
          </p:nvSpPr>
          <p:spPr>
            <a:xfrm>
              <a:off x="7419059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C4D451-0F47-49CE-87C1-D838CB7FE5B7}"/>
                </a:ext>
              </a:extLst>
            </p:cNvPr>
            <p:cNvSpPr/>
            <p:nvPr/>
          </p:nvSpPr>
          <p:spPr>
            <a:xfrm>
              <a:off x="8178038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CD9625-A424-4477-ADDE-B1375B0234BC}"/>
                </a:ext>
              </a:extLst>
            </p:cNvPr>
            <p:cNvSpPr/>
            <p:nvPr/>
          </p:nvSpPr>
          <p:spPr>
            <a:xfrm>
              <a:off x="8937017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9DB81E-CD16-49C3-8C53-0346F1838D42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3591915" y="2171059"/>
              <a:ext cx="1524481" cy="764045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A70253-A5E7-48C5-B998-B0529E115A56}"/>
                </a:ext>
              </a:extLst>
            </p:cNvPr>
            <p:cNvCxnSpPr>
              <a:stCxn id="4" idx="5"/>
              <a:endCxn id="6" idx="2"/>
            </p:cNvCxnSpPr>
            <p:nvPr/>
          </p:nvCxnSpPr>
          <p:spPr>
            <a:xfrm>
              <a:off x="5464852" y="2171059"/>
              <a:ext cx="2333272" cy="899945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376F11-E01A-400E-9199-07D62EB13FFA}"/>
                </a:ext>
              </a:extLst>
            </p:cNvPr>
            <p:cNvCxnSpPr>
              <a:stCxn id="9" idx="4"/>
              <a:endCxn id="16" idx="0"/>
            </p:cNvCxnSpPr>
            <p:nvPr/>
          </p:nvCxnSpPr>
          <p:spPr>
            <a:xfrm>
              <a:off x="6678611" y="4353628"/>
              <a:ext cx="10952" cy="650801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1EE104-4849-4400-8AE6-1B7E2382EEF3}"/>
                </a:ext>
              </a:extLst>
            </p:cNvPr>
            <p:cNvCxnSpPr>
              <a:stCxn id="6" idx="3"/>
              <a:endCxn id="9" idx="7"/>
            </p:cNvCxnSpPr>
            <p:nvPr/>
          </p:nvCxnSpPr>
          <p:spPr>
            <a:xfrm flipH="1">
              <a:off x="6852839" y="3245232"/>
              <a:ext cx="1017452" cy="687773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595DDA-F3DE-4BBB-957C-7AB4D9091640}"/>
                </a:ext>
              </a:extLst>
            </p:cNvPr>
            <p:cNvCxnSpPr>
              <a:stCxn id="6" idx="5"/>
              <a:endCxn id="11" idx="1"/>
            </p:cNvCxnSpPr>
            <p:nvPr/>
          </p:nvCxnSpPr>
          <p:spPr>
            <a:xfrm>
              <a:off x="8218747" y="3245232"/>
              <a:ext cx="790437" cy="676044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E47FC6-6BCC-4D0B-9E90-583681A2EF73}"/>
                </a:ext>
              </a:extLst>
            </p:cNvPr>
            <p:cNvCxnSpPr>
              <a:stCxn id="11" idx="4"/>
              <a:endCxn id="19" idx="0"/>
            </p:cNvCxnSpPr>
            <p:nvPr/>
          </p:nvCxnSpPr>
          <p:spPr>
            <a:xfrm>
              <a:off x="9183412" y="4341899"/>
              <a:ext cx="0" cy="662530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B23B3E-A8FC-4569-982D-DE754C03D3BC}"/>
                </a:ext>
              </a:extLst>
            </p:cNvPr>
            <p:cNvCxnSpPr>
              <a:stCxn id="10" idx="3"/>
              <a:endCxn id="17" idx="0"/>
            </p:cNvCxnSpPr>
            <p:nvPr/>
          </p:nvCxnSpPr>
          <p:spPr>
            <a:xfrm flipH="1">
              <a:off x="7665454" y="4269732"/>
              <a:ext cx="204837" cy="734697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D64722-E7BE-4945-A1CE-B6F0DCD7AC37}"/>
                </a:ext>
              </a:extLst>
            </p:cNvPr>
            <p:cNvCxnSpPr>
              <a:stCxn id="10" idx="5"/>
              <a:endCxn id="18" idx="0"/>
            </p:cNvCxnSpPr>
            <p:nvPr/>
          </p:nvCxnSpPr>
          <p:spPr>
            <a:xfrm>
              <a:off x="8218747" y="4269732"/>
              <a:ext cx="205686" cy="734697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9EA14FEE-1B9A-4B3B-B517-15B3EBBD55DF}"/>
              </a:ext>
            </a:extLst>
          </p:cNvPr>
          <p:cNvSpPr/>
          <p:nvPr/>
        </p:nvSpPr>
        <p:spPr>
          <a:xfrm>
            <a:off x="1849071" y="4637080"/>
            <a:ext cx="1159516" cy="16159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38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D112-7E12-4192-8D4C-DC94C35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Sub-tree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617569-D9CA-4574-92A3-15CE39E51439}"/>
              </a:ext>
            </a:extLst>
          </p:cNvPr>
          <p:cNvSpPr/>
          <p:nvPr/>
        </p:nvSpPr>
        <p:spPr>
          <a:xfrm>
            <a:off x="3171292" y="2862937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73E357-182D-403D-A644-B1A272B4E7CD}"/>
              </a:ext>
            </a:extLst>
          </p:cNvPr>
          <p:cNvSpPr/>
          <p:nvPr/>
        </p:nvSpPr>
        <p:spPr>
          <a:xfrm>
            <a:off x="2180235" y="3860838"/>
            <a:ext cx="492790" cy="492790"/>
          </a:xfrm>
          <a:prstGeom prst="ellipse">
            <a:avLst/>
          </a:prstGeom>
          <a:solidFill>
            <a:srgbClr val="6F6F74">
              <a:alpha val="14118"/>
            </a:srgbClr>
          </a:solidFill>
          <a:ln>
            <a:solidFill>
              <a:srgbClr val="000000">
                <a:alpha val="4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9DCE2-976E-425E-81CC-90C594DC0442}"/>
              </a:ext>
            </a:extLst>
          </p:cNvPr>
          <p:cNvSpPr/>
          <p:nvPr/>
        </p:nvSpPr>
        <p:spPr>
          <a:xfrm>
            <a:off x="4183923" y="3860838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9F4DB0-61EF-445C-A0C4-B7EF12A345C7}"/>
              </a:ext>
            </a:extLst>
          </p:cNvPr>
          <p:cNvSpPr/>
          <p:nvPr/>
        </p:nvSpPr>
        <p:spPr>
          <a:xfrm>
            <a:off x="2180235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1A955E-4721-40CE-9B55-B7F15FD07B6F}"/>
              </a:ext>
            </a:extLst>
          </p:cNvPr>
          <p:cNvSpPr/>
          <p:nvPr/>
        </p:nvSpPr>
        <p:spPr>
          <a:xfrm>
            <a:off x="3395784" y="5004429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36A93-3431-48DC-AE20-9E6EA55DB5BF}"/>
              </a:ext>
            </a:extLst>
          </p:cNvPr>
          <p:cNvSpPr/>
          <p:nvPr/>
        </p:nvSpPr>
        <p:spPr>
          <a:xfrm>
            <a:off x="4183923" y="5004429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6A7CFF-01AF-45A4-84DD-645D51FC7D26}"/>
              </a:ext>
            </a:extLst>
          </p:cNvPr>
          <p:cNvSpPr/>
          <p:nvPr/>
        </p:nvSpPr>
        <p:spPr>
          <a:xfrm>
            <a:off x="4972062" y="5004429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C20264-BC64-4C63-93DD-0E018678530B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600858" y="3283560"/>
            <a:ext cx="642601" cy="649445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4EDAE1-243F-41C1-B63C-E8AEFEAED241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3591915" y="3283560"/>
            <a:ext cx="664175" cy="649445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3141E8-7C59-4813-8CE9-D21E53C5F2A1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2426630" y="4353628"/>
            <a:ext cx="0" cy="650801"/>
          </a:xfrm>
          <a:prstGeom prst="line">
            <a:avLst/>
          </a:prstGeom>
          <a:ln>
            <a:solidFill>
              <a:srgbClr val="000000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B52AAF-B201-4576-A1FE-EA555BF285AA}"/>
              </a:ext>
            </a:extLst>
          </p:cNvPr>
          <p:cNvCxnSpPr>
            <a:stCxn id="8" idx="4"/>
            <a:endCxn id="14" idx="0"/>
          </p:cNvCxnSpPr>
          <p:nvPr/>
        </p:nvCxnSpPr>
        <p:spPr>
          <a:xfrm>
            <a:off x="4430318" y="4353628"/>
            <a:ext cx="0" cy="650801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794C5-4222-47B4-AE82-099AF61DE0F3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flipH="1">
            <a:off x="3642179" y="4281461"/>
            <a:ext cx="613911" cy="722968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90AB36-931A-4A90-8F58-9F1198FBCD08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4604546" y="4281461"/>
            <a:ext cx="613911" cy="722968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FFFCB8-B9A4-4CF0-8A4A-CE2F4B728A8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8044519" y="3317399"/>
            <a:ext cx="0" cy="53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455F61-AABD-4AEF-88E6-4713280DB8D1}"/>
              </a:ext>
            </a:extLst>
          </p:cNvPr>
          <p:cNvGrpSpPr/>
          <p:nvPr/>
        </p:nvGrpSpPr>
        <p:grpSpPr>
          <a:xfrm>
            <a:off x="3591915" y="1750436"/>
            <a:ext cx="5837892" cy="3746783"/>
            <a:chOff x="3591915" y="1750436"/>
            <a:chExt cx="5837892" cy="3746783"/>
          </a:xfrm>
          <a:solidFill>
            <a:srgbClr val="000000">
              <a:alpha val="9020"/>
            </a:srgb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C70F84-5159-439D-B50F-1CBF975DB7BB}"/>
                </a:ext>
              </a:extLst>
            </p:cNvPr>
            <p:cNvSpPr/>
            <p:nvPr/>
          </p:nvSpPr>
          <p:spPr>
            <a:xfrm>
              <a:off x="5044229" y="1750436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E599E1-92F2-4CB1-8632-CFBB0A83D598}"/>
                </a:ext>
              </a:extLst>
            </p:cNvPr>
            <p:cNvSpPr/>
            <p:nvPr/>
          </p:nvSpPr>
          <p:spPr>
            <a:xfrm>
              <a:off x="7798124" y="28246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2C137C-A816-4B2F-956F-E3011EEAA917}"/>
                </a:ext>
              </a:extLst>
            </p:cNvPr>
            <p:cNvSpPr/>
            <p:nvPr/>
          </p:nvSpPr>
          <p:spPr>
            <a:xfrm>
              <a:off x="6432216" y="3860838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890EA4-76B3-4AE5-B120-D52CAEC3E84A}"/>
                </a:ext>
              </a:extLst>
            </p:cNvPr>
            <p:cNvSpPr/>
            <p:nvPr/>
          </p:nvSpPr>
          <p:spPr>
            <a:xfrm>
              <a:off x="7798124" y="38491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F31472-BB0A-4592-AE17-C7E5163E5EFD}"/>
                </a:ext>
              </a:extLst>
            </p:cNvPr>
            <p:cNvSpPr/>
            <p:nvPr/>
          </p:nvSpPr>
          <p:spPr>
            <a:xfrm>
              <a:off x="8937017" y="38491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628108-2BE0-445D-84E2-D720E2B82603}"/>
                </a:ext>
              </a:extLst>
            </p:cNvPr>
            <p:cNvSpPr/>
            <p:nvPr/>
          </p:nvSpPr>
          <p:spPr>
            <a:xfrm>
              <a:off x="6443168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183258-A82D-4B58-8DD6-EEEAA8BC9A5F}"/>
                </a:ext>
              </a:extLst>
            </p:cNvPr>
            <p:cNvSpPr/>
            <p:nvPr/>
          </p:nvSpPr>
          <p:spPr>
            <a:xfrm>
              <a:off x="7419059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C4D451-0F47-49CE-87C1-D838CB7FE5B7}"/>
                </a:ext>
              </a:extLst>
            </p:cNvPr>
            <p:cNvSpPr/>
            <p:nvPr/>
          </p:nvSpPr>
          <p:spPr>
            <a:xfrm>
              <a:off x="8178038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CD9625-A424-4477-ADDE-B1375B0234BC}"/>
                </a:ext>
              </a:extLst>
            </p:cNvPr>
            <p:cNvSpPr/>
            <p:nvPr/>
          </p:nvSpPr>
          <p:spPr>
            <a:xfrm>
              <a:off x="8937017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9DB81E-CD16-49C3-8C53-0346F1838D42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3591915" y="2171059"/>
              <a:ext cx="1524481" cy="764045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A70253-A5E7-48C5-B998-B0529E115A56}"/>
                </a:ext>
              </a:extLst>
            </p:cNvPr>
            <p:cNvCxnSpPr>
              <a:stCxn id="4" idx="5"/>
              <a:endCxn id="6" idx="2"/>
            </p:cNvCxnSpPr>
            <p:nvPr/>
          </p:nvCxnSpPr>
          <p:spPr>
            <a:xfrm>
              <a:off x="5464852" y="2171059"/>
              <a:ext cx="2333272" cy="899945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376F11-E01A-400E-9199-07D62EB13FFA}"/>
                </a:ext>
              </a:extLst>
            </p:cNvPr>
            <p:cNvCxnSpPr>
              <a:stCxn id="9" idx="4"/>
              <a:endCxn id="16" idx="0"/>
            </p:cNvCxnSpPr>
            <p:nvPr/>
          </p:nvCxnSpPr>
          <p:spPr>
            <a:xfrm>
              <a:off x="6678611" y="4353628"/>
              <a:ext cx="10952" cy="650801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1EE104-4849-4400-8AE6-1B7E2382EEF3}"/>
                </a:ext>
              </a:extLst>
            </p:cNvPr>
            <p:cNvCxnSpPr>
              <a:stCxn id="6" idx="3"/>
              <a:endCxn id="9" idx="7"/>
            </p:cNvCxnSpPr>
            <p:nvPr/>
          </p:nvCxnSpPr>
          <p:spPr>
            <a:xfrm flipH="1">
              <a:off x="6852839" y="3245232"/>
              <a:ext cx="1017452" cy="687773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595DDA-F3DE-4BBB-957C-7AB4D9091640}"/>
                </a:ext>
              </a:extLst>
            </p:cNvPr>
            <p:cNvCxnSpPr>
              <a:stCxn id="6" idx="5"/>
              <a:endCxn id="11" idx="1"/>
            </p:cNvCxnSpPr>
            <p:nvPr/>
          </p:nvCxnSpPr>
          <p:spPr>
            <a:xfrm>
              <a:off x="8218747" y="3245232"/>
              <a:ext cx="790437" cy="676044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E47FC6-6BCC-4D0B-9E90-583681A2EF73}"/>
                </a:ext>
              </a:extLst>
            </p:cNvPr>
            <p:cNvCxnSpPr>
              <a:stCxn id="11" idx="4"/>
              <a:endCxn id="19" idx="0"/>
            </p:cNvCxnSpPr>
            <p:nvPr/>
          </p:nvCxnSpPr>
          <p:spPr>
            <a:xfrm>
              <a:off x="9183412" y="4341899"/>
              <a:ext cx="0" cy="662530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B23B3E-A8FC-4569-982D-DE754C03D3BC}"/>
                </a:ext>
              </a:extLst>
            </p:cNvPr>
            <p:cNvCxnSpPr>
              <a:stCxn id="10" idx="3"/>
              <a:endCxn id="17" idx="0"/>
            </p:cNvCxnSpPr>
            <p:nvPr/>
          </p:nvCxnSpPr>
          <p:spPr>
            <a:xfrm flipH="1">
              <a:off x="7665454" y="4269732"/>
              <a:ext cx="204837" cy="734697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D64722-E7BE-4945-A1CE-B6F0DCD7AC37}"/>
                </a:ext>
              </a:extLst>
            </p:cNvPr>
            <p:cNvCxnSpPr>
              <a:stCxn id="10" idx="5"/>
              <a:endCxn id="18" idx="0"/>
            </p:cNvCxnSpPr>
            <p:nvPr/>
          </p:nvCxnSpPr>
          <p:spPr>
            <a:xfrm>
              <a:off x="8218747" y="4269732"/>
              <a:ext cx="205686" cy="734697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78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6A31560-AF94-4AF0-A476-EDEAD48BE891}"/>
              </a:ext>
            </a:extLst>
          </p:cNvPr>
          <p:cNvSpPr/>
          <p:nvPr/>
        </p:nvSpPr>
        <p:spPr>
          <a:xfrm>
            <a:off x="2084233" y="5762496"/>
            <a:ext cx="684794" cy="89588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9D112-7E12-4192-8D4C-DC94C35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Sub-tree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617569-D9CA-4574-92A3-15CE39E51439}"/>
              </a:ext>
            </a:extLst>
          </p:cNvPr>
          <p:cNvSpPr/>
          <p:nvPr/>
        </p:nvSpPr>
        <p:spPr>
          <a:xfrm>
            <a:off x="3171292" y="2862937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73E357-182D-403D-A644-B1A272B4E7CD}"/>
              </a:ext>
            </a:extLst>
          </p:cNvPr>
          <p:cNvSpPr/>
          <p:nvPr/>
        </p:nvSpPr>
        <p:spPr>
          <a:xfrm>
            <a:off x="2180235" y="3860838"/>
            <a:ext cx="492790" cy="492790"/>
          </a:xfrm>
          <a:prstGeom prst="ellipse">
            <a:avLst/>
          </a:prstGeom>
          <a:solidFill>
            <a:srgbClr val="6F6F74">
              <a:alpha val="14118"/>
            </a:srgbClr>
          </a:solidFill>
          <a:ln>
            <a:solidFill>
              <a:srgbClr val="000000">
                <a:alpha val="4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9DCE2-976E-425E-81CC-90C594DC0442}"/>
              </a:ext>
            </a:extLst>
          </p:cNvPr>
          <p:cNvSpPr/>
          <p:nvPr/>
        </p:nvSpPr>
        <p:spPr>
          <a:xfrm>
            <a:off x="4183923" y="3860838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9F4DB0-61EF-445C-A0C4-B7EF12A345C7}"/>
              </a:ext>
            </a:extLst>
          </p:cNvPr>
          <p:cNvSpPr/>
          <p:nvPr/>
        </p:nvSpPr>
        <p:spPr>
          <a:xfrm>
            <a:off x="2180235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1A955E-4721-40CE-9B55-B7F15FD07B6F}"/>
              </a:ext>
            </a:extLst>
          </p:cNvPr>
          <p:cNvSpPr/>
          <p:nvPr/>
        </p:nvSpPr>
        <p:spPr>
          <a:xfrm>
            <a:off x="3395784" y="5004429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36A93-3431-48DC-AE20-9E6EA55DB5BF}"/>
              </a:ext>
            </a:extLst>
          </p:cNvPr>
          <p:cNvSpPr/>
          <p:nvPr/>
        </p:nvSpPr>
        <p:spPr>
          <a:xfrm>
            <a:off x="4183923" y="5004429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6A7CFF-01AF-45A4-84DD-645D51FC7D26}"/>
              </a:ext>
            </a:extLst>
          </p:cNvPr>
          <p:cNvSpPr/>
          <p:nvPr/>
        </p:nvSpPr>
        <p:spPr>
          <a:xfrm>
            <a:off x="4972062" y="5004429"/>
            <a:ext cx="492790" cy="492790"/>
          </a:xfrm>
          <a:prstGeom prst="ellipse">
            <a:avLst/>
          </a:prstGeom>
          <a:solidFill>
            <a:srgbClr val="6F6F74">
              <a:alpha val="18824"/>
            </a:srgbClr>
          </a:solidFill>
          <a:ln>
            <a:solidFill>
              <a:srgbClr val="000000">
                <a:alpha val="3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C20264-BC64-4C63-93DD-0E018678530B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600858" y="3283560"/>
            <a:ext cx="642601" cy="649445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4EDAE1-243F-41C1-B63C-E8AEFEAED241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3591915" y="3283560"/>
            <a:ext cx="664175" cy="649445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3141E8-7C59-4813-8CE9-D21E53C5F2A1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2426630" y="4353628"/>
            <a:ext cx="0" cy="650801"/>
          </a:xfrm>
          <a:prstGeom prst="line">
            <a:avLst/>
          </a:prstGeom>
          <a:ln>
            <a:solidFill>
              <a:srgbClr val="000000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B52AAF-B201-4576-A1FE-EA555BF285AA}"/>
              </a:ext>
            </a:extLst>
          </p:cNvPr>
          <p:cNvCxnSpPr>
            <a:stCxn id="8" idx="4"/>
            <a:endCxn id="14" idx="0"/>
          </p:cNvCxnSpPr>
          <p:nvPr/>
        </p:nvCxnSpPr>
        <p:spPr>
          <a:xfrm>
            <a:off x="4430318" y="4353628"/>
            <a:ext cx="0" cy="650801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794C5-4222-47B4-AE82-099AF61DE0F3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flipH="1">
            <a:off x="3642179" y="4281461"/>
            <a:ext cx="613911" cy="722968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90AB36-931A-4A90-8F58-9F1198FBCD08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4604546" y="4281461"/>
            <a:ext cx="613911" cy="722968"/>
          </a:xfrm>
          <a:prstGeom prst="line">
            <a:avLst/>
          </a:prstGeom>
          <a:ln>
            <a:solidFill>
              <a:srgbClr val="000000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FFFCB8-B9A4-4CF0-8A4A-CE2F4B728A8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8044519" y="3317399"/>
            <a:ext cx="0" cy="53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455F61-AABD-4AEF-88E6-4713280DB8D1}"/>
              </a:ext>
            </a:extLst>
          </p:cNvPr>
          <p:cNvGrpSpPr/>
          <p:nvPr/>
        </p:nvGrpSpPr>
        <p:grpSpPr>
          <a:xfrm>
            <a:off x="3591915" y="1750436"/>
            <a:ext cx="5837892" cy="3746783"/>
            <a:chOff x="3591915" y="1750436"/>
            <a:chExt cx="5837892" cy="3746783"/>
          </a:xfrm>
          <a:solidFill>
            <a:srgbClr val="000000">
              <a:alpha val="9020"/>
            </a:srgb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C70F84-5159-439D-B50F-1CBF975DB7BB}"/>
                </a:ext>
              </a:extLst>
            </p:cNvPr>
            <p:cNvSpPr/>
            <p:nvPr/>
          </p:nvSpPr>
          <p:spPr>
            <a:xfrm>
              <a:off x="5044229" y="1750436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E599E1-92F2-4CB1-8632-CFBB0A83D598}"/>
                </a:ext>
              </a:extLst>
            </p:cNvPr>
            <p:cNvSpPr/>
            <p:nvPr/>
          </p:nvSpPr>
          <p:spPr>
            <a:xfrm>
              <a:off x="7798124" y="28246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2C137C-A816-4B2F-956F-E3011EEAA917}"/>
                </a:ext>
              </a:extLst>
            </p:cNvPr>
            <p:cNvSpPr/>
            <p:nvPr/>
          </p:nvSpPr>
          <p:spPr>
            <a:xfrm>
              <a:off x="6432216" y="3860838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890EA4-76B3-4AE5-B120-D52CAEC3E84A}"/>
                </a:ext>
              </a:extLst>
            </p:cNvPr>
            <p:cNvSpPr/>
            <p:nvPr/>
          </p:nvSpPr>
          <p:spPr>
            <a:xfrm>
              <a:off x="7798124" y="38491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F31472-BB0A-4592-AE17-C7E5163E5EFD}"/>
                </a:ext>
              </a:extLst>
            </p:cNvPr>
            <p:cNvSpPr/>
            <p:nvPr/>
          </p:nvSpPr>
          <p:spPr>
            <a:xfrm>
              <a:off x="8937017" y="38491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628108-2BE0-445D-84E2-D720E2B82603}"/>
                </a:ext>
              </a:extLst>
            </p:cNvPr>
            <p:cNvSpPr/>
            <p:nvPr/>
          </p:nvSpPr>
          <p:spPr>
            <a:xfrm>
              <a:off x="6443168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183258-A82D-4B58-8DD6-EEEAA8BC9A5F}"/>
                </a:ext>
              </a:extLst>
            </p:cNvPr>
            <p:cNvSpPr/>
            <p:nvPr/>
          </p:nvSpPr>
          <p:spPr>
            <a:xfrm>
              <a:off x="7419059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C4D451-0F47-49CE-87C1-D838CB7FE5B7}"/>
                </a:ext>
              </a:extLst>
            </p:cNvPr>
            <p:cNvSpPr/>
            <p:nvPr/>
          </p:nvSpPr>
          <p:spPr>
            <a:xfrm>
              <a:off x="8178038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CD9625-A424-4477-ADDE-B1375B0234BC}"/>
                </a:ext>
              </a:extLst>
            </p:cNvPr>
            <p:cNvSpPr/>
            <p:nvPr/>
          </p:nvSpPr>
          <p:spPr>
            <a:xfrm>
              <a:off x="8937017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9DB81E-CD16-49C3-8C53-0346F1838D42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3591915" y="2171059"/>
              <a:ext cx="1524481" cy="764045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A70253-A5E7-48C5-B998-B0529E115A56}"/>
                </a:ext>
              </a:extLst>
            </p:cNvPr>
            <p:cNvCxnSpPr>
              <a:stCxn id="4" idx="5"/>
              <a:endCxn id="6" idx="2"/>
            </p:cNvCxnSpPr>
            <p:nvPr/>
          </p:nvCxnSpPr>
          <p:spPr>
            <a:xfrm>
              <a:off x="5464852" y="2171059"/>
              <a:ext cx="2333272" cy="899945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376F11-E01A-400E-9199-07D62EB13FFA}"/>
                </a:ext>
              </a:extLst>
            </p:cNvPr>
            <p:cNvCxnSpPr>
              <a:stCxn id="9" idx="4"/>
              <a:endCxn id="16" idx="0"/>
            </p:cNvCxnSpPr>
            <p:nvPr/>
          </p:nvCxnSpPr>
          <p:spPr>
            <a:xfrm>
              <a:off x="6678611" y="4353628"/>
              <a:ext cx="10952" cy="650801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1EE104-4849-4400-8AE6-1B7E2382EEF3}"/>
                </a:ext>
              </a:extLst>
            </p:cNvPr>
            <p:cNvCxnSpPr>
              <a:stCxn id="6" idx="3"/>
              <a:endCxn id="9" idx="7"/>
            </p:cNvCxnSpPr>
            <p:nvPr/>
          </p:nvCxnSpPr>
          <p:spPr>
            <a:xfrm flipH="1">
              <a:off x="6852839" y="3245232"/>
              <a:ext cx="1017452" cy="687773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595DDA-F3DE-4BBB-957C-7AB4D9091640}"/>
                </a:ext>
              </a:extLst>
            </p:cNvPr>
            <p:cNvCxnSpPr>
              <a:stCxn id="6" idx="5"/>
              <a:endCxn id="11" idx="1"/>
            </p:cNvCxnSpPr>
            <p:nvPr/>
          </p:nvCxnSpPr>
          <p:spPr>
            <a:xfrm>
              <a:off x="8218747" y="3245232"/>
              <a:ext cx="790437" cy="676044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E47FC6-6BCC-4D0B-9E90-583681A2EF73}"/>
                </a:ext>
              </a:extLst>
            </p:cNvPr>
            <p:cNvCxnSpPr>
              <a:stCxn id="11" idx="4"/>
              <a:endCxn id="19" idx="0"/>
            </p:cNvCxnSpPr>
            <p:nvPr/>
          </p:nvCxnSpPr>
          <p:spPr>
            <a:xfrm>
              <a:off x="9183412" y="4341899"/>
              <a:ext cx="0" cy="662530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B23B3E-A8FC-4569-982D-DE754C03D3BC}"/>
                </a:ext>
              </a:extLst>
            </p:cNvPr>
            <p:cNvCxnSpPr>
              <a:stCxn id="10" idx="3"/>
              <a:endCxn id="17" idx="0"/>
            </p:cNvCxnSpPr>
            <p:nvPr/>
          </p:nvCxnSpPr>
          <p:spPr>
            <a:xfrm flipH="1">
              <a:off x="7665454" y="4269732"/>
              <a:ext cx="204837" cy="734697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D64722-E7BE-4945-A1CE-B6F0DCD7AC37}"/>
                </a:ext>
              </a:extLst>
            </p:cNvPr>
            <p:cNvCxnSpPr>
              <a:stCxn id="10" idx="5"/>
              <a:endCxn id="18" idx="0"/>
            </p:cNvCxnSpPr>
            <p:nvPr/>
          </p:nvCxnSpPr>
          <p:spPr>
            <a:xfrm>
              <a:off x="8218747" y="4269732"/>
              <a:ext cx="205686" cy="734697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6C6139CD-1A59-44F5-9364-506C6C8AF85B}"/>
              </a:ext>
            </a:extLst>
          </p:cNvPr>
          <p:cNvSpPr/>
          <p:nvPr/>
        </p:nvSpPr>
        <p:spPr>
          <a:xfrm>
            <a:off x="2294481" y="6102521"/>
            <a:ext cx="318411" cy="4620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32F980-4339-4D8F-940E-E4DED5C1D314}"/>
              </a:ext>
            </a:extLst>
          </p:cNvPr>
          <p:cNvCxnSpPr>
            <a:stCxn id="12" idx="4"/>
            <a:endCxn id="37" idx="0"/>
          </p:cNvCxnSpPr>
          <p:nvPr/>
        </p:nvCxnSpPr>
        <p:spPr>
          <a:xfrm>
            <a:off x="2426630" y="5497219"/>
            <a:ext cx="0" cy="26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2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2768-0FC7-4857-B4A9-03A707E5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45C6-AECC-4901-88FA-246FDC28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tree is a finite set of one or more nodes</a:t>
            </a:r>
          </a:p>
          <a:p>
            <a:r>
              <a:rPr lang="en-GB" dirty="0"/>
              <a:t>One of those nodes is designate to be the root</a:t>
            </a:r>
          </a:p>
          <a:p>
            <a:r>
              <a:rPr lang="en-GB" dirty="0"/>
              <a:t>The remaining nodes are partitioned in n ≥ 0 disjoint sets T</a:t>
            </a:r>
            <a:r>
              <a:rPr lang="en-GB" baseline="-25000" dirty="0"/>
              <a:t>1</a:t>
            </a:r>
            <a:r>
              <a:rPr lang="en-GB" dirty="0"/>
              <a:t>, T</a:t>
            </a:r>
            <a:r>
              <a:rPr lang="en-GB" baseline="-25000" dirty="0"/>
              <a:t>2</a:t>
            </a:r>
            <a:r>
              <a:rPr lang="en-GB" dirty="0"/>
              <a:t>, ..., </a:t>
            </a:r>
            <a:r>
              <a:rPr lang="en-GB" dirty="0" err="1"/>
              <a:t>T</a:t>
            </a:r>
            <a:r>
              <a:rPr lang="en-GB" baseline="-25000" dirty="0" err="1"/>
              <a:t>n</a:t>
            </a:r>
            <a:r>
              <a:rPr lang="en-GB" dirty="0"/>
              <a:t> where each is a subtree of the root</a:t>
            </a:r>
          </a:p>
          <a:p>
            <a:r>
              <a:rPr lang="en-GB" dirty="0"/>
              <a:t>The sets T</a:t>
            </a:r>
            <a:r>
              <a:rPr lang="en-GB" baseline="-25000" dirty="0"/>
              <a:t>1</a:t>
            </a:r>
            <a:r>
              <a:rPr lang="en-GB" dirty="0"/>
              <a:t>, T</a:t>
            </a:r>
            <a:r>
              <a:rPr lang="en-GB" baseline="-25000" dirty="0"/>
              <a:t>2</a:t>
            </a:r>
            <a:r>
              <a:rPr lang="en-GB" dirty="0"/>
              <a:t>, ..., </a:t>
            </a:r>
            <a:r>
              <a:rPr lang="en-GB" dirty="0" err="1"/>
              <a:t>T</a:t>
            </a:r>
            <a:r>
              <a:rPr lang="en-GB" baseline="-25000" dirty="0" err="1"/>
              <a:t>n</a:t>
            </a:r>
            <a:r>
              <a:rPr lang="en-GB" baseline="-25000" dirty="0"/>
              <a:t> </a:t>
            </a:r>
            <a:r>
              <a:rPr lang="en-GB" dirty="0"/>
              <a:t>are themselves trees with a root and subtrees</a:t>
            </a:r>
          </a:p>
          <a:p>
            <a:r>
              <a:rPr lang="en-GB" dirty="0"/>
              <a:t>Subtrees are never connected together (T</a:t>
            </a:r>
            <a:r>
              <a:rPr lang="en-GB" baseline="-25000" dirty="0"/>
              <a:t>1</a:t>
            </a:r>
            <a:r>
              <a:rPr lang="en-GB" dirty="0"/>
              <a:t>, T</a:t>
            </a:r>
            <a:r>
              <a:rPr lang="en-GB" baseline="-25000" dirty="0"/>
              <a:t>2</a:t>
            </a:r>
            <a:r>
              <a:rPr lang="en-GB" dirty="0"/>
              <a:t>, ..., </a:t>
            </a:r>
            <a:r>
              <a:rPr lang="en-GB" dirty="0" err="1"/>
              <a:t>T</a:t>
            </a:r>
            <a:r>
              <a:rPr lang="en-GB" baseline="-25000" dirty="0" err="1"/>
              <a:t>n</a:t>
            </a:r>
            <a:r>
              <a:rPr lang="en-GB" dirty="0"/>
              <a:t> are disjoint)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24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D2BF4-7B25-4276-AE7B-EA6605636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265" r="11958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E760D-83E0-4639-A1E1-1E4A1433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dirty="0"/>
              <a:t>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36D9-3D11-4B5B-B2F8-6317458F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GB" dirty="0"/>
              <a:t>It is a very popular data visualisation research topic</a:t>
            </a:r>
          </a:p>
          <a:p>
            <a:r>
              <a:rPr lang="en-GB" dirty="0"/>
              <a:t>Useful resource</a:t>
            </a:r>
          </a:p>
          <a:p>
            <a:pPr lvl="1"/>
            <a:r>
              <a:rPr lang="en-GB" dirty="0"/>
              <a:t>Treevis.net</a:t>
            </a:r>
          </a:p>
          <a:p>
            <a:pPr lvl="1"/>
            <a:r>
              <a:rPr lang="en-GB" dirty="0">
                <a:hlinkClick r:id="rId3"/>
              </a:rPr>
              <a:t>http://www.randelshofer.ch/treeviz/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6F246E76-A855-473C-9C24-9EEE2D11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6182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4B1-86AF-4BFC-8FD5-9A949FD8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Tree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48BC-C327-4076-82BF-B3740130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Modified Linked List:</a:t>
            </a:r>
          </a:p>
          <a:p>
            <a:pPr lvl="2"/>
            <a:r>
              <a:rPr lang="en-GB" dirty="0"/>
              <a:t>Each node needs a varying number of next item references</a:t>
            </a:r>
          </a:p>
          <a:p>
            <a:pPr lvl="2"/>
            <a:r>
              <a:rPr lang="en-GB" dirty="0"/>
              <a:t>Number of node references could be fixed or dynamic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Left Child - Right Sibling Representation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Use Doubly Linked List to get its parent</a:t>
            </a:r>
          </a:p>
          <a:p>
            <a:endParaRPr lang="en-GB" dirty="0"/>
          </a:p>
          <a:p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BDC6B-9CA4-4A0A-902C-3253F7810275}"/>
              </a:ext>
            </a:extLst>
          </p:cNvPr>
          <p:cNvSpPr/>
          <p:nvPr/>
        </p:nvSpPr>
        <p:spPr>
          <a:xfrm>
            <a:off x="2638339" y="2766028"/>
            <a:ext cx="1057012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8AC850-D6AA-4203-BF3C-9DC399055859}"/>
              </a:ext>
            </a:extLst>
          </p:cNvPr>
          <p:cNvSpPr/>
          <p:nvPr/>
        </p:nvSpPr>
        <p:spPr>
          <a:xfrm>
            <a:off x="3695351" y="2766029"/>
            <a:ext cx="1015067" cy="4110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A2DD53-4C39-42D3-B7A2-6AE57B18015D}"/>
              </a:ext>
            </a:extLst>
          </p:cNvPr>
          <p:cNvSpPr/>
          <p:nvPr/>
        </p:nvSpPr>
        <p:spPr>
          <a:xfrm>
            <a:off x="4710418" y="2766028"/>
            <a:ext cx="1015067" cy="4110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419BD5-6F9E-4994-A97D-7A5731DE4980}"/>
              </a:ext>
            </a:extLst>
          </p:cNvPr>
          <p:cNvSpPr/>
          <p:nvPr/>
        </p:nvSpPr>
        <p:spPr>
          <a:xfrm>
            <a:off x="5725485" y="2766027"/>
            <a:ext cx="1015067" cy="4110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 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AF2F55-E325-4C9C-B364-7401AF41DC23}"/>
              </a:ext>
            </a:extLst>
          </p:cNvPr>
          <p:cNvSpPr/>
          <p:nvPr/>
        </p:nvSpPr>
        <p:spPr>
          <a:xfrm>
            <a:off x="6745420" y="2766027"/>
            <a:ext cx="1015067" cy="4110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A6335-99D1-4199-A463-216E475C57FF}"/>
              </a:ext>
            </a:extLst>
          </p:cNvPr>
          <p:cNvSpPr/>
          <p:nvPr/>
        </p:nvSpPr>
        <p:spPr>
          <a:xfrm>
            <a:off x="4513276" y="4267551"/>
            <a:ext cx="1057012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F0FC57-5E38-4237-AF9D-8A3F831DB48E}"/>
              </a:ext>
            </a:extLst>
          </p:cNvPr>
          <p:cNvSpPr/>
          <p:nvPr/>
        </p:nvSpPr>
        <p:spPr>
          <a:xfrm>
            <a:off x="2642531" y="4267551"/>
            <a:ext cx="1870746" cy="4110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My left child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095397-4247-46CA-BDD8-1A1AA0A43712}"/>
              </a:ext>
            </a:extLst>
          </p:cNvPr>
          <p:cNvSpPr/>
          <p:nvPr/>
        </p:nvSpPr>
        <p:spPr>
          <a:xfrm>
            <a:off x="5570288" y="4267551"/>
            <a:ext cx="2340528" cy="4110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My right sibling</a:t>
            </a:r>
          </a:p>
        </p:txBody>
      </p:sp>
    </p:spTree>
    <p:extLst>
      <p:ext uri="{BB962C8B-B14F-4D97-AF65-F5344CB8AC3E}">
        <p14:creationId xmlns:p14="http://schemas.microsoft.com/office/powerpoint/2010/main" val="409506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0C1F-19F9-41E5-85A1-A20740DD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Task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9221-B45D-4FEB-B739-2BF7FFCB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995928" cy="5090745"/>
          </a:xfrm>
        </p:spPr>
        <p:txBody>
          <a:bodyPr>
            <a:normAutofit/>
          </a:bodyPr>
          <a:lstStyle/>
          <a:p>
            <a:r>
              <a:rPr lang="en-GB" dirty="0"/>
              <a:t>Create a linked list-based tree node structure</a:t>
            </a:r>
          </a:p>
          <a:p>
            <a:pPr lvl="1"/>
            <a:r>
              <a:rPr lang="en-GB" dirty="0"/>
              <a:t>The node can have at least two children</a:t>
            </a:r>
          </a:p>
          <a:p>
            <a:pPr lvl="1"/>
            <a:r>
              <a:rPr lang="en-GB" dirty="0"/>
              <a:t>Bonus: The number of children can be fixed or dynamic</a:t>
            </a:r>
          </a:p>
          <a:p>
            <a:pPr lvl="1"/>
            <a:r>
              <a:rPr lang="en-GB" dirty="0"/>
              <a:t>Add an parent reference</a:t>
            </a:r>
          </a:p>
          <a:p>
            <a:pPr lvl="1"/>
            <a:r>
              <a:rPr lang="en-GB" dirty="0"/>
              <a:t>Think about time and space efficiency</a:t>
            </a:r>
          </a:p>
          <a:p>
            <a:r>
              <a:rPr lang="en-GB" dirty="0"/>
              <a:t>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method in the tree class and </a:t>
            </a:r>
            <a:r>
              <a:rPr lang="en-GB" b="1" u="sng" dirty="0"/>
              <a:t>manually</a:t>
            </a:r>
            <a:r>
              <a:rPr lang="en-GB" dirty="0"/>
              <a:t> add tree nodes from the main java class. Create a tree using the example on the right.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784C75-49F7-4E27-9001-B5DDDCA0081D}"/>
              </a:ext>
            </a:extLst>
          </p:cNvPr>
          <p:cNvGrpSpPr/>
          <p:nvPr/>
        </p:nvGrpSpPr>
        <p:grpSpPr>
          <a:xfrm>
            <a:off x="3629771" y="2029658"/>
            <a:ext cx="7534464" cy="4466973"/>
            <a:chOff x="1547664" y="1811569"/>
            <a:chExt cx="7534464" cy="44669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3B3F26-48D9-42F4-8BB8-9F42956F4759}"/>
                </a:ext>
              </a:extLst>
            </p:cNvPr>
            <p:cNvSpPr txBox="1"/>
            <p:nvPr/>
          </p:nvSpPr>
          <p:spPr>
            <a:xfrm>
              <a:off x="6156176" y="1811569"/>
              <a:ext cx="1296144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badi" panose="020B0604020104020204" pitchFamily="34" charset="0"/>
                </a:rPr>
                <a:t>Organism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B2544A-90FD-4A0D-B884-87117E27153E}"/>
                </a:ext>
              </a:extLst>
            </p:cNvPr>
            <p:cNvSpPr txBox="1"/>
            <p:nvPr/>
          </p:nvSpPr>
          <p:spPr>
            <a:xfrm>
              <a:off x="5220072" y="2812866"/>
              <a:ext cx="1296144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badi" panose="020B0604020104020204" pitchFamily="34" charset="0"/>
                </a:rPr>
                <a:t>Animal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7482E-263E-45D3-8D1A-B3A92B1509C7}"/>
                </a:ext>
              </a:extLst>
            </p:cNvPr>
            <p:cNvSpPr txBox="1"/>
            <p:nvPr/>
          </p:nvSpPr>
          <p:spPr>
            <a:xfrm>
              <a:off x="7020272" y="2805515"/>
              <a:ext cx="1296144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badi" panose="020B0604020104020204" pitchFamily="34" charset="0"/>
                </a:rPr>
                <a:t>Plant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AD79D6-F140-4E41-BD71-68CBC914DBEA}"/>
                </a:ext>
              </a:extLst>
            </p:cNvPr>
            <p:cNvSpPr txBox="1"/>
            <p:nvPr/>
          </p:nvSpPr>
          <p:spPr>
            <a:xfrm>
              <a:off x="7740352" y="3964994"/>
              <a:ext cx="1296144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badi" panose="020B0604020104020204" pitchFamily="34" charset="0"/>
                </a:rPr>
                <a:t>Tree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74076F-A223-459B-A074-30C6A3AA2EBF}"/>
                </a:ext>
              </a:extLst>
            </p:cNvPr>
            <p:cNvSpPr txBox="1"/>
            <p:nvPr/>
          </p:nvSpPr>
          <p:spPr>
            <a:xfrm>
              <a:off x="6156176" y="3964994"/>
              <a:ext cx="1296144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badi" panose="020B0604020104020204" pitchFamily="34" charset="0"/>
                </a:rPr>
                <a:t>Flower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30A5C3-7AFA-4BC7-B9E8-28CF2D42E1FB}"/>
                </a:ext>
              </a:extLst>
            </p:cNvPr>
            <p:cNvSpPr txBox="1"/>
            <p:nvPr/>
          </p:nvSpPr>
          <p:spPr>
            <a:xfrm>
              <a:off x="7713976" y="4973106"/>
              <a:ext cx="136815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badi" panose="020B0604020104020204" pitchFamily="34" charset="0"/>
                </a:rPr>
                <a:t>Evergreen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C41DE6-5D14-48D6-9753-C2EF82301E42}"/>
                </a:ext>
              </a:extLst>
            </p:cNvPr>
            <p:cNvSpPr txBox="1"/>
            <p:nvPr/>
          </p:nvSpPr>
          <p:spPr>
            <a:xfrm>
              <a:off x="4355976" y="3964994"/>
              <a:ext cx="136815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badi" panose="020B0604020104020204" pitchFamily="34" charset="0"/>
                </a:rPr>
                <a:t>Vertebrate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82F799-9F49-4F41-9255-55AD47358FB0}"/>
                </a:ext>
              </a:extLst>
            </p:cNvPr>
            <p:cNvSpPr txBox="1"/>
            <p:nvPr/>
          </p:nvSpPr>
          <p:spPr>
            <a:xfrm>
              <a:off x="5580112" y="4971328"/>
              <a:ext cx="136815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badi" panose="020B0604020104020204" pitchFamily="34" charset="0"/>
                </a:rPr>
                <a:t>Bird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5E8456-D5E2-43D1-9C98-525128521DE8}"/>
                </a:ext>
              </a:extLst>
            </p:cNvPr>
            <p:cNvSpPr txBox="1"/>
            <p:nvPr/>
          </p:nvSpPr>
          <p:spPr>
            <a:xfrm>
              <a:off x="3419872" y="4973106"/>
              <a:ext cx="136815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badi" panose="020B0604020104020204" pitchFamily="34" charset="0"/>
                </a:rPr>
                <a:t>Mammal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D38BD3-AABD-4F27-910F-D24598B4A3E1}"/>
                </a:ext>
              </a:extLst>
            </p:cNvPr>
            <p:cNvSpPr txBox="1"/>
            <p:nvPr/>
          </p:nvSpPr>
          <p:spPr>
            <a:xfrm>
              <a:off x="3419872" y="5909210"/>
              <a:ext cx="136815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badi" panose="020B0604020104020204" pitchFamily="34" charset="0"/>
                </a:rPr>
                <a:t>Mouse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86162F-3CC5-44F9-A4B2-7BA593CDEFEF}"/>
                </a:ext>
              </a:extLst>
            </p:cNvPr>
            <p:cNvSpPr txBox="1"/>
            <p:nvPr/>
          </p:nvSpPr>
          <p:spPr>
            <a:xfrm>
              <a:off x="1547664" y="5906098"/>
              <a:ext cx="136815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badi" panose="020B0604020104020204" pitchFamily="34" charset="0"/>
                </a:rPr>
                <a:t>Human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0069B4-338B-4B19-8881-ED61BB293CDA}"/>
                </a:ext>
              </a:extLst>
            </p:cNvPr>
            <p:cNvSpPr txBox="1"/>
            <p:nvPr/>
          </p:nvSpPr>
          <p:spPr>
            <a:xfrm>
              <a:off x="5148064" y="5906098"/>
              <a:ext cx="136815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badi" panose="020B0604020104020204" pitchFamily="34" charset="0"/>
                </a:rPr>
                <a:t>Cat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E94780-EA2A-4324-A31F-5BFCE83407E6}"/>
                </a:ext>
              </a:extLst>
            </p:cNvPr>
            <p:cNvSpPr txBox="1"/>
            <p:nvPr/>
          </p:nvSpPr>
          <p:spPr>
            <a:xfrm>
              <a:off x="6942811" y="5861555"/>
              <a:ext cx="136815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badi" panose="020B0604020104020204" pitchFamily="34" charset="0"/>
                </a:rPr>
                <a:t>Robin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B757293-5A10-421C-A055-652A677FA5A4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5868144" y="2180901"/>
              <a:ext cx="936104" cy="6319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53CDF9F-E6BF-4E5F-B63A-B6FF4A620A51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6804248" y="2180901"/>
              <a:ext cx="864096" cy="624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4F84EC-4822-4A57-9C3F-1A25D84560AC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 flipH="1">
              <a:off x="5040052" y="3182198"/>
              <a:ext cx="828092" cy="7827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7899DED-78C2-40ED-A862-26B2473336A3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flipH="1">
              <a:off x="6804248" y="3174847"/>
              <a:ext cx="864096" cy="790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8A5670-4DAC-4D8A-BCEA-A348352081BE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668344" y="3174847"/>
              <a:ext cx="720080" cy="790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4985181-D021-458F-A5FB-5ADD41ECAB23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4103948" y="4334326"/>
              <a:ext cx="936104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804A259-FBE5-44FC-8DD0-882DD946CDBE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8388424" y="4334326"/>
              <a:ext cx="9628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A18CF-352F-4F85-AA58-4076EFC6A2BF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5040052" y="4334326"/>
              <a:ext cx="1224136" cy="6370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A8DFBDD-B9A5-4944-8C44-824E3AD2E32E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 flipH="1">
              <a:off x="2231740" y="5342438"/>
              <a:ext cx="1872208" cy="5636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F659DD7-D0B0-4DF2-A571-D7F7C18CAB4C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4103948" y="5342438"/>
              <a:ext cx="0" cy="5667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3DF8F6-25DA-44CF-8F3E-BA53E1ADA7E8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4103948" y="5342438"/>
              <a:ext cx="1728192" cy="5636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C6672CA-55A6-4DDD-9FF1-B89741CFBFEA}"/>
                </a:ext>
              </a:extLst>
            </p:cNvPr>
            <p:cNvCxnSpPr>
              <a:stCxn id="12" idx="2"/>
              <a:endCxn id="17" idx="0"/>
            </p:cNvCxnSpPr>
            <p:nvPr/>
          </p:nvCxnSpPr>
          <p:spPr>
            <a:xfrm>
              <a:off x="6264188" y="5340660"/>
              <a:ext cx="1362699" cy="5208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38B0-58E1-4AF6-AEAA-EE0F1AC6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GB" dirty="0"/>
              <a:t>Examples 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E8902B00-B039-4096-A79C-C07B6CAAE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4" r="18028"/>
          <a:stretch/>
        </p:blipFill>
        <p:spPr bwMode="auto">
          <a:xfrm>
            <a:off x="633999" y="640080"/>
            <a:ext cx="4019312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E4A8-3622-4910-A365-F1C4AD1A2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/>
              <a:t>A Tree Examples – Coffee-Shop Names</a:t>
            </a:r>
            <a:endParaRPr lang="en-GB" sz="1700" dirty="0">
              <a:hlinkClick r:id="rId3"/>
            </a:endParaRPr>
          </a:p>
          <a:p>
            <a:pPr lvl="1"/>
            <a:r>
              <a:rPr lang="en-GB" sz="1700" dirty="0">
                <a:hlinkClick r:id="rId4"/>
              </a:rPr>
              <a:t>https://informationisbeautiful.net/visualizations/a-taxonomy-of-hipster-coffee-shop-names/</a:t>
            </a:r>
            <a:endParaRPr lang="en-GB" sz="1700" dirty="0"/>
          </a:p>
          <a:p>
            <a:endParaRPr lang="en-GB" sz="1700" dirty="0"/>
          </a:p>
          <a:p>
            <a:pPr marL="0" indent="0">
              <a:buNone/>
            </a:pPr>
            <a:r>
              <a:rPr lang="en-GB" sz="1700" dirty="0"/>
              <a:t>A Graph Example – A Dogs Map</a:t>
            </a:r>
          </a:p>
          <a:p>
            <a:pPr lvl="1"/>
            <a:r>
              <a:rPr lang="en-GB" sz="1700" dirty="0">
                <a:hlinkClick r:id="rId5"/>
              </a:rPr>
              <a:t>http://christianspreafico.altervista.org/Dogs/indexDogs.php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Also…Think about two questions:</a:t>
            </a:r>
          </a:p>
          <a:p>
            <a:r>
              <a:rPr lang="en-GB" sz="1700" dirty="0"/>
              <a:t>Trees vs. vectors/linked list/hash maps/queues/stacks</a:t>
            </a:r>
          </a:p>
          <a:p>
            <a:r>
              <a:rPr lang="en-GB" sz="1700" dirty="0"/>
              <a:t>What do you need in order to build a tree structure?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b="1" dirty="0"/>
          </a:p>
          <a:p>
            <a:endParaRPr lang="en-GB" sz="1700" dirty="0"/>
          </a:p>
          <a:p>
            <a:endParaRPr lang="en-GB" sz="1700" dirty="0"/>
          </a:p>
          <a:p>
            <a:endParaRPr lang="en-GB" sz="1700" dirty="0"/>
          </a:p>
        </p:txBody>
      </p:sp>
      <p:sp>
        <p:nvSpPr>
          <p:cNvPr id="2054" name="Rectangle 72">
            <a:extLst>
              <a:ext uri="{FF2B5EF4-FFF2-40B4-BE49-F238E27FC236}">
                <a16:creationId xmlns:a16="http://schemas.microsoft.com/office/drawing/2014/main" id="{D5A4CB1B-F40A-4E72-88DB-99684332B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5B5D85-4BB9-4478-9FEA-0CB4E770FF57}"/>
              </a:ext>
            </a:extLst>
          </p:cNvPr>
          <p:cNvSpPr txBox="1">
            <a:spLocks/>
          </p:cNvSpPr>
          <p:nvPr/>
        </p:nvSpPr>
        <p:spPr>
          <a:xfrm>
            <a:off x="1261872" y="5152292"/>
            <a:ext cx="8595360" cy="1195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865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933FD1-D599-4AD3-A0DB-19EBD1FD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>
            <a:normAutofit/>
          </a:bodyPr>
          <a:lstStyle/>
          <a:p>
            <a:r>
              <a:rPr lang="en-GB" dirty="0"/>
              <a:t>Tree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7C8AE3E-F983-49A0-A20C-09AA7623E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1" r="6244" b="-1"/>
          <a:stretch/>
        </p:blipFill>
        <p:spPr bwMode="auto">
          <a:xfrm rot="10800000">
            <a:off x="25289" y="10"/>
            <a:ext cx="60947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8C0E4C-B06C-4F10-B9A1-2EDBAA6A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1828800"/>
            <a:ext cx="4572002" cy="4351337"/>
          </a:xfrm>
        </p:spPr>
        <p:txBody>
          <a:bodyPr>
            <a:normAutofit/>
          </a:bodyPr>
          <a:lstStyle/>
          <a:p>
            <a:r>
              <a:rPr lang="en-GB" dirty="0"/>
              <a:t>A way of representing the hierarchical nature of a structure in a graphical form</a:t>
            </a:r>
          </a:p>
          <a:p>
            <a:r>
              <a:rPr lang="en-GB" dirty="0"/>
              <a:t>A non-linear data structure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588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71DC8C-2070-4938-BD9D-93C45EC3EDD4}"/>
              </a:ext>
            </a:extLst>
          </p:cNvPr>
          <p:cNvSpPr/>
          <p:nvPr/>
        </p:nvSpPr>
        <p:spPr>
          <a:xfrm>
            <a:off x="5044229" y="1750436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47E0B1-F305-4E2C-B6C2-4C23D56DDABA}"/>
              </a:ext>
            </a:extLst>
          </p:cNvPr>
          <p:cNvSpPr/>
          <p:nvPr/>
        </p:nvSpPr>
        <p:spPr>
          <a:xfrm>
            <a:off x="3171292" y="2862937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D61A3D-6122-415D-9A0B-FD01116FE9E9}"/>
              </a:ext>
            </a:extLst>
          </p:cNvPr>
          <p:cNvSpPr/>
          <p:nvPr/>
        </p:nvSpPr>
        <p:spPr>
          <a:xfrm>
            <a:off x="7064337" y="282460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B40B2C-624C-4CAD-81B3-D0450375D573}"/>
              </a:ext>
            </a:extLst>
          </p:cNvPr>
          <p:cNvSpPr/>
          <p:nvPr/>
        </p:nvSpPr>
        <p:spPr>
          <a:xfrm>
            <a:off x="2180235" y="3860838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1FCC42-A607-464E-8859-E61CACE52E1F}"/>
              </a:ext>
            </a:extLst>
          </p:cNvPr>
          <p:cNvSpPr/>
          <p:nvPr/>
        </p:nvSpPr>
        <p:spPr>
          <a:xfrm>
            <a:off x="4183923" y="3860838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2978A1-A8FB-4367-BC17-A9AAB236E79D}"/>
              </a:ext>
            </a:extLst>
          </p:cNvPr>
          <p:cNvSpPr/>
          <p:nvPr/>
        </p:nvSpPr>
        <p:spPr>
          <a:xfrm>
            <a:off x="5698429" y="3860838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B3D0C9-9769-477E-964A-DC1182DFF429}"/>
              </a:ext>
            </a:extLst>
          </p:cNvPr>
          <p:cNvSpPr/>
          <p:nvPr/>
        </p:nvSpPr>
        <p:spPr>
          <a:xfrm>
            <a:off x="7064337" y="384910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1B0C4E-62F0-4343-B4E3-89711FBF54B0}"/>
              </a:ext>
            </a:extLst>
          </p:cNvPr>
          <p:cNvSpPr/>
          <p:nvPr/>
        </p:nvSpPr>
        <p:spPr>
          <a:xfrm>
            <a:off x="8203230" y="384910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3EE184-DBA8-4E49-8F4A-419A1017F661}"/>
              </a:ext>
            </a:extLst>
          </p:cNvPr>
          <p:cNvSpPr/>
          <p:nvPr/>
        </p:nvSpPr>
        <p:spPr>
          <a:xfrm>
            <a:off x="2180235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A30238-A0B9-4674-A403-E3A5A7639E11}"/>
              </a:ext>
            </a:extLst>
          </p:cNvPr>
          <p:cNvSpPr/>
          <p:nvPr/>
        </p:nvSpPr>
        <p:spPr>
          <a:xfrm>
            <a:off x="3395784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D8FB8E-C7AC-4E62-B2DB-220F9A68FC35}"/>
              </a:ext>
            </a:extLst>
          </p:cNvPr>
          <p:cNvSpPr/>
          <p:nvPr/>
        </p:nvSpPr>
        <p:spPr>
          <a:xfrm>
            <a:off x="4183923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D72A90-00DB-430C-A602-939C36A924D9}"/>
              </a:ext>
            </a:extLst>
          </p:cNvPr>
          <p:cNvSpPr/>
          <p:nvPr/>
        </p:nvSpPr>
        <p:spPr>
          <a:xfrm>
            <a:off x="4972062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36C5E-F6A6-48C0-B031-B26B4579BF3D}"/>
              </a:ext>
            </a:extLst>
          </p:cNvPr>
          <p:cNvSpPr/>
          <p:nvPr/>
        </p:nvSpPr>
        <p:spPr>
          <a:xfrm>
            <a:off x="5709381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B7C32E-91E3-44B4-B356-D486BF5A2336}"/>
              </a:ext>
            </a:extLst>
          </p:cNvPr>
          <p:cNvSpPr/>
          <p:nvPr/>
        </p:nvSpPr>
        <p:spPr>
          <a:xfrm>
            <a:off x="6685272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DC0B9E-1738-4C23-883A-95A8F8A6A989}"/>
              </a:ext>
            </a:extLst>
          </p:cNvPr>
          <p:cNvSpPr/>
          <p:nvPr/>
        </p:nvSpPr>
        <p:spPr>
          <a:xfrm>
            <a:off x="7444251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D0B1EB-8154-44C0-A604-6D6BD75A1014}"/>
              </a:ext>
            </a:extLst>
          </p:cNvPr>
          <p:cNvSpPr/>
          <p:nvPr/>
        </p:nvSpPr>
        <p:spPr>
          <a:xfrm>
            <a:off x="8203230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D34B9-286A-4D26-BD75-4DB42508B990}"/>
              </a:ext>
            </a:extLst>
          </p:cNvPr>
          <p:cNvCxnSpPr>
            <a:cxnSpLocks/>
            <a:stCxn id="3" idx="7"/>
            <a:endCxn id="2" idx="3"/>
          </p:cNvCxnSpPr>
          <p:nvPr/>
        </p:nvCxnSpPr>
        <p:spPr>
          <a:xfrm flipV="1">
            <a:off x="3591915" y="2171059"/>
            <a:ext cx="1524481" cy="76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1A01ED-9CD9-4044-93A5-1014E88BB798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5464852" y="2171059"/>
            <a:ext cx="1599485" cy="89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0C9230-F3AA-494B-95B0-7447F3DCA73F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2600858" y="3283560"/>
            <a:ext cx="642601" cy="64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AC7400-604D-480D-9CF8-7BF617CC581C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591915" y="3283560"/>
            <a:ext cx="664175" cy="64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BDBBBD-BE6F-48FD-91DF-4ABAAE5907C7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2426630" y="4353628"/>
            <a:ext cx="0" cy="65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CDA823-75E9-4F69-B3B1-29FD1FD39930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4430318" y="4353628"/>
            <a:ext cx="0" cy="65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B11392-3AD8-492E-BBFF-AE3B43349F3F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3642179" y="4281461"/>
            <a:ext cx="613911" cy="72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EBC2F3-ED71-4154-B107-11CF0C58ABB4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4604546" y="4281461"/>
            <a:ext cx="613911" cy="72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D0A1E0-1409-4FD9-BF83-42D35B263057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5944824" y="4353628"/>
            <a:ext cx="10952" cy="65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B169E6-E6D6-4CA1-B879-A699D5705EC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7310732" y="3317399"/>
            <a:ext cx="0" cy="53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1DC253-9CC4-4BBF-A202-A657AD7B14A5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6119052" y="3245232"/>
            <a:ext cx="1017452" cy="68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2873CB-ED93-4069-A110-3B74C97AB44B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7484960" y="3245232"/>
            <a:ext cx="790437" cy="67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EA9BDA-3221-4061-971F-B36DBDB7F0A4}"/>
              </a:ext>
            </a:extLst>
          </p:cNvPr>
          <p:cNvCxnSpPr>
            <a:stCxn id="9" idx="4"/>
            <a:endCxn id="17" idx="0"/>
          </p:cNvCxnSpPr>
          <p:nvPr/>
        </p:nvCxnSpPr>
        <p:spPr>
          <a:xfrm>
            <a:off x="8449625" y="4341899"/>
            <a:ext cx="0" cy="6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488CE7-F329-43D2-8766-286B9F35B55E}"/>
              </a:ext>
            </a:extLst>
          </p:cNvPr>
          <p:cNvCxnSpPr>
            <a:stCxn id="8" idx="3"/>
            <a:endCxn id="15" idx="0"/>
          </p:cNvCxnSpPr>
          <p:nvPr/>
        </p:nvCxnSpPr>
        <p:spPr>
          <a:xfrm flipH="1">
            <a:off x="6931667" y="4269732"/>
            <a:ext cx="204837" cy="734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37CFFF-4669-4461-BB04-0324AB1BF46B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7484960" y="4269732"/>
            <a:ext cx="205686" cy="734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6300E9-4E35-4F67-BC28-4ADDA688A082}"/>
              </a:ext>
            </a:extLst>
          </p:cNvPr>
          <p:cNvSpPr txBox="1"/>
          <p:nvPr/>
        </p:nvSpPr>
        <p:spPr>
          <a:xfrm>
            <a:off x="258316" y="2905756"/>
            <a:ext cx="15480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Child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BB6D23-2045-446B-863E-C2E20E1E3773}"/>
              </a:ext>
            </a:extLst>
          </p:cNvPr>
          <p:cNvSpPr txBox="1"/>
          <p:nvPr/>
        </p:nvSpPr>
        <p:spPr>
          <a:xfrm>
            <a:off x="258316" y="2228076"/>
            <a:ext cx="1548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Parent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F454D3-7635-46FC-A532-62F731108E6B}"/>
              </a:ext>
            </a:extLst>
          </p:cNvPr>
          <p:cNvSpPr txBox="1"/>
          <p:nvPr/>
        </p:nvSpPr>
        <p:spPr>
          <a:xfrm>
            <a:off x="258316" y="3587196"/>
            <a:ext cx="15480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Siblings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A706E1-DE54-464F-B179-AFE452F2E079}"/>
              </a:ext>
            </a:extLst>
          </p:cNvPr>
          <p:cNvSpPr txBox="1"/>
          <p:nvPr/>
        </p:nvSpPr>
        <p:spPr>
          <a:xfrm>
            <a:off x="269029" y="4273388"/>
            <a:ext cx="15480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Ancestor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E73BE3-6BCE-4581-A3FE-F1CCDF7F5ACE}"/>
              </a:ext>
            </a:extLst>
          </p:cNvPr>
          <p:cNvSpPr txBox="1"/>
          <p:nvPr/>
        </p:nvSpPr>
        <p:spPr>
          <a:xfrm>
            <a:off x="258316" y="5004429"/>
            <a:ext cx="15480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Descendant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FAF2F8-0F5B-44D2-B872-F7462EF3420E}"/>
              </a:ext>
            </a:extLst>
          </p:cNvPr>
          <p:cNvSpPr txBox="1"/>
          <p:nvPr/>
        </p:nvSpPr>
        <p:spPr>
          <a:xfrm>
            <a:off x="9208603" y="2225907"/>
            <a:ext cx="15480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Root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015D9E-9A3A-4B34-A641-8D3326B87A09}"/>
              </a:ext>
            </a:extLst>
          </p:cNvPr>
          <p:cNvSpPr txBox="1"/>
          <p:nvPr/>
        </p:nvSpPr>
        <p:spPr>
          <a:xfrm>
            <a:off x="9208603" y="2905756"/>
            <a:ext cx="15480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Leaf</a:t>
            </a:r>
          </a:p>
        </p:txBody>
      </p:sp>
      <p:sp>
        <p:nvSpPr>
          <p:cNvPr id="48" name="Title 47">
            <a:extLst>
              <a:ext uri="{FF2B5EF4-FFF2-40B4-BE49-F238E27FC236}">
                <a16:creationId xmlns:a16="http://schemas.microsoft.com/office/drawing/2014/main" id="{B095F1BA-7B36-4019-B9B0-75F8DDF2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Terminology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1A6E11-FFFC-4C94-92FD-0AE378851A4D}"/>
              </a:ext>
            </a:extLst>
          </p:cNvPr>
          <p:cNvSpPr txBox="1"/>
          <p:nvPr/>
        </p:nvSpPr>
        <p:spPr>
          <a:xfrm>
            <a:off x="217587" y="6052330"/>
            <a:ext cx="469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https://goo.gl/forms/TVV0WVK4tsivBIGJ2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6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1152-1CC5-4F57-9662-7711A844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Tree Terminology</a:t>
            </a:r>
            <a:br>
              <a:rPr lang="en-GB" dirty="0"/>
            </a:br>
            <a:r>
              <a:rPr lang="en-GB" sz="2000" dirty="0"/>
              <a:t>A tree is a collection of entities called </a:t>
            </a:r>
            <a:r>
              <a:rPr lang="en-GB" sz="2000" dirty="0">
                <a:solidFill>
                  <a:srgbClr val="C00000"/>
                </a:solidFill>
              </a:rPr>
              <a:t>nodes</a:t>
            </a:r>
            <a:r>
              <a:rPr lang="en-GB" sz="2000" dirty="0"/>
              <a:t>. Nodes are connected by </a:t>
            </a:r>
            <a:r>
              <a:rPr lang="en-GB" sz="2000" dirty="0">
                <a:solidFill>
                  <a:srgbClr val="C00000"/>
                </a:solidFill>
              </a:rPr>
              <a:t>edges</a:t>
            </a:r>
            <a:r>
              <a:rPr lang="en-GB" sz="2000" dirty="0"/>
              <a:t>. Each node contains a </a:t>
            </a:r>
            <a:r>
              <a:rPr lang="en-GB" sz="2000" dirty="0">
                <a:solidFill>
                  <a:srgbClr val="C00000"/>
                </a:solidFill>
              </a:rPr>
              <a:t>value</a:t>
            </a:r>
            <a:r>
              <a:rPr lang="en-GB" sz="2000" dirty="0"/>
              <a:t> or </a:t>
            </a:r>
            <a:r>
              <a:rPr lang="en-GB" sz="2000" dirty="0">
                <a:solidFill>
                  <a:srgbClr val="C00000"/>
                </a:solidFill>
              </a:rPr>
              <a:t>data</a:t>
            </a:r>
            <a:r>
              <a:rPr lang="en-GB" sz="2000" dirty="0"/>
              <a:t>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3B9E-EFCC-4EFC-9255-B8E08B1A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Parent</a:t>
            </a:r>
            <a:r>
              <a:rPr lang="en-GB" dirty="0"/>
              <a:t>: 	The predecessor of a node</a:t>
            </a:r>
          </a:p>
          <a:p>
            <a:r>
              <a:rPr lang="en-GB" b="1" dirty="0">
                <a:solidFill>
                  <a:srgbClr val="C00000"/>
                </a:solidFill>
              </a:rPr>
              <a:t>Child</a:t>
            </a:r>
            <a:r>
              <a:rPr lang="en-GB" dirty="0"/>
              <a:t>: 	Any successor of a node</a:t>
            </a:r>
          </a:p>
          <a:p>
            <a:r>
              <a:rPr lang="en-GB" b="1" dirty="0">
                <a:solidFill>
                  <a:srgbClr val="C00000"/>
                </a:solidFill>
              </a:rPr>
              <a:t>Siblings</a:t>
            </a:r>
            <a:r>
              <a:rPr lang="en-GB" dirty="0"/>
              <a:t>: 	Any pair of nodes that have the same parent</a:t>
            </a:r>
          </a:p>
          <a:p>
            <a:r>
              <a:rPr lang="en-GB" b="1" dirty="0">
                <a:solidFill>
                  <a:srgbClr val="C00000"/>
                </a:solidFill>
              </a:rPr>
              <a:t>Ancestor</a:t>
            </a:r>
            <a:r>
              <a:rPr lang="en-GB" dirty="0"/>
              <a:t>: 	The predecessor of a node together with all the ancestors of 		the predecessor of a node</a:t>
            </a:r>
          </a:p>
          <a:p>
            <a:r>
              <a:rPr lang="en-GB" b="1" dirty="0">
                <a:solidFill>
                  <a:srgbClr val="C00000"/>
                </a:solidFill>
              </a:rPr>
              <a:t>Descendant</a:t>
            </a:r>
            <a:r>
              <a:rPr lang="en-GB" dirty="0"/>
              <a:t>:	The children of a node together with all the descendants of 			the children of a node</a:t>
            </a:r>
          </a:p>
          <a:p>
            <a:r>
              <a:rPr lang="en-GB" b="1" dirty="0">
                <a:solidFill>
                  <a:srgbClr val="C00000"/>
                </a:solidFill>
              </a:rPr>
              <a:t>Root</a:t>
            </a:r>
            <a:r>
              <a:rPr lang="en-GB" dirty="0"/>
              <a:t>:		This is the start of the data structure. The unique node with 		no predecessor is called the </a:t>
            </a:r>
            <a:r>
              <a:rPr lang="en-GB" b="1" dirty="0"/>
              <a:t>root </a:t>
            </a:r>
            <a:r>
              <a:rPr lang="en-GB" dirty="0"/>
              <a:t>of the tree</a:t>
            </a:r>
          </a:p>
          <a:p>
            <a:r>
              <a:rPr lang="en-GB" b="1" dirty="0">
                <a:solidFill>
                  <a:srgbClr val="C00000"/>
                </a:solidFill>
              </a:rPr>
              <a:t>Leaf</a:t>
            </a:r>
            <a:r>
              <a:rPr lang="en-GB" dirty="0"/>
              <a:t>:		A node with no successors</a:t>
            </a:r>
          </a:p>
        </p:txBody>
      </p:sp>
    </p:spTree>
    <p:extLst>
      <p:ext uri="{BB962C8B-B14F-4D97-AF65-F5344CB8AC3E}">
        <p14:creationId xmlns:p14="http://schemas.microsoft.com/office/powerpoint/2010/main" val="142654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1152-1CC5-4F57-9662-7711A844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3B9E-EFCC-4EFC-9255-B8E08B1A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Depth of a node	</a:t>
            </a:r>
            <a:r>
              <a:rPr lang="en-GB" dirty="0"/>
              <a:t>The length of the path from the root to the node</a:t>
            </a:r>
          </a:p>
          <a:p>
            <a:r>
              <a:rPr lang="en-GB" b="1" dirty="0"/>
              <a:t>Height of a node</a:t>
            </a:r>
            <a:r>
              <a:rPr lang="en-GB" dirty="0"/>
              <a:t>	The length of the path from </a:t>
            </a:r>
            <a:r>
              <a:rPr lang="en-GB" dirty="0">
                <a:solidFill>
                  <a:srgbClr val="C00000"/>
                </a:solidFill>
              </a:rPr>
              <a:t>the node </a:t>
            </a:r>
            <a:r>
              <a:rPr lang="en-GB" dirty="0"/>
              <a:t>to its deepest 				node</a:t>
            </a:r>
          </a:p>
          <a:p>
            <a:r>
              <a:rPr lang="en-GB" b="1" dirty="0"/>
              <a:t>Height of a tree</a:t>
            </a:r>
            <a:r>
              <a:rPr lang="en-GB" dirty="0"/>
              <a:t>	The length of the path from </a:t>
            </a:r>
            <a:r>
              <a:rPr lang="en-GB" dirty="0">
                <a:solidFill>
                  <a:srgbClr val="C00000"/>
                </a:solidFill>
              </a:rPr>
              <a:t>the root </a:t>
            </a:r>
            <a:r>
              <a:rPr lang="en-GB" dirty="0"/>
              <a:t>to its deepest 				node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The level of a node</a:t>
            </a:r>
            <a:r>
              <a:rPr lang="en-GB" dirty="0"/>
              <a:t> is defined with respect to the number of its ancestors:</a:t>
            </a:r>
          </a:p>
          <a:p>
            <a:pPr lvl="1"/>
            <a:r>
              <a:rPr lang="en-GB" dirty="0"/>
              <a:t>The root is defined as being at level 0</a:t>
            </a:r>
          </a:p>
          <a:p>
            <a:pPr lvl="1"/>
            <a:r>
              <a:rPr lang="en-GB" dirty="0"/>
              <a:t>The children of the root are at level 1</a:t>
            </a:r>
          </a:p>
          <a:p>
            <a:pPr lvl="1"/>
            <a:r>
              <a:rPr lang="en-GB" dirty="0"/>
              <a:t>The children of a node at level </a:t>
            </a:r>
            <a:r>
              <a:rPr lang="en-GB" dirty="0" err="1"/>
              <a:t>i</a:t>
            </a:r>
            <a:r>
              <a:rPr lang="en-GB" dirty="0"/>
              <a:t> are at level i+1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3348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D112-7E12-4192-8D4C-DC94C35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C70F84-5159-439D-B50F-1CBF975DB7BB}"/>
              </a:ext>
            </a:extLst>
          </p:cNvPr>
          <p:cNvSpPr/>
          <p:nvPr/>
        </p:nvSpPr>
        <p:spPr>
          <a:xfrm>
            <a:off x="5044229" y="1750436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617569-D9CA-4574-92A3-15CE39E51439}"/>
              </a:ext>
            </a:extLst>
          </p:cNvPr>
          <p:cNvSpPr/>
          <p:nvPr/>
        </p:nvSpPr>
        <p:spPr>
          <a:xfrm>
            <a:off x="3171292" y="2862937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E599E1-92F2-4CB1-8632-CFBB0A83D598}"/>
              </a:ext>
            </a:extLst>
          </p:cNvPr>
          <p:cNvSpPr/>
          <p:nvPr/>
        </p:nvSpPr>
        <p:spPr>
          <a:xfrm>
            <a:off x="7064337" y="282460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73E357-182D-403D-A644-B1A272B4E7CD}"/>
              </a:ext>
            </a:extLst>
          </p:cNvPr>
          <p:cNvSpPr/>
          <p:nvPr/>
        </p:nvSpPr>
        <p:spPr>
          <a:xfrm>
            <a:off x="2180235" y="3860838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9DCE2-976E-425E-81CC-90C594DC0442}"/>
              </a:ext>
            </a:extLst>
          </p:cNvPr>
          <p:cNvSpPr/>
          <p:nvPr/>
        </p:nvSpPr>
        <p:spPr>
          <a:xfrm>
            <a:off x="4183923" y="3860838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2C137C-A816-4B2F-956F-E3011EEAA917}"/>
              </a:ext>
            </a:extLst>
          </p:cNvPr>
          <p:cNvSpPr/>
          <p:nvPr/>
        </p:nvSpPr>
        <p:spPr>
          <a:xfrm>
            <a:off x="5698429" y="3860838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90EA4-76B3-4AE5-B120-D52CAEC3E84A}"/>
              </a:ext>
            </a:extLst>
          </p:cNvPr>
          <p:cNvSpPr/>
          <p:nvPr/>
        </p:nvSpPr>
        <p:spPr>
          <a:xfrm>
            <a:off x="7064337" y="384910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F31472-BB0A-4592-AE17-C7E5163E5EFD}"/>
              </a:ext>
            </a:extLst>
          </p:cNvPr>
          <p:cNvSpPr/>
          <p:nvPr/>
        </p:nvSpPr>
        <p:spPr>
          <a:xfrm>
            <a:off x="8203230" y="384910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9F4DB0-61EF-445C-A0C4-B7EF12A345C7}"/>
              </a:ext>
            </a:extLst>
          </p:cNvPr>
          <p:cNvSpPr/>
          <p:nvPr/>
        </p:nvSpPr>
        <p:spPr>
          <a:xfrm>
            <a:off x="2180235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1A955E-4721-40CE-9B55-B7F15FD07B6F}"/>
              </a:ext>
            </a:extLst>
          </p:cNvPr>
          <p:cNvSpPr/>
          <p:nvPr/>
        </p:nvSpPr>
        <p:spPr>
          <a:xfrm>
            <a:off x="3395784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36A93-3431-48DC-AE20-9E6EA55DB5BF}"/>
              </a:ext>
            </a:extLst>
          </p:cNvPr>
          <p:cNvSpPr/>
          <p:nvPr/>
        </p:nvSpPr>
        <p:spPr>
          <a:xfrm>
            <a:off x="4183923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6A7CFF-01AF-45A4-84DD-645D51FC7D26}"/>
              </a:ext>
            </a:extLst>
          </p:cNvPr>
          <p:cNvSpPr/>
          <p:nvPr/>
        </p:nvSpPr>
        <p:spPr>
          <a:xfrm>
            <a:off x="4972062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628108-2BE0-445D-84E2-D720E2B82603}"/>
              </a:ext>
            </a:extLst>
          </p:cNvPr>
          <p:cNvSpPr/>
          <p:nvPr/>
        </p:nvSpPr>
        <p:spPr>
          <a:xfrm>
            <a:off x="5709381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183258-A82D-4B58-8DD6-EEEAA8BC9A5F}"/>
              </a:ext>
            </a:extLst>
          </p:cNvPr>
          <p:cNvSpPr/>
          <p:nvPr/>
        </p:nvSpPr>
        <p:spPr>
          <a:xfrm>
            <a:off x="6685272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C4D451-0F47-49CE-87C1-D838CB7FE5B7}"/>
              </a:ext>
            </a:extLst>
          </p:cNvPr>
          <p:cNvSpPr/>
          <p:nvPr/>
        </p:nvSpPr>
        <p:spPr>
          <a:xfrm>
            <a:off x="7444251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CD9625-A424-4477-ADDE-B1375B0234BC}"/>
              </a:ext>
            </a:extLst>
          </p:cNvPr>
          <p:cNvSpPr/>
          <p:nvPr/>
        </p:nvSpPr>
        <p:spPr>
          <a:xfrm>
            <a:off x="8203230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9DB81E-CD16-49C3-8C53-0346F1838D42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591915" y="2171059"/>
            <a:ext cx="1524481" cy="76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A70253-A5E7-48C5-B998-B0529E115A56}"/>
              </a:ext>
            </a:extLst>
          </p:cNvPr>
          <p:cNvCxnSpPr>
            <a:stCxn id="4" idx="5"/>
            <a:endCxn id="6" idx="2"/>
          </p:cNvCxnSpPr>
          <p:nvPr/>
        </p:nvCxnSpPr>
        <p:spPr>
          <a:xfrm>
            <a:off x="5464852" y="2171059"/>
            <a:ext cx="1599485" cy="89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C20264-BC64-4C63-93DD-0E018678530B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600858" y="3283560"/>
            <a:ext cx="642601" cy="64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4EDAE1-243F-41C1-B63C-E8AEFEAED241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3591915" y="3283560"/>
            <a:ext cx="664175" cy="64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3141E8-7C59-4813-8CE9-D21E53C5F2A1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2426630" y="4353628"/>
            <a:ext cx="0" cy="65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B52AAF-B201-4576-A1FE-EA555BF285AA}"/>
              </a:ext>
            </a:extLst>
          </p:cNvPr>
          <p:cNvCxnSpPr>
            <a:stCxn id="8" idx="4"/>
            <a:endCxn id="14" idx="0"/>
          </p:cNvCxnSpPr>
          <p:nvPr/>
        </p:nvCxnSpPr>
        <p:spPr>
          <a:xfrm>
            <a:off x="4430318" y="4353628"/>
            <a:ext cx="0" cy="65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794C5-4222-47B4-AE82-099AF61DE0F3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flipH="1">
            <a:off x="3642179" y="4281461"/>
            <a:ext cx="613911" cy="72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90AB36-931A-4A90-8F58-9F1198FBCD08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4604546" y="4281461"/>
            <a:ext cx="613911" cy="72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76F11-E01A-400E-9199-07D62EB13FFA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5944824" y="4353628"/>
            <a:ext cx="10952" cy="65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FFFCB8-B9A4-4CF0-8A4A-CE2F4B728A8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7310732" y="3317399"/>
            <a:ext cx="0" cy="53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1EE104-4849-4400-8AE6-1B7E2382EEF3}"/>
              </a:ext>
            </a:extLst>
          </p:cNvPr>
          <p:cNvCxnSpPr>
            <a:stCxn id="6" idx="3"/>
            <a:endCxn id="9" idx="7"/>
          </p:cNvCxnSpPr>
          <p:nvPr/>
        </p:nvCxnSpPr>
        <p:spPr>
          <a:xfrm flipH="1">
            <a:off x="6119052" y="3245232"/>
            <a:ext cx="1017452" cy="68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595DDA-F3DE-4BBB-957C-7AB4D9091640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7484960" y="3245232"/>
            <a:ext cx="790437" cy="67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E47FC6-6BCC-4D0B-9E90-583681A2EF73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8449625" y="4341899"/>
            <a:ext cx="0" cy="6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B23B3E-A8FC-4569-982D-DE754C03D3BC}"/>
              </a:ext>
            </a:extLst>
          </p:cNvPr>
          <p:cNvCxnSpPr>
            <a:stCxn id="10" idx="3"/>
            <a:endCxn id="17" idx="0"/>
          </p:cNvCxnSpPr>
          <p:nvPr/>
        </p:nvCxnSpPr>
        <p:spPr>
          <a:xfrm flipH="1">
            <a:off x="6931667" y="4269732"/>
            <a:ext cx="204837" cy="734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D64722-E7BE-4945-A1CE-B6F0DCD7AC37}"/>
              </a:ext>
            </a:extLst>
          </p:cNvPr>
          <p:cNvCxnSpPr>
            <a:stCxn id="10" idx="5"/>
            <a:endCxn id="18" idx="0"/>
          </p:cNvCxnSpPr>
          <p:nvPr/>
        </p:nvCxnSpPr>
        <p:spPr>
          <a:xfrm>
            <a:off x="7484960" y="4269732"/>
            <a:ext cx="205686" cy="734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84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D112-7E12-4192-8D4C-DC94C35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C70F84-5159-439D-B50F-1CBF975DB7BB}"/>
              </a:ext>
            </a:extLst>
          </p:cNvPr>
          <p:cNvSpPr/>
          <p:nvPr/>
        </p:nvSpPr>
        <p:spPr>
          <a:xfrm>
            <a:off x="5044229" y="1750436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9DB81E-CD16-49C3-8C53-0346F1838D42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591915" y="2171059"/>
            <a:ext cx="1524481" cy="76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A70253-A5E7-48C5-B998-B0529E115A56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464852" y="2171059"/>
            <a:ext cx="1599485" cy="89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8CB4729-BBE0-4193-AAFD-26811858BE97}"/>
              </a:ext>
            </a:extLst>
          </p:cNvPr>
          <p:cNvSpPr/>
          <p:nvPr/>
        </p:nvSpPr>
        <p:spPr>
          <a:xfrm>
            <a:off x="2339011" y="2935104"/>
            <a:ext cx="2505808" cy="307730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Sub-tree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CA0E549-CD57-4ED2-8BBC-61BDAA613029}"/>
              </a:ext>
            </a:extLst>
          </p:cNvPr>
          <p:cNvSpPr/>
          <p:nvPr/>
        </p:nvSpPr>
        <p:spPr>
          <a:xfrm>
            <a:off x="5811433" y="2935104"/>
            <a:ext cx="2505808" cy="307730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Another sub-tree</a:t>
            </a:r>
          </a:p>
        </p:txBody>
      </p:sp>
    </p:spTree>
    <p:extLst>
      <p:ext uri="{BB962C8B-B14F-4D97-AF65-F5344CB8AC3E}">
        <p14:creationId xmlns:p14="http://schemas.microsoft.com/office/powerpoint/2010/main" val="235409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D112-7E12-4192-8D4C-DC94C35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Sub-tree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617569-D9CA-4574-92A3-15CE39E51439}"/>
              </a:ext>
            </a:extLst>
          </p:cNvPr>
          <p:cNvSpPr/>
          <p:nvPr/>
        </p:nvSpPr>
        <p:spPr>
          <a:xfrm>
            <a:off x="3171292" y="2862937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73E357-182D-403D-A644-B1A272B4E7CD}"/>
              </a:ext>
            </a:extLst>
          </p:cNvPr>
          <p:cNvSpPr/>
          <p:nvPr/>
        </p:nvSpPr>
        <p:spPr>
          <a:xfrm>
            <a:off x="2180235" y="3860838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9DCE2-976E-425E-81CC-90C594DC0442}"/>
              </a:ext>
            </a:extLst>
          </p:cNvPr>
          <p:cNvSpPr/>
          <p:nvPr/>
        </p:nvSpPr>
        <p:spPr>
          <a:xfrm>
            <a:off x="4183923" y="3860838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9F4DB0-61EF-445C-A0C4-B7EF12A345C7}"/>
              </a:ext>
            </a:extLst>
          </p:cNvPr>
          <p:cNvSpPr/>
          <p:nvPr/>
        </p:nvSpPr>
        <p:spPr>
          <a:xfrm>
            <a:off x="2180235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1A955E-4721-40CE-9B55-B7F15FD07B6F}"/>
              </a:ext>
            </a:extLst>
          </p:cNvPr>
          <p:cNvSpPr/>
          <p:nvPr/>
        </p:nvSpPr>
        <p:spPr>
          <a:xfrm>
            <a:off x="3395784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36A93-3431-48DC-AE20-9E6EA55DB5BF}"/>
              </a:ext>
            </a:extLst>
          </p:cNvPr>
          <p:cNvSpPr/>
          <p:nvPr/>
        </p:nvSpPr>
        <p:spPr>
          <a:xfrm>
            <a:off x="4183923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6A7CFF-01AF-45A4-84DD-645D51FC7D26}"/>
              </a:ext>
            </a:extLst>
          </p:cNvPr>
          <p:cNvSpPr/>
          <p:nvPr/>
        </p:nvSpPr>
        <p:spPr>
          <a:xfrm>
            <a:off x="4972062" y="5004429"/>
            <a:ext cx="492790" cy="49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C20264-BC64-4C63-93DD-0E018678530B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600858" y="3283560"/>
            <a:ext cx="642601" cy="64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4EDAE1-243F-41C1-B63C-E8AEFEAED241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3591915" y="3283560"/>
            <a:ext cx="664175" cy="64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3141E8-7C59-4813-8CE9-D21E53C5F2A1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2426630" y="4353628"/>
            <a:ext cx="0" cy="65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B52AAF-B201-4576-A1FE-EA555BF285AA}"/>
              </a:ext>
            </a:extLst>
          </p:cNvPr>
          <p:cNvCxnSpPr>
            <a:stCxn id="8" idx="4"/>
            <a:endCxn id="14" idx="0"/>
          </p:cNvCxnSpPr>
          <p:nvPr/>
        </p:nvCxnSpPr>
        <p:spPr>
          <a:xfrm>
            <a:off x="4430318" y="4353628"/>
            <a:ext cx="0" cy="65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794C5-4222-47B4-AE82-099AF61DE0F3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flipH="1">
            <a:off x="3642179" y="4281461"/>
            <a:ext cx="613911" cy="72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90AB36-931A-4A90-8F58-9F1198FBCD08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4604546" y="4281461"/>
            <a:ext cx="613911" cy="72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FFFCB8-B9A4-4CF0-8A4A-CE2F4B728A8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8044519" y="3317399"/>
            <a:ext cx="0" cy="53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455F61-AABD-4AEF-88E6-4713280DB8D1}"/>
              </a:ext>
            </a:extLst>
          </p:cNvPr>
          <p:cNvGrpSpPr/>
          <p:nvPr/>
        </p:nvGrpSpPr>
        <p:grpSpPr>
          <a:xfrm>
            <a:off x="3591915" y="1750436"/>
            <a:ext cx="5837892" cy="3746783"/>
            <a:chOff x="3591915" y="1750436"/>
            <a:chExt cx="5837892" cy="3746783"/>
          </a:xfrm>
          <a:solidFill>
            <a:srgbClr val="000000">
              <a:alpha val="9020"/>
            </a:srgb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C70F84-5159-439D-B50F-1CBF975DB7BB}"/>
                </a:ext>
              </a:extLst>
            </p:cNvPr>
            <p:cNvSpPr/>
            <p:nvPr/>
          </p:nvSpPr>
          <p:spPr>
            <a:xfrm>
              <a:off x="5044229" y="1750436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E599E1-92F2-4CB1-8632-CFBB0A83D598}"/>
                </a:ext>
              </a:extLst>
            </p:cNvPr>
            <p:cNvSpPr/>
            <p:nvPr/>
          </p:nvSpPr>
          <p:spPr>
            <a:xfrm>
              <a:off x="7798124" y="28246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2C137C-A816-4B2F-956F-E3011EEAA917}"/>
                </a:ext>
              </a:extLst>
            </p:cNvPr>
            <p:cNvSpPr/>
            <p:nvPr/>
          </p:nvSpPr>
          <p:spPr>
            <a:xfrm>
              <a:off x="6432216" y="3860838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890EA4-76B3-4AE5-B120-D52CAEC3E84A}"/>
                </a:ext>
              </a:extLst>
            </p:cNvPr>
            <p:cNvSpPr/>
            <p:nvPr/>
          </p:nvSpPr>
          <p:spPr>
            <a:xfrm>
              <a:off x="7798124" y="38491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F31472-BB0A-4592-AE17-C7E5163E5EFD}"/>
                </a:ext>
              </a:extLst>
            </p:cNvPr>
            <p:cNvSpPr/>
            <p:nvPr/>
          </p:nvSpPr>
          <p:spPr>
            <a:xfrm>
              <a:off x="8937017" y="384910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628108-2BE0-445D-84E2-D720E2B82603}"/>
                </a:ext>
              </a:extLst>
            </p:cNvPr>
            <p:cNvSpPr/>
            <p:nvPr/>
          </p:nvSpPr>
          <p:spPr>
            <a:xfrm>
              <a:off x="6443168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183258-A82D-4B58-8DD6-EEEAA8BC9A5F}"/>
                </a:ext>
              </a:extLst>
            </p:cNvPr>
            <p:cNvSpPr/>
            <p:nvPr/>
          </p:nvSpPr>
          <p:spPr>
            <a:xfrm>
              <a:off x="7419059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C4D451-0F47-49CE-87C1-D838CB7FE5B7}"/>
                </a:ext>
              </a:extLst>
            </p:cNvPr>
            <p:cNvSpPr/>
            <p:nvPr/>
          </p:nvSpPr>
          <p:spPr>
            <a:xfrm>
              <a:off x="8178038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CD9625-A424-4477-ADDE-B1375B0234BC}"/>
                </a:ext>
              </a:extLst>
            </p:cNvPr>
            <p:cNvSpPr/>
            <p:nvPr/>
          </p:nvSpPr>
          <p:spPr>
            <a:xfrm>
              <a:off x="8937017" y="5004429"/>
              <a:ext cx="492790" cy="492790"/>
            </a:xfrm>
            <a:prstGeom prst="ellips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9DB81E-CD16-49C3-8C53-0346F1838D42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3591915" y="2171059"/>
              <a:ext cx="1524481" cy="764045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A70253-A5E7-48C5-B998-B0529E115A56}"/>
                </a:ext>
              </a:extLst>
            </p:cNvPr>
            <p:cNvCxnSpPr>
              <a:stCxn id="4" idx="5"/>
              <a:endCxn id="6" idx="2"/>
            </p:cNvCxnSpPr>
            <p:nvPr/>
          </p:nvCxnSpPr>
          <p:spPr>
            <a:xfrm>
              <a:off x="5464852" y="2171059"/>
              <a:ext cx="2333272" cy="899945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376F11-E01A-400E-9199-07D62EB13FFA}"/>
                </a:ext>
              </a:extLst>
            </p:cNvPr>
            <p:cNvCxnSpPr>
              <a:stCxn id="9" idx="4"/>
              <a:endCxn id="16" idx="0"/>
            </p:cNvCxnSpPr>
            <p:nvPr/>
          </p:nvCxnSpPr>
          <p:spPr>
            <a:xfrm>
              <a:off x="6678611" y="4353628"/>
              <a:ext cx="10952" cy="650801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1EE104-4849-4400-8AE6-1B7E2382EEF3}"/>
                </a:ext>
              </a:extLst>
            </p:cNvPr>
            <p:cNvCxnSpPr>
              <a:stCxn id="6" idx="3"/>
              <a:endCxn id="9" idx="7"/>
            </p:cNvCxnSpPr>
            <p:nvPr/>
          </p:nvCxnSpPr>
          <p:spPr>
            <a:xfrm flipH="1">
              <a:off x="6852839" y="3245232"/>
              <a:ext cx="1017452" cy="687773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595DDA-F3DE-4BBB-957C-7AB4D9091640}"/>
                </a:ext>
              </a:extLst>
            </p:cNvPr>
            <p:cNvCxnSpPr>
              <a:stCxn id="6" idx="5"/>
              <a:endCxn id="11" idx="1"/>
            </p:cNvCxnSpPr>
            <p:nvPr/>
          </p:nvCxnSpPr>
          <p:spPr>
            <a:xfrm>
              <a:off x="8218747" y="3245232"/>
              <a:ext cx="790437" cy="676044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E47FC6-6BCC-4D0B-9E90-583681A2EF73}"/>
                </a:ext>
              </a:extLst>
            </p:cNvPr>
            <p:cNvCxnSpPr>
              <a:stCxn id="11" idx="4"/>
              <a:endCxn id="19" idx="0"/>
            </p:cNvCxnSpPr>
            <p:nvPr/>
          </p:nvCxnSpPr>
          <p:spPr>
            <a:xfrm>
              <a:off x="9183412" y="4341899"/>
              <a:ext cx="0" cy="662530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B23B3E-A8FC-4569-982D-DE754C03D3BC}"/>
                </a:ext>
              </a:extLst>
            </p:cNvPr>
            <p:cNvCxnSpPr>
              <a:stCxn id="10" idx="3"/>
              <a:endCxn id="17" idx="0"/>
            </p:cNvCxnSpPr>
            <p:nvPr/>
          </p:nvCxnSpPr>
          <p:spPr>
            <a:xfrm flipH="1">
              <a:off x="7665454" y="4269732"/>
              <a:ext cx="204837" cy="734697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D64722-E7BE-4945-A1CE-B6F0DCD7AC37}"/>
                </a:ext>
              </a:extLst>
            </p:cNvPr>
            <p:cNvCxnSpPr>
              <a:stCxn id="10" idx="5"/>
              <a:endCxn id="18" idx="0"/>
            </p:cNvCxnSpPr>
            <p:nvPr/>
          </p:nvCxnSpPr>
          <p:spPr>
            <a:xfrm>
              <a:off x="8218747" y="4269732"/>
              <a:ext cx="205686" cy="734697"/>
            </a:xfrm>
            <a:prstGeom prst="line">
              <a:avLst/>
            </a:prstGeom>
            <a:grpFill/>
            <a:ln>
              <a:solidFill>
                <a:srgbClr val="000000">
                  <a:alpha val="2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DF02DA2-26BB-4382-AC39-5A066037C49F}"/>
              </a:ext>
            </a:extLst>
          </p:cNvPr>
          <p:cNvSpPr/>
          <p:nvPr/>
        </p:nvSpPr>
        <p:spPr>
          <a:xfrm>
            <a:off x="751614" y="2426072"/>
            <a:ext cx="5332146" cy="322328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63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748</Words>
  <Application>Microsoft Macintosh PowerPoint</Application>
  <PresentationFormat>Widescreen</PresentationFormat>
  <Paragraphs>232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Abadi</vt:lpstr>
      <vt:lpstr>Arial</vt:lpstr>
      <vt:lpstr>Century Schoolbook</vt:lpstr>
      <vt:lpstr>Courier New</vt:lpstr>
      <vt:lpstr>Wingdings 2</vt:lpstr>
      <vt:lpstr>View</vt:lpstr>
      <vt:lpstr>Algorithm &amp; Data Structure II</vt:lpstr>
      <vt:lpstr>Examples </vt:lpstr>
      <vt:lpstr>Tree</vt:lpstr>
      <vt:lpstr>Tree Terminology</vt:lpstr>
      <vt:lpstr>Tree Terminology A tree is a collection of entities called nodes. Nodes are connected by edges. Each node contains a value or data.</vt:lpstr>
      <vt:lpstr>Tree Terminology</vt:lpstr>
      <vt:lpstr>Sub-tree</vt:lpstr>
      <vt:lpstr>Sub-tree</vt:lpstr>
      <vt:lpstr>Sub-tree</vt:lpstr>
      <vt:lpstr>Sub-tree</vt:lpstr>
      <vt:lpstr>Sub-tree</vt:lpstr>
      <vt:lpstr>Sub-tree</vt:lpstr>
      <vt:lpstr>Sub-tree</vt:lpstr>
      <vt:lpstr>Sub-tree</vt:lpstr>
      <vt:lpstr>Recursive Definition</vt:lpstr>
      <vt:lpstr>Representations</vt:lpstr>
      <vt:lpstr>Implementation – Tree Node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&amp; Data Structure II</dc:title>
  <dc:creator>Jing Wang</dc:creator>
  <cp:lastModifiedBy>Wang, Jing (ACES)</cp:lastModifiedBy>
  <cp:revision>3</cp:revision>
  <dcterms:created xsi:type="dcterms:W3CDTF">2019-01-19T23:52:33Z</dcterms:created>
  <dcterms:modified xsi:type="dcterms:W3CDTF">2021-01-20T15:28:09Z</dcterms:modified>
</cp:coreProperties>
</file>