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6F74"/>
    <a:srgbClr val="000000"/>
    <a:srgbClr val="2D3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6660A8-1794-48BA-A36E-E47A0F2C15C7}" v="53" dt="2019-02-09T16:41:01.7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5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g Wang" userId="a05e7757-6b46-4fd2-ac50-fb22e75b7b1b" providerId="ADAL" clId="{5B9E0A81-BD97-46F8-ACF2-8E9B3B72284E}"/>
    <pc:docChg chg="undo custSel mod addSld delSld modSld sldOrd">
      <pc:chgData name="Jing Wang" userId="a05e7757-6b46-4fd2-ac50-fb22e75b7b1b" providerId="ADAL" clId="{5B9E0A81-BD97-46F8-ACF2-8E9B3B72284E}" dt="2019-01-20T00:11:00.866" v="2967" actId="20577"/>
      <pc:docMkLst>
        <pc:docMk/>
      </pc:docMkLst>
      <pc:sldChg chg="modSp">
        <pc:chgData name="Jing Wang" userId="a05e7757-6b46-4fd2-ac50-fb22e75b7b1b" providerId="ADAL" clId="{5B9E0A81-BD97-46F8-ACF2-8E9B3B72284E}" dt="2019-01-19T21:36:28.331" v="366" actId="313"/>
        <pc:sldMkLst>
          <pc:docMk/>
          <pc:sldMk cId="499672978" sldId="256"/>
        </pc:sldMkLst>
        <pc:spChg chg="mod">
          <ac:chgData name="Jing Wang" userId="a05e7757-6b46-4fd2-ac50-fb22e75b7b1b" providerId="ADAL" clId="{5B9E0A81-BD97-46F8-ACF2-8E9B3B72284E}" dt="2019-01-19T21:36:28.331" v="366" actId="313"/>
          <ac:spMkLst>
            <pc:docMk/>
            <pc:sldMk cId="499672978" sldId="256"/>
            <ac:spMk id="3" creationId="{0D3E49A5-C9BA-4289-BC4E-AF51B7988133}"/>
          </ac:spMkLst>
        </pc:spChg>
      </pc:sldChg>
    </pc:docChg>
  </pc:docChgLst>
  <pc:docChgLst>
    <pc:chgData name="Jing Wang" userId="a05e7757-6b46-4fd2-ac50-fb22e75b7b1b" providerId="ADAL" clId="{255ECA0B-9F79-47D2-BAA6-DCD653BAD4ED}"/>
    <pc:docChg chg="custSel addSld delSld modSld sldOrd">
      <pc:chgData name="Jing Wang" userId="a05e7757-6b46-4fd2-ac50-fb22e75b7b1b" providerId="ADAL" clId="{255ECA0B-9F79-47D2-BAA6-DCD653BAD4ED}" dt="2019-02-02T15:25:54.108" v="1239"/>
      <pc:docMkLst>
        <pc:docMk/>
      </pc:docMkLst>
    </pc:docChg>
  </pc:docChgLst>
  <pc:docChgLst>
    <pc:chgData name="Jing Wang" userId="a05e7757-6b46-4fd2-ac50-fb22e75b7b1b" providerId="ADAL" clId="{086660A8-1794-48BA-A36E-E47A0F2C15C7}"/>
    <pc:docChg chg="undo custSel addSld modSld">
      <pc:chgData name="Jing Wang" userId="a05e7757-6b46-4fd2-ac50-fb22e75b7b1b" providerId="ADAL" clId="{086660A8-1794-48BA-A36E-E47A0F2C15C7}" dt="2019-02-09T16:41:14.284" v="1280" actId="20577"/>
      <pc:docMkLst>
        <pc:docMk/>
      </pc:docMkLst>
      <pc:sldChg chg="modSp">
        <pc:chgData name="Jing Wang" userId="a05e7757-6b46-4fd2-ac50-fb22e75b7b1b" providerId="ADAL" clId="{086660A8-1794-48BA-A36E-E47A0F2C15C7}" dt="2019-02-06T13:17:18.299" v="216"/>
        <pc:sldMkLst>
          <pc:docMk/>
          <pc:sldMk cId="1507859111" sldId="261"/>
        </pc:sldMkLst>
        <pc:spChg chg="mod">
          <ac:chgData name="Jing Wang" userId="a05e7757-6b46-4fd2-ac50-fb22e75b7b1b" providerId="ADAL" clId="{086660A8-1794-48BA-A36E-E47A0F2C15C7}" dt="2019-02-06T13:17:18.299" v="216"/>
          <ac:spMkLst>
            <pc:docMk/>
            <pc:sldMk cId="1507859111" sldId="261"/>
            <ac:spMk id="2" creationId="{00000000-0000-0000-0000-000000000000}"/>
          </ac:spMkLst>
        </pc:spChg>
      </pc:sldChg>
      <pc:sldChg chg="addSp delSp modSp add modAnim">
        <pc:chgData name="Jing Wang" userId="a05e7757-6b46-4fd2-ac50-fb22e75b7b1b" providerId="ADAL" clId="{086660A8-1794-48BA-A36E-E47A0F2C15C7}" dt="2019-02-06T13:15:30.047" v="172" actId="20577"/>
        <pc:sldMkLst>
          <pc:docMk/>
          <pc:sldMk cId="3394252267" sldId="262"/>
        </pc:sldMkLst>
        <pc:spChg chg="mod">
          <ac:chgData name="Jing Wang" userId="a05e7757-6b46-4fd2-ac50-fb22e75b7b1b" providerId="ADAL" clId="{086660A8-1794-48BA-A36E-E47A0F2C15C7}" dt="2019-02-06T13:08:21.621" v="26" actId="5793"/>
          <ac:spMkLst>
            <pc:docMk/>
            <pc:sldMk cId="3394252267" sldId="262"/>
            <ac:spMk id="2" creationId="{10DD1B5F-0FEC-40F0-A012-CA57704D9F16}"/>
          </ac:spMkLst>
        </pc:spChg>
        <pc:spChg chg="del mod">
          <ac:chgData name="Jing Wang" userId="a05e7757-6b46-4fd2-ac50-fb22e75b7b1b" providerId="ADAL" clId="{086660A8-1794-48BA-A36E-E47A0F2C15C7}" dt="2019-02-06T13:10:24.676" v="72" actId="478"/>
          <ac:spMkLst>
            <pc:docMk/>
            <pc:sldMk cId="3394252267" sldId="262"/>
            <ac:spMk id="3" creationId="{F44BB718-2FBF-4259-82DC-2A3DE78B729F}"/>
          </ac:spMkLst>
        </pc:spChg>
        <pc:spChg chg="add del mod">
          <ac:chgData name="Jing Wang" userId="a05e7757-6b46-4fd2-ac50-fb22e75b7b1b" providerId="ADAL" clId="{086660A8-1794-48BA-A36E-E47A0F2C15C7}" dt="2019-02-06T13:10:27.043" v="73" actId="478"/>
          <ac:spMkLst>
            <pc:docMk/>
            <pc:sldMk cId="3394252267" sldId="262"/>
            <ac:spMk id="5" creationId="{E9BCC996-CAB4-4727-8ABC-4BC38714AD87}"/>
          </ac:spMkLst>
        </pc:spChg>
        <pc:spChg chg="mod">
          <ac:chgData name="Jing Wang" userId="a05e7757-6b46-4fd2-ac50-fb22e75b7b1b" providerId="ADAL" clId="{086660A8-1794-48BA-A36E-E47A0F2C15C7}" dt="2019-02-06T13:15:27.356" v="171" actId="20577"/>
          <ac:spMkLst>
            <pc:docMk/>
            <pc:sldMk cId="3394252267" sldId="262"/>
            <ac:spMk id="15" creationId="{93821FC7-8303-4A60-899F-1A15684D030E}"/>
          </ac:spMkLst>
        </pc:spChg>
        <pc:spChg chg="mod">
          <ac:chgData name="Jing Wang" userId="a05e7757-6b46-4fd2-ac50-fb22e75b7b1b" providerId="ADAL" clId="{086660A8-1794-48BA-A36E-E47A0F2C15C7}" dt="2019-02-06T13:10:46.529" v="77" actId="20577"/>
          <ac:spMkLst>
            <pc:docMk/>
            <pc:sldMk cId="3394252267" sldId="262"/>
            <ac:spMk id="16" creationId="{2E12A063-6000-4941-A00B-51ECAB4C23B4}"/>
          </ac:spMkLst>
        </pc:spChg>
        <pc:spChg chg="mod">
          <ac:chgData name="Jing Wang" userId="a05e7757-6b46-4fd2-ac50-fb22e75b7b1b" providerId="ADAL" clId="{086660A8-1794-48BA-A36E-E47A0F2C15C7}" dt="2019-02-06T13:15:30.047" v="172" actId="20577"/>
          <ac:spMkLst>
            <pc:docMk/>
            <pc:sldMk cId="3394252267" sldId="262"/>
            <ac:spMk id="17" creationId="{17A61C49-C6FC-4447-B10B-B3489EE5041E}"/>
          </ac:spMkLst>
        </pc:spChg>
        <pc:spChg chg="mod">
          <ac:chgData name="Jing Wang" userId="a05e7757-6b46-4fd2-ac50-fb22e75b7b1b" providerId="ADAL" clId="{086660A8-1794-48BA-A36E-E47A0F2C15C7}" dt="2019-02-06T13:10:50.873" v="79" actId="20577"/>
          <ac:spMkLst>
            <pc:docMk/>
            <pc:sldMk cId="3394252267" sldId="262"/>
            <ac:spMk id="18" creationId="{818655F3-B464-4868-AF27-BB37FA70D094}"/>
          </ac:spMkLst>
        </pc:spChg>
        <pc:spChg chg="add mod ord">
          <ac:chgData name="Jing Wang" userId="a05e7757-6b46-4fd2-ac50-fb22e75b7b1b" providerId="ADAL" clId="{086660A8-1794-48BA-A36E-E47A0F2C15C7}" dt="2019-02-06T13:11:33.647" v="87" actId="167"/>
          <ac:spMkLst>
            <pc:docMk/>
            <pc:sldMk cId="3394252267" sldId="262"/>
            <ac:spMk id="25" creationId="{29F4F570-375E-4751-A91E-70F912CEAF78}"/>
          </ac:spMkLst>
        </pc:spChg>
        <pc:spChg chg="add mod ord">
          <ac:chgData name="Jing Wang" userId="a05e7757-6b46-4fd2-ac50-fb22e75b7b1b" providerId="ADAL" clId="{086660A8-1794-48BA-A36E-E47A0F2C15C7}" dt="2019-02-06T13:11:36.228" v="88" actId="167"/>
          <ac:spMkLst>
            <pc:docMk/>
            <pc:sldMk cId="3394252267" sldId="262"/>
            <ac:spMk id="26" creationId="{BAA80279-3E11-497C-B150-882B16184061}"/>
          </ac:spMkLst>
        </pc:spChg>
        <pc:spChg chg="add mod">
          <ac:chgData name="Jing Wang" userId="a05e7757-6b46-4fd2-ac50-fb22e75b7b1b" providerId="ADAL" clId="{086660A8-1794-48BA-A36E-E47A0F2C15C7}" dt="2019-02-06T13:13:09.066" v="151" actId="20577"/>
          <ac:spMkLst>
            <pc:docMk/>
            <pc:sldMk cId="3394252267" sldId="262"/>
            <ac:spMk id="27" creationId="{3A8BDBAC-C870-4A3D-8BEE-386E137AF2E2}"/>
          </ac:spMkLst>
        </pc:spChg>
        <pc:grpChg chg="add mod">
          <ac:chgData name="Jing Wang" userId="a05e7757-6b46-4fd2-ac50-fb22e75b7b1b" providerId="ADAL" clId="{086660A8-1794-48BA-A36E-E47A0F2C15C7}" dt="2019-02-06T13:11:02.622" v="80" actId="1076"/>
          <ac:grpSpMkLst>
            <pc:docMk/>
            <pc:sldMk cId="3394252267" sldId="262"/>
            <ac:grpSpMk id="6" creationId="{B1CDC37B-2D7A-4FB6-B9E9-1D4EEC49FEA1}"/>
          </ac:grpSpMkLst>
        </pc:grpChg>
      </pc:sldChg>
      <pc:sldChg chg="modSp add modAnim">
        <pc:chgData name="Jing Wang" userId="a05e7757-6b46-4fd2-ac50-fb22e75b7b1b" providerId="ADAL" clId="{086660A8-1794-48BA-A36E-E47A0F2C15C7}" dt="2019-02-06T13:15:41.904" v="180" actId="20577"/>
        <pc:sldMkLst>
          <pc:docMk/>
          <pc:sldMk cId="3850402047" sldId="263"/>
        </pc:sldMkLst>
        <pc:spChg chg="mod">
          <ac:chgData name="Jing Wang" userId="a05e7757-6b46-4fd2-ac50-fb22e75b7b1b" providerId="ADAL" clId="{086660A8-1794-48BA-A36E-E47A0F2C15C7}" dt="2019-02-06T13:14:38.947" v="161" actId="13822"/>
          <ac:spMkLst>
            <pc:docMk/>
            <pc:sldMk cId="3850402047" sldId="263"/>
            <ac:spMk id="14" creationId="{7D870338-1A36-4225-BB1D-E0BC95A12DC0}"/>
          </ac:spMkLst>
        </pc:spChg>
        <pc:spChg chg="mod">
          <ac:chgData name="Jing Wang" userId="a05e7757-6b46-4fd2-ac50-fb22e75b7b1b" providerId="ADAL" clId="{086660A8-1794-48BA-A36E-E47A0F2C15C7}" dt="2019-02-06T13:15:37.497" v="174" actId="20577"/>
          <ac:spMkLst>
            <pc:docMk/>
            <pc:sldMk cId="3850402047" sldId="263"/>
            <ac:spMk id="15" creationId="{93821FC7-8303-4A60-899F-1A15684D030E}"/>
          </ac:spMkLst>
        </pc:spChg>
        <pc:spChg chg="mod">
          <ac:chgData name="Jing Wang" userId="a05e7757-6b46-4fd2-ac50-fb22e75b7b1b" providerId="ADAL" clId="{086660A8-1794-48BA-A36E-E47A0F2C15C7}" dt="2019-02-06T13:14:38.947" v="161" actId="13822"/>
          <ac:spMkLst>
            <pc:docMk/>
            <pc:sldMk cId="3850402047" sldId="263"/>
            <ac:spMk id="16" creationId="{2E12A063-6000-4941-A00B-51ECAB4C23B4}"/>
          </ac:spMkLst>
        </pc:spChg>
        <pc:spChg chg="mod">
          <ac:chgData name="Jing Wang" userId="a05e7757-6b46-4fd2-ac50-fb22e75b7b1b" providerId="ADAL" clId="{086660A8-1794-48BA-A36E-E47A0F2C15C7}" dt="2019-02-06T13:15:41.904" v="180" actId="20577"/>
          <ac:spMkLst>
            <pc:docMk/>
            <pc:sldMk cId="3850402047" sldId="263"/>
            <ac:spMk id="17" creationId="{17A61C49-C6FC-4447-B10B-B3489EE5041E}"/>
          </ac:spMkLst>
        </pc:spChg>
      </pc:sldChg>
      <pc:sldChg chg="modSp add modAnim">
        <pc:chgData name="Jing Wang" userId="a05e7757-6b46-4fd2-ac50-fb22e75b7b1b" providerId="ADAL" clId="{086660A8-1794-48BA-A36E-E47A0F2C15C7}" dt="2019-02-06T13:16:12.984" v="185" actId="13822"/>
        <pc:sldMkLst>
          <pc:docMk/>
          <pc:sldMk cId="840329367" sldId="264"/>
        </pc:sldMkLst>
        <pc:spChg chg="mod">
          <ac:chgData name="Jing Wang" userId="a05e7757-6b46-4fd2-ac50-fb22e75b7b1b" providerId="ADAL" clId="{086660A8-1794-48BA-A36E-E47A0F2C15C7}" dt="2019-02-06T13:14:49.963" v="163" actId="20577"/>
          <ac:spMkLst>
            <pc:docMk/>
            <pc:sldMk cId="840329367" sldId="264"/>
            <ac:spMk id="14" creationId="{7D870338-1A36-4225-BB1D-E0BC95A12DC0}"/>
          </ac:spMkLst>
        </pc:spChg>
        <pc:spChg chg="mod">
          <ac:chgData name="Jing Wang" userId="a05e7757-6b46-4fd2-ac50-fb22e75b7b1b" providerId="ADAL" clId="{086660A8-1794-48BA-A36E-E47A0F2C15C7}" dt="2019-02-06T13:15:47.175" v="182" actId="20577"/>
          <ac:spMkLst>
            <pc:docMk/>
            <pc:sldMk cId="840329367" sldId="264"/>
            <ac:spMk id="15" creationId="{93821FC7-8303-4A60-899F-1A15684D030E}"/>
          </ac:spMkLst>
        </pc:spChg>
        <pc:spChg chg="mod">
          <ac:chgData name="Jing Wang" userId="a05e7757-6b46-4fd2-ac50-fb22e75b7b1b" providerId="ADAL" clId="{086660A8-1794-48BA-A36E-E47A0F2C15C7}" dt="2019-02-06T13:16:12.984" v="185" actId="13822"/>
          <ac:spMkLst>
            <pc:docMk/>
            <pc:sldMk cId="840329367" sldId="264"/>
            <ac:spMk id="16" creationId="{2E12A063-6000-4941-A00B-51ECAB4C23B4}"/>
          </ac:spMkLst>
        </pc:spChg>
        <pc:spChg chg="mod">
          <ac:chgData name="Jing Wang" userId="a05e7757-6b46-4fd2-ac50-fb22e75b7b1b" providerId="ADAL" clId="{086660A8-1794-48BA-A36E-E47A0F2C15C7}" dt="2019-02-06T13:15:50.785" v="184" actId="20577"/>
          <ac:spMkLst>
            <pc:docMk/>
            <pc:sldMk cId="840329367" sldId="264"/>
            <ac:spMk id="17" creationId="{17A61C49-C6FC-4447-B10B-B3489EE5041E}"/>
          </ac:spMkLst>
        </pc:spChg>
        <pc:spChg chg="mod">
          <ac:chgData name="Jing Wang" userId="a05e7757-6b46-4fd2-ac50-fb22e75b7b1b" providerId="ADAL" clId="{086660A8-1794-48BA-A36E-E47A0F2C15C7}" dt="2019-02-06T13:16:12.984" v="185" actId="13822"/>
          <ac:spMkLst>
            <pc:docMk/>
            <pc:sldMk cId="840329367" sldId="264"/>
            <ac:spMk id="18" creationId="{818655F3-B464-4868-AF27-BB37FA70D094}"/>
          </ac:spMkLst>
        </pc:spChg>
      </pc:sldChg>
      <pc:sldChg chg="modSp add">
        <pc:chgData name="Jing Wang" userId="a05e7757-6b46-4fd2-ac50-fb22e75b7b1b" providerId="ADAL" clId="{086660A8-1794-48BA-A36E-E47A0F2C15C7}" dt="2019-02-07T15:00:35.311" v="1111" actId="20577"/>
        <pc:sldMkLst>
          <pc:docMk/>
          <pc:sldMk cId="1544632723" sldId="266"/>
        </pc:sldMkLst>
        <pc:spChg chg="mod">
          <ac:chgData name="Jing Wang" userId="a05e7757-6b46-4fd2-ac50-fb22e75b7b1b" providerId="ADAL" clId="{086660A8-1794-48BA-A36E-E47A0F2C15C7}" dt="2019-02-07T14:51:24.568" v="511" actId="20577"/>
          <ac:spMkLst>
            <pc:docMk/>
            <pc:sldMk cId="1544632723" sldId="266"/>
            <ac:spMk id="2" creationId="{DA7DBB5B-ADFC-4F67-A67C-C0E41B8A3B82}"/>
          </ac:spMkLst>
        </pc:spChg>
        <pc:spChg chg="mod">
          <ac:chgData name="Jing Wang" userId="a05e7757-6b46-4fd2-ac50-fb22e75b7b1b" providerId="ADAL" clId="{086660A8-1794-48BA-A36E-E47A0F2C15C7}" dt="2019-02-07T15:00:35.311" v="1111" actId="20577"/>
          <ac:spMkLst>
            <pc:docMk/>
            <pc:sldMk cId="1544632723" sldId="266"/>
            <ac:spMk id="3" creationId="{C004F6D2-B8B4-4986-B91B-DB172C2600B2}"/>
          </ac:spMkLst>
        </pc:spChg>
      </pc:sldChg>
      <pc:sldChg chg="modSp">
        <pc:chgData name="Jing Wang" userId="a05e7757-6b46-4fd2-ac50-fb22e75b7b1b" providerId="ADAL" clId="{086660A8-1794-48BA-A36E-E47A0F2C15C7}" dt="2019-02-09T16:41:14.284" v="1280" actId="20577"/>
        <pc:sldMkLst>
          <pc:docMk/>
          <pc:sldMk cId="3411227943" sldId="268"/>
        </pc:sldMkLst>
        <pc:spChg chg="mod">
          <ac:chgData name="Jing Wang" userId="a05e7757-6b46-4fd2-ac50-fb22e75b7b1b" providerId="ADAL" clId="{086660A8-1794-48BA-A36E-E47A0F2C15C7}" dt="2019-02-09T16:41:14.284" v="1280" actId="20577"/>
          <ac:spMkLst>
            <pc:docMk/>
            <pc:sldMk cId="3411227943" sldId="26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9517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9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5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7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483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0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2/10/21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6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3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3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4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3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4679-C701-46D0-8999-14B592536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417" y="2001078"/>
            <a:ext cx="10238134" cy="2027582"/>
          </a:xfrm>
          <a:noFill/>
        </p:spPr>
        <p:txBody>
          <a:bodyPr>
            <a:noAutofit/>
          </a:bodyPr>
          <a:lstStyle/>
          <a:p>
            <a:r>
              <a:rPr lang="en-GB" sz="5400" dirty="0"/>
              <a:t>Algorithm &amp; Data Structure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E49A5-C9BA-4289-BC4E-AF51B7988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416" y="4028660"/>
            <a:ext cx="5887687" cy="1000536"/>
          </a:xfrm>
        </p:spPr>
        <p:txBody>
          <a:bodyPr>
            <a:normAutofit/>
          </a:bodyPr>
          <a:lstStyle/>
          <a:p>
            <a:r>
              <a:rPr lang="en-GB" sz="2800" dirty="0"/>
              <a:t>Heap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2F453-61F7-4207-A72A-040ABC402040}"/>
              </a:ext>
            </a:extLst>
          </p:cNvPr>
          <p:cNvSpPr txBox="1"/>
          <p:nvPr/>
        </p:nvSpPr>
        <p:spPr>
          <a:xfrm>
            <a:off x="8304171" y="5575647"/>
            <a:ext cx="2380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Dr Jing Wang</a:t>
            </a:r>
          </a:p>
          <a:p>
            <a:pPr algn="r"/>
            <a:r>
              <a:rPr lang="en-GB" dirty="0"/>
              <a:t>jing.wang@shu.ac.uk</a:t>
            </a:r>
          </a:p>
          <a:p>
            <a:pPr algn="r"/>
            <a:r>
              <a:rPr lang="en-GB" dirty="0"/>
              <a:t>Cantor 9339</a:t>
            </a:r>
          </a:p>
        </p:txBody>
      </p:sp>
    </p:spTree>
    <p:extLst>
      <p:ext uri="{BB962C8B-B14F-4D97-AF65-F5344CB8AC3E}">
        <p14:creationId xmlns:p14="http://schemas.microsoft.com/office/powerpoint/2010/main" val="499672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Max-Heap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Heapifying</a:t>
            </a:r>
            <a:r>
              <a:rPr lang="en-GB" dirty="0"/>
              <a:t> each sub-tree from the </a:t>
            </a:r>
            <a:r>
              <a:rPr lang="en-GB" dirty="0">
                <a:solidFill>
                  <a:srgbClr val="C00000"/>
                </a:solidFill>
              </a:rPr>
              <a:t>bottom up </a:t>
            </a:r>
            <a:r>
              <a:rPr lang="en-GB" dirty="0"/>
              <a:t>and end up with a max-heap after the function is applied on </a:t>
            </a:r>
            <a:r>
              <a:rPr lang="en-GB" dirty="0">
                <a:solidFill>
                  <a:srgbClr val="C00000"/>
                </a:solidFill>
              </a:rPr>
              <a:t>all the non-leaf elements including the root element</a:t>
            </a:r>
            <a:r>
              <a:rPr lang="en-GB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028232"/>
              </p:ext>
            </p:extLst>
          </p:nvPr>
        </p:nvGraphicFramePr>
        <p:xfrm>
          <a:off x="1026125" y="3065701"/>
          <a:ext cx="40917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1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1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1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917870" y="3740736"/>
            <a:ext cx="4270606" cy="2254460"/>
            <a:chOff x="872644" y="4152026"/>
            <a:chExt cx="4270606" cy="2254460"/>
          </a:xfrm>
        </p:grpSpPr>
        <p:grpSp>
          <p:nvGrpSpPr>
            <p:cNvPr id="6" name="Group 5"/>
            <p:cNvGrpSpPr/>
            <p:nvPr/>
          </p:nvGrpSpPr>
          <p:grpSpPr>
            <a:xfrm>
              <a:off x="872644" y="4152026"/>
              <a:ext cx="3887168" cy="2254460"/>
              <a:chOff x="6096000" y="2854712"/>
              <a:chExt cx="3887168" cy="225446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4611E7C-6AE3-40E6-B2B0-AE5E5262A1A2}"/>
                  </a:ext>
                </a:extLst>
              </p:cNvPr>
              <p:cNvSpPr/>
              <p:nvPr/>
            </p:nvSpPr>
            <p:spPr>
              <a:xfrm>
                <a:off x="8205711" y="2854712"/>
                <a:ext cx="483577" cy="483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14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07C1854-45C1-4C1B-99F4-7EC43EF7308E}"/>
                  </a:ext>
                </a:extLst>
              </p:cNvPr>
              <p:cNvSpPr/>
              <p:nvPr/>
            </p:nvSpPr>
            <p:spPr>
              <a:xfrm>
                <a:off x="6865548" y="3649935"/>
                <a:ext cx="483577" cy="483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80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82147A0-17F8-4243-B72B-96E335E010A4}"/>
                  </a:ext>
                </a:extLst>
              </p:cNvPr>
              <p:cNvSpPr/>
              <p:nvPr/>
            </p:nvSpPr>
            <p:spPr>
              <a:xfrm>
                <a:off x="9499591" y="3720753"/>
                <a:ext cx="483577" cy="483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70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908F751-4C04-43BB-B9B9-1A9D50138314}"/>
                  </a:ext>
                </a:extLst>
              </p:cNvPr>
              <p:cNvSpPr/>
              <p:nvPr/>
            </p:nvSpPr>
            <p:spPr>
              <a:xfrm>
                <a:off x="6096000" y="4569994"/>
                <a:ext cx="483577" cy="483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83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609D73D-B28D-423D-9DD8-A35D114D1714}"/>
                  </a:ext>
                </a:extLst>
              </p:cNvPr>
              <p:cNvSpPr/>
              <p:nvPr/>
            </p:nvSpPr>
            <p:spPr>
              <a:xfrm>
                <a:off x="8805977" y="4625594"/>
                <a:ext cx="483577" cy="483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98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F96E824-6DA2-453B-9C37-28E6355EEA94}"/>
                  </a:ext>
                </a:extLst>
              </p:cNvPr>
              <p:cNvCxnSpPr>
                <a:cxnSpLocks/>
                <a:stCxn id="13" idx="3"/>
                <a:endCxn id="14" idx="7"/>
              </p:cNvCxnSpPr>
              <p:nvPr/>
            </p:nvCxnSpPr>
            <p:spPr>
              <a:xfrm flipH="1">
                <a:off x="7278307" y="3267471"/>
                <a:ext cx="998222" cy="4532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EE5E4BB-FC72-4A4D-A413-9DD3854B25BF}"/>
                  </a:ext>
                </a:extLst>
              </p:cNvPr>
              <p:cNvCxnSpPr>
                <a:stCxn id="13" idx="5"/>
                <a:endCxn id="15" idx="1"/>
              </p:cNvCxnSpPr>
              <p:nvPr/>
            </p:nvCxnSpPr>
            <p:spPr>
              <a:xfrm>
                <a:off x="8618470" y="3267471"/>
                <a:ext cx="951939" cy="5241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42B48C7-0294-4DD5-AAEF-9C47AACBE950}"/>
                  </a:ext>
                </a:extLst>
              </p:cNvPr>
              <p:cNvCxnSpPr>
                <a:cxnSpLocks/>
                <a:stCxn id="14" idx="3"/>
                <a:endCxn id="16" idx="0"/>
              </p:cNvCxnSpPr>
              <p:nvPr/>
            </p:nvCxnSpPr>
            <p:spPr>
              <a:xfrm flipH="1">
                <a:off x="6337789" y="4062694"/>
                <a:ext cx="598577" cy="50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CB16A5F-6CDD-4960-B573-E0341A3DCD8E}"/>
                  </a:ext>
                </a:extLst>
              </p:cNvPr>
              <p:cNvCxnSpPr>
                <a:stCxn id="15" idx="3"/>
                <a:endCxn id="17" idx="0"/>
              </p:cNvCxnSpPr>
              <p:nvPr/>
            </p:nvCxnSpPr>
            <p:spPr>
              <a:xfrm flipH="1">
                <a:off x="9047766" y="4133512"/>
                <a:ext cx="522643" cy="492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3F96CA2-7667-43D3-9457-C3C7B4FD0FE0}"/>
                  </a:ext>
                </a:extLst>
              </p:cNvPr>
              <p:cNvSpPr/>
              <p:nvPr/>
            </p:nvSpPr>
            <p:spPr>
              <a:xfrm>
                <a:off x="7514382" y="4569994"/>
                <a:ext cx="483577" cy="483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76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3A24879-A426-45CD-ACD4-597194DDF1E5}"/>
                  </a:ext>
                </a:extLst>
              </p:cNvPr>
              <p:cNvCxnSpPr>
                <a:stCxn id="14" idx="5"/>
                <a:endCxn id="22" idx="0"/>
              </p:cNvCxnSpPr>
              <p:nvPr/>
            </p:nvCxnSpPr>
            <p:spPr>
              <a:xfrm>
                <a:off x="7278307" y="4062694"/>
                <a:ext cx="477864" cy="50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3533060" y="420914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49376" y="503514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59812" y="5056521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02280" y="591903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90636" y="59173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84516" y="595520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#5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051560" y="2926080"/>
            <a:ext cx="4038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43639" y="257198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12180" y="3030590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last non-leaf node =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n/2 -1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920740" y="4740703"/>
            <a:ext cx="52501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n/2 - 1; i&gt;=0; i--){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     heapify(CBT, i);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16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In-place Heap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Arial Narrow" panose="020B0606020202030204" pitchFamily="34" charset="0"/>
              </a:rPr>
              <a:t>Since the </a:t>
            </a:r>
            <a:r>
              <a:rPr lang="en-GB" dirty="0" err="1">
                <a:latin typeface="Arial Narrow" panose="020B0606020202030204" pitchFamily="34" charset="0"/>
              </a:rPr>
              <a:t>Heapified</a:t>
            </a:r>
            <a:r>
              <a:rPr lang="en-GB" dirty="0">
                <a:latin typeface="Arial Narrow" panose="020B0606020202030204" pitchFamily="34" charset="0"/>
              </a:rPr>
              <a:t> tree satisfies Max-Heap property, then the largest item is stored at the root node.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Arial Narrow" panose="020B0606020202030204" pitchFamily="34" charset="0"/>
              </a:rPr>
              <a:t>Initialise an "unsorted boundary" at the end of the array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Arial Narrow" panose="020B0606020202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Arial Narrow" panose="020B0606020202030204" pitchFamily="34" charset="0"/>
              </a:rPr>
              <a:t>Swap the root element with the item at the end of array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Arial Narrow" panose="020B0606020202030204" pitchFamily="34" charset="0"/>
              </a:rPr>
              <a:t>Unsorted boundary = Unsorted boundary -1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Arial Narrow" panose="020B0606020202030204" pitchFamily="34" charset="0"/>
              </a:rPr>
              <a:t>“Down heap” the current root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Arial Narrow" panose="020B0606020202030204" pitchFamily="34" charset="0"/>
              </a:rPr>
              <a:t>Repeat the Step 3 - 5 until unsorted boundary become 0.</a:t>
            </a:r>
          </a:p>
        </p:txBody>
      </p:sp>
    </p:spTree>
    <p:extLst>
      <p:ext uri="{BB962C8B-B14F-4D97-AF65-F5344CB8AC3E}">
        <p14:creationId xmlns:p14="http://schemas.microsoft.com/office/powerpoint/2010/main" val="341122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0F70-B24E-4197-BF5E-D0C3EF20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54826"/>
          </a:xfrm>
        </p:spPr>
        <p:txBody>
          <a:bodyPr>
            <a:normAutofit fontScale="90000"/>
          </a:bodyPr>
          <a:lstStyle/>
          <a:p>
            <a:br>
              <a:rPr lang="en-GB" sz="3600" dirty="0"/>
            </a:br>
            <a:r>
              <a:rPr lang="en-GB" sz="3600" dirty="0"/>
              <a:t>Recap:</a:t>
            </a:r>
            <a:br>
              <a:rPr lang="en-GB" sz="3600" dirty="0"/>
            </a:br>
            <a:r>
              <a:rPr lang="en-GB" sz="3600" dirty="0"/>
              <a:t>Using Array to represent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A5A48-C1F2-4438-982C-E4B29CBFC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/>
              <a:t>Heap is a complete binary trees which can be very efficiently in space using an array</a:t>
            </a:r>
          </a:p>
          <a:p>
            <a:r>
              <a:rPr lang="en-GB" sz="2200" dirty="0"/>
              <a:t>Stored in breadth-first order</a:t>
            </a:r>
          </a:p>
          <a:p>
            <a:r>
              <a:rPr lang="en-GB" sz="2200" dirty="0"/>
              <a:t>A node at index n of the array, has its </a:t>
            </a:r>
          </a:p>
          <a:p>
            <a:pPr lvl="1"/>
            <a:r>
              <a:rPr lang="en-GB" sz="2000" dirty="0"/>
              <a:t>left child at </a:t>
            </a:r>
            <a:r>
              <a:rPr lang="en-GB" sz="2000" b="1" dirty="0">
                <a:solidFill>
                  <a:srgbClr val="C00000"/>
                </a:solidFill>
              </a:rPr>
              <a:t>2n+1 </a:t>
            </a:r>
          </a:p>
          <a:p>
            <a:pPr lvl="1"/>
            <a:r>
              <a:rPr lang="en-GB" sz="2000" dirty="0"/>
              <a:t>right child at </a:t>
            </a:r>
            <a:r>
              <a:rPr lang="en-GB" sz="2000" b="1" dirty="0">
                <a:solidFill>
                  <a:srgbClr val="C00000"/>
                </a:solidFill>
              </a:rPr>
              <a:t>2n+2</a:t>
            </a:r>
          </a:p>
          <a:p>
            <a:pPr lvl="1"/>
            <a:r>
              <a:rPr lang="en-GB" sz="2000" dirty="0"/>
              <a:t>parent at </a:t>
            </a:r>
            <a:r>
              <a:rPr lang="en-GB" sz="2000" b="1" dirty="0">
                <a:solidFill>
                  <a:srgbClr val="C00000"/>
                </a:solidFill>
              </a:rPr>
              <a:t>(n-1)/2</a:t>
            </a:r>
            <a:endParaRPr lang="en-GB" b="1" dirty="0">
              <a:solidFill>
                <a:srgbClr val="C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096000" y="2854712"/>
            <a:ext cx="3887168" cy="2254460"/>
            <a:chOff x="6096000" y="2854712"/>
            <a:chExt cx="3887168" cy="22544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611E7C-6AE3-40E6-B2B0-AE5E5262A1A2}"/>
                </a:ext>
              </a:extLst>
            </p:cNvPr>
            <p:cNvSpPr/>
            <p:nvPr/>
          </p:nvSpPr>
          <p:spPr>
            <a:xfrm>
              <a:off x="8205711" y="2854712"/>
              <a:ext cx="483577" cy="483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98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07C1854-45C1-4C1B-99F4-7EC43EF7308E}"/>
                </a:ext>
              </a:extLst>
            </p:cNvPr>
            <p:cNvSpPr/>
            <p:nvPr/>
          </p:nvSpPr>
          <p:spPr>
            <a:xfrm>
              <a:off x="6865548" y="3649935"/>
              <a:ext cx="483577" cy="483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83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2147A0-17F8-4243-B72B-96E335E010A4}"/>
                </a:ext>
              </a:extLst>
            </p:cNvPr>
            <p:cNvSpPr/>
            <p:nvPr/>
          </p:nvSpPr>
          <p:spPr>
            <a:xfrm>
              <a:off x="9499591" y="3720753"/>
              <a:ext cx="483577" cy="483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76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908F751-4C04-43BB-B9B9-1A9D50138314}"/>
                </a:ext>
              </a:extLst>
            </p:cNvPr>
            <p:cNvSpPr/>
            <p:nvPr/>
          </p:nvSpPr>
          <p:spPr>
            <a:xfrm>
              <a:off x="6096000" y="4569994"/>
              <a:ext cx="483577" cy="483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80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609D73D-B28D-423D-9DD8-A35D114D1714}"/>
                </a:ext>
              </a:extLst>
            </p:cNvPr>
            <p:cNvSpPr/>
            <p:nvPr/>
          </p:nvSpPr>
          <p:spPr>
            <a:xfrm>
              <a:off x="8805977" y="4625594"/>
              <a:ext cx="483577" cy="4835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14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F96E824-6DA2-453B-9C37-28E6355EEA94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7278307" y="3267471"/>
              <a:ext cx="998222" cy="453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EE5E4BB-FC72-4A4D-A413-9DD3854B25BF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8618470" y="3267471"/>
              <a:ext cx="951939" cy="524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B48C7-0294-4DD5-AAEF-9C47AACBE950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6337789" y="4062694"/>
              <a:ext cx="598577" cy="507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B16A5F-6CDD-4960-B573-E0341A3DCD8E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9047766" y="4133512"/>
              <a:ext cx="522643" cy="492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3F96CA2-7667-43D3-9457-C3C7B4FD0FE0}"/>
                </a:ext>
              </a:extLst>
            </p:cNvPr>
            <p:cNvSpPr/>
            <p:nvPr/>
          </p:nvSpPr>
          <p:spPr>
            <a:xfrm>
              <a:off x="7514382" y="4569994"/>
              <a:ext cx="483577" cy="4835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70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3A24879-A426-45CD-ACD4-597194DDF1E5}"/>
                </a:ext>
              </a:extLst>
            </p:cNvPr>
            <p:cNvCxnSpPr>
              <a:stCxn id="5" idx="5"/>
              <a:endCxn id="13" idx="0"/>
            </p:cNvCxnSpPr>
            <p:nvPr/>
          </p:nvCxnSpPr>
          <p:spPr>
            <a:xfrm>
              <a:off x="7278307" y="4062694"/>
              <a:ext cx="477864" cy="507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C4525B8-6491-4BF8-9B9D-0CC144982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274278"/>
              </p:ext>
            </p:extLst>
          </p:nvPr>
        </p:nvGraphicFramePr>
        <p:xfrm>
          <a:off x="2999688" y="5678194"/>
          <a:ext cx="568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1662248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3171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0751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27690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4258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44070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494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#0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96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8658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756416" y="291183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#0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72732" y="373783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#1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83168" y="37592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#2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25636" y="46217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#3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13992" y="461998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#4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07872" y="46578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#5</a:t>
            </a:r>
          </a:p>
        </p:txBody>
      </p:sp>
    </p:spTree>
    <p:extLst>
      <p:ext uri="{BB962C8B-B14F-4D97-AF65-F5344CB8AC3E}">
        <p14:creationId xmlns:p14="http://schemas.microsoft.com/office/powerpoint/2010/main" val="312422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Heap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Heap sort is a comparison-based sorting algorithm and is part of selection sort family.</a:t>
                </a:r>
              </a:p>
              <a:p>
                <a:r>
                  <a:rPr lang="en-GB" dirty="0"/>
                  <a:t>Worst/Average/Best Case: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𝑂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𝑁𝑙𝑜𝑔𝑁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It has the advantage of a more favourable worst case  run time</a:t>
                </a:r>
              </a:p>
              <a:p>
                <a:r>
                  <a:rPr lang="en-GB" dirty="0"/>
                  <a:t>Basic idea: Insert all the unsorted elements into a heap, then remove them from the root one by one</a:t>
                </a:r>
              </a:p>
              <a:p>
                <a:pPr lvl="1"/>
                <a:r>
                  <a:rPr lang="en-GB" dirty="0"/>
                  <a:t>Using Max-Heap: Sorting in decreasing order</a:t>
                </a:r>
              </a:p>
              <a:p>
                <a:pPr lvl="1"/>
                <a:r>
                  <a:rPr lang="en-GB" dirty="0"/>
                  <a:t>Using Min-Heap: Sorting in increasing order</a:t>
                </a:r>
              </a:p>
              <a:p>
                <a:endParaRPr lang="en-GB" dirty="0"/>
              </a:p>
              <a:p>
                <a:r>
                  <a:rPr lang="en-GB" dirty="0"/>
                  <a:t>In-place: Yes</a:t>
                </a:r>
              </a:p>
              <a:p>
                <a:r>
                  <a:rPr lang="en-GB" dirty="0"/>
                  <a:t>Stable: No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1" t="-9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92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Heapify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006764"/>
          </a:xfrm>
        </p:spPr>
        <p:txBody>
          <a:bodyPr/>
          <a:lstStyle/>
          <a:p>
            <a:r>
              <a:rPr lang="en-GB" dirty="0"/>
              <a:t>Starting from a complete binary tree, we can modify it to become a Max-Heap by running a function called </a:t>
            </a:r>
            <a:r>
              <a:rPr lang="en-GB" dirty="0" err="1"/>
              <a:t>heapify</a:t>
            </a:r>
            <a:r>
              <a:rPr lang="en-GB" dirty="0"/>
              <a:t> on all the non-leaf elements of the heap.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976178"/>
              </p:ext>
            </p:extLst>
          </p:nvPr>
        </p:nvGraphicFramePr>
        <p:xfrm>
          <a:off x="1026125" y="3065701"/>
          <a:ext cx="40917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1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1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1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6380675" y="3740736"/>
            <a:ext cx="4270606" cy="2254460"/>
            <a:chOff x="6685475" y="4132625"/>
            <a:chExt cx="4270606" cy="2254460"/>
          </a:xfrm>
        </p:grpSpPr>
        <p:grpSp>
          <p:nvGrpSpPr>
            <p:cNvPr id="6" name="Group 5"/>
            <p:cNvGrpSpPr/>
            <p:nvPr/>
          </p:nvGrpSpPr>
          <p:grpSpPr>
            <a:xfrm>
              <a:off x="6685475" y="4132625"/>
              <a:ext cx="3887168" cy="2254460"/>
              <a:chOff x="6096000" y="2854712"/>
              <a:chExt cx="3887168" cy="2254460"/>
            </a:xfrm>
            <a:solidFill>
              <a:srgbClr val="0070C0"/>
            </a:solidFill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4611E7C-6AE3-40E6-B2B0-AE5E5262A1A2}"/>
                  </a:ext>
                </a:extLst>
              </p:cNvPr>
              <p:cNvSpPr/>
              <p:nvPr/>
            </p:nvSpPr>
            <p:spPr>
              <a:xfrm>
                <a:off x="8205711" y="2854712"/>
                <a:ext cx="483577" cy="48357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98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07C1854-45C1-4C1B-99F4-7EC43EF7308E}"/>
                  </a:ext>
                </a:extLst>
              </p:cNvPr>
              <p:cNvSpPr/>
              <p:nvPr/>
            </p:nvSpPr>
            <p:spPr>
              <a:xfrm>
                <a:off x="6865548" y="3649935"/>
                <a:ext cx="483577" cy="48357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83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82147A0-17F8-4243-B72B-96E335E010A4}"/>
                  </a:ext>
                </a:extLst>
              </p:cNvPr>
              <p:cNvSpPr/>
              <p:nvPr/>
            </p:nvSpPr>
            <p:spPr>
              <a:xfrm>
                <a:off x="9499591" y="3720753"/>
                <a:ext cx="483577" cy="48357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76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908F751-4C04-43BB-B9B9-1A9D50138314}"/>
                  </a:ext>
                </a:extLst>
              </p:cNvPr>
              <p:cNvSpPr/>
              <p:nvPr/>
            </p:nvSpPr>
            <p:spPr>
              <a:xfrm>
                <a:off x="6096000" y="4569994"/>
                <a:ext cx="483577" cy="48357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80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609D73D-B28D-423D-9DD8-A35D114D1714}"/>
                  </a:ext>
                </a:extLst>
              </p:cNvPr>
              <p:cNvSpPr/>
              <p:nvPr/>
            </p:nvSpPr>
            <p:spPr>
              <a:xfrm>
                <a:off x="8805977" y="4625594"/>
                <a:ext cx="483577" cy="48357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14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F96E824-6DA2-453B-9C37-28E6355EEA94}"/>
                  </a:ext>
                </a:extLst>
              </p:cNvPr>
              <p:cNvCxnSpPr>
                <a:cxnSpLocks/>
                <a:stCxn id="7" idx="3"/>
                <a:endCxn id="8" idx="7"/>
              </p:cNvCxnSpPr>
              <p:nvPr/>
            </p:nvCxnSpPr>
            <p:spPr>
              <a:xfrm flipH="1">
                <a:off x="7278307" y="3267471"/>
                <a:ext cx="998222" cy="45328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EE5E4BB-FC72-4A4D-A413-9DD3854B25BF}"/>
                  </a:ext>
                </a:extLst>
              </p:cNvPr>
              <p:cNvCxnSpPr>
                <a:stCxn id="7" idx="5"/>
                <a:endCxn id="9" idx="1"/>
              </p:cNvCxnSpPr>
              <p:nvPr/>
            </p:nvCxnSpPr>
            <p:spPr>
              <a:xfrm>
                <a:off x="8618470" y="3267471"/>
                <a:ext cx="951939" cy="52410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42B48C7-0294-4DD5-AAEF-9C47AACBE950}"/>
                  </a:ext>
                </a:extLst>
              </p:cNvPr>
              <p:cNvCxnSpPr>
                <a:cxnSpLocks/>
                <a:stCxn id="8" idx="3"/>
                <a:endCxn id="10" idx="0"/>
              </p:cNvCxnSpPr>
              <p:nvPr/>
            </p:nvCxnSpPr>
            <p:spPr>
              <a:xfrm flipH="1">
                <a:off x="6337789" y="4062694"/>
                <a:ext cx="598577" cy="50730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CB16A5F-6CDD-4960-B573-E0341A3DCD8E}"/>
                  </a:ext>
                </a:extLst>
              </p:cNvPr>
              <p:cNvCxnSpPr>
                <a:stCxn id="9" idx="3"/>
                <a:endCxn id="11" idx="0"/>
              </p:cNvCxnSpPr>
              <p:nvPr/>
            </p:nvCxnSpPr>
            <p:spPr>
              <a:xfrm flipH="1">
                <a:off x="9047766" y="4133512"/>
                <a:ext cx="522643" cy="49208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3F96CA2-7667-43D3-9457-C3C7B4FD0FE0}"/>
                  </a:ext>
                </a:extLst>
              </p:cNvPr>
              <p:cNvSpPr/>
              <p:nvPr/>
            </p:nvSpPr>
            <p:spPr>
              <a:xfrm>
                <a:off x="7514382" y="4569994"/>
                <a:ext cx="483577" cy="48357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70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3A24879-A426-45CD-ACD4-597194DDF1E5}"/>
                  </a:ext>
                </a:extLst>
              </p:cNvPr>
              <p:cNvCxnSpPr>
                <a:stCxn id="8" idx="5"/>
                <a:endCxn id="16" idx="0"/>
              </p:cNvCxnSpPr>
              <p:nvPr/>
            </p:nvCxnSpPr>
            <p:spPr>
              <a:xfrm>
                <a:off x="7278307" y="4062694"/>
                <a:ext cx="477864" cy="50730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9345891" y="41897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62207" y="501574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572643" y="503712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15111" y="5899632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03467" y="5897899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897347" y="593580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#5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870" y="3740736"/>
            <a:ext cx="4270606" cy="2254460"/>
            <a:chOff x="872644" y="4152026"/>
            <a:chExt cx="4270606" cy="2254460"/>
          </a:xfrm>
        </p:grpSpPr>
        <p:grpSp>
          <p:nvGrpSpPr>
            <p:cNvPr id="24" name="Group 23"/>
            <p:cNvGrpSpPr/>
            <p:nvPr/>
          </p:nvGrpSpPr>
          <p:grpSpPr>
            <a:xfrm>
              <a:off x="872644" y="4152026"/>
              <a:ext cx="3887168" cy="2254460"/>
              <a:chOff x="6096000" y="2854712"/>
              <a:chExt cx="3887168" cy="225446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4611E7C-6AE3-40E6-B2B0-AE5E5262A1A2}"/>
                  </a:ext>
                </a:extLst>
              </p:cNvPr>
              <p:cNvSpPr/>
              <p:nvPr/>
            </p:nvSpPr>
            <p:spPr>
              <a:xfrm>
                <a:off x="8205711" y="2854712"/>
                <a:ext cx="483577" cy="483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14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07C1854-45C1-4C1B-99F4-7EC43EF7308E}"/>
                  </a:ext>
                </a:extLst>
              </p:cNvPr>
              <p:cNvSpPr/>
              <p:nvPr/>
            </p:nvSpPr>
            <p:spPr>
              <a:xfrm>
                <a:off x="6865548" y="3649935"/>
                <a:ext cx="483577" cy="483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80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82147A0-17F8-4243-B72B-96E335E010A4}"/>
                  </a:ext>
                </a:extLst>
              </p:cNvPr>
              <p:cNvSpPr/>
              <p:nvPr/>
            </p:nvSpPr>
            <p:spPr>
              <a:xfrm>
                <a:off x="9499591" y="3720753"/>
                <a:ext cx="483577" cy="483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70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908F751-4C04-43BB-B9B9-1A9D50138314}"/>
                  </a:ext>
                </a:extLst>
              </p:cNvPr>
              <p:cNvSpPr/>
              <p:nvPr/>
            </p:nvSpPr>
            <p:spPr>
              <a:xfrm>
                <a:off x="6096000" y="4569994"/>
                <a:ext cx="483577" cy="483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83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609D73D-B28D-423D-9DD8-A35D114D1714}"/>
                  </a:ext>
                </a:extLst>
              </p:cNvPr>
              <p:cNvSpPr/>
              <p:nvPr/>
            </p:nvSpPr>
            <p:spPr>
              <a:xfrm>
                <a:off x="8805977" y="4625594"/>
                <a:ext cx="483577" cy="483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98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F96E824-6DA2-453B-9C37-28E6355EEA94}"/>
                  </a:ext>
                </a:extLst>
              </p:cNvPr>
              <p:cNvCxnSpPr>
                <a:cxnSpLocks/>
                <a:stCxn id="25" idx="3"/>
                <a:endCxn id="26" idx="7"/>
              </p:cNvCxnSpPr>
              <p:nvPr/>
            </p:nvCxnSpPr>
            <p:spPr>
              <a:xfrm flipH="1">
                <a:off x="7278307" y="3267471"/>
                <a:ext cx="998222" cy="4532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EE5E4BB-FC72-4A4D-A413-9DD3854B25BF}"/>
                  </a:ext>
                </a:extLst>
              </p:cNvPr>
              <p:cNvCxnSpPr>
                <a:stCxn id="25" idx="5"/>
                <a:endCxn id="27" idx="1"/>
              </p:cNvCxnSpPr>
              <p:nvPr/>
            </p:nvCxnSpPr>
            <p:spPr>
              <a:xfrm>
                <a:off x="8618470" y="3267471"/>
                <a:ext cx="951939" cy="5241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42B48C7-0294-4DD5-AAEF-9C47AACBE950}"/>
                  </a:ext>
                </a:extLst>
              </p:cNvPr>
              <p:cNvCxnSpPr>
                <a:cxnSpLocks/>
                <a:stCxn id="26" idx="3"/>
                <a:endCxn id="28" idx="0"/>
              </p:cNvCxnSpPr>
              <p:nvPr/>
            </p:nvCxnSpPr>
            <p:spPr>
              <a:xfrm flipH="1">
                <a:off x="6337789" y="4062694"/>
                <a:ext cx="598577" cy="50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CB16A5F-6CDD-4960-B573-E0341A3DCD8E}"/>
                  </a:ext>
                </a:extLst>
              </p:cNvPr>
              <p:cNvCxnSpPr>
                <a:stCxn id="27" idx="3"/>
                <a:endCxn id="29" idx="0"/>
              </p:cNvCxnSpPr>
              <p:nvPr/>
            </p:nvCxnSpPr>
            <p:spPr>
              <a:xfrm flipH="1">
                <a:off x="9047766" y="4133512"/>
                <a:ext cx="522643" cy="492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3F96CA2-7667-43D3-9457-C3C7B4FD0FE0}"/>
                  </a:ext>
                </a:extLst>
              </p:cNvPr>
              <p:cNvSpPr/>
              <p:nvPr/>
            </p:nvSpPr>
            <p:spPr>
              <a:xfrm>
                <a:off x="7514382" y="4569994"/>
                <a:ext cx="483577" cy="483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76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3A24879-A426-45CD-ACD4-597194DDF1E5}"/>
                  </a:ext>
                </a:extLst>
              </p:cNvPr>
              <p:cNvCxnSpPr>
                <a:stCxn id="26" idx="5"/>
                <a:endCxn id="34" idx="0"/>
              </p:cNvCxnSpPr>
              <p:nvPr/>
            </p:nvCxnSpPr>
            <p:spPr>
              <a:xfrm>
                <a:off x="7278307" y="4062694"/>
                <a:ext cx="477864" cy="50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3533060" y="420914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49376" y="503514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59812" y="5056521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02280" y="591903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90636" y="59173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84516" y="595520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#5</a:t>
              </a:r>
            </a:p>
          </p:txBody>
        </p:sp>
      </p:grp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91467"/>
              </p:ext>
            </p:extLst>
          </p:nvPr>
        </p:nvGraphicFramePr>
        <p:xfrm>
          <a:off x="6541207" y="3065701"/>
          <a:ext cx="40917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1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1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1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98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Right Arrow 45"/>
          <p:cNvSpPr/>
          <p:nvPr/>
        </p:nvSpPr>
        <p:spPr>
          <a:xfrm>
            <a:off x="5495636" y="3576846"/>
            <a:ext cx="775855" cy="18791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58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Heapify</a:t>
            </a:r>
            <a:r>
              <a:rPr lang="en-GB" dirty="0"/>
              <a:t> – Base cases </a:t>
            </a:r>
          </a:p>
        </p:txBody>
      </p:sp>
      <p:sp>
        <p:nvSpPr>
          <p:cNvPr id="4" name="Oval 3"/>
          <p:cNvSpPr/>
          <p:nvPr/>
        </p:nvSpPr>
        <p:spPr>
          <a:xfrm>
            <a:off x="3696138" y="1948872"/>
            <a:ext cx="489527" cy="489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83</a:t>
            </a:r>
          </a:p>
        </p:txBody>
      </p:sp>
      <p:sp>
        <p:nvSpPr>
          <p:cNvPr id="5" name="Oval 4"/>
          <p:cNvSpPr/>
          <p:nvPr/>
        </p:nvSpPr>
        <p:spPr>
          <a:xfrm>
            <a:off x="3160426" y="2930343"/>
            <a:ext cx="489527" cy="489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80</a:t>
            </a:r>
          </a:p>
        </p:txBody>
      </p:sp>
      <p:sp>
        <p:nvSpPr>
          <p:cNvPr id="6" name="Oval 5"/>
          <p:cNvSpPr/>
          <p:nvPr/>
        </p:nvSpPr>
        <p:spPr>
          <a:xfrm>
            <a:off x="4239874" y="2930342"/>
            <a:ext cx="489527" cy="489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70</a:t>
            </a:r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405190" y="2366709"/>
            <a:ext cx="362638" cy="56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6" idx="0"/>
          </p:cNvCxnSpPr>
          <p:nvPr/>
        </p:nvCxnSpPr>
        <p:spPr>
          <a:xfrm>
            <a:off x="4113975" y="2366709"/>
            <a:ext cx="370663" cy="56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696138" y="4327463"/>
            <a:ext cx="489527" cy="489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80</a:t>
            </a:r>
          </a:p>
        </p:txBody>
      </p:sp>
      <p:sp>
        <p:nvSpPr>
          <p:cNvPr id="19" name="Oval 18"/>
          <p:cNvSpPr/>
          <p:nvPr/>
        </p:nvSpPr>
        <p:spPr>
          <a:xfrm>
            <a:off x="3160426" y="5308934"/>
            <a:ext cx="489527" cy="489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83</a:t>
            </a:r>
          </a:p>
        </p:txBody>
      </p:sp>
      <p:sp>
        <p:nvSpPr>
          <p:cNvPr id="20" name="Oval 19"/>
          <p:cNvSpPr/>
          <p:nvPr/>
        </p:nvSpPr>
        <p:spPr>
          <a:xfrm>
            <a:off x="4239874" y="5308933"/>
            <a:ext cx="489527" cy="489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70</a:t>
            </a:r>
          </a:p>
        </p:txBody>
      </p:sp>
      <p:cxnSp>
        <p:nvCxnSpPr>
          <p:cNvPr id="21" name="Straight Connector 20"/>
          <p:cNvCxnSpPr>
            <a:stCxn id="18" idx="3"/>
            <a:endCxn id="19" idx="0"/>
          </p:cNvCxnSpPr>
          <p:nvPr/>
        </p:nvCxnSpPr>
        <p:spPr>
          <a:xfrm flipH="1">
            <a:off x="3405190" y="4745300"/>
            <a:ext cx="362638" cy="56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5"/>
            <a:endCxn id="20" idx="0"/>
          </p:cNvCxnSpPr>
          <p:nvPr/>
        </p:nvCxnSpPr>
        <p:spPr>
          <a:xfrm>
            <a:off x="4113975" y="4745300"/>
            <a:ext cx="370663" cy="56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1683" y="2272251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C00000"/>
                </a:solidFill>
              </a:rPr>
              <a:t>parent</a:t>
            </a:r>
            <a:r>
              <a:rPr lang="en-GB" dirty="0"/>
              <a:t> is already </a:t>
            </a:r>
          </a:p>
          <a:p>
            <a:r>
              <a:rPr lang="en-GB" dirty="0"/>
              <a:t>the largest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1683" y="4816990"/>
            <a:ext cx="2499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C00000"/>
                </a:solidFill>
              </a:rPr>
              <a:t>left/right child </a:t>
            </a:r>
            <a:r>
              <a:rPr lang="en-GB" dirty="0"/>
              <a:t>is </a:t>
            </a:r>
          </a:p>
          <a:p>
            <a:r>
              <a:rPr lang="en-GB" dirty="0"/>
              <a:t>the larger than its</a:t>
            </a:r>
          </a:p>
          <a:p>
            <a:r>
              <a:rPr lang="en-GB" dirty="0"/>
              <a:t>parent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4996872" y="2514815"/>
            <a:ext cx="701964" cy="4155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>
            <a:off x="4996872" y="4925806"/>
            <a:ext cx="701964" cy="4155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6031346" y="2537912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change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31346" y="4948903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swap with parent</a:t>
            </a:r>
          </a:p>
        </p:txBody>
      </p:sp>
      <p:sp>
        <p:nvSpPr>
          <p:cNvPr id="36" name="Oval 35"/>
          <p:cNvSpPr/>
          <p:nvPr/>
        </p:nvSpPr>
        <p:spPr>
          <a:xfrm>
            <a:off x="8600647" y="4500536"/>
            <a:ext cx="489527" cy="489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83</a:t>
            </a:r>
          </a:p>
        </p:txBody>
      </p:sp>
      <p:sp>
        <p:nvSpPr>
          <p:cNvPr id="37" name="Oval 36"/>
          <p:cNvSpPr/>
          <p:nvPr/>
        </p:nvSpPr>
        <p:spPr>
          <a:xfrm>
            <a:off x="8064935" y="5482007"/>
            <a:ext cx="489527" cy="489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80</a:t>
            </a:r>
          </a:p>
        </p:txBody>
      </p:sp>
      <p:sp>
        <p:nvSpPr>
          <p:cNvPr id="38" name="Oval 37"/>
          <p:cNvSpPr/>
          <p:nvPr/>
        </p:nvSpPr>
        <p:spPr>
          <a:xfrm>
            <a:off x="9144383" y="5482006"/>
            <a:ext cx="489527" cy="489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70</a:t>
            </a:r>
          </a:p>
        </p:txBody>
      </p:sp>
      <p:cxnSp>
        <p:nvCxnSpPr>
          <p:cNvPr id="39" name="Straight Connector 38"/>
          <p:cNvCxnSpPr>
            <a:stCxn id="36" idx="3"/>
            <a:endCxn id="37" idx="0"/>
          </p:cNvCxnSpPr>
          <p:nvPr/>
        </p:nvCxnSpPr>
        <p:spPr>
          <a:xfrm flipH="1">
            <a:off x="8309699" y="4918373"/>
            <a:ext cx="362638" cy="56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6" idx="5"/>
            <a:endCxn id="38" idx="0"/>
          </p:cNvCxnSpPr>
          <p:nvPr/>
        </p:nvCxnSpPr>
        <p:spPr>
          <a:xfrm>
            <a:off x="9018484" y="4918373"/>
            <a:ext cx="370663" cy="56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rved Down Arrow 58"/>
          <p:cNvSpPr/>
          <p:nvPr/>
        </p:nvSpPr>
        <p:spPr>
          <a:xfrm rot="18191885">
            <a:off x="7996639" y="4972752"/>
            <a:ext cx="643517" cy="184727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0" name="Curved Down Arrow 59"/>
          <p:cNvSpPr/>
          <p:nvPr/>
        </p:nvSpPr>
        <p:spPr>
          <a:xfrm rot="7158410">
            <a:off x="8455661" y="5225872"/>
            <a:ext cx="643517" cy="184727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5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AA80279-3E11-497C-B150-882B16184061}"/>
              </a:ext>
            </a:extLst>
          </p:cNvPr>
          <p:cNvSpPr/>
          <p:nvPr/>
        </p:nvSpPr>
        <p:spPr>
          <a:xfrm>
            <a:off x="5356589" y="2859845"/>
            <a:ext cx="3315875" cy="223759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29F4F570-375E-4751-A91E-70F912CEAF78}"/>
              </a:ext>
            </a:extLst>
          </p:cNvPr>
          <p:cNvSpPr/>
          <p:nvPr/>
        </p:nvSpPr>
        <p:spPr>
          <a:xfrm>
            <a:off x="2707875" y="2859845"/>
            <a:ext cx="3315875" cy="223759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D1B5F-0FEC-40F0-A012-CA57704D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Heapify</a:t>
            </a:r>
            <a:r>
              <a:rPr lang="en-GB" dirty="0"/>
              <a:t> – Recursion 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CDC37B-2D7A-4FB6-B9E9-1D4EEC49FEA1}"/>
              </a:ext>
            </a:extLst>
          </p:cNvPr>
          <p:cNvGrpSpPr/>
          <p:nvPr/>
        </p:nvGrpSpPr>
        <p:grpSpPr>
          <a:xfrm>
            <a:off x="3354477" y="2648835"/>
            <a:ext cx="4270606" cy="2254460"/>
            <a:chOff x="872644" y="4152026"/>
            <a:chExt cx="4270606" cy="22544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BBAE160-EB38-407E-A737-722637F6A927}"/>
                </a:ext>
              </a:extLst>
            </p:cNvPr>
            <p:cNvGrpSpPr/>
            <p:nvPr/>
          </p:nvGrpSpPr>
          <p:grpSpPr>
            <a:xfrm>
              <a:off x="872644" y="4152026"/>
              <a:ext cx="3887168" cy="2254460"/>
              <a:chOff x="6096000" y="2854712"/>
              <a:chExt cx="3887168" cy="225446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D870338-1A36-4225-BB1D-E0BC95A12DC0}"/>
                  </a:ext>
                </a:extLst>
              </p:cNvPr>
              <p:cNvSpPr/>
              <p:nvPr/>
            </p:nvSpPr>
            <p:spPr>
              <a:xfrm>
                <a:off x="8205711" y="2854712"/>
                <a:ext cx="483577" cy="483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14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3821FC7-8303-4A60-899F-1A15684D030E}"/>
                  </a:ext>
                </a:extLst>
              </p:cNvPr>
              <p:cNvSpPr/>
              <p:nvPr/>
            </p:nvSpPr>
            <p:spPr>
              <a:xfrm>
                <a:off x="6865548" y="3649935"/>
                <a:ext cx="483577" cy="483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83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E12A063-6000-4941-A00B-51ECAB4C23B4}"/>
                  </a:ext>
                </a:extLst>
              </p:cNvPr>
              <p:cNvSpPr/>
              <p:nvPr/>
            </p:nvSpPr>
            <p:spPr>
              <a:xfrm>
                <a:off x="9499591" y="3720753"/>
                <a:ext cx="483577" cy="483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98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7A61C49-C6FC-4447-B10B-B3489EE5041E}"/>
                  </a:ext>
                </a:extLst>
              </p:cNvPr>
              <p:cNvSpPr/>
              <p:nvPr/>
            </p:nvSpPr>
            <p:spPr>
              <a:xfrm>
                <a:off x="6096000" y="4569994"/>
                <a:ext cx="483577" cy="483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80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18655F3-B464-4868-AF27-BB37FA70D094}"/>
                  </a:ext>
                </a:extLst>
              </p:cNvPr>
              <p:cNvSpPr/>
              <p:nvPr/>
            </p:nvSpPr>
            <p:spPr>
              <a:xfrm>
                <a:off x="8805977" y="4625594"/>
                <a:ext cx="483577" cy="483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70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D1AA969-562C-4BA5-BDF7-31AD41692B57}"/>
                  </a:ext>
                </a:extLst>
              </p:cNvPr>
              <p:cNvCxnSpPr>
                <a:cxnSpLocks/>
                <a:stCxn id="14" idx="3"/>
                <a:endCxn id="15" idx="7"/>
              </p:cNvCxnSpPr>
              <p:nvPr/>
            </p:nvCxnSpPr>
            <p:spPr>
              <a:xfrm flipH="1">
                <a:off x="7278307" y="3267471"/>
                <a:ext cx="998222" cy="4532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531DE1A-98BE-477E-BED2-5DCC07495F5D}"/>
                  </a:ext>
                </a:extLst>
              </p:cNvPr>
              <p:cNvCxnSpPr>
                <a:stCxn id="14" idx="5"/>
                <a:endCxn id="16" idx="1"/>
              </p:cNvCxnSpPr>
              <p:nvPr/>
            </p:nvCxnSpPr>
            <p:spPr>
              <a:xfrm>
                <a:off x="8618470" y="3267471"/>
                <a:ext cx="951939" cy="5241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E4303BE-C07E-4F64-B461-E80C704232FE}"/>
                  </a:ext>
                </a:extLst>
              </p:cNvPr>
              <p:cNvCxnSpPr>
                <a:cxnSpLocks/>
                <a:stCxn id="15" idx="3"/>
                <a:endCxn id="17" idx="0"/>
              </p:cNvCxnSpPr>
              <p:nvPr/>
            </p:nvCxnSpPr>
            <p:spPr>
              <a:xfrm flipH="1">
                <a:off x="6337789" y="4062694"/>
                <a:ext cx="598577" cy="50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BE6D66B-ECF8-4498-A2EE-0553B847023F}"/>
                  </a:ext>
                </a:extLst>
              </p:cNvPr>
              <p:cNvCxnSpPr>
                <a:stCxn id="16" idx="3"/>
                <a:endCxn id="18" idx="0"/>
              </p:cNvCxnSpPr>
              <p:nvPr/>
            </p:nvCxnSpPr>
            <p:spPr>
              <a:xfrm flipH="1">
                <a:off x="9047766" y="4133512"/>
                <a:ext cx="522643" cy="492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BC879E3-2B4F-4B06-B451-FB58C6B75727}"/>
                  </a:ext>
                </a:extLst>
              </p:cNvPr>
              <p:cNvSpPr/>
              <p:nvPr/>
            </p:nvSpPr>
            <p:spPr>
              <a:xfrm>
                <a:off x="7514382" y="4569994"/>
                <a:ext cx="483577" cy="483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76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F9F0EC3-C4C3-4DA5-8C63-B62E76295BC0}"/>
                  </a:ext>
                </a:extLst>
              </p:cNvPr>
              <p:cNvCxnSpPr>
                <a:stCxn id="15" idx="5"/>
                <a:endCxn id="23" idx="0"/>
              </p:cNvCxnSpPr>
              <p:nvPr/>
            </p:nvCxnSpPr>
            <p:spPr>
              <a:xfrm>
                <a:off x="7278307" y="4062694"/>
                <a:ext cx="477864" cy="50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AFFFFF-0AA2-409E-88AF-4AEDEE0337D5}"/>
                </a:ext>
              </a:extLst>
            </p:cNvPr>
            <p:cNvSpPr txBox="1"/>
            <p:nvPr/>
          </p:nvSpPr>
          <p:spPr>
            <a:xfrm>
              <a:off x="3533060" y="420914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FEFEB2-6028-4CFF-AF39-926FBD93E96D}"/>
                </a:ext>
              </a:extLst>
            </p:cNvPr>
            <p:cNvSpPr txBox="1"/>
            <p:nvPr/>
          </p:nvSpPr>
          <p:spPr>
            <a:xfrm>
              <a:off x="2149376" y="503514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36F8A2-9CCD-4F43-8F6F-3076DEA4DD2D}"/>
                </a:ext>
              </a:extLst>
            </p:cNvPr>
            <p:cNvSpPr txBox="1"/>
            <p:nvPr/>
          </p:nvSpPr>
          <p:spPr>
            <a:xfrm>
              <a:off x="4759812" y="5056521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9EF6E6-44EC-4393-9701-1C201665DDB4}"/>
                </a:ext>
              </a:extLst>
            </p:cNvPr>
            <p:cNvSpPr txBox="1"/>
            <p:nvPr/>
          </p:nvSpPr>
          <p:spPr>
            <a:xfrm>
              <a:off x="1402280" y="591903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C1ADFE-750F-4A79-8A41-64B0D1AA204C}"/>
                </a:ext>
              </a:extLst>
            </p:cNvPr>
            <p:cNvSpPr txBox="1"/>
            <p:nvPr/>
          </p:nvSpPr>
          <p:spPr>
            <a:xfrm>
              <a:off x="2790636" y="59173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62F162-2B76-48B8-84D5-A968FA4A95C9}"/>
                </a:ext>
              </a:extLst>
            </p:cNvPr>
            <p:cNvSpPr txBox="1"/>
            <p:nvPr/>
          </p:nvSpPr>
          <p:spPr>
            <a:xfrm>
              <a:off x="4084516" y="595520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#5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A8BDBAC-C870-4A3D-8BEE-386E137AF2E2}"/>
              </a:ext>
            </a:extLst>
          </p:cNvPr>
          <p:cNvSpPr/>
          <p:nvPr/>
        </p:nvSpPr>
        <p:spPr>
          <a:xfrm>
            <a:off x="1076025" y="5510194"/>
            <a:ext cx="9800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52830"/>
                </a:solidFill>
                <a:latin typeface="Open Sans"/>
              </a:rPr>
              <a:t>To maintain the max-heap property for the entire tree, we will have to keep pushing 14 downwards until it reaches its correct position by using down heap algorithm.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25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AA80279-3E11-497C-B150-882B16184061}"/>
              </a:ext>
            </a:extLst>
          </p:cNvPr>
          <p:cNvSpPr/>
          <p:nvPr/>
        </p:nvSpPr>
        <p:spPr>
          <a:xfrm>
            <a:off x="5356589" y="2859845"/>
            <a:ext cx="3315875" cy="223759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29F4F570-375E-4751-A91E-70F912CEAF78}"/>
              </a:ext>
            </a:extLst>
          </p:cNvPr>
          <p:cNvSpPr/>
          <p:nvPr/>
        </p:nvSpPr>
        <p:spPr>
          <a:xfrm>
            <a:off x="2707875" y="2859845"/>
            <a:ext cx="3315875" cy="223759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D1B5F-0FEC-40F0-A012-CA57704D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Heapify</a:t>
            </a:r>
            <a:r>
              <a:rPr lang="en-GB" dirty="0"/>
              <a:t> – Recursion 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CDC37B-2D7A-4FB6-B9E9-1D4EEC49FEA1}"/>
              </a:ext>
            </a:extLst>
          </p:cNvPr>
          <p:cNvGrpSpPr/>
          <p:nvPr/>
        </p:nvGrpSpPr>
        <p:grpSpPr>
          <a:xfrm>
            <a:off x="3354477" y="2648835"/>
            <a:ext cx="4270606" cy="2254460"/>
            <a:chOff x="872644" y="4152026"/>
            <a:chExt cx="4270606" cy="22544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BBAE160-EB38-407E-A737-722637F6A927}"/>
                </a:ext>
              </a:extLst>
            </p:cNvPr>
            <p:cNvGrpSpPr/>
            <p:nvPr/>
          </p:nvGrpSpPr>
          <p:grpSpPr>
            <a:xfrm>
              <a:off x="872644" y="4152026"/>
              <a:ext cx="3887168" cy="2254460"/>
              <a:chOff x="6096000" y="2854712"/>
              <a:chExt cx="3887168" cy="225446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D870338-1A36-4225-BB1D-E0BC95A12DC0}"/>
                  </a:ext>
                </a:extLst>
              </p:cNvPr>
              <p:cNvSpPr/>
              <p:nvPr/>
            </p:nvSpPr>
            <p:spPr>
              <a:xfrm>
                <a:off x="8205711" y="2854712"/>
                <a:ext cx="483577" cy="483577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98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3821FC7-8303-4A60-899F-1A15684D030E}"/>
                  </a:ext>
                </a:extLst>
              </p:cNvPr>
              <p:cNvSpPr/>
              <p:nvPr/>
            </p:nvSpPr>
            <p:spPr>
              <a:xfrm>
                <a:off x="6865548" y="3649935"/>
                <a:ext cx="483577" cy="483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83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E12A063-6000-4941-A00B-51ECAB4C23B4}"/>
                  </a:ext>
                </a:extLst>
              </p:cNvPr>
              <p:cNvSpPr/>
              <p:nvPr/>
            </p:nvSpPr>
            <p:spPr>
              <a:xfrm>
                <a:off x="9499591" y="3720753"/>
                <a:ext cx="483577" cy="483577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14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7A61C49-C6FC-4447-B10B-B3489EE5041E}"/>
                  </a:ext>
                </a:extLst>
              </p:cNvPr>
              <p:cNvSpPr/>
              <p:nvPr/>
            </p:nvSpPr>
            <p:spPr>
              <a:xfrm>
                <a:off x="6096000" y="4569994"/>
                <a:ext cx="483577" cy="483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80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18655F3-B464-4868-AF27-BB37FA70D094}"/>
                  </a:ext>
                </a:extLst>
              </p:cNvPr>
              <p:cNvSpPr/>
              <p:nvPr/>
            </p:nvSpPr>
            <p:spPr>
              <a:xfrm>
                <a:off x="8805977" y="4625594"/>
                <a:ext cx="483577" cy="483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70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D1AA969-562C-4BA5-BDF7-31AD41692B57}"/>
                  </a:ext>
                </a:extLst>
              </p:cNvPr>
              <p:cNvCxnSpPr>
                <a:cxnSpLocks/>
                <a:stCxn id="14" idx="3"/>
                <a:endCxn id="15" idx="7"/>
              </p:cNvCxnSpPr>
              <p:nvPr/>
            </p:nvCxnSpPr>
            <p:spPr>
              <a:xfrm flipH="1">
                <a:off x="7278307" y="3267471"/>
                <a:ext cx="998222" cy="4532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531DE1A-98BE-477E-BED2-5DCC07495F5D}"/>
                  </a:ext>
                </a:extLst>
              </p:cNvPr>
              <p:cNvCxnSpPr>
                <a:stCxn id="14" idx="5"/>
                <a:endCxn id="16" idx="1"/>
              </p:cNvCxnSpPr>
              <p:nvPr/>
            </p:nvCxnSpPr>
            <p:spPr>
              <a:xfrm>
                <a:off x="8618470" y="3267471"/>
                <a:ext cx="951939" cy="5241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E4303BE-C07E-4F64-B461-E80C704232FE}"/>
                  </a:ext>
                </a:extLst>
              </p:cNvPr>
              <p:cNvCxnSpPr>
                <a:cxnSpLocks/>
                <a:stCxn id="15" idx="3"/>
                <a:endCxn id="17" idx="0"/>
              </p:cNvCxnSpPr>
              <p:nvPr/>
            </p:nvCxnSpPr>
            <p:spPr>
              <a:xfrm flipH="1">
                <a:off x="6337789" y="4062694"/>
                <a:ext cx="598577" cy="50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BE6D66B-ECF8-4498-A2EE-0553B847023F}"/>
                  </a:ext>
                </a:extLst>
              </p:cNvPr>
              <p:cNvCxnSpPr>
                <a:stCxn id="16" idx="3"/>
                <a:endCxn id="18" idx="0"/>
              </p:cNvCxnSpPr>
              <p:nvPr/>
            </p:nvCxnSpPr>
            <p:spPr>
              <a:xfrm flipH="1">
                <a:off x="9047766" y="4133512"/>
                <a:ext cx="522643" cy="492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BC879E3-2B4F-4B06-B451-FB58C6B75727}"/>
                  </a:ext>
                </a:extLst>
              </p:cNvPr>
              <p:cNvSpPr/>
              <p:nvPr/>
            </p:nvSpPr>
            <p:spPr>
              <a:xfrm>
                <a:off x="7514382" y="4569994"/>
                <a:ext cx="483577" cy="483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76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F9F0EC3-C4C3-4DA5-8C63-B62E76295BC0}"/>
                  </a:ext>
                </a:extLst>
              </p:cNvPr>
              <p:cNvCxnSpPr>
                <a:stCxn id="15" idx="5"/>
                <a:endCxn id="23" idx="0"/>
              </p:cNvCxnSpPr>
              <p:nvPr/>
            </p:nvCxnSpPr>
            <p:spPr>
              <a:xfrm>
                <a:off x="7278307" y="4062694"/>
                <a:ext cx="477864" cy="50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AFFFFF-0AA2-409E-88AF-4AEDEE0337D5}"/>
                </a:ext>
              </a:extLst>
            </p:cNvPr>
            <p:cNvSpPr txBox="1"/>
            <p:nvPr/>
          </p:nvSpPr>
          <p:spPr>
            <a:xfrm>
              <a:off x="3533060" y="420914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FEFEB2-6028-4CFF-AF39-926FBD93E96D}"/>
                </a:ext>
              </a:extLst>
            </p:cNvPr>
            <p:cNvSpPr txBox="1"/>
            <p:nvPr/>
          </p:nvSpPr>
          <p:spPr>
            <a:xfrm>
              <a:off x="2149376" y="503514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36F8A2-9CCD-4F43-8F6F-3076DEA4DD2D}"/>
                </a:ext>
              </a:extLst>
            </p:cNvPr>
            <p:cNvSpPr txBox="1"/>
            <p:nvPr/>
          </p:nvSpPr>
          <p:spPr>
            <a:xfrm>
              <a:off x="4759812" y="5056521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9EF6E6-44EC-4393-9701-1C201665DDB4}"/>
                </a:ext>
              </a:extLst>
            </p:cNvPr>
            <p:cNvSpPr txBox="1"/>
            <p:nvPr/>
          </p:nvSpPr>
          <p:spPr>
            <a:xfrm>
              <a:off x="1402280" y="591903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C1ADFE-750F-4A79-8A41-64B0D1AA204C}"/>
                </a:ext>
              </a:extLst>
            </p:cNvPr>
            <p:cNvSpPr txBox="1"/>
            <p:nvPr/>
          </p:nvSpPr>
          <p:spPr>
            <a:xfrm>
              <a:off x="2790636" y="59173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62F162-2B76-48B8-84D5-A968FA4A95C9}"/>
                </a:ext>
              </a:extLst>
            </p:cNvPr>
            <p:cNvSpPr txBox="1"/>
            <p:nvPr/>
          </p:nvSpPr>
          <p:spPr>
            <a:xfrm>
              <a:off x="4084516" y="595520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#5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A8BDBAC-C870-4A3D-8BEE-386E137AF2E2}"/>
              </a:ext>
            </a:extLst>
          </p:cNvPr>
          <p:cNvSpPr/>
          <p:nvPr/>
        </p:nvSpPr>
        <p:spPr>
          <a:xfrm>
            <a:off x="1076025" y="5510194"/>
            <a:ext cx="9800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52830"/>
                </a:solidFill>
                <a:latin typeface="Open Sans"/>
              </a:rPr>
              <a:t>To maintain the max-heap property for the entire tree, we will have to keep pushing 14 downwards until it reaches its correct position by using down heap algorithm.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40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AA80279-3E11-497C-B150-882B16184061}"/>
              </a:ext>
            </a:extLst>
          </p:cNvPr>
          <p:cNvSpPr/>
          <p:nvPr/>
        </p:nvSpPr>
        <p:spPr>
          <a:xfrm>
            <a:off x="5356589" y="2859845"/>
            <a:ext cx="3315875" cy="223759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29F4F570-375E-4751-A91E-70F912CEAF78}"/>
              </a:ext>
            </a:extLst>
          </p:cNvPr>
          <p:cNvSpPr/>
          <p:nvPr/>
        </p:nvSpPr>
        <p:spPr>
          <a:xfrm>
            <a:off x="2707875" y="2859845"/>
            <a:ext cx="3315875" cy="223759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D1B5F-0FEC-40F0-A012-CA57704D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Heapify</a:t>
            </a:r>
            <a:r>
              <a:rPr lang="en-GB" dirty="0"/>
              <a:t> – Recursion 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CDC37B-2D7A-4FB6-B9E9-1D4EEC49FEA1}"/>
              </a:ext>
            </a:extLst>
          </p:cNvPr>
          <p:cNvGrpSpPr/>
          <p:nvPr/>
        </p:nvGrpSpPr>
        <p:grpSpPr>
          <a:xfrm>
            <a:off x="3354477" y="2648835"/>
            <a:ext cx="4270606" cy="2254460"/>
            <a:chOff x="872644" y="4152026"/>
            <a:chExt cx="4270606" cy="22544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BBAE160-EB38-407E-A737-722637F6A927}"/>
                </a:ext>
              </a:extLst>
            </p:cNvPr>
            <p:cNvGrpSpPr/>
            <p:nvPr/>
          </p:nvGrpSpPr>
          <p:grpSpPr>
            <a:xfrm>
              <a:off x="872644" y="4152026"/>
              <a:ext cx="3887168" cy="2254460"/>
              <a:chOff x="6096000" y="2854712"/>
              <a:chExt cx="3887168" cy="225446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D870338-1A36-4225-BB1D-E0BC95A12DC0}"/>
                  </a:ext>
                </a:extLst>
              </p:cNvPr>
              <p:cNvSpPr/>
              <p:nvPr/>
            </p:nvSpPr>
            <p:spPr>
              <a:xfrm>
                <a:off x="8205711" y="2854712"/>
                <a:ext cx="483577" cy="483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98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3821FC7-8303-4A60-899F-1A15684D030E}"/>
                  </a:ext>
                </a:extLst>
              </p:cNvPr>
              <p:cNvSpPr/>
              <p:nvPr/>
            </p:nvSpPr>
            <p:spPr>
              <a:xfrm>
                <a:off x="6865548" y="3649935"/>
                <a:ext cx="483577" cy="483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83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E12A063-6000-4941-A00B-51ECAB4C23B4}"/>
                  </a:ext>
                </a:extLst>
              </p:cNvPr>
              <p:cNvSpPr/>
              <p:nvPr/>
            </p:nvSpPr>
            <p:spPr>
              <a:xfrm>
                <a:off x="9499591" y="3720753"/>
                <a:ext cx="483577" cy="483577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70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7A61C49-C6FC-4447-B10B-B3489EE5041E}"/>
                  </a:ext>
                </a:extLst>
              </p:cNvPr>
              <p:cNvSpPr/>
              <p:nvPr/>
            </p:nvSpPr>
            <p:spPr>
              <a:xfrm>
                <a:off x="6096000" y="4569994"/>
                <a:ext cx="483577" cy="483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80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18655F3-B464-4868-AF27-BB37FA70D094}"/>
                  </a:ext>
                </a:extLst>
              </p:cNvPr>
              <p:cNvSpPr/>
              <p:nvPr/>
            </p:nvSpPr>
            <p:spPr>
              <a:xfrm>
                <a:off x="8805977" y="4625594"/>
                <a:ext cx="483577" cy="48357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14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D1AA969-562C-4BA5-BDF7-31AD41692B57}"/>
                  </a:ext>
                </a:extLst>
              </p:cNvPr>
              <p:cNvCxnSpPr>
                <a:cxnSpLocks/>
                <a:stCxn id="14" idx="3"/>
                <a:endCxn id="15" idx="7"/>
              </p:cNvCxnSpPr>
              <p:nvPr/>
            </p:nvCxnSpPr>
            <p:spPr>
              <a:xfrm flipH="1">
                <a:off x="7278307" y="3267471"/>
                <a:ext cx="998222" cy="4532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531DE1A-98BE-477E-BED2-5DCC07495F5D}"/>
                  </a:ext>
                </a:extLst>
              </p:cNvPr>
              <p:cNvCxnSpPr>
                <a:stCxn id="14" idx="5"/>
                <a:endCxn id="16" idx="1"/>
              </p:cNvCxnSpPr>
              <p:nvPr/>
            </p:nvCxnSpPr>
            <p:spPr>
              <a:xfrm>
                <a:off x="8618470" y="3267471"/>
                <a:ext cx="951939" cy="5241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E4303BE-C07E-4F64-B461-E80C704232FE}"/>
                  </a:ext>
                </a:extLst>
              </p:cNvPr>
              <p:cNvCxnSpPr>
                <a:cxnSpLocks/>
                <a:stCxn id="15" idx="3"/>
                <a:endCxn id="17" idx="0"/>
              </p:cNvCxnSpPr>
              <p:nvPr/>
            </p:nvCxnSpPr>
            <p:spPr>
              <a:xfrm flipH="1">
                <a:off x="6337789" y="4062694"/>
                <a:ext cx="598577" cy="50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BE6D66B-ECF8-4498-A2EE-0553B847023F}"/>
                  </a:ext>
                </a:extLst>
              </p:cNvPr>
              <p:cNvCxnSpPr>
                <a:stCxn id="16" idx="3"/>
                <a:endCxn id="18" idx="0"/>
              </p:cNvCxnSpPr>
              <p:nvPr/>
            </p:nvCxnSpPr>
            <p:spPr>
              <a:xfrm flipH="1">
                <a:off x="9047766" y="4133512"/>
                <a:ext cx="522643" cy="492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BC879E3-2B4F-4B06-B451-FB58C6B75727}"/>
                  </a:ext>
                </a:extLst>
              </p:cNvPr>
              <p:cNvSpPr/>
              <p:nvPr/>
            </p:nvSpPr>
            <p:spPr>
              <a:xfrm>
                <a:off x="7514382" y="4569994"/>
                <a:ext cx="483577" cy="483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76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F9F0EC3-C4C3-4DA5-8C63-B62E76295BC0}"/>
                  </a:ext>
                </a:extLst>
              </p:cNvPr>
              <p:cNvCxnSpPr>
                <a:stCxn id="15" idx="5"/>
                <a:endCxn id="23" idx="0"/>
              </p:cNvCxnSpPr>
              <p:nvPr/>
            </p:nvCxnSpPr>
            <p:spPr>
              <a:xfrm>
                <a:off x="7278307" y="4062694"/>
                <a:ext cx="477864" cy="50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AFFFFF-0AA2-409E-88AF-4AEDEE0337D5}"/>
                </a:ext>
              </a:extLst>
            </p:cNvPr>
            <p:cNvSpPr txBox="1"/>
            <p:nvPr/>
          </p:nvSpPr>
          <p:spPr>
            <a:xfrm>
              <a:off x="3533060" y="420914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FEFEB2-6028-4CFF-AF39-926FBD93E96D}"/>
                </a:ext>
              </a:extLst>
            </p:cNvPr>
            <p:cNvSpPr txBox="1"/>
            <p:nvPr/>
          </p:nvSpPr>
          <p:spPr>
            <a:xfrm>
              <a:off x="2149376" y="503514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36F8A2-9CCD-4F43-8F6F-3076DEA4DD2D}"/>
                </a:ext>
              </a:extLst>
            </p:cNvPr>
            <p:cNvSpPr txBox="1"/>
            <p:nvPr/>
          </p:nvSpPr>
          <p:spPr>
            <a:xfrm>
              <a:off x="4759812" y="5056521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9EF6E6-44EC-4393-9701-1C201665DDB4}"/>
                </a:ext>
              </a:extLst>
            </p:cNvPr>
            <p:cNvSpPr txBox="1"/>
            <p:nvPr/>
          </p:nvSpPr>
          <p:spPr>
            <a:xfrm>
              <a:off x="1402280" y="591903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C1ADFE-750F-4A79-8A41-64B0D1AA204C}"/>
                </a:ext>
              </a:extLst>
            </p:cNvPr>
            <p:cNvSpPr txBox="1"/>
            <p:nvPr/>
          </p:nvSpPr>
          <p:spPr>
            <a:xfrm>
              <a:off x="2790636" y="59173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62F162-2B76-48B8-84D5-A968FA4A95C9}"/>
                </a:ext>
              </a:extLst>
            </p:cNvPr>
            <p:cNvSpPr txBox="1"/>
            <p:nvPr/>
          </p:nvSpPr>
          <p:spPr>
            <a:xfrm>
              <a:off x="4084516" y="595520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#5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A8BDBAC-C870-4A3D-8BEE-386E137AF2E2}"/>
              </a:ext>
            </a:extLst>
          </p:cNvPr>
          <p:cNvSpPr/>
          <p:nvPr/>
        </p:nvSpPr>
        <p:spPr>
          <a:xfrm>
            <a:off x="1076025" y="5510194"/>
            <a:ext cx="9800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52830"/>
                </a:solidFill>
                <a:latin typeface="Open Sans"/>
              </a:rPr>
              <a:t>To maintain the max-heap property for the entire tree, we will have to keep pushing 14 downwards until it reaches its correct position by using down heap algorithm.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032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BB5B-ADFC-4F67-A67C-C0E41B8A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Heapify</a:t>
            </a:r>
            <a:r>
              <a:rPr lang="en-GB" dirty="0"/>
              <a:t> -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4F6D2-B8B4-4986-B91B-DB172C2600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In a complete binary tree (CBT as an array), the </a:t>
                </a:r>
                <a:r>
                  <a:rPr lang="en-GB" dirty="0" err="1"/>
                  <a:t>i-</a:t>
                </a:r>
                <a:r>
                  <a:rPr lang="en-GB" i="1" dirty="0" err="1"/>
                  <a:t>th</a:t>
                </a:r>
                <a:r>
                  <a:rPr lang="en-GB" i="1" dirty="0"/>
                  <a:t> </a:t>
                </a:r>
                <a:r>
                  <a:rPr lang="en-GB" dirty="0"/>
                  <a:t>node need to be </a:t>
                </a:r>
                <a:r>
                  <a:rPr lang="en-GB" dirty="0" err="1"/>
                  <a:t>heapified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GB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heapify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(CBT, </a:t>
                </a:r>
                <a:r>
                  <a:rPr lang="en-GB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GB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/>
                  <a:t>Initialisation:</a:t>
                </a:r>
              </a:p>
              <a:p>
                <a:pPr lvl="1"/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largest = </a:t>
                </a:r>
                <a:r>
                  <a:rPr lang="en-GB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GB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left child = 2*i+1</a:t>
                </a:r>
              </a:p>
              <a:p>
                <a:pPr lvl="1"/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 child = 2*i+2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/>
                  <a:t>If left child is larger: 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largest = left child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/>
                  <a:t>If right child is larger: 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largest = right child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/>
                  <a:t>If the 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largest </a:t>
                </a:r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GB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</a:t>
                </a:r>
              </a:p>
              <a:p>
                <a:pPr lvl="1"/>
                <a:r>
                  <a:rPr lang="en-GB" dirty="0"/>
                  <a:t>Swap  </a:t>
                </a:r>
                <a:r>
                  <a:rPr lang="en-GB" dirty="0" err="1"/>
                  <a:t>i</a:t>
                </a:r>
                <a:r>
                  <a:rPr lang="en-GB" dirty="0"/>
                  <a:t> and the largest node;</a:t>
                </a:r>
              </a:p>
              <a:p>
                <a:pPr lvl="1"/>
                <a:r>
                  <a:rPr lang="en-GB" dirty="0"/>
                  <a:t>Recursion:  </a:t>
                </a:r>
                <a:r>
                  <a:rPr lang="en-GB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heapify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(CBT, </a:t>
                </a:r>
                <a:r>
                  <a:rPr lang="en-GB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largest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GB" dirty="0"/>
              </a:p>
              <a:p>
                <a:pPr lvl="2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004F6D2-B8B4-4986-B91B-DB172C260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67" t="-980" r="-1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63272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717</Words>
  <Application>Microsoft Macintosh PowerPoint</Application>
  <PresentationFormat>Widescreen</PresentationFormat>
  <Paragraphs>190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Narrow</vt:lpstr>
      <vt:lpstr>Cambria Math</vt:lpstr>
      <vt:lpstr>Century Schoolbook</vt:lpstr>
      <vt:lpstr>Courier New</vt:lpstr>
      <vt:lpstr>Open Sans</vt:lpstr>
      <vt:lpstr>Wingdings 2</vt:lpstr>
      <vt:lpstr>View</vt:lpstr>
      <vt:lpstr>Algorithm &amp; Data Structure II</vt:lpstr>
      <vt:lpstr> Recap: Using Array to represent Heap</vt:lpstr>
      <vt:lpstr>Heap Sort</vt:lpstr>
      <vt:lpstr>Heapify</vt:lpstr>
      <vt:lpstr>Heapify – Base cases </vt:lpstr>
      <vt:lpstr>Heapify – Recursion  </vt:lpstr>
      <vt:lpstr>Heapify – Recursion  </vt:lpstr>
      <vt:lpstr>Heapify – Recursion  </vt:lpstr>
      <vt:lpstr>Heapify - Algorithm</vt:lpstr>
      <vt:lpstr>Build Max-Heap</vt:lpstr>
      <vt:lpstr>In-place Heap Sort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&amp; Data Structure II</dc:title>
  <dc:creator>Jing Wang</dc:creator>
  <cp:lastModifiedBy>Wang, Jing (ACES)</cp:lastModifiedBy>
  <cp:revision>23</cp:revision>
  <dcterms:created xsi:type="dcterms:W3CDTF">2019-01-19T23:52:33Z</dcterms:created>
  <dcterms:modified xsi:type="dcterms:W3CDTF">2021-02-10T10:05:09Z</dcterms:modified>
</cp:coreProperties>
</file>