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6" r:id="rId3"/>
    <p:sldId id="261" r:id="rId4"/>
    <p:sldId id="262" r:id="rId5"/>
    <p:sldId id="263" r:id="rId6"/>
    <p:sldId id="264" r:id="rId7"/>
  </p:sldIdLst>
  <p:sldSz cx="121904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1122363"/>
            <a:ext cx="1036185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A49C-6A21-43C6-A063-02E63110A2F4}" type="datetimeFigureOut">
              <a:rPr lang="el-GR" smtClean="0"/>
              <a:t>2/10/2019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888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A49C-6A21-43C6-A063-02E63110A2F4}" type="datetimeFigureOut">
              <a:rPr lang="el-GR" smtClean="0"/>
              <a:t>2/10/2019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434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5" y="365125"/>
            <a:ext cx="262855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2" y="365125"/>
            <a:ext cx="773329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A49C-6A21-43C6-A063-02E63110A2F4}" type="datetimeFigureOut">
              <a:rPr lang="el-GR" smtClean="0"/>
              <a:t>2/10/2019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91640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6" y="2130429"/>
            <a:ext cx="10361851" cy="14700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5" y="3886203"/>
            <a:ext cx="853329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1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3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7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0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2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4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E43-6871-4DD0-9F82-A0BBAFC2731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85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C81F-5B1B-4AE9-803F-3579D23385C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7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87" y="4406908"/>
            <a:ext cx="10361851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87" y="2906726"/>
            <a:ext cx="10361851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18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36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9546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272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5910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909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2274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545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F38D-706D-4955-AF11-6DF9D2C77F0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44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46" y="1600234"/>
            <a:ext cx="5384099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9" y="1600234"/>
            <a:ext cx="5384099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A090-DC16-46CD-98A1-36A8F8C4AD0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75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48" y="1535143"/>
            <a:ext cx="5386215" cy="63976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1820" indent="0">
              <a:buNone/>
              <a:defRPr sz="1900" b="1"/>
            </a:lvl2pPr>
            <a:lvl3pPr marL="863641" indent="0">
              <a:buNone/>
              <a:defRPr sz="1700" b="1"/>
            </a:lvl3pPr>
            <a:lvl4pPr marL="1295461" indent="0">
              <a:buNone/>
              <a:defRPr sz="1500" b="1"/>
            </a:lvl4pPr>
            <a:lvl5pPr marL="1727283" indent="0">
              <a:buNone/>
              <a:defRPr sz="1500" b="1"/>
            </a:lvl5pPr>
            <a:lvl6pPr marL="2159102" indent="0">
              <a:buNone/>
              <a:defRPr sz="1500" b="1"/>
            </a:lvl6pPr>
            <a:lvl7pPr marL="2590922" indent="0">
              <a:buNone/>
              <a:defRPr sz="1500" b="1"/>
            </a:lvl7pPr>
            <a:lvl8pPr marL="3022743" indent="0">
              <a:buNone/>
              <a:defRPr sz="1500" b="1"/>
            </a:lvl8pPr>
            <a:lvl9pPr marL="3454563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48" y="2174904"/>
            <a:ext cx="538621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86" y="1535143"/>
            <a:ext cx="5388331" cy="63976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1820" indent="0">
              <a:buNone/>
              <a:defRPr sz="1900" b="1"/>
            </a:lvl2pPr>
            <a:lvl3pPr marL="863641" indent="0">
              <a:buNone/>
              <a:defRPr sz="1700" b="1"/>
            </a:lvl3pPr>
            <a:lvl4pPr marL="1295461" indent="0">
              <a:buNone/>
              <a:defRPr sz="1500" b="1"/>
            </a:lvl4pPr>
            <a:lvl5pPr marL="1727283" indent="0">
              <a:buNone/>
              <a:defRPr sz="1500" b="1"/>
            </a:lvl5pPr>
            <a:lvl6pPr marL="2159102" indent="0">
              <a:buNone/>
              <a:defRPr sz="1500" b="1"/>
            </a:lvl6pPr>
            <a:lvl7pPr marL="2590922" indent="0">
              <a:buNone/>
              <a:defRPr sz="1500" b="1"/>
            </a:lvl7pPr>
            <a:lvl8pPr marL="3022743" indent="0">
              <a:buNone/>
              <a:defRPr sz="1500" b="1"/>
            </a:lvl8pPr>
            <a:lvl9pPr marL="3454563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86" y="2174904"/>
            <a:ext cx="5388331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9CC4-8612-4AE4-9A60-CA55E7FFED2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804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3C8C-9E29-4A75-965B-CDBFF4CE435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653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944-E958-4940-8DE1-27D1B00A76A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16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9" y="273053"/>
            <a:ext cx="4010562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22" y="273076"/>
            <a:ext cx="6814783" cy="585311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9" y="1435104"/>
            <a:ext cx="4010562" cy="4691064"/>
          </a:xfrm>
        </p:spPr>
        <p:txBody>
          <a:bodyPr/>
          <a:lstStyle>
            <a:lvl1pPr marL="0" indent="0">
              <a:buNone/>
              <a:defRPr sz="1300"/>
            </a:lvl1pPr>
            <a:lvl2pPr marL="431820" indent="0">
              <a:buNone/>
              <a:defRPr sz="1100"/>
            </a:lvl2pPr>
            <a:lvl3pPr marL="863641" indent="0">
              <a:buNone/>
              <a:defRPr sz="900"/>
            </a:lvl3pPr>
            <a:lvl4pPr marL="1295461" indent="0">
              <a:buNone/>
              <a:defRPr sz="800"/>
            </a:lvl4pPr>
            <a:lvl5pPr marL="1727283" indent="0">
              <a:buNone/>
              <a:defRPr sz="800"/>
            </a:lvl5pPr>
            <a:lvl6pPr marL="2159102" indent="0">
              <a:buNone/>
              <a:defRPr sz="800"/>
            </a:lvl6pPr>
            <a:lvl7pPr marL="2590922" indent="0">
              <a:buNone/>
              <a:defRPr sz="800"/>
            </a:lvl7pPr>
            <a:lvl8pPr marL="3022743" indent="0">
              <a:buNone/>
              <a:defRPr sz="800"/>
            </a:lvl8pPr>
            <a:lvl9pPr marL="3454563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D6DB-E7BC-47FE-99BE-E6B6AF287FB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7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A49C-6A21-43C6-A063-02E63110A2F4}" type="datetimeFigureOut">
              <a:rPr lang="el-GR" smtClean="0"/>
              <a:t>2/10/2019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3078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10" y="4800628"/>
            <a:ext cx="7314248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10" y="612781"/>
            <a:ext cx="7314248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1820" indent="0">
              <a:buNone/>
              <a:defRPr sz="2600"/>
            </a:lvl2pPr>
            <a:lvl3pPr marL="863641" indent="0">
              <a:buNone/>
              <a:defRPr sz="2300"/>
            </a:lvl3pPr>
            <a:lvl4pPr marL="1295461" indent="0">
              <a:buNone/>
              <a:defRPr sz="1900"/>
            </a:lvl4pPr>
            <a:lvl5pPr marL="1727283" indent="0">
              <a:buNone/>
              <a:defRPr sz="1900"/>
            </a:lvl5pPr>
            <a:lvl6pPr marL="2159102" indent="0">
              <a:buNone/>
              <a:defRPr sz="1900"/>
            </a:lvl6pPr>
            <a:lvl7pPr marL="2590922" indent="0">
              <a:buNone/>
              <a:defRPr sz="1900"/>
            </a:lvl7pPr>
            <a:lvl8pPr marL="3022743" indent="0">
              <a:buNone/>
              <a:defRPr sz="1900"/>
            </a:lvl8pPr>
            <a:lvl9pPr marL="3454563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10" y="5367366"/>
            <a:ext cx="7314248" cy="804863"/>
          </a:xfrm>
        </p:spPr>
        <p:txBody>
          <a:bodyPr/>
          <a:lstStyle>
            <a:lvl1pPr marL="0" indent="0">
              <a:buNone/>
              <a:defRPr sz="1300"/>
            </a:lvl1pPr>
            <a:lvl2pPr marL="431820" indent="0">
              <a:buNone/>
              <a:defRPr sz="1100"/>
            </a:lvl2pPr>
            <a:lvl3pPr marL="863641" indent="0">
              <a:buNone/>
              <a:defRPr sz="900"/>
            </a:lvl3pPr>
            <a:lvl4pPr marL="1295461" indent="0">
              <a:buNone/>
              <a:defRPr sz="800"/>
            </a:lvl4pPr>
            <a:lvl5pPr marL="1727283" indent="0">
              <a:buNone/>
              <a:defRPr sz="800"/>
            </a:lvl5pPr>
            <a:lvl6pPr marL="2159102" indent="0">
              <a:buNone/>
              <a:defRPr sz="800"/>
            </a:lvl6pPr>
            <a:lvl7pPr marL="2590922" indent="0">
              <a:buNone/>
              <a:defRPr sz="800"/>
            </a:lvl7pPr>
            <a:lvl8pPr marL="3022743" indent="0">
              <a:buNone/>
              <a:defRPr sz="800"/>
            </a:lvl8pPr>
            <a:lvl9pPr marL="3454563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97B1-29CA-4E53-9F79-23A6A9611732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87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8DC-45FA-4875-AEF1-67B7A309AA4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47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2" y="274644"/>
            <a:ext cx="274284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8" y="274644"/>
            <a:ext cx="8025357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5F9D-FF94-4A6A-8133-043415545852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4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09740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89465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A49C-6A21-43C6-A063-02E63110A2F4}" type="datetimeFigureOut">
              <a:rPr lang="el-GR" smtClean="0"/>
              <a:t>2/10/2019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946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A49C-6A21-43C6-A063-02E63110A2F4}" type="datetimeFigureOut">
              <a:rPr lang="el-GR" smtClean="0"/>
              <a:t>2/10/2019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069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126"/>
            <a:ext cx="1051423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80" y="1681163"/>
            <a:ext cx="51571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80" y="2505075"/>
            <a:ext cx="515711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075"/>
            <a:ext cx="518251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A49C-6A21-43C6-A063-02E63110A2F4}" type="datetimeFigureOut">
              <a:rPr lang="el-GR" smtClean="0"/>
              <a:t>2/10/2019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0420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A49C-6A21-43C6-A063-02E63110A2F4}" type="datetimeFigureOut">
              <a:rPr lang="el-GR" smtClean="0"/>
              <a:t>2/10/2019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006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A49C-6A21-43C6-A063-02E63110A2F4}" type="datetimeFigureOut">
              <a:rPr lang="el-GR" smtClean="0"/>
              <a:t>2/10/2019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124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A49C-6A21-43C6-A063-02E63110A2F4}" type="datetimeFigureOut">
              <a:rPr lang="el-GR" smtClean="0"/>
              <a:t>2/10/2019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696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513" y="987426"/>
            <a:ext cx="617139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A49C-6A21-43C6-A063-02E63110A2F4}" type="datetimeFigureOut">
              <a:rPr lang="el-GR" smtClean="0"/>
              <a:t>2/10/2019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998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126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6352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9A49C-6A21-43C6-A063-02E63110A2F4}" type="datetimeFigureOut">
              <a:rPr lang="el-GR" smtClean="0"/>
              <a:t>2/10/2019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6352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6352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166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9" y="274663"/>
            <a:ext cx="10971370" cy="1143000"/>
          </a:xfrm>
          <a:prstGeom prst="rect">
            <a:avLst/>
          </a:prstGeom>
        </p:spPr>
        <p:txBody>
          <a:bodyPr vert="horz" lIns="86242" tIns="43128" rIns="86242" bIns="4312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9" y="1600234"/>
            <a:ext cx="10971370" cy="4525963"/>
          </a:xfrm>
          <a:prstGeom prst="rect">
            <a:avLst/>
          </a:prstGeom>
        </p:spPr>
        <p:txBody>
          <a:bodyPr vert="horz" lIns="86242" tIns="43128" rIns="86242" bIns="431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47" y="6356358"/>
            <a:ext cx="2844431" cy="365125"/>
          </a:xfrm>
          <a:prstGeom prst="rect">
            <a:avLst/>
          </a:prstGeom>
        </p:spPr>
        <p:txBody>
          <a:bodyPr vert="horz" lIns="86242" tIns="43128" rIns="86242" bIns="4312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3641"/>
            <a:fld id="{806D4328-053A-4663-8A72-1A38952C83F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863641"/>
              <a:t>02/10/2019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62" y="6356358"/>
            <a:ext cx="3860296" cy="365125"/>
          </a:xfrm>
          <a:prstGeom prst="rect">
            <a:avLst/>
          </a:prstGeom>
        </p:spPr>
        <p:txBody>
          <a:bodyPr vert="horz" lIns="86242" tIns="43128" rIns="86242" bIns="4312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3641"/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89" y="6356358"/>
            <a:ext cx="2844431" cy="365125"/>
          </a:xfrm>
          <a:prstGeom prst="rect">
            <a:avLst/>
          </a:prstGeom>
        </p:spPr>
        <p:txBody>
          <a:bodyPr vert="horz" lIns="86242" tIns="43128" rIns="86242" bIns="4312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3641"/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863641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35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863641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865" indent="-323865" algn="l" defTabSz="863641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1707" indent="-269888" algn="l" defTabSz="863641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551" indent="-215909" algn="l" defTabSz="863641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372" indent="-215909" algn="l" defTabSz="863641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191" indent="-215909" algn="l" defTabSz="863641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5012" indent="-215909" algn="l" defTabSz="86364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6831" indent="-215909" algn="l" defTabSz="86364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38652" indent="-215909" algn="l" defTabSz="86364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0472" indent="-215909" algn="l" defTabSz="86364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364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20" algn="l" defTabSz="86364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641" algn="l" defTabSz="86364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461" algn="l" defTabSz="86364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283" algn="l" defTabSz="86364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102" algn="l" defTabSz="86364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922" algn="l" defTabSz="86364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743" algn="l" defTabSz="86364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563" algn="l" defTabSz="86364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ue.edu/~dbock/cmis563/cmis563.htm" TargetMode="External"/><Relationship Id="rId2" Type="http://schemas.openxmlformats.org/officeDocument/2006/relationships/hyperlink" Target="http://infolab.stanford.edu/~ullman/fcdb/oracle/or-plsq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mp.nus.edu.sg/~ooibc/courses/sql/" TargetMode="External"/><Relationship Id="rId5" Type="http://schemas.openxmlformats.org/officeDocument/2006/relationships/hyperlink" Target="http://www.mathcs.emory.edu/~cheung/Courses/377/Others/tutorial.pdf" TargetMode="External"/><Relationship Id="rId4" Type="http://schemas.openxmlformats.org/officeDocument/2006/relationships/hyperlink" Target="http://users.iit.uni-miskolc.hu/~kovacs/hirdetes/pl_sql.pdf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c.ic.ac.uk/~pjm/adb/" TargetMode="External"/><Relationship Id="rId3" Type="http://schemas.openxmlformats.org/officeDocument/2006/relationships/hyperlink" Target="http://www.cs.duke.edu/courses/fall12/compsci316/LectureNotes.html" TargetMode="External"/><Relationship Id="rId7" Type="http://schemas.openxmlformats.org/officeDocument/2006/relationships/hyperlink" Target="http://courses.cs.washington.edu/courses/cse444/98wi/" TargetMode="External"/><Relationship Id="rId2" Type="http://schemas.openxmlformats.org/officeDocument/2006/relationships/hyperlink" Target="http://faculty.utpa.edu/chebotkoa/main/teaching/csci6315-6333spring2013/index.html#Sli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folab.stanford.edu/~ullman/dscb/gslides.html" TargetMode="External"/><Relationship Id="rId5" Type="http://schemas.openxmlformats.org/officeDocument/2006/relationships/hyperlink" Target="https://class.stanford.edu/courses/Home/Databases/Engineering/about" TargetMode="External"/><Relationship Id="rId4" Type="http://schemas.openxmlformats.org/officeDocument/2006/relationships/hyperlink" Target="http://www.cs.cornell.edu/courses/cs330/2007fa/" TargetMode="External"/><Relationship Id="rId9" Type="http://schemas.openxmlformats.org/officeDocument/2006/relationships/hyperlink" Target="http://www.inf.ed.ac.uk/teaching/courses/adb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"/>
            <a:ext cx="12190413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884" y="6"/>
            <a:ext cx="12190413" cy="5765560"/>
          </a:xfrm>
          <a:prstGeom prst="rect">
            <a:avLst/>
          </a:prstGeom>
        </p:spPr>
        <p:txBody>
          <a:bodyPr wrap="square" lIns="86226" tIns="43120" rIns="86226" bIns="43120">
            <a:spAutoFit/>
          </a:bodyPr>
          <a:lstStyle/>
          <a:p>
            <a:pPr algn="ctr" defTabSz="863586"/>
            <a:endParaRPr lang="en-GB" sz="3200" u="sng" dirty="0">
              <a:solidFill>
                <a:prstClr val="white"/>
              </a:solidFill>
            </a:endParaRPr>
          </a:p>
          <a:p>
            <a:pPr algn="ctr" defTabSz="863586"/>
            <a:endParaRPr lang="en-GB" sz="3200" b="1" u="sng" dirty="0">
              <a:solidFill>
                <a:prstClr val="white"/>
              </a:solidFill>
            </a:endParaRPr>
          </a:p>
          <a:p>
            <a:pPr algn="ctr" defTabSz="863586"/>
            <a:r>
              <a:rPr lang="en-GB" sz="3600" b="1" u="sng" dirty="0">
                <a:solidFill>
                  <a:prstClr val="black"/>
                </a:solidFill>
              </a:rPr>
              <a:t>Database Systems for SW Applications</a:t>
            </a:r>
          </a:p>
          <a:p>
            <a:pPr algn="ctr" defTabSz="863586"/>
            <a:r>
              <a:rPr lang="en-GB" sz="3600" b="1" u="sng" dirty="0">
                <a:solidFill>
                  <a:prstClr val="black"/>
                </a:solidFill>
              </a:rPr>
              <a:t>[55-500998]</a:t>
            </a:r>
          </a:p>
          <a:p>
            <a:pPr algn="ctr" defTabSz="863586"/>
            <a:endParaRPr lang="en-GB" sz="3000" b="1" u="sng" dirty="0">
              <a:solidFill>
                <a:prstClr val="white"/>
              </a:solidFill>
            </a:endParaRPr>
          </a:p>
          <a:p>
            <a:pPr algn="ctr" defTabSz="863586"/>
            <a:r>
              <a:rPr lang="en-GB" sz="3600" b="1" u="sng" dirty="0">
                <a:solidFill>
                  <a:prstClr val="black"/>
                </a:solidFill>
              </a:rPr>
              <a:t>Module </a:t>
            </a:r>
            <a:r>
              <a:rPr lang="en-GB" sz="3600" b="1" u="sng" dirty="0" smtClean="0">
                <a:solidFill>
                  <a:prstClr val="black"/>
                </a:solidFill>
              </a:rPr>
              <a:t>Bibliography &amp; Useful Links</a:t>
            </a:r>
            <a:endParaRPr lang="en-GB" sz="2900" b="1" u="sng" dirty="0">
              <a:solidFill>
                <a:prstClr val="black"/>
              </a:solidFill>
            </a:endParaRPr>
          </a:p>
          <a:p>
            <a:pPr algn="ctr" defTabSz="863586"/>
            <a:endParaRPr lang="en-GB" sz="2900" b="1" u="sng" dirty="0">
              <a:solidFill>
                <a:prstClr val="black"/>
              </a:solidFill>
            </a:endParaRPr>
          </a:p>
          <a:p>
            <a:pPr algn="ctr" defTabSz="863586"/>
            <a:r>
              <a:rPr lang="en-GB" sz="2900" b="1" dirty="0">
                <a:solidFill>
                  <a:prstClr val="black"/>
                </a:solidFill>
              </a:rPr>
              <a:t>Kostas </a:t>
            </a:r>
            <a:r>
              <a:rPr lang="en-GB" sz="2900" b="1" dirty="0" err="1">
                <a:solidFill>
                  <a:prstClr val="black"/>
                </a:solidFill>
              </a:rPr>
              <a:t>Domdouzis</a:t>
            </a:r>
            <a:endParaRPr lang="en-GB" sz="2900" b="1" dirty="0">
              <a:solidFill>
                <a:prstClr val="black"/>
              </a:solidFill>
            </a:endParaRPr>
          </a:p>
          <a:p>
            <a:pPr algn="ctr" defTabSz="863586"/>
            <a:endParaRPr lang="en-GB" sz="2900" b="1" dirty="0">
              <a:solidFill>
                <a:prstClr val="black"/>
              </a:solidFill>
            </a:endParaRPr>
          </a:p>
          <a:p>
            <a:pPr algn="ctr" defTabSz="863586"/>
            <a:r>
              <a:rPr lang="en-GB" sz="2900" b="1" dirty="0">
                <a:solidFill>
                  <a:prstClr val="black"/>
                </a:solidFill>
              </a:rPr>
              <a:t>Department of Computing</a:t>
            </a:r>
          </a:p>
          <a:p>
            <a:pPr algn="ctr" defTabSz="863586"/>
            <a:r>
              <a:rPr lang="en-GB" sz="2900" b="1" dirty="0">
                <a:solidFill>
                  <a:prstClr val="black"/>
                </a:solidFill>
              </a:rPr>
              <a:t>Sheffield Hallam University</a:t>
            </a:r>
          </a:p>
          <a:p>
            <a:pPr algn="ctr" defTabSz="863586"/>
            <a:endParaRPr lang="en-GB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12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Module Bibliography/Links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u="sng" dirty="0"/>
              <a:t>Main Text Book</a:t>
            </a:r>
            <a:r>
              <a:rPr lang="en-GB" sz="2500" dirty="0"/>
              <a:t>: </a:t>
            </a:r>
          </a:p>
          <a:p>
            <a:pPr marL="0" indent="0">
              <a:buNone/>
            </a:pPr>
            <a:endParaRPr lang="en-GB" sz="2500" dirty="0"/>
          </a:p>
          <a:p>
            <a:pPr marL="0" indent="0">
              <a:buNone/>
            </a:pPr>
            <a:r>
              <a:rPr lang="en-GB" sz="2500" b="1" dirty="0"/>
              <a:t>   DATABASE SYSTEMS - A Practical Approach to Design, </a:t>
            </a:r>
          </a:p>
          <a:p>
            <a:pPr marL="0" indent="0">
              <a:buNone/>
            </a:pPr>
            <a:r>
              <a:rPr lang="en-GB" sz="2500" b="1" dirty="0"/>
              <a:t>   Implementation, and Management</a:t>
            </a:r>
          </a:p>
          <a:p>
            <a:pPr marL="0" indent="0">
              <a:buNone/>
            </a:pPr>
            <a:endParaRPr lang="en-GB" sz="2500" dirty="0"/>
          </a:p>
          <a:p>
            <a:pPr marL="0" indent="0">
              <a:buNone/>
            </a:pPr>
            <a:r>
              <a:rPr lang="en-GB" sz="2500" dirty="0"/>
              <a:t>   </a:t>
            </a:r>
            <a:r>
              <a:rPr lang="en-GB" sz="2500" i="1" dirty="0"/>
              <a:t>by </a:t>
            </a:r>
            <a:r>
              <a:rPr lang="en-GB" sz="2500" dirty="0"/>
              <a:t>Thomas Connolly and Carolyn </a:t>
            </a:r>
            <a:r>
              <a:rPr lang="en-GB" sz="2500" dirty="0" err="1"/>
              <a:t>Begg</a:t>
            </a:r>
            <a:endParaRPr lang="en-GB" sz="2500" dirty="0"/>
          </a:p>
          <a:p>
            <a:pPr marL="0" indent="0">
              <a:buNone/>
            </a:pPr>
            <a:r>
              <a:rPr lang="en-GB" sz="2500" dirty="0"/>
              <a:t>   </a:t>
            </a:r>
            <a:r>
              <a:rPr lang="en-GB" sz="2500" u="sng" dirty="0"/>
              <a:t>Publishers</a:t>
            </a:r>
            <a:r>
              <a:rPr lang="en-GB" sz="2500" dirty="0"/>
              <a:t>: Addison-Wesley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Databases for Client-Server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7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Module Bibliography/Links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0"/>
            <a:ext cx="10971372" cy="4925144"/>
          </a:xfrm>
        </p:spPr>
        <p:txBody>
          <a:bodyPr>
            <a:normAutofit fontScale="62500" lnSpcReduction="20000"/>
          </a:bodyPr>
          <a:lstStyle/>
          <a:p>
            <a:r>
              <a:rPr lang="en-GB" b="1" u="sng" dirty="0"/>
              <a:t>Database System Concepts</a:t>
            </a:r>
          </a:p>
          <a:p>
            <a:pPr marL="0" indent="0">
              <a:buNone/>
            </a:pPr>
            <a:r>
              <a:rPr lang="en-GB" dirty="0"/>
              <a:t>     Authors: </a:t>
            </a:r>
            <a:r>
              <a:rPr lang="en-GB" dirty="0" err="1"/>
              <a:t>Silberschatz</a:t>
            </a:r>
            <a:r>
              <a:rPr lang="en-GB" dirty="0"/>
              <a:t>, </a:t>
            </a:r>
            <a:r>
              <a:rPr lang="en-GB" dirty="0" err="1"/>
              <a:t>Korth</a:t>
            </a:r>
            <a:r>
              <a:rPr lang="en-GB" dirty="0"/>
              <a:t>, </a:t>
            </a:r>
            <a:r>
              <a:rPr lang="en-GB" dirty="0" err="1"/>
              <a:t>Sudarshan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Publishers: </a:t>
            </a:r>
            <a:r>
              <a:rPr lang="en-GB" dirty="0" err="1"/>
              <a:t>McGrawHill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•   </a:t>
            </a:r>
            <a:r>
              <a:rPr lang="en-GB" b="1" u="sng" dirty="0"/>
              <a:t>A First Course in Database Systems</a:t>
            </a:r>
          </a:p>
          <a:p>
            <a:pPr marL="0" indent="0">
              <a:buNone/>
            </a:pPr>
            <a:r>
              <a:rPr lang="en-GB" dirty="0"/>
              <a:t>     Authors: Ullman, </a:t>
            </a:r>
            <a:r>
              <a:rPr lang="en-GB" dirty="0" err="1"/>
              <a:t>Widom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Publishers: Prentice-Hall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•  </a:t>
            </a:r>
            <a:r>
              <a:rPr lang="en-GB" b="1" u="sng" dirty="0"/>
              <a:t>Beginning Database Design</a:t>
            </a:r>
          </a:p>
          <a:p>
            <a:pPr marL="0" indent="0">
              <a:buNone/>
            </a:pPr>
            <a:r>
              <a:rPr lang="en-GB" dirty="0"/>
              <a:t>    Author: Gavin Powell</a:t>
            </a:r>
          </a:p>
          <a:p>
            <a:pPr marL="0" indent="0">
              <a:buNone/>
            </a:pPr>
            <a:r>
              <a:rPr lang="en-GB" dirty="0"/>
              <a:t>    Publishers: </a:t>
            </a:r>
            <a:r>
              <a:rPr lang="en-GB" dirty="0" err="1"/>
              <a:t>Wrox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•  </a:t>
            </a:r>
            <a:r>
              <a:rPr lang="en-GB" b="1" u="sng" dirty="0"/>
              <a:t>An Introduction to Database Systems</a:t>
            </a:r>
          </a:p>
          <a:p>
            <a:pPr marL="0" indent="0">
              <a:buNone/>
            </a:pPr>
            <a:r>
              <a:rPr lang="en-GB" dirty="0"/>
              <a:t>    Author: C.J. Date</a:t>
            </a:r>
          </a:p>
          <a:p>
            <a:pPr marL="0" indent="0">
              <a:buNone/>
            </a:pPr>
            <a:r>
              <a:rPr lang="en-GB" dirty="0"/>
              <a:t>    Publishers: Addison-Wesley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Databases for Client-Server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1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Module Bibliography/Links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hlinkClick r:id="rId2"/>
              </a:rPr>
              <a:t>http://infolab.stanford.edu/~ullman/fcdb/oracle/or-plsql.html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http://www.siue.edu/~dbock/cmis563/cmis563.htm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http://users.iit.uni-miskolc.hu/~kovacs/hirdetes/pl_sql.pdf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5"/>
              </a:rPr>
              <a:t>http://www.mathcs.emory.edu/~cheung/Courses/377/Others/tutorial.pdf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6"/>
              </a:rPr>
              <a:t>http://www.comp.nus.edu.sg/~ooibc/courses/sql/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Database Systems for Software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4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Module Bibliography/Links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Database Systems for Software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1296" y="1571410"/>
            <a:ext cx="102718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http://faculty.utpa.edu/chebotkoa/main/teaching/csci6315-6333spring2013/index.html#Slides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http://www.cs.duke.edu/courses/fall12/compsci316/LectureNotes.html</a:t>
            </a:r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>
                <a:hlinkClick r:id="rId4"/>
              </a:rPr>
              <a:t>http://www.cs.cornell.edu/courses/cs330/2007fa/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5"/>
              </a:rPr>
              <a:t>https://class.stanford.edu/courses/Home/Databases/Engineering/about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6"/>
              </a:rPr>
              <a:t>http://infolab.stanford.edu/~ullman/dscb/gslides.html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7"/>
              </a:rPr>
              <a:t>http://courses.cs.washington.edu/courses/cse444/98wi/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8"/>
              </a:rPr>
              <a:t>http://www.doc.ic.ac.uk/~pjm/adb/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9"/>
              </a:rPr>
              <a:t>http://www.inf.ed.ac.uk/teaching/courses/adbs/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73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207</Words>
  <Application>Microsoft Office PowerPoint</Application>
  <PresentationFormat>Custom</PresentationFormat>
  <Paragraphs>71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1_Blank</vt:lpstr>
      <vt:lpstr>PowerPoint Presentation</vt:lpstr>
      <vt:lpstr>Module Bibliography/Links</vt:lpstr>
      <vt:lpstr>Module Bibliography/Links</vt:lpstr>
      <vt:lpstr>Module Bibliography/Links</vt:lpstr>
      <vt:lpstr>Module Bibliography/Links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kostasdomdouzis</dc:creator>
  <cp:lastModifiedBy>Konstantinos Domdouzis</cp:lastModifiedBy>
  <cp:revision>35</cp:revision>
  <dcterms:created xsi:type="dcterms:W3CDTF">2016-09-23T13:43:36Z</dcterms:created>
  <dcterms:modified xsi:type="dcterms:W3CDTF">2019-10-02T21:52:39Z</dcterms:modified>
</cp:coreProperties>
</file>