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470" r:id="rId2"/>
    <p:sldId id="409" r:id="rId3"/>
    <p:sldId id="414" r:id="rId4"/>
    <p:sldId id="417" r:id="rId5"/>
    <p:sldId id="419" r:id="rId6"/>
    <p:sldId id="420" r:id="rId7"/>
    <p:sldId id="421" r:id="rId8"/>
    <p:sldId id="422" r:id="rId9"/>
    <p:sldId id="469" r:id="rId10"/>
    <p:sldId id="457" r:id="rId11"/>
    <p:sldId id="465" r:id="rId12"/>
    <p:sldId id="466" r:id="rId13"/>
    <p:sldId id="467" r:id="rId14"/>
    <p:sldId id="468" r:id="rId15"/>
    <p:sldId id="459" r:id="rId16"/>
    <p:sldId id="460" r:id="rId17"/>
    <p:sldId id="442" r:id="rId18"/>
    <p:sldId id="443" r:id="rId19"/>
    <p:sldId id="434" r:id="rId20"/>
    <p:sldId id="435" r:id="rId21"/>
    <p:sldId id="433" r:id="rId22"/>
    <p:sldId id="451" r:id="rId23"/>
    <p:sldId id="438" r:id="rId24"/>
    <p:sldId id="439" r:id="rId25"/>
    <p:sldId id="440" r:id="rId26"/>
    <p:sldId id="445" r:id="rId27"/>
    <p:sldId id="388" r:id="rId28"/>
    <p:sldId id="464" r:id="rId29"/>
    <p:sldId id="389" r:id="rId30"/>
    <p:sldId id="38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1A6A4D-EB8C-4EBE-A8F4-016D93484580}" type="datetimeFigureOut">
              <a:rPr lang="en-GB" smtClean="0"/>
              <a:t>21/01/2021</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ED48C9-3DAD-425E-AAC1-1495A4E3F0B9}" type="slidenum">
              <a:rPr lang="en-GB" smtClean="0"/>
              <a:t>‹#›</a:t>
            </a:fld>
            <a:endParaRPr lang="en-GB"/>
          </a:p>
        </p:txBody>
      </p:sp>
    </p:spTree>
    <p:extLst>
      <p:ext uri="{BB962C8B-B14F-4D97-AF65-F5344CB8AC3E}">
        <p14:creationId xmlns:p14="http://schemas.microsoft.com/office/powerpoint/2010/main" val="65310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l-GR"/>
          </a:p>
        </p:txBody>
      </p:sp>
      <p:sp>
        <p:nvSpPr>
          <p:cNvPr id="4" name="Slide Number Placeholder 3"/>
          <p:cNvSpPr>
            <a:spLocks noGrp="1"/>
          </p:cNvSpPr>
          <p:nvPr>
            <p:ph type="sldNum" sz="quarter" idx="10"/>
          </p:nvPr>
        </p:nvSpPr>
        <p:spPr/>
        <p:txBody>
          <a:bodyPr/>
          <a:lstStyle/>
          <a:p>
            <a:fld id="{6BED48C9-3DAD-425E-AAC1-1495A4E3F0B9}" type="slidenum">
              <a:rPr lang="en-GB" smtClean="0"/>
              <a:t>5</a:t>
            </a:fld>
            <a:endParaRPr lang="en-GB"/>
          </a:p>
        </p:txBody>
      </p:sp>
    </p:spTree>
    <p:extLst>
      <p:ext uri="{BB962C8B-B14F-4D97-AF65-F5344CB8AC3E}">
        <p14:creationId xmlns:p14="http://schemas.microsoft.com/office/powerpoint/2010/main" val="2443080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1B45F27-E545-46D0-8D53-6EC153DD5AF5}" type="slidenum">
              <a:rPr lang="en-GB" smtClean="0"/>
              <a:pPr/>
              <a:t>11</a:t>
            </a:fld>
            <a:endParaRPr lang="en-GB"/>
          </a:p>
        </p:txBody>
      </p:sp>
    </p:spTree>
    <p:extLst>
      <p:ext uri="{BB962C8B-B14F-4D97-AF65-F5344CB8AC3E}">
        <p14:creationId xmlns:p14="http://schemas.microsoft.com/office/powerpoint/2010/main" val="2346878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Database Systems for S/W Applications</a:t>
            </a:r>
          </a:p>
        </p:txBody>
      </p:sp>
      <p:sp>
        <p:nvSpPr>
          <p:cNvPr id="6" name="Slide Number Placeholder 5"/>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316952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Database Systems for S/W Applications</a:t>
            </a:r>
          </a:p>
        </p:txBody>
      </p:sp>
      <p:sp>
        <p:nvSpPr>
          <p:cNvPr id="6" name="Slide Number Placeholder 5"/>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860524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Database Systems for S/W Applications</a:t>
            </a:r>
          </a:p>
        </p:txBody>
      </p:sp>
      <p:sp>
        <p:nvSpPr>
          <p:cNvPr id="6" name="Slide Number Placeholder 5"/>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615427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Database Systems for S/W Applications</a:t>
            </a:r>
          </a:p>
        </p:txBody>
      </p:sp>
      <p:sp>
        <p:nvSpPr>
          <p:cNvPr id="6" name="Slide Number Placeholder 5"/>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193879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Database Systems for S/W Applications</a:t>
            </a:r>
          </a:p>
        </p:txBody>
      </p:sp>
      <p:sp>
        <p:nvSpPr>
          <p:cNvPr id="6" name="Slide Number Placeholder 5"/>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3923307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a:t>Database Systems for S/W Applications</a:t>
            </a:r>
          </a:p>
        </p:txBody>
      </p:sp>
      <p:sp>
        <p:nvSpPr>
          <p:cNvPr id="7" name="Slide Number Placeholder 6"/>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446072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r>
              <a:rPr lang="en-GB"/>
              <a:t>Database Systems for S/W Applications</a:t>
            </a:r>
          </a:p>
        </p:txBody>
      </p:sp>
      <p:sp>
        <p:nvSpPr>
          <p:cNvPr id="9" name="Slide Number Placeholder 8"/>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2894990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r>
              <a:rPr lang="en-GB"/>
              <a:t>Database Systems for S/W Applications</a:t>
            </a:r>
          </a:p>
        </p:txBody>
      </p:sp>
      <p:sp>
        <p:nvSpPr>
          <p:cNvPr id="5" name="Slide Number Placeholder 4"/>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3799756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r>
              <a:rPr lang="en-GB"/>
              <a:t>Database Systems for S/W Applications</a:t>
            </a:r>
          </a:p>
        </p:txBody>
      </p:sp>
      <p:sp>
        <p:nvSpPr>
          <p:cNvPr id="4" name="Slide Number Placeholder 3"/>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842180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a:t>Database Systems for S/W Applications</a:t>
            </a:r>
          </a:p>
        </p:txBody>
      </p:sp>
      <p:sp>
        <p:nvSpPr>
          <p:cNvPr id="7" name="Slide Number Placeholder 6"/>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276859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a:t>Database Systems for S/W Applications</a:t>
            </a:r>
          </a:p>
        </p:txBody>
      </p:sp>
      <p:sp>
        <p:nvSpPr>
          <p:cNvPr id="7" name="Slide Number Placeholder 6"/>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855831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Database Systems for S/W Applications</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623AC5-E736-42FC-804D-CE08A2C83742}" type="slidenum">
              <a:rPr lang="en-GB" smtClean="0"/>
              <a:t>‹#›</a:t>
            </a:fld>
            <a:endParaRPr lang="en-GB"/>
          </a:p>
        </p:txBody>
      </p:sp>
    </p:spTree>
    <p:extLst>
      <p:ext uri="{BB962C8B-B14F-4D97-AF65-F5344CB8AC3E}">
        <p14:creationId xmlns:p14="http://schemas.microsoft.com/office/powerpoint/2010/main" val="4276881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upload.wikimedia.org/wikipedia/commons/d/da/Relational_Model.sv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a:solidFill>
                  <a:prstClr val="black">
                    <a:tint val="75000"/>
                  </a:prstClr>
                </a:solidFill>
              </a:rPr>
              <a:t>Database Systems for S/W Applications</a:t>
            </a:r>
          </a:p>
        </p:txBody>
      </p:sp>
      <p:sp>
        <p:nvSpPr>
          <p:cNvPr id="5" name="Slide Number Placeholder 4"/>
          <p:cNvSpPr>
            <a:spLocks noGrp="1"/>
          </p:cNvSpPr>
          <p:nvPr>
            <p:ph type="sldNum" sz="quarter" idx="12"/>
          </p:nvPr>
        </p:nvSpPr>
        <p:spPr/>
        <p:txBody>
          <a:bodyPr/>
          <a:lstStyle/>
          <a:p>
            <a:fld id="{C6623AC5-E736-42FC-804D-CE08A2C83742}" type="slidenum">
              <a:rPr lang="en-GB" smtClean="0">
                <a:solidFill>
                  <a:prstClr val="black">
                    <a:tint val="75000"/>
                  </a:prstClr>
                </a:solidFill>
              </a:rPr>
              <a:pPr/>
              <a:t>1</a:t>
            </a:fld>
            <a:endParaRPr lang="en-GB">
              <a:solidFill>
                <a:prstClr val="black">
                  <a:tint val="75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2" y="2"/>
            <a:ext cx="12188238" cy="6858001"/>
          </a:xfrm>
          <a:prstGeom prst="rect">
            <a:avLst/>
          </a:prstGeom>
        </p:spPr>
      </p:pic>
      <p:sp>
        <p:nvSpPr>
          <p:cNvPr id="7" name="Rectangle 6"/>
          <p:cNvSpPr/>
          <p:nvPr/>
        </p:nvSpPr>
        <p:spPr>
          <a:xfrm>
            <a:off x="41755" y="11"/>
            <a:ext cx="12188238" cy="6051837"/>
          </a:xfrm>
          <a:prstGeom prst="rect">
            <a:avLst/>
          </a:prstGeom>
        </p:spPr>
        <p:txBody>
          <a:bodyPr wrap="square" lIns="102387" tIns="51207" rIns="102387" bIns="51207">
            <a:spAutoFit/>
          </a:bodyPr>
          <a:lstStyle/>
          <a:p>
            <a:pPr algn="ctr" defTabSz="1025231"/>
            <a:endParaRPr lang="en-GB" sz="3865" u="sng" dirty="0">
              <a:solidFill>
                <a:prstClr val="white"/>
              </a:solidFill>
            </a:endParaRPr>
          </a:p>
          <a:p>
            <a:pPr algn="ctr" defTabSz="1025231"/>
            <a:endParaRPr lang="en-GB" sz="3865" u="sng" dirty="0">
              <a:solidFill>
                <a:prstClr val="white"/>
              </a:solidFill>
            </a:endParaRPr>
          </a:p>
          <a:p>
            <a:pPr algn="ctr" defTabSz="1025231"/>
            <a:r>
              <a:rPr lang="en-GB" sz="3599" b="1" u="sng" dirty="0">
                <a:solidFill>
                  <a:prstClr val="black"/>
                </a:solidFill>
              </a:rPr>
              <a:t>Database Systems for S/W Applications</a:t>
            </a:r>
          </a:p>
          <a:p>
            <a:pPr algn="ctr" defTabSz="1025231"/>
            <a:r>
              <a:rPr lang="en-GB" sz="3599" b="1" u="sng" dirty="0">
                <a:solidFill>
                  <a:prstClr val="black"/>
                </a:solidFill>
              </a:rPr>
              <a:t>[55-500998]</a:t>
            </a:r>
          </a:p>
          <a:p>
            <a:pPr algn="ctr" defTabSz="1025231"/>
            <a:endParaRPr lang="en-GB" sz="3599" b="1" u="sng" dirty="0">
              <a:solidFill>
                <a:prstClr val="white"/>
              </a:solidFill>
            </a:endParaRPr>
          </a:p>
          <a:p>
            <a:pPr algn="ctr" defTabSz="1025231"/>
            <a:r>
              <a:rPr lang="en-GB" sz="3599" b="1" u="sng" dirty="0">
                <a:solidFill>
                  <a:prstClr val="black"/>
                </a:solidFill>
              </a:rPr>
              <a:t>Lecture 13</a:t>
            </a:r>
            <a:endParaRPr lang="en-GB" sz="3865" b="1" u="sng" dirty="0">
              <a:solidFill>
                <a:prstClr val="black"/>
              </a:solidFill>
            </a:endParaRPr>
          </a:p>
          <a:p>
            <a:pPr algn="ctr" defTabSz="1025231"/>
            <a:endParaRPr lang="en-GB" sz="2932" b="1" u="sng" dirty="0">
              <a:solidFill>
                <a:prstClr val="black"/>
              </a:solidFill>
            </a:endParaRPr>
          </a:p>
          <a:p>
            <a:pPr algn="ctr" defTabSz="1025231"/>
            <a:r>
              <a:rPr lang="en-GB" sz="2932" b="1" dirty="0">
                <a:solidFill>
                  <a:prstClr val="black"/>
                </a:solidFill>
              </a:rPr>
              <a:t>Kostas </a:t>
            </a:r>
            <a:r>
              <a:rPr lang="en-GB" sz="2932" b="1" dirty="0" err="1">
                <a:solidFill>
                  <a:prstClr val="black"/>
                </a:solidFill>
              </a:rPr>
              <a:t>Domdouzis</a:t>
            </a:r>
            <a:endParaRPr lang="en-GB" sz="2932" b="1" dirty="0">
              <a:solidFill>
                <a:prstClr val="black"/>
              </a:solidFill>
            </a:endParaRPr>
          </a:p>
          <a:p>
            <a:pPr algn="ctr" defTabSz="1025231"/>
            <a:endParaRPr lang="en-GB" sz="2666" b="1" dirty="0">
              <a:solidFill>
                <a:prstClr val="black"/>
              </a:solidFill>
            </a:endParaRPr>
          </a:p>
          <a:p>
            <a:pPr algn="ctr" defTabSz="1025231"/>
            <a:r>
              <a:rPr lang="en-GB" sz="2666" b="1" dirty="0">
                <a:solidFill>
                  <a:prstClr val="black"/>
                </a:solidFill>
              </a:rPr>
              <a:t>Department of Computing</a:t>
            </a:r>
          </a:p>
          <a:p>
            <a:pPr algn="ctr" defTabSz="1025231"/>
            <a:r>
              <a:rPr lang="en-GB" sz="2666" b="1" dirty="0">
                <a:solidFill>
                  <a:prstClr val="black"/>
                </a:solidFill>
              </a:rPr>
              <a:t>Sheffield Hallam University</a:t>
            </a:r>
          </a:p>
          <a:p>
            <a:pPr algn="ctr" defTabSz="1025231"/>
            <a:endParaRPr lang="en-GB" sz="2666" dirty="0">
              <a:solidFill>
                <a:prstClr val="black"/>
              </a:solidFill>
            </a:endParaRPr>
          </a:p>
        </p:txBody>
      </p:sp>
    </p:spTree>
    <p:extLst>
      <p:ext uri="{BB962C8B-B14F-4D97-AF65-F5344CB8AC3E}">
        <p14:creationId xmlns:p14="http://schemas.microsoft.com/office/powerpoint/2010/main" val="2471254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7985" y="190550"/>
            <a:ext cx="8229600" cy="274042"/>
          </a:xfrm>
        </p:spPr>
        <p:txBody>
          <a:bodyPr>
            <a:noAutofit/>
          </a:bodyPr>
          <a:lstStyle/>
          <a:p>
            <a:r>
              <a:rPr lang="en-US" sz="3000" b="1" u="sng" dirty="0"/>
              <a:t>Entity </a:t>
            </a:r>
            <a:endParaRPr lang="el-GR" sz="3000" b="1" u="sng" dirty="0"/>
          </a:p>
        </p:txBody>
      </p:sp>
      <p:sp>
        <p:nvSpPr>
          <p:cNvPr id="3" name="Content Placeholder 2"/>
          <p:cNvSpPr>
            <a:spLocks noGrp="1"/>
          </p:cNvSpPr>
          <p:nvPr>
            <p:ph idx="1"/>
          </p:nvPr>
        </p:nvSpPr>
        <p:spPr>
          <a:xfrm>
            <a:off x="1524000" y="866496"/>
            <a:ext cx="9144000" cy="5663654"/>
          </a:xfrm>
        </p:spPr>
        <p:txBody>
          <a:bodyPr>
            <a:noAutofit/>
          </a:bodyPr>
          <a:lstStyle/>
          <a:p>
            <a:pPr algn="just"/>
            <a:r>
              <a:rPr lang="en-US" sz="2000" b="1" u="sng" dirty="0"/>
              <a:t>Entity</a:t>
            </a:r>
            <a:r>
              <a:rPr lang="en-US" sz="2000" dirty="0"/>
              <a:t>:  A ‘thing’ or an ‘object’ that is distinguishable from all the other objects. </a:t>
            </a:r>
          </a:p>
          <a:p>
            <a:pPr algn="just"/>
            <a:endParaRPr lang="en-US" sz="2000" dirty="0"/>
          </a:p>
          <a:p>
            <a:pPr marL="0" indent="0" algn="just">
              <a:buNone/>
            </a:pPr>
            <a:endParaRPr lang="en-US" sz="2000" dirty="0"/>
          </a:p>
          <a:p>
            <a:pPr algn="just"/>
            <a:r>
              <a:rPr lang="en-US" sz="2000" dirty="0"/>
              <a:t>An </a:t>
            </a:r>
            <a:r>
              <a:rPr lang="en-US" sz="2000" b="1" dirty="0"/>
              <a:t>entity</a:t>
            </a:r>
            <a:r>
              <a:rPr lang="en-US" sz="2000" dirty="0"/>
              <a:t> is something that occurs many times.</a:t>
            </a:r>
          </a:p>
          <a:p>
            <a:pPr algn="just"/>
            <a:endParaRPr lang="en-US" sz="2000" dirty="0"/>
          </a:p>
          <a:p>
            <a:pPr algn="just"/>
            <a:endParaRPr lang="en-US" sz="2000" dirty="0"/>
          </a:p>
          <a:p>
            <a:pPr algn="just"/>
            <a:endParaRPr lang="en-US" sz="2000" dirty="0"/>
          </a:p>
          <a:p>
            <a:pPr algn="just"/>
            <a:r>
              <a:rPr lang="en-US" sz="2000" dirty="0"/>
              <a:t> An </a:t>
            </a:r>
            <a:r>
              <a:rPr lang="en-US" sz="2000" b="1" dirty="0"/>
              <a:t>entity</a:t>
            </a:r>
            <a:r>
              <a:rPr lang="en-US" sz="2000" dirty="0"/>
              <a:t> is an object about which we want to store data. </a:t>
            </a:r>
          </a:p>
          <a:p>
            <a:pPr algn="just"/>
            <a:endParaRPr lang="en-US" sz="2000" dirty="0"/>
          </a:p>
          <a:p>
            <a:pPr algn="just"/>
            <a:endParaRPr lang="en-US" sz="2000" dirty="0"/>
          </a:p>
          <a:p>
            <a:pPr algn="just"/>
            <a:endParaRPr lang="en-US" sz="2000" dirty="0"/>
          </a:p>
          <a:p>
            <a:pPr algn="just"/>
            <a:r>
              <a:rPr lang="en-US" sz="2000" dirty="0"/>
              <a:t>Entities have attributes.</a:t>
            </a:r>
          </a:p>
          <a:p>
            <a:pPr algn="just"/>
            <a:endParaRPr lang="en-US" sz="2000" dirty="0"/>
          </a:p>
        </p:txBody>
      </p:sp>
      <p:sp>
        <p:nvSpPr>
          <p:cNvPr id="4" name="Footer Placeholder 3"/>
          <p:cNvSpPr>
            <a:spLocks noGrp="1"/>
          </p:cNvSpPr>
          <p:nvPr>
            <p:ph type="ftr" sz="quarter" idx="11"/>
          </p:nvPr>
        </p:nvSpPr>
        <p:spPr/>
        <p:txBody>
          <a:bodyPr/>
          <a:lstStyle/>
          <a:p>
            <a:r>
              <a:rPr lang="en-GB" dirty="0"/>
              <a:t>Database Systems for S/W Applications</a:t>
            </a:r>
          </a:p>
        </p:txBody>
      </p:sp>
      <p:sp>
        <p:nvSpPr>
          <p:cNvPr id="5" name="Slide Number Placeholder 4">
            <a:extLst>
              <a:ext uri="{FF2B5EF4-FFF2-40B4-BE49-F238E27FC236}">
                <a16:creationId xmlns:a16="http://schemas.microsoft.com/office/drawing/2014/main" id="{17BBD29B-4D57-486B-9E63-5346DFE537B9}"/>
              </a:ext>
            </a:extLst>
          </p:cNvPr>
          <p:cNvSpPr>
            <a:spLocks noGrp="1"/>
          </p:cNvSpPr>
          <p:nvPr>
            <p:ph type="sldNum" sz="quarter" idx="12"/>
          </p:nvPr>
        </p:nvSpPr>
        <p:spPr/>
        <p:txBody>
          <a:bodyPr/>
          <a:lstStyle/>
          <a:p>
            <a:fld id="{C6623AC5-E736-42FC-804D-CE08A2C83742}" type="slidenum">
              <a:rPr lang="en-GB" smtClean="0"/>
              <a:t>10</a:t>
            </a:fld>
            <a:endParaRPr lang="en-GB"/>
          </a:p>
        </p:txBody>
      </p:sp>
    </p:spTree>
    <p:extLst>
      <p:ext uri="{BB962C8B-B14F-4D97-AF65-F5344CB8AC3E}">
        <p14:creationId xmlns:p14="http://schemas.microsoft.com/office/powerpoint/2010/main" val="2192582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78098"/>
          </a:xfrm>
        </p:spPr>
        <p:txBody>
          <a:bodyPr>
            <a:normAutofit/>
          </a:bodyPr>
          <a:lstStyle/>
          <a:p>
            <a:r>
              <a:rPr lang="en-GB" b="1" u="sng" dirty="0"/>
              <a:t>Check an entity is correct</a:t>
            </a:r>
          </a:p>
        </p:txBody>
      </p:sp>
      <p:sp>
        <p:nvSpPr>
          <p:cNvPr id="3" name="Content Placeholder 2"/>
          <p:cNvSpPr>
            <a:spLocks noGrp="1"/>
          </p:cNvSpPr>
          <p:nvPr>
            <p:ph idx="1"/>
          </p:nvPr>
        </p:nvSpPr>
        <p:spPr>
          <a:xfrm>
            <a:off x="1991544" y="1196752"/>
            <a:ext cx="8229600" cy="4968552"/>
          </a:xfrm>
        </p:spPr>
        <p:txBody>
          <a:bodyPr>
            <a:normAutofit fontScale="85000" lnSpcReduction="10000"/>
          </a:bodyPr>
          <a:lstStyle/>
          <a:p>
            <a:pPr>
              <a:buNone/>
            </a:pPr>
            <a:r>
              <a:rPr lang="en-GB" b="1" u="sng" dirty="0">
                <a:effectLst>
                  <a:outerShdw blurRad="38100" dist="38100" dir="2700000" algn="tl">
                    <a:srgbClr val="000000">
                      <a:alpha val="43137"/>
                    </a:srgbClr>
                  </a:outerShdw>
                </a:effectLst>
              </a:rPr>
              <a:t>4 Rules of thumb</a:t>
            </a:r>
            <a:r>
              <a:rPr lang="en-GB" dirty="0"/>
              <a:t>:</a:t>
            </a:r>
          </a:p>
          <a:p>
            <a:pPr>
              <a:buNone/>
            </a:pPr>
            <a:endParaRPr lang="en-GB" dirty="0"/>
          </a:p>
          <a:p>
            <a:pPr lvl="1"/>
            <a:r>
              <a:rPr lang="en-GB" sz="3200" b="1" dirty="0">
                <a:solidFill>
                  <a:srgbClr val="FF0000"/>
                </a:solidFill>
              </a:rPr>
              <a:t>There should be several occurrences</a:t>
            </a:r>
          </a:p>
          <a:p>
            <a:pPr lvl="2"/>
            <a:r>
              <a:rPr lang="en-GB" dirty="0"/>
              <a:t>e.g. there are lots of cars, of students, of books… to keep data about.</a:t>
            </a:r>
            <a:endParaRPr lang="en-GB" dirty="0">
              <a:solidFill>
                <a:srgbClr val="00B0F0"/>
              </a:solidFill>
            </a:endParaRPr>
          </a:p>
          <a:p>
            <a:pPr lvl="1"/>
            <a:r>
              <a:rPr lang="en-GB" sz="3200" b="1" dirty="0">
                <a:solidFill>
                  <a:srgbClr val="FF0000"/>
                </a:solidFill>
              </a:rPr>
              <a:t>It has more than one attribute (</a:t>
            </a:r>
            <a:r>
              <a:rPr lang="en-GB" sz="3200" b="1" i="1" dirty="0">
                <a:solidFill>
                  <a:srgbClr val="FF0000"/>
                </a:solidFill>
              </a:rPr>
              <a:t>not always</a:t>
            </a:r>
            <a:r>
              <a:rPr lang="en-GB" sz="3200" b="1" dirty="0">
                <a:solidFill>
                  <a:srgbClr val="FF0000"/>
                </a:solidFill>
              </a:rPr>
              <a:t>)</a:t>
            </a:r>
          </a:p>
          <a:p>
            <a:pPr lvl="2"/>
            <a:r>
              <a:rPr lang="en-GB" dirty="0"/>
              <a:t>It can exist only with one attribute (its key).</a:t>
            </a:r>
            <a:endParaRPr lang="en-GB" sz="3200" dirty="0">
              <a:solidFill>
                <a:srgbClr val="00B0F0"/>
              </a:solidFill>
            </a:endParaRPr>
          </a:p>
          <a:p>
            <a:pPr lvl="1"/>
            <a:r>
              <a:rPr lang="en-GB" sz="3200" b="1" dirty="0">
                <a:solidFill>
                  <a:srgbClr val="FF0000"/>
                </a:solidFill>
              </a:rPr>
              <a:t>There is a unique identifier</a:t>
            </a:r>
          </a:p>
          <a:p>
            <a:pPr lvl="2"/>
            <a:r>
              <a:rPr lang="en-GB" dirty="0"/>
              <a:t>The student number, car number plate, invoice number…</a:t>
            </a:r>
          </a:p>
          <a:p>
            <a:pPr lvl="1"/>
            <a:r>
              <a:rPr lang="en-GB" sz="3200" b="1" dirty="0">
                <a:solidFill>
                  <a:srgbClr val="FF0000"/>
                </a:solidFill>
              </a:rPr>
              <a:t>The entity is related to other ones in your model</a:t>
            </a:r>
          </a:p>
        </p:txBody>
      </p:sp>
      <p:sp>
        <p:nvSpPr>
          <p:cNvPr id="4" name="Footer Placeholder 3"/>
          <p:cNvSpPr>
            <a:spLocks noGrp="1"/>
          </p:cNvSpPr>
          <p:nvPr>
            <p:ph type="ftr" sz="quarter" idx="11"/>
          </p:nvPr>
        </p:nvSpPr>
        <p:spPr/>
        <p:txBody>
          <a:bodyPr/>
          <a:lstStyle/>
          <a:p>
            <a:r>
              <a:rPr lang="en-GB"/>
              <a:t>Database Systems for S/W Applications</a:t>
            </a:r>
          </a:p>
        </p:txBody>
      </p:sp>
      <p:sp>
        <p:nvSpPr>
          <p:cNvPr id="5" name="Slide Number Placeholder 4">
            <a:extLst>
              <a:ext uri="{FF2B5EF4-FFF2-40B4-BE49-F238E27FC236}">
                <a16:creationId xmlns:a16="http://schemas.microsoft.com/office/drawing/2014/main" id="{58429163-0E3D-43E9-9EC6-7C91E0B498FD}"/>
              </a:ext>
            </a:extLst>
          </p:cNvPr>
          <p:cNvSpPr>
            <a:spLocks noGrp="1"/>
          </p:cNvSpPr>
          <p:nvPr>
            <p:ph type="sldNum" sz="quarter" idx="12"/>
          </p:nvPr>
        </p:nvSpPr>
        <p:spPr/>
        <p:txBody>
          <a:bodyPr/>
          <a:lstStyle/>
          <a:p>
            <a:fld id="{C6623AC5-E736-42FC-804D-CE08A2C83742}" type="slidenum">
              <a:rPr lang="en-GB" smtClean="0"/>
              <a:t>11</a:t>
            </a:fld>
            <a:endParaRPr lang="en-GB"/>
          </a:p>
        </p:txBody>
      </p:sp>
    </p:spTree>
    <p:extLst>
      <p:ext uri="{BB962C8B-B14F-4D97-AF65-F5344CB8AC3E}">
        <p14:creationId xmlns:p14="http://schemas.microsoft.com/office/powerpoint/2010/main" val="144006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992313" y="1"/>
            <a:ext cx="8229600" cy="981075"/>
          </a:xfrm>
        </p:spPr>
        <p:txBody>
          <a:bodyPr/>
          <a:lstStyle/>
          <a:p>
            <a:pPr eaLnBrk="1" hangingPunct="1">
              <a:defRPr/>
            </a:pPr>
            <a:r>
              <a:rPr lang="en-GB" sz="3600" b="1" dirty="0"/>
              <a:t>What does a good ERD look like?</a:t>
            </a:r>
          </a:p>
        </p:txBody>
      </p:sp>
      <p:sp>
        <p:nvSpPr>
          <p:cNvPr id="81923" name="Rectangle 3"/>
          <p:cNvSpPr>
            <a:spLocks noGrp="1" noChangeArrowheads="1"/>
          </p:cNvSpPr>
          <p:nvPr>
            <p:ph type="body" idx="1"/>
          </p:nvPr>
        </p:nvSpPr>
        <p:spPr>
          <a:xfrm>
            <a:off x="2095501" y="1052514"/>
            <a:ext cx="5008612" cy="2952551"/>
          </a:xfrm>
        </p:spPr>
        <p:txBody>
          <a:bodyPr/>
          <a:lstStyle/>
          <a:p>
            <a:pPr eaLnBrk="1" hangingPunct="1">
              <a:lnSpc>
                <a:spcPct val="80000"/>
              </a:lnSpc>
              <a:spcBef>
                <a:spcPct val="25000"/>
              </a:spcBef>
              <a:buFontTx/>
              <a:buNone/>
            </a:pPr>
            <a:r>
              <a:rPr lang="en-GB" sz="2800" dirty="0"/>
              <a:t>The least you need to know is:</a:t>
            </a:r>
          </a:p>
          <a:p>
            <a:pPr eaLnBrk="1" hangingPunct="1">
              <a:lnSpc>
                <a:spcPct val="80000"/>
              </a:lnSpc>
              <a:spcBef>
                <a:spcPct val="25000"/>
              </a:spcBef>
            </a:pPr>
            <a:r>
              <a:rPr lang="en-GB" sz="2800" dirty="0"/>
              <a:t>Entity names</a:t>
            </a:r>
          </a:p>
          <a:p>
            <a:pPr eaLnBrk="1" hangingPunct="1">
              <a:lnSpc>
                <a:spcPct val="80000"/>
              </a:lnSpc>
              <a:spcBef>
                <a:spcPct val="25000"/>
              </a:spcBef>
            </a:pPr>
            <a:r>
              <a:rPr lang="en-GB" sz="2800" dirty="0"/>
              <a:t>Attribute names</a:t>
            </a:r>
          </a:p>
          <a:p>
            <a:pPr eaLnBrk="1" hangingPunct="1">
              <a:lnSpc>
                <a:spcPct val="80000"/>
              </a:lnSpc>
              <a:spcBef>
                <a:spcPct val="25000"/>
              </a:spcBef>
            </a:pPr>
            <a:r>
              <a:rPr lang="en-GB" sz="2800" dirty="0"/>
              <a:t>Primary keys</a:t>
            </a:r>
          </a:p>
          <a:p>
            <a:pPr eaLnBrk="1" hangingPunct="1">
              <a:lnSpc>
                <a:spcPct val="80000"/>
              </a:lnSpc>
              <a:spcBef>
                <a:spcPct val="25000"/>
              </a:spcBef>
            </a:pPr>
            <a:r>
              <a:rPr lang="en-GB" sz="2800" dirty="0"/>
              <a:t>Foreign keys</a:t>
            </a:r>
          </a:p>
          <a:p>
            <a:pPr eaLnBrk="1" hangingPunct="1">
              <a:lnSpc>
                <a:spcPct val="80000"/>
              </a:lnSpc>
              <a:spcBef>
                <a:spcPct val="25000"/>
              </a:spcBef>
            </a:pPr>
            <a:endParaRPr lang="en-GB" sz="1000" dirty="0"/>
          </a:p>
          <a:p>
            <a:pPr eaLnBrk="1" hangingPunct="1">
              <a:lnSpc>
                <a:spcPct val="80000"/>
              </a:lnSpc>
              <a:spcBef>
                <a:spcPct val="25000"/>
              </a:spcBef>
              <a:buNone/>
            </a:pPr>
            <a:r>
              <a:rPr lang="en-GB" sz="2800" dirty="0"/>
              <a:t>As in this </a:t>
            </a:r>
            <a:r>
              <a:rPr lang="en-GB" sz="2800" i="1" dirty="0"/>
              <a:t>schema</a:t>
            </a:r>
            <a:r>
              <a:rPr lang="en-GB" sz="2800" dirty="0"/>
              <a:t>:</a:t>
            </a:r>
          </a:p>
          <a:p>
            <a:pPr eaLnBrk="1" hangingPunct="1">
              <a:lnSpc>
                <a:spcPct val="80000"/>
              </a:lnSpc>
              <a:spcBef>
                <a:spcPct val="25000"/>
              </a:spcBef>
              <a:buNone/>
            </a:pPr>
            <a:endParaRPr lang="en-GB" sz="1000" dirty="0"/>
          </a:p>
          <a:p>
            <a:pPr eaLnBrk="1" hangingPunct="1">
              <a:lnSpc>
                <a:spcPct val="80000"/>
              </a:lnSpc>
              <a:spcBef>
                <a:spcPct val="25000"/>
              </a:spcBef>
            </a:pPr>
            <a:endParaRPr lang="en-GB" sz="2400" dirty="0"/>
          </a:p>
          <a:p>
            <a:pPr eaLnBrk="1" hangingPunct="1">
              <a:lnSpc>
                <a:spcPct val="80000"/>
              </a:lnSpc>
              <a:spcBef>
                <a:spcPct val="25000"/>
              </a:spcBef>
              <a:buNone/>
            </a:pPr>
            <a:endParaRPr lang="en-GB" sz="1800" dirty="0"/>
          </a:p>
          <a:p>
            <a:pPr eaLnBrk="1" hangingPunct="1">
              <a:lnSpc>
                <a:spcPct val="80000"/>
              </a:lnSpc>
              <a:spcBef>
                <a:spcPct val="25000"/>
              </a:spcBef>
              <a:buFontTx/>
              <a:buNone/>
            </a:pPr>
            <a:endParaRPr lang="en-GB" sz="2800" b="1" dirty="0"/>
          </a:p>
        </p:txBody>
      </p:sp>
      <p:sp>
        <p:nvSpPr>
          <p:cNvPr id="17" name="Text Box 1027"/>
          <p:cNvSpPr txBox="1">
            <a:spLocks noChangeArrowheads="1"/>
          </p:cNvSpPr>
          <p:nvPr/>
        </p:nvSpPr>
        <p:spPr bwMode="auto">
          <a:xfrm>
            <a:off x="2639616" y="4221089"/>
            <a:ext cx="1152128" cy="1200329"/>
          </a:xfrm>
          <a:prstGeom prst="rect">
            <a:avLst/>
          </a:prstGeom>
          <a:noFill/>
          <a:ln w="12700">
            <a:solidFill>
              <a:schemeClr val="tx1"/>
            </a:solidFill>
            <a:miter lim="800000"/>
            <a:headEnd/>
            <a:tailEnd/>
          </a:ln>
        </p:spPr>
        <p:txBody>
          <a:bodyPr wrap="square">
            <a:spAutoFit/>
          </a:bodyPr>
          <a:lstStyle/>
          <a:p>
            <a:pPr>
              <a:spcBef>
                <a:spcPct val="50000"/>
              </a:spcBef>
            </a:pPr>
            <a:r>
              <a:rPr lang="en-GB" dirty="0"/>
              <a:t>Teacher</a:t>
            </a:r>
          </a:p>
          <a:p>
            <a:pPr>
              <a:spcBef>
                <a:spcPct val="50000"/>
              </a:spcBef>
            </a:pPr>
            <a:r>
              <a:rPr lang="en-GB" u="sng" dirty="0"/>
              <a:t>Number</a:t>
            </a:r>
          </a:p>
          <a:p>
            <a:pPr>
              <a:spcBef>
                <a:spcPct val="50000"/>
              </a:spcBef>
            </a:pPr>
            <a:r>
              <a:rPr lang="en-GB" dirty="0"/>
              <a:t>Name</a:t>
            </a:r>
          </a:p>
        </p:txBody>
      </p:sp>
      <p:sp>
        <p:nvSpPr>
          <p:cNvPr id="18" name="Line 1028"/>
          <p:cNvSpPr>
            <a:spLocks noChangeShapeType="1"/>
          </p:cNvSpPr>
          <p:nvPr/>
        </p:nvSpPr>
        <p:spPr bwMode="auto">
          <a:xfrm flipV="1">
            <a:off x="2639616" y="4581128"/>
            <a:ext cx="1152128" cy="0"/>
          </a:xfrm>
          <a:prstGeom prst="line">
            <a:avLst/>
          </a:prstGeom>
          <a:noFill/>
          <a:ln w="9525">
            <a:solidFill>
              <a:schemeClr val="tx1"/>
            </a:solidFill>
            <a:round/>
            <a:headEnd/>
            <a:tailEnd/>
          </a:ln>
        </p:spPr>
        <p:txBody>
          <a:bodyPr/>
          <a:lstStyle/>
          <a:p>
            <a:endParaRPr lang="en-GB" dirty="0"/>
          </a:p>
        </p:txBody>
      </p:sp>
      <p:sp>
        <p:nvSpPr>
          <p:cNvPr id="19" name="Text Box 1029"/>
          <p:cNvSpPr txBox="1">
            <a:spLocks noChangeArrowheads="1"/>
          </p:cNvSpPr>
          <p:nvPr/>
        </p:nvSpPr>
        <p:spPr bwMode="auto">
          <a:xfrm>
            <a:off x="7896200" y="4149081"/>
            <a:ext cx="1805880" cy="1200329"/>
          </a:xfrm>
          <a:prstGeom prst="rect">
            <a:avLst/>
          </a:prstGeom>
          <a:noFill/>
          <a:ln w="12700">
            <a:solidFill>
              <a:schemeClr val="tx1"/>
            </a:solidFill>
            <a:miter lim="800000"/>
            <a:headEnd/>
            <a:tailEnd/>
          </a:ln>
        </p:spPr>
        <p:txBody>
          <a:bodyPr wrap="square">
            <a:spAutoFit/>
          </a:bodyPr>
          <a:lstStyle/>
          <a:p>
            <a:pPr>
              <a:spcBef>
                <a:spcPct val="50000"/>
              </a:spcBef>
            </a:pPr>
            <a:r>
              <a:rPr lang="en-GB" dirty="0"/>
              <a:t>Module</a:t>
            </a:r>
          </a:p>
          <a:p>
            <a:pPr>
              <a:spcBef>
                <a:spcPct val="50000"/>
              </a:spcBef>
            </a:pPr>
            <a:r>
              <a:rPr lang="en-GB" u="sng" dirty="0"/>
              <a:t>Module number</a:t>
            </a:r>
          </a:p>
          <a:p>
            <a:pPr>
              <a:spcBef>
                <a:spcPct val="50000"/>
              </a:spcBef>
            </a:pPr>
            <a:r>
              <a:rPr lang="en-GB" dirty="0"/>
              <a:t>Subject</a:t>
            </a:r>
          </a:p>
        </p:txBody>
      </p:sp>
      <p:sp>
        <p:nvSpPr>
          <p:cNvPr id="20" name="Line 1030"/>
          <p:cNvSpPr>
            <a:spLocks noChangeShapeType="1"/>
          </p:cNvSpPr>
          <p:nvPr/>
        </p:nvSpPr>
        <p:spPr bwMode="auto">
          <a:xfrm>
            <a:off x="7896200" y="4493916"/>
            <a:ext cx="1805880" cy="15204"/>
          </a:xfrm>
          <a:prstGeom prst="line">
            <a:avLst/>
          </a:prstGeom>
          <a:noFill/>
          <a:ln w="9525">
            <a:solidFill>
              <a:schemeClr val="tx1"/>
            </a:solidFill>
            <a:round/>
            <a:headEnd/>
            <a:tailEnd/>
          </a:ln>
        </p:spPr>
        <p:txBody>
          <a:bodyPr/>
          <a:lstStyle/>
          <a:p>
            <a:endParaRPr lang="en-GB" dirty="0"/>
          </a:p>
        </p:txBody>
      </p:sp>
      <p:sp>
        <p:nvSpPr>
          <p:cNvPr id="21" name="Line 1031"/>
          <p:cNvSpPr>
            <a:spLocks noChangeShapeType="1"/>
          </p:cNvSpPr>
          <p:nvPr/>
        </p:nvSpPr>
        <p:spPr bwMode="auto">
          <a:xfrm>
            <a:off x="3791744" y="4941168"/>
            <a:ext cx="1152128" cy="0"/>
          </a:xfrm>
          <a:prstGeom prst="line">
            <a:avLst/>
          </a:prstGeom>
          <a:noFill/>
          <a:ln w="9525">
            <a:solidFill>
              <a:schemeClr val="tx1"/>
            </a:solidFill>
            <a:round/>
            <a:headEnd/>
            <a:tailEnd/>
          </a:ln>
        </p:spPr>
        <p:txBody>
          <a:bodyPr/>
          <a:lstStyle/>
          <a:p>
            <a:endParaRPr lang="en-GB" dirty="0"/>
          </a:p>
        </p:txBody>
      </p:sp>
      <p:sp>
        <p:nvSpPr>
          <p:cNvPr id="22" name="Text Box 1037"/>
          <p:cNvSpPr txBox="1">
            <a:spLocks noChangeArrowheads="1"/>
          </p:cNvSpPr>
          <p:nvPr/>
        </p:nvSpPr>
        <p:spPr bwMode="auto">
          <a:xfrm>
            <a:off x="4943872" y="4149081"/>
            <a:ext cx="1944216" cy="1615827"/>
          </a:xfrm>
          <a:prstGeom prst="rect">
            <a:avLst/>
          </a:prstGeom>
          <a:noFill/>
          <a:ln w="12700">
            <a:solidFill>
              <a:schemeClr val="tx1"/>
            </a:solidFill>
            <a:miter lim="800000"/>
            <a:headEnd/>
            <a:tailEnd/>
          </a:ln>
        </p:spPr>
        <p:txBody>
          <a:bodyPr wrap="square">
            <a:spAutoFit/>
          </a:bodyPr>
          <a:lstStyle/>
          <a:p>
            <a:pPr>
              <a:spcBef>
                <a:spcPct val="50000"/>
              </a:spcBef>
            </a:pPr>
            <a:r>
              <a:rPr lang="en-GB" dirty="0"/>
              <a:t>ModuleTeacher</a:t>
            </a:r>
          </a:p>
          <a:p>
            <a:pPr>
              <a:spcBef>
                <a:spcPct val="50000"/>
              </a:spcBef>
            </a:pPr>
            <a:r>
              <a:rPr lang="en-GB" u="sng" dirty="0"/>
              <a:t>Teacher number</a:t>
            </a:r>
            <a:r>
              <a:rPr lang="en-GB" dirty="0"/>
              <a:t>*</a:t>
            </a:r>
          </a:p>
          <a:p>
            <a:pPr>
              <a:spcBef>
                <a:spcPct val="50000"/>
              </a:spcBef>
            </a:pPr>
            <a:r>
              <a:rPr lang="en-GB" u="sng" dirty="0"/>
              <a:t>Module number</a:t>
            </a:r>
            <a:r>
              <a:rPr lang="en-GB" dirty="0"/>
              <a:t>*</a:t>
            </a:r>
          </a:p>
          <a:p>
            <a:pPr>
              <a:spcBef>
                <a:spcPct val="50000"/>
              </a:spcBef>
            </a:pPr>
            <a:r>
              <a:rPr lang="en-GB" dirty="0" err="1"/>
              <a:t>Time_period</a:t>
            </a:r>
            <a:endParaRPr lang="en-GB" dirty="0"/>
          </a:p>
        </p:txBody>
      </p:sp>
      <p:sp>
        <p:nvSpPr>
          <p:cNvPr id="23" name="Line 1038"/>
          <p:cNvSpPr>
            <a:spLocks noChangeShapeType="1"/>
          </p:cNvSpPr>
          <p:nvPr/>
        </p:nvSpPr>
        <p:spPr bwMode="auto">
          <a:xfrm>
            <a:off x="4943872" y="4509120"/>
            <a:ext cx="1944216" cy="0"/>
          </a:xfrm>
          <a:prstGeom prst="line">
            <a:avLst/>
          </a:prstGeom>
          <a:noFill/>
          <a:ln w="9525">
            <a:solidFill>
              <a:schemeClr val="tx1"/>
            </a:solidFill>
            <a:round/>
            <a:headEnd/>
            <a:tailEnd/>
          </a:ln>
        </p:spPr>
        <p:txBody>
          <a:bodyPr/>
          <a:lstStyle/>
          <a:p>
            <a:endParaRPr lang="en-GB" dirty="0"/>
          </a:p>
        </p:txBody>
      </p:sp>
      <p:sp>
        <p:nvSpPr>
          <p:cNvPr id="24" name="Line 1039"/>
          <p:cNvSpPr>
            <a:spLocks noChangeShapeType="1"/>
          </p:cNvSpPr>
          <p:nvPr/>
        </p:nvSpPr>
        <p:spPr bwMode="auto">
          <a:xfrm flipH="1">
            <a:off x="6888088" y="5157192"/>
            <a:ext cx="1008112" cy="0"/>
          </a:xfrm>
          <a:prstGeom prst="line">
            <a:avLst/>
          </a:prstGeom>
          <a:noFill/>
          <a:ln w="9525">
            <a:solidFill>
              <a:schemeClr val="tx1"/>
            </a:solidFill>
            <a:round/>
            <a:headEnd/>
            <a:tailEnd/>
          </a:ln>
        </p:spPr>
        <p:txBody>
          <a:bodyPr/>
          <a:lstStyle/>
          <a:p>
            <a:endParaRPr lang="en-GB" dirty="0"/>
          </a:p>
        </p:txBody>
      </p:sp>
      <p:sp>
        <p:nvSpPr>
          <p:cNvPr id="13" name="Rectangle 12"/>
          <p:cNvSpPr/>
          <p:nvPr/>
        </p:nvSpPr>
        <p:spPr>
          <a:xfrm>
            <a:off x="6456040" y="1556792"/>
            <a:ext cx="3096344" cy="1341906"/>
          </a:xfrm>
          <a:prstGeom prst="rect">
            <a:avLst/>
          </a:prstGeom>
        </p:spPr>
        <p:txBody>
          <a:bodyPr wrap="square">
            <a:spAutoFit/>
          </a:bodyPr>
          <a:lstStyle/>
          <a:p>
            <a:pPr eaLnBrk="1" hangingPunct="1">
              <a:lnSpc>
                <a:spcPct val="80000"/>
              </a:lnSpc>
              <a:spcBef>
                <a:spcPct val="25000"/>
              </a:spcBef>
              <a:buFont typeface="Arial" pitchFamily="34" charset="0"/>
              <a:buChar char="•"/>
            </a:pPr>
            <a:r>
              <a:rPr lang="en-GB" sz="2800" dirty="0"/>
              <a:t> Relationships</a:t>
            </a:r>
          </a:p>
          <a:p>
            <a:pPr lvl="1">
              <a:lnSpc>
                <a:spcPct val="80000"/>
              </a:lnSpc>
              <a:spcBef>
                <a:spcPct val="25000"/>
              </a:spcBef>
              <a:buFont typeface="Arial" pitchFamily="34" charset="0"/>
              <a:buChar char="•"/>
            </a:pPr>
            <a:r>
              <a:rPr lang="en-GB" sz="2800" dirty="0"/>
              <a:t> Cardinalities</a:t>
            </a:r>
          </a:p>
          <a:p>
            <a:pPr lvl="1">
              <a:lnSpc>
                <a:spcPct val="80000"/>
              </a:lnSpc>
              <a:spcBef>
                <a:spcPct val="25000"/>
              </a:spcBef>
              <a:buFont typeface="Arial" pitchFamily="34" charset="0"/>
              <a:buChar char="•"/>
            </a:pPr>
            <a:r>
              <a:rPr lang="en-GB" sz="2800" dirty="0"/>
              <a:t> Labels</a:t>
            </a:r>
          </a:p>
        </p:txBody>
      </p:sp>
      <p:grpSp>
        <p:nvGrpSpPr>
          <p:cNvPr id="2" name="Group 29"/>
          <p:cNvGrpSpPr/>
          <p:nvPr/>
        </p:nvGrpSpPr>
        <p:grpSpPr>
          <a:xfrm>
            <a:off x="6888089" y="5013176"/>
            <a:ext cx="215967" cy="288032"/>
            <a:chOff x="3635896" y="3429000"/>
            <a:chExt cx="215967" cy="288032"/>
          </a:xfrm>
        </p:grpSpPr>
        <p:cxnSp>
          <p:nvCxnSpPr>
            <p:cNvPr id="16" name="Straight Connector 15"/>
            <p:cNvCxnSpPr/>
            <p:nvPr/>
          </p:nvCxnSpPr>
          <p:spPr>
            <a:xfrm flipH="1" flipV="1">
              <a:off x="3635896" y="3429000"/>
              <a:ext cx="215967" cy="1440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3635896" y="3573016"/>
              <a:ext cx="215966" cy="1440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Group 30"/>
          <p:cNvGrpSpPr/>
          <p:nvPr/>
        </p:nvGrpSpPr>
        <p:grpSpPr>
          <a:xfrm flipH="1">
            <a:off x="4727848" y="4797152"/>
            <a:ext cx="207700" cy="279648"/>
            <a:chOff x="3635896" y="3429000"/>
            <a:chExt cx="215967" cy="288032"/>
          </a:xfrm>
        </p:grpSpPr>
        <p:cxnSp>
          <p:nvCxnSpPr>
            <p:cNvPr id="32" name="Straight Connector 31"/>
            <p:cNvCxnSpPr/>
            <p:nvPr/>
          </p:nvCxnSpPr>
          <p:spPr>
            <a:xfrm flipH="1" flipV="1">
              <a:off x="3635896" y="3429000"/>
              <a:ext cx="215967" cy="1440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635896" y="3573016"/>
              <a:ext cx="215966" cy="1440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7162304" y="4938300"/>
            <a:ext cx="864096" cy="276999"/>
          </a:xfrm>
          <a:prstGeom prst="rect">
            <a:avLst/>
          </a:prstGeom>
          <a:noFill/>
        </p:spPr>
        <p:txBody>
          <a:bodyPr wrap="square" rtlCol="0">
            <a:spAutoFit/>
          </a:bodyPr>
          <a:lstStyle/>
          <a:p>
            <a:r>
              <a:rPr lang="en-GB" sz="1200" dirty="0"/>
              <a:t>taught by</a:t>
            </a:r>
          </a:p>
        </p:txBody>
      </p:sp>
      <p:sp>
        <p:nvSpPr>
          <p:cNvPr id="37" name="TextBox 36"/>
          <p:cNvSpPr txBox="1"/>
          <p:nvPr/>
        </p:nvSpPr>
        <p:spPr>
          <a:xfrm>
            <a:off x="3719736" y="4725145"/>
            <a:ext cx="720080" cy="276999"/>
          </a:xfrm>
          <a:prstGeom prst="rect">
            <a:avLst/>
          </a:prstGeom>
          <a:noFill/>
        </p:spPr>
        <p:txBody>
          <a:bodyPr wrap="square" rtlCol="0">
            <a:spAutoFit/>
          </a:bodyPr>
          <a:lstStyle/>
          <a:p>
            <a:r>
              <a:rPr lang="en-GB" sz="1200" dirty="0"/>
              <a:t>teaches</a:t>
            </a:r>
          </a:p>
        </p:txBody>
      </p:sp>
      <p:cxnSp>
        <p:nvCxnSpPr>
          <p:cNvPr id="39" name="Straight Arrow Connector 38"/>
          <p:cNvCxnSpPr/>
          <p:nvPr/>
        </p:nvCxnSpPr>
        <p:spPr bwMode="auto">
          <a:xfrm>
            <a:off x="7752184" y="5229200"/>
            <a:ext cx="914400" cy="914400"/>
          </a:xfrm>
          <a:prstGeom prst="straightConnector1">
            <a:avLst/>
          </a:prstGeom>
          <a:noFill/>
          <a:ln w="9525" cap="flat" cmpd="sng" algn="ctr">
            <a:noFill/>
            <a:prstDash val="solid"/>
            <a:round/>
            <a:headEnd type="none" w="med" len="med"/>
            <a:tailEnd type="arrow"/>
          </a:ln>
          <a:effectLst/>
        </p:spPr>
      </p:cxnSp>
      <p:cxnSp>
        <p:nvCxnSpPr>
          <p:cNvPr id="41" name="Straight Arrow Connector 40"/>
          <p:cNvCxnSpPr/>
          <p:nvPr/>
        </p:nvCxnSpPr>
        <p:spPr bwMode="auto">
          <a:xfrm flipH="1">
            <a:off x="7536160" y="5301208"/>
            <a:ext cx="216024" cy="0"/>
          </a:xfrm>
          <a:prstGeom prst="straightConnector1">
            <a:avLst/>
          </a:prstGeom>
          <a:noFill/>
          <a:ln w="9525" cap="flat" cmpd="sng" algn="ctr">
            <a:noFill/>
            <a:prstDash val="solid"/>
            <a:round/>
            <a:headEnd type="none" w="med" len="med"/>
            <a:tailEnd type="arrow"/>
          </a:ln>
          <a:effectLst/>
        </p:spPr>
      </p:cxnSp>
      <p:cxnSp>
        <p:nvCxnSpPr>
          <p:cNvPr id="43" name="Straight Arrow Connector 42"/>
          <p:cNvCxnSpPr/>
          <p:nvPr/>
        </p:nvCxnSpPr>
        <p:spPr bwMode="auto">
          <a:xfrm flipH="1">
            <a:off x="7536160" y="5229200"/>
            <a:ext cx="216024" cy="0"/>
          </a:xfrm>
          <a:prstGeom prst="straightConnector1">
            <a:avLst/>
          </a:prstGeom>
          <a:noFill/>
          <a:ln w="9525" cap="flat" cmpd="sng" algn="ctr">
            <a:solidFill>
              <a:schemeClr val="tx1"/>
            </a:solidFill>
            <a:prstDash val="solid"/>
            <a:round/>
            <a:headEnd type="none" w="med" len="med"/>
            <a:tailEnd type="arrow"/>
          </a:ln>
          <a:effectLst/>
        </p:spPr>
      </p:cxnSp>
      <p:sp>
        <p:nvSpPr>
          <p:cNvPr id="28" name="TextBox 27"/>
          <p:cNvSpPr txBox="1"/>
          <p:nvPr/>
        </p:nvSpPr>
        <p:spPr>
          <a:xfrm>
            <a:off x="7882384" y="5627933"/>
            <a:ext cx="2592288" cy="738664"/>
          </a:xfrm>
          <a:prstGeom prst="rect">
            <a:avLst/>
          </a:prstGeom>
          <a:noFill/>
        </p:spPr>
        <p:txBody>
          <a:bodyPr wrap="square" rtlCol="0">
            <a:spAutoFit/>
          </a:bodyPr>
          <a:lstStyle/>
          <a:p>
            <a:r>
              <a:rPr lang="en-GB" sz="1400" i="1" dirty="0"/>
              <a:t>NB: the time period attribute is used to store when a teacher takes a given module.</a:t>
            </a:r>
          </a:p>
        </p:txBody>
      </p:sp>
      <p:sp>
        <p:nvSpPr>
          <p:cNvPr id="4" name="Footer Placeholder 3"/>
          <p:cNvSpPr>
            <a:spLocks noGrp="1"/>
          </p:cNvSpPr>
          <p:nvPr>
            <p:ph type="ftr" sz="quarter" idx="11"/>
          </p:nvPr>
        </p:nvSpPr>
        <p:spPr/>
        <p:txBody>
          <a:bodyPr/>
          <a:lstStyle/>
          <a:p>
            <a:r>
              <a:rPr lang="en-GB"/>
              <a:t>Database Systems for S/W Applications</a:t>
            </a:r>
          </a:p>
        </p:txBody>
      </p:sp>
      <p:sp>
        <p:nvSpPr>
          <p:cNvPr id="5" name="Slide Number Placeholder 4">
            <a:extLst>
              <a:ext uri="{FF2B5EF4-FFF2-40B4-BE49-F238E27FC236}">
                <a16:creationId xmlns:a16="http://schemas.microsoft.com/office/drawing/2014/main" id="{D8980119-F758-4F85-AC84-68AB7706B44A}"/>
              </a:ext>
            </a:extLst>
          </p:cNvPr>
          <p:cNvSpPr>
            <a:spLocks noGrp="1"/>
          </p:cNvSpPr>
          <p:nvPr>
            <p:ph type="sldNum" sz="quarter" idx="12"/>
          </p:nvPr>
        </p:nvSpPr>
        <p:spPr/>
        <p:txBody>
          <a:bodyPr/>
          <a:lstStyle/>
          <a:p>
            <a:fld id="{C6623AC5-E736-42FC-804D-CE08A2C83742}" type="slidenum">
              <a:rPr lang="en-GB" smtClean="0"/>
              <a:t>12</a:t>
            </a:fld>
            <a:endParaRPr lang="en-GB"/>
          </a:p>
        </p:txBody>
      </p:sp>
    </p:spTree>
    <p:extLst>
      <p:ext uri="{BB962C8B-B14F-4D97-AF65-F5344CB8AC3E}">
        <p14:creationId xmlns:p14="http://schemas.microsoft.com/office/powerpoint/2010/main" val="207588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991544" y="116633"/>
            <a:ext cx="8229600" cy="648072"/>
          </a:xfrm>
        </p:spPr>
        <p:txBody>
          <a:bodyPr/>
          <a:lstStyle/>
          <a:p>
            <a:pPr eaLnBrk="1" hangingPunct="1">
              <a:defRPr/>
            </a:pPr>
            <a:r>
              <a:rPr lang="en-GB" sz="3600" b="1" u="sng" dirty="0"/>
              <a:t>Course notation (</a:t>
            </a:r>
            <a:r>
              <a:rPr lang="en-GB" sz="3600" b="1" u="sng" dirty="0">
                <a:solidFill>
                  <a:srgbClr val="FF0000"/>
                </a:solidFill>
              </a:rPr>
              <a:t>Crow’s Foot</a:t>
            </a:r>
            <a:r>
              <a:rPr lang="en-GB" sz="3600" b="1" u="sng" dirty="0"/>
              <a:t>)</a:t>
            </a:r>
          </a:p>
        </p:txBody>
      </p:sp>
      <p:sp>
        <p:nvSpPr>
          <p:cNvPr id="13" name="Rectangle 12"/>
          <p:cNvSpPr/>
          <p:nvPr/>
        </p:nvSpPr>
        <p:spPr>
          <a:xfrm>
            <a:off x="623392" y="1339197"/>
            <a:ext cx="11377264" cy="4179606"/>
          </a:xfrm>
          <a:prstGeom prst="rect">
            <a:avLst/>
          </a:prstGeom>
        </p:spPr>
        <p:txBody>
          <a:bodyPr wrap="square">
            <a:spAutoFit/>
          </a:bodyPr>
          <a:lstStyle/>
          <a:p>
            <a:pPr>
              <a:lnSpc>
                <a:spcPct val="80000"/>
              </a:lnSpc>
              <a:spcBef>
                <a:spcPct val="25000"/>
              </a:spcBef>
              <a:spcAft>
                <a:spcPts val="1200"/>
              </a:spcAft>
              <a:buFont typeface="Arial" pitchFamily="34" charset="0"/>
              <a:buChar char="•"/>
            </a:pPr>
            <a:r>
              <a:rPr lang="en-GB" sz="2400" dirty="0">
                <a:solidFill>
                  <a:srgbClr val="C00000"/>
                </a:solidFill>
              </a:rPr>
              <a:t> </a:t>
            </a:r>
            <a:r>
              <a:rPr lang="en-GB" sz="2400" u="sng" dirty="0">
                <a:solidFill>
                  <a:srgbClr val="C00000"/>
                </a:solidFill>
              </a:rPr>
              <a:t>Entity</a:t>
            </a:r>
            <a:r>
              <a:rPr lang="en-GB" sz="2400" dirty="0">
                <a:solidFill>
                  <a:srgbClr val="C00000"/>
                </a:solidFill>
              </a:rPr>
              <a:t> </a:t>
            </a:r>
            <a:r>
              <a:rPr lang="en-GB" sz="2400" dirty="0"/>
              <a:t>– in a box, name at the top</a:t>
            </a:r>
          </a:p>
          <a:p>
            <a:pPr>
              <a:lnSpc>
                <a:spcPct val="80000"/>
              </a:lnSpc>
              <a:spcBef>
                <a:spcPct val="25000"/>
              </a:spcBef>
              <a:spcAft>
                <a:spcPts val="1200"/>
              </a:spcAft>
              <a:buFont typeface="Arial" pitchFamily="34" charset="0"/>
              <a:buChar char="•"/>
            </a:pPr>
            <a:r>
              <a:rPr lang="en-GB" sz="2400" dirty="0">
                <a:solidFill>
                  <a:srgbClr val="C00000"/>
                </a:solidFill>
              </a:rPr>
              <a:t> </a:t>
            </a:r>
            <a:r>
              <a:rPr lang="en-GB" sz="2400" dirty="0"/>
              <a:t>Avoid names with spaces: CamelCase or </a:t>
            </a:r>
            <a:r>
              <a:rPr lang="en-GB" sz="2400" dirty="0" err="1"/>
              <a:t>under_score</a:t>
            </a:r>
            <a:endParaRPr lang="en-GB" sz="2400" dirty="0"/>
          </a:p>
          <a:p>
            <a:pPr>
              <a:lnSpc>
                <a:spcPct val="80000"/>
              </a:lnSpc>
              <a:spcBef>
                <a:spcPct val="25000"/>
              </a:spcBef>
              <a:spcAft>
                <a:spcPts val="1200"/>
              </a:spcAft>
              <a:buFont typeface="Arial" pitchFamily="34" charset="0"/>
              <a:buChar char="•"/>
            </a:pPr>
            <a:r>
              <a:rPr lang="en-GB" sz="2400" dirty="0">
                <a:solidFill>
                  <a:srgbClr val="C00000"/>
                </a:solidFill>
              </a:rPr>
              <a:t> </a:t>
            </a:r>
            <a:r>
              <a:rPr lang="en-GB" sz="2400" u="sng" dirty="0">
                <a:solidFill>
                  <a:srgbClr val="C00000"/>
                </a:solidFill>
              </a:rPr>
              <a:t>Attribute names</a:t>
            </a:r>
            <a:endParaRPr lang="en-GB" sz="2400" dirty="0"/>
          </a:p>
          <a:p>
            <a:pPr>
              <a:lnSpc>
                <a:spcPct val="80000"/>
              </a:lnSpc>
              <a:spcBef>
                <a:spcPct val="25000"/>
              </a:spcBef>
              <a:spcAft>
                <a:spcPts val="1200"/>
              </a:spcAft>
              <a:buFont typeface="Arial" pitchFamily="34" charset="0"/>
              <a:buChar char="•"/>
            </a:pPr>
            <a:r>
              <a:rPr lang="en-GB" sz="2400" dirty="0">
                <a:solidFill>
                  <a:srgbClr val="C00000"/>
                </a:solidFill>
              </a:rPr>
              <a:t> </a:t>
            </a:r>
            <a:r>
              <a:rPr lang="en-GB" sz="2400" u="sng" dirty="0">
                <a:solidFill>
                  <a:srgbClr val="C00000"/>
                </a:solidFill>
              </a:rPr>
              <a:t>Primary keys </a:t>
            </a:r>
            <a:r>
              <a:rPr lang="en-GB" sz="2400" dirty="0"/>
              <a:t>– underline</a:t>
            </a:r>
          </a:p>
          <a:p>
            <a:pPr>
              <a:lnSpc>
                <a:spcPct val="80000"/>
              </a:lnSpc>
              <a:spcBef>
                <a:spcPct val="25000"/>
              </a:spcBef>
              <a:spcAft>
                <a:spcPts val="1200"/>
              </a:spcAft>
              <a:buFont typeface="Arial" pitchFamily="34" charset="0"/>
              <a:buChar char="•"/>
            </a:pPr>
            <a:r>
              <a:rPr lang="en-GB" sz="2400" dirty="0">
                <a:solidFill>
                  <a:srgbClr val="C00000"/>
                </a:solidFill>
              </a:rPr>
              <a:t> </a:t>
            </a:r>
            <a:r>
              <a:rPr lang="en-GB" sz="2400" u="sng" dirty="0">
                <a:solidFill>
                  <a:srgbClr val="C00000"/>
                </a:solidFill>
              </a:rPr>
              <a:t>Foreign keys </a:t>
            </a:r>
            <a:r>
              <a:rPr lang="en-GB" sz="2400" dirty="0"/>
              <a:t>– star *; group composite FKs with a | vertical line   </a:t>
            </a:r>
          </a:p>
          <a:p>
            <a:pPr>
              <a:lnSpc>
                <a:spcPct val="80000"/>
              </a:lnSpc>
              <a:spcBef>
                <a:spcPct val="25000"/>
              </a:spcBef>
              <a:spcAft>
                <a:spcPts val="1200"/>
              </a:spcAft>
            </a:pPr>
            <a:r>
              <a:rPr lang="en-GB" sz="2400" dirty="0"/>
              <a:t>  and star</a:t>
            </a:r>
          </a:p>
          <a:p>
            <a:pPr>
              <a:lnSpc>
                <a:spcPct val="80000"/>
              </a:lnSpc>
              <a:spcBef>
                <a:spcPct val="25000"/>
              </a:spcBef>
              <a:spcAft>
                <a:spcPts val="1200"/>
              </a:spcAft>
              <a:buFont typeface="Arial" pitchFamily="34" charset="0"/>
              <a:buChar char="•"/>
            </a:pPr>
            <a:r>
              <a:rPr lang="en-GB" sz="2400" dirty="0">
                <a:solidFill>
                  <a:srgbClr val="C00000"/>
                </a:solidFill>
              </a:rPr>
              <a:t> </a:t>
            </a:r>
            <a:r>
              <a:rPr lang="en-GB" sz="2400" u="sng" dirty="0">
                <a:solidFill>
                  <a:srgbClr val="C00000"/>
                </a:solidFill>
              </a:rPr>
              <a:t>Relationship cardinalities </a:t>
            </a:r>
            <a:r>
              <a:rPr lang="en-GB" sz="2400" dirty="0"/>
              <a:t>– Crow’s foot; </a:t>
            </a:r>
          </a:p>
          <a:p>
            <a:pPr>
              <a:lnSpc>
                <a:spcPct val="80000"/>
              </a:lnSpc>
              <a:spcBef>
                <a:spcPct val="25000"/>
              </a:spcBef>
              <a:spcAft>
                <a:spcPts val="1200"/>
              </a:spcAft>
              <a:buFont typeface="Arial" pitchFamily="34" charset="0"/>
              <a:buChar char="•"/>
            </a:pPr>
            <a:r>
              <a:rPr lang="en-GB" sz="2400" dirty="0">
                <a:solidFill>
                  <a:srgbClr val="C00000"/>
                </a:solidFill>
              </a:rPr>
              <a:t> </a:t>
            </a:r>
            <a:r>
              <a:rPr lang="en-GB" sz="2400" u="sng" dirty="0">
                <a:solidFill>
                  <a:srgbClr val="C00000"/>
                </a:solidFill>
              </a:rPr>
              <a:t>Relationship labels </a:t>
            </a:r>
            <a:r>
              <a:rPr lang="en-GB" sz="2400" dirty="0"/>
              <a:t>– left to right; if not mark the direction</a:t>
            </a:r>
            <a:endParaRPr lang="en-GB" sz="900" dirty="0"/>
          </a:p>
        </p:txBody>
      </p:sp>
      <p:cxnSp>
        <p:nvCxnSpPr>
          <p:cNvPr id="39" name="Straight Arrow Connector 38"/>
          <p:cNvCxnSpPr/>
          <p:nvPr/>
        </p:nvCxnSpPr>
        <p:spPr bwMode="auto">
          <a:xfrm>
            <a:off x="7752184" y="5229200"/>
            <a:ext cx="914400" cy="914400"/>
          </a:xfrm>
          <a:prstGeom prst="straightConnector1">
            <a:avLst/>
          </a:prstGeom>
          <a:noFill/>
          <a:ln w="9525" cap="flat" cmpd="sng" algn="ctr">
            <a:noFill/>
            <a:prstDash val="solid"/>
            <a:round/>
            <a:headEnd type="none" w="med" len="med"/>
            <a:tailEnd type="arrow"/>
          </a:ln>
          <a:effectLst/>
        </p:spPr>
      </p:cxnSp>
      <p:sp>
        <p:nvSpPr>
          <p:cNvPr id="2" name="Footer Placeholder 1"/>
          <p:cNvSpPr>
            <a:spLocks noGrp="1"/>
          </p:cNvSpPr>
          <p:nvPr>
            <p:ph type="ftr" sz="quarter" idx="11"/>
          </p:nvPr>
        </p:nvSpPr>
        <p:spPr/>
        <p:txBody>
          <a:bodyPr/>
          <a:lstStyle/>
          <a:p>
            <a:r>
              <a:rPr lang="en-GB"/>
              <a:t>Database Systems for S/W Applications</a:t>
            </a:r>
          </a:p>
        </p:txBody>
      </p:sp>
      <p:sp>
        <p:nvSpPr>
          <p:cNvPr id="3" name="Slide Number Placeholder 2">
            <a:extLst>
              <a:ext uri="{FF2B5EF4-FFF2-40B4-BE49-F238E27FC236}">
                <a16:creationId xmlns:a16="http://schemas.microsoft.com/office/drawing/2014/main" id="{29AADF54-ED70-4DFA-B369-046347669007}"/>
              </a:ext>
            </a:extLst>
          </p:cNvPr>
          <p:cNvSpPr>
            <a:spLocks noGrp="1"/>
          </p:cNvSpPr>
          <p:nvPr>
            <p:ph type="sldNum" sz="quarter" idx="12"/>
          </p:nvPr>
        </p:nvSpPr>
        <p:spPr/>
        <p:txBody>
          <a:bodyPr/>
          <a:lstStyle/>
          <a:p>
            <a:fld id="{C6623AC5-E736-42FC-804D-CE08A2C83742}" type="slidenum">
              <a:rPr lang="en-GB" smtClean="0"/>
              <a:t>13</a:t>
            </a:fld>
            <a:endParaRPr lang="en-GB"/>
          </a:p>
        </p:txBody>
      </p:sp>
    </p:spTree>
    <p:extLst>
      <p:ext uri="{BB962C8B-B14F-4D97-AF65-F5344CB8AC3E}">
        <p14:creationId xmlns:p14="http://schemas.microsoft.com/office/powerpoint/2010/main" val="4291666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636864" y="117854"/>
            <a:ext cx="3758724" cy="648072"/>
          </a:xfrm>
        </p:spPr>
        <p:txBody>
          <a:bodyPr/>
          <a:lstStyle/>
          <a:p>
            <a:pPr eaLnBrk="1" hangingPunct="1">
              <a:defRPr/>
            </a:pPr>
            <a:r>
              <a:rPr lang="en-GB" sz="3600" b="1" u="sng" dirty="0"/>
              <a:t>Course notation</a:t>
            </a:r>
          </a:p>
        </p:txBody>
      </p:sp>
      <p:sp>
        <p:nvSpPr>
          <p:cNvPr id="13" name="Rectangle 12"/>
          <p:cNvSpPr/>
          <p:nvPr/>
        </p:nvSpPr>
        <p:spPr>
          <a:xfrm>
            <a:off x="1703511" y="822471"/>
            <a:ext cx="4132327" cy="2769989"/>
          </a:xfrm>
          <a:prstGeom prst="rect">
            <a:avLst/>
          </a:prstGeom>
        </p:spPr>
        <p:txBody>
          <a:bodyPr wrap="square">
            <a:spAutoFit/>
          </a:bodyPr>
          <a:lstStyle/>
          <a:p>
            <a:pPr>
              <a:lnSpc>
                <a:spcPct val="80000"/>
              </a:lnSpc>
              <a:spcBef>
                <a:spcPct val="25000"/>
              </a:spcBef>
              <a:spcAft>
                <a:spcPts val="1200"/>
              </a:spcAft>
              <a:buFont typeface="Arial" pitchFamily="34" charset="0"/>
              <a:buChar char="•"/>
            </a:pPr>
            <a:r>
              <a:rPr lang="en-GB" sz="1200" dirty="0">
                <a:solidFill>
                  <a:srgbClr val="C00000"/>
                </a:solidFill>
              </a:rPr>
              <a:t> Entity </a:t>
            </a:r>
            <a:r>
              <a:rPr lang="en-GB" sz="1200" dirty="0"/>
              <a:t>– in a box, name at the top</a:t>
            </a:r>
          </a:p>
          <a:p>
            <a:pPr>
              <a:lnSpc>
                <a:spcPct val="80000"/>
              </a:lnSpc>
              <a:spcBef>
                <a:spcPct val="25000"/>
              </a:spcBef>
              <a:spcAft>
                <a:spcPts val="1200"/>
              </a:spcAft>
              <a:buFont typeface="Arial" pitchFamily="34" charset="0"/>
              <a:buChar char="•"/>
            </a:pPr>
            <a:r>
              <a:rPr lang="en-GB" sz="1200" dirty="0">
                <a:solidFill>
                  <a:srgbClr val="C00000"/>
                </a:solidFill>
              </a:rPr>
              <a:t> </a:t>
            </a:r>
            <a:r>
              <a:rPr lang="en-GB" sz="1200" dirty="0"/>
              <a:t>Avoid names with spaces: </a:t>
            </a:r>
            <a:r>
              <a:rPr lang="en-GB" sz="1200" dirty="0" err="1"/>
              <a:t>CamelCase</a:t>
            </a:r>
            <a:r>
              <a:rPr lang="en-GB" sz="1200" dirty="0"/>
              <a:t> or </a:t>
            </a:r>
            <a:r>
              <a:rPr lang="en-GB" sz="1200" dirty="0" err="1"/>
              <a:t>under_score</a:t>
            </a:r>
            <a:endParaRPr lang="en-GB" sz="1200" dirty="0"/>
          </a:p>
          <a:p>
            <a:pPr>
              <a:lnSpc>
                <a:spcPct val="80000"/>
              </a:lnSpc>
              <a:spcBef>
                <a:spcPct val="25000"/>
              </a:spcBef>
              <a:spcAft>
                <a:spcPts val="1200"/>
              </a:spcAft>
              <a:buFont typeface="Arial" pitchFamily="34" charset="0"/>
              <a:buChar char="•"/>
            </a:pPr>
            <a:r>
              <a:rPr lang="en-GB" sz="1200" dirty="0">
                <a:solidFill>
                  <a:srgbClr val="C00000"/>
                </a:solidFill>
              </a:rPr>
              <a:t>Attribute names </a:t>
            </a:r>
            <a:r>
              <a:rPr lang="en-GB" sz="1200" dirty="0"/>
              <a:t>– better if type is self evident; annotate     if not</a:t>
            </a:r>
          </a:p>
          <a:p>
            <a:pPr>
              <a:lnSpc>
                <a:spcPct val="80000"/>
              </a:lnSpc>
              <a:spcBef>
                <a:spcPct val="25000"/>
              </a:spcBef>
              <a:spcAft>
                <a:spcPts val="1200"/>
              </a:spcAft>
              <a:buFont typeface="Arial" pitchFamily="34" charset="0"/>
              <a:buChar char="•"/>
            </a:pPr>
            <a:r>
              <a:rPr lang="en-GB" sz="1200" dirty="0">
                <a:solidFill>
                  <a:srgbClr val="C00000"/>
                </a:solidFill>
              </a:rPr>
              <a:t> Primary keys </a:t>
            </a:r>
            <a:r>
              <a:rPr lang="en-GB" sz="1200" dirty="0"/>
              <a:t>– underline</a:t>
            </a:r>
          </a:p>
          <a:p>
            <a:pPr>
              <a:lnSpc>
                <a:spcPct val="80000"/>
              </a:lnSpc>
              <a:spcBef>
                <a:spcPct val="25000"/>
              </a:spcBef>
              <a:spcAft>
                <a:spcPts val="1200"/>
              </a:spcAft>
              <a:buFont typeface="Arial" pitchFamily="34" charset="0"/>
              <a:buChar char="•"/>
            </a:pPr>
            <a:r>
              <a:rPr lang="en-GB" sz="1200" dirty="0">
                <a:solidFill>
                  <a:srgbClr val="C00000"/>
                </a:solidFill>
              </a:rPr>
              <a:t> Foreign keys </a:t>
            </a:r>
            <a:r>
              <a:rPr lang="en-GB" sz="1200" dirty="0"/>
              <a:t>– star *; group composite FKs with a | vertical line and star</a:t>
            </a:r>
          </a:p>
          <a:p>
            <a:pPr>
              <a:lnSpc>
                <a:spcPct val="80000"/>
              </a:lnSpc>
              <a:spcBef>
                <a:spcPct val="25000"/>
              </a:spcBef>
              <a:spcAft>
                <a:spcPts val="1200"/>
              </a:spcAft>
              <a:buFont typeface="Arial" pitchFamily="34" charset="0"/>
              <a:buChar char="•"/>
            </a:pPr>
            <a:r>
              <a:rPr lang="en-GB" sz="1200" dirty="0">
                <a:solidFill>
                  <a:srgbClr val="C00000"/>
                </a:solidFill>
              </a:rPr>
              <a:t> Relationship cardinalities </a:t>
            </a:r>
            <a:r>
              <a:rPr lang="en-GB" sz="1200" i="1" dirty="0">
                <a:solidFill>
                  <a:srgbClr val="C00000"/>
                </a:solidFill>
              </a:rPr>
              <a:t>and </a:t>
            </a:r>
            <a:r>
              <a:rPr lang="en-GB" sz="1200" i="1" dirty="0" err="1">
                <a:solidFill>
                  <a:srgbClr val="C00000"/>
                </a:solidFill>
              </a:rPr>
              <a:t>optionality</a:t>
            </a:r>
            <a:r>
              <a:rPr lang="en-GB" sz="1200" i="1" dirty="0">
                <a:solidFill>
                  <a:srgbClr val="C00000"/>
                </a:solidFill>
              </a:rPr>
              <a:t> </a:t>
            </a:r>
            <a:r>
              <a:rPr lang="en-GB" sz="1200" dirty="0"/>
              <a:t>– crow’s foot; more on </a:t>
            </a:r>
            <a:r>
              <a:rPr lang="en-GB" sz="1200" dirty="0" err="1"/>
              <a:t>optionality</a:t>
            </a:r>
            <a:r>
              <a:rPr lang="en-GB" sz="1200" dirty="0"/>
              <a:t> later</a:t>
            </a:r>
          </a:p>
          <a:p>
            <a:pPr>
              <a:lnSpc>
                <a:spcPct val="80000"/>
              </a:lnSpc>
              <a:spcBef>
                <a:spcPct val="25000"/>
              </a:spcBef>
              <a:spcAft>
                <a:spcPts val="1200"/>
              </a:spcAft>
              <a:buFont typeface="Arial" pitchFamily="34" charset="0"/>
              <a:buChar char="•"/>
            </a:pPr>
            <a:r>
              <a:rPr lang="en-GB" sz="1200" dirty="0">
                <a:solidFill>
                  <a:srgbClr val="C00000"/>
                </a:solidFill>
              </a:rPr>
              <a:t> Relationship labels </a:t>
            </a:r>
            <a:r>
              <a:rPr lang="en-GB" sz="1200" dirty="0"/>
              <a:t>– left to right; if not mark the direction</a:t>
            </a:r>
          </a:p>
        </p:txBody>
      </p:sp>
      <p:cxnSp>
        <p:nvCxnSpPr>
          <p:cNvPr id="39" name="Straight Arrow Connector 38"/>
          <p:cNvCxnSpPr/>
          <p:nvPr/>
        </p:nvCxnSpPr>
        <p:spPr bwMode="auto">
          <a:xfrm>
            <a:off x="7453308" y="5808596"/>
            <a:ext cx="914400" cy="914400"/>
          </a:xfrm>
          <a:prstGeom prst="straightConnector1">
            <a:avLst/>
          </a:prstGeom>
          <a:noFill/>
          <a:ln w="9525" cap="flat" cmpd="sng" algn="ctr">
            <a:noFill/>
            <a:prstDash val="solid"/>
            <a:round/>
            <a:headEnd type="none" w="med" len="med"/>
            <a:tailEnd type="arrow"/>
          </a:ln>
          <a:effectLst/>
        </p:spPr>
      </p:cxnSp>
      <p:pic>
        <p:nvPicPr>
          <p:cNvPr id="37890" name="Picture 2"/>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0" b="99713" l="8772" r="89474"/>
                    </a14:imgEffect>
                  </a14:imgLayer>
                </a14:imgProps>
              </a:ext>
              <a:ext uri="{28A0092B-C50C-407E-A947-70E740481C1C}">
                <a14:useLocalDpi xmlns:a14="http://schemas.microsoft.com/office/drawing/2010/main" val="0"/>
              </a:ext>
            </a:extLst>
          </a:blip>
          <a:srcRect/>
          <a:stretch/>
        </p:blipFill>
        <p:spPr bwMode="auto">
          <a:xfrm rot="5400000">
            <a:off x="5246658" y="4515527"/>
            <a:ext cx="297863" cy="1623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2" name="Table 11"/>
          <p:cNvGraphicFramePr>
            <a:graphicFrameLocks noGrp="1"/>
          </p:cNvGraphicFramePr>
          <p:nvPr/>
        </p:nvGraphicFramePr>
        <p:xfrm>
          <a:off x="3096824" y="4462107"/>
          <a:ext cx="1512168" cy="1496157"/>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20000"/>
                    </a:ext>
                  </a:extLst>
                </a:gridCol>
              </a:tblGrid>
              <a:tr h="345892">
                <a:tc>
                  <a:txBody>
                    <a:bodyPr/>
                    <a:lstStyle/>
                    <a:p>
                      <a:pPr algn="ctr"/>
                      <a:r>
                        <a:rPr lang="en-GB" dirty="0">
                          <a:solidFill>
                            <a:schemeClr val="tx1"/>
                          </a:solidFill>
                        </a:rPr>
                        <a:t>Department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1130397">
                <a:tc>
                  <a:txBody>
                    <a:bodyPr/>
                    <a:lstStyle/>
                    <a:p>
                      <a:pPr algn="ctr"/>
                      <a:endParaRPr lang="en-GB" u="sn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4" name="Table 13"/>
          <p:cNvGraphicFramePr>
            <a:graphicFrameLocks noGrp="1"/>
          </p:cNvGraphicFramePr>
          <p:nvPr/>
        </p:nvGraphicFramePr>
        <p:xfrm>
          <a:off x="6229213" y="4289267"/>
          <a:ext cx="1362213" cy="1854200"/>
        </p:xfrm>
        <a:graphic>
          <a:graphicData uri="http://schemas.openxmlformats.org/drawingml/2006/table">
            <a:tbl>
              <a:tblPr firstRow="1" bandRow="1">
                <a:tableStyleId>{5C22544A-7EE6-4342-B048-85BDC9FD1C3A}</a:tableStyleId>
              </a:tblPr>
              <a:tblGrid>
                <a:gridCol w="1362213">
                  <a:extLst>
                    <a:ext uri="{9D8B030D-6E8A-4147-A177-3AD203B41FA5}">
                      <a16:colId xmlns:a16="http://schemas.microsoft.com/office/drawing/2014/main" val="20000"/>
                    </a:ext>
                  </a:extLst>
                </a:gridCol>
              </a:tblGrid>
              <a:tr h="370840">
                <a:tc>
                  <a:txBody>
                    <a:bodyPr/>
                    <a:lstStyle/>
                    <a:p>
                      <a:pPr algn="ctr"/>
                      <a:r>
                        <a:rPr lang="en-GB" dirty="0" err="1">
                          <a:solidFill>
                            <a:schemeClr val="tx1"/>
                          </a:solidFill>
                        </a:rPr>
                        <a:t>EmpDept</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1483360">
                <a:tc>
                  <a:txBody>
                    <a:bodyPr/>
                    <a:lstStyle/>
                    <a:p>
                      <a:pPr algn="ctr"/>
                      <a:endParaRPr lang="en-GB" u="sn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p:nvGraphicFramePr>
        <p:xfrm>
          <a:off x="6207347" y="237578"/>
          <a:ext cx="1512168" cy="2381984"/>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20000"/>
                    </a:ext>
                  </a:extLst>
                </a:gridCol>
              </a:tblGrid>
              <a:tr h="360040">
                <a:tc>
                  <a:txBody>
                    <a:bodyPr/>
                    <a:lstStyle/>
                    <a:p>
                      <a:pPr algn="ctr"/>
                      <a:r>
                        <a:rPr lang="en-GB" dirty="0">
                          <a:solidFill>
                            <a:schemeClr val="tx1"/>
                          </a:solidFill>
                        </a:rPr>
                        <a:t>Jobs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2016224">
                <a:tc>
                  <a:txBody>
                    <a:bodyPr/>
                    <a:lstStyle/>
                    <a:p>
                      <a:pPr algn="ctr"/>
                      <a:endParaRPr lang="en-GB" u="sn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6" name="Table 15"/>
          <p:cNvGraphicFramePr>
            <a:graphicFrameLocks noGrp="1"/>
          </p:cNvGraphicFramePr>
          <p:nvPr/>
        </p:nvGraphicFramePr>
        <p:xfrm>
          <a:off x="8959027" y="4221736"/>
          <a:ext cx="1391816" cy="1854200"/>
        </p:xfrm>
        <a:graphic>
          <a:graphicData uri="http://schemas.openxmlformats.org/drawingml/2006/table">
            <a:tbl>
              <a:tblPr firstRow="1" bandRow="1">
                <a:tableStyleId>{5C22544A-7EE6-4342-B048-85BDC9FD1C3A}</a:tableStyleId>
              </a:tblPr>
              <a:tblGrid>
                <a:gridCol w="1391816">
                  <a:extLst>
                    <a:ext uri="{9D8B030D-6E8A-4147-A177-3AD203B41FA5}">
                      <a16:colId xmlns:a16="http://schemas.microsoft.com/office/drawing/2014/main" val="20000"/>
                    </a:ext>
                  </a:extLst>
                </a:gridCol>
              </a:tblGrid>
              <a:tr h="370840">
                <a:tc>
                  <a:txBody>
                    <a:bodyPr/>
                    <a:lstStyle/>
                    <a:p>
                      <a:pPr algn="ctr"/>
                      <a:r>
                        <a:rPr lang="en-GB" dirty="0">
                          <a:solidFill>
                            <a:schemeClr val="tx1"/>
                          </a:solidFill>
                        </a:rPr>
                        <a:t>Employee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1483360">
                <a:tc>
                  <a:txBody>
                    <a:bodyPr/>
                    <a:lstStyle/>
                    <a:p>
                      <a:pPr algn="ctr"/>
                      <a:endParaRPr lang="en-GB" u="sn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4" name="Table 3"/>
          <p:cNvGraphicFramePr>
            <a:graphicFrameLocks noGrp="1"/>
          </p:cNvGraphicFramePr>
          <p:nvPr/>
        </p:nvGraphicFramePr>
        <p:xfrm>
          <a:off x="8959027" y="4585605"/>
          <a:ext cx="1391816" cy="1483360"/>
        </p:xfrm>
        <a:graphic>
          <a:graphicData uri="http://schemas.openxmlformats.org/drawingml/2006/table">
            <a:tbl>
              <a:tblPr firstRow="1" bandRow="1">
                <a:tableStyleId>{5C22544A-7EE6-4342-B048-85BDC9FD1C3A}</a:tableStyleId>
              </a:tblPr>
              <a:tblGrid>
                <a:gridCol w="1391816">
                  <a:extLst>
                    <a:ext uri="{9D8B030D-6E8A-4147-A177-3AD203B41FA5}">
                      <a16:colId xmlns:a16="http://schemas.microsoft.com/office/drawing/2014/main" val="20000"/>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b="0" dirty="0" err="1">
                          <a:solidFill>
                            <a:schemeClr val="tx1"/>
                          </a:solidFill>
                        </a:rPr>
                        <a:t>empID</a:t>
                      </a:r>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b="0" dirty="0" err="1">
                          <a:solidFill>
                            <a:schemeClr val="tx1"/>
                          </a:solidFill>
                        </a:rPr>
                        <a:t>firstName</a:t>
                      </a:r>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b="0" dirty="0" err="1">
                          <a:solidFill>
                            <a:schemeClr val="tx1"/>
                          </a:solidFill>
                        </a:rPr>
                        <a:t>lastName</a:t>
                      </a:r>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GB" b="0" dirty="0" err="1">
                          <a:solidFill>
                            <a:schemeClr val="tx1"/>
                          </a:solidFill>
                        </a:rPr>
                        <a:t>hireDate</a:t>
                      </a:r>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7" name="Table 16"/>
          <p:cNvGraphicFramePr>
            <a:graphicFrameLocks noGrp="1"/>
          </p:cNvGraphicFramePr>
          <p:nvPr/>
        </p:nvGraphicFramePr>
        <p:xfrm>
          <a:off x="3096824" y="4839696"/>
          <a:ext cx="1512168" cy="1200549"/>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20000"/>
                    </a:ext>
                  </a:extLst>
                </a:gridCol>
              </a:tblGrid>
              <a:tr h="4001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b="0" dirty="0" err="1">
                          <a:solidFill>
                            <a:schemeClr val="tx1"/>
                          </a:solidFill>
                        </a:rPr>
                        <a:t>deptID</a:t>
                      </a:r>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01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b="0" dirty="0" err="1">
                          <a:solidFill>
                            <a:schemeClr val="tx1"/>
                          </a:solidFill>
                        </a:rPr>
                        <a:t>deptName</a:t>
                      </a:r>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01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b="0" dirty="0">
                          <a:solidFill>
                            <a:schemeClr val="tx1"/>
                          </a:solidFill>
                        </a:rPr>
                        <a:t>building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nvGraphicFramePr>
        <p:xfrm>
          <a:off x="6223273" y="4653136"/>
          <a:ext cx="1368152" cy="148336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b="0" dirty="0" err="1">
                          <a:solidFill>
                            <a:schemeClr val="tx1"/>
                          </a:solidFill>
                        </a:rPr>
                        <a:t>deptID</a:t>
                      </a:r>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b="0" dirty="0" err="1">
                          <a:solidFill>
                            <a:schemeClr val="tx1"/>
                          </a:solidFill>
                        </a:rPr>
                        <a:t>empID</a:t>
                      </a:r>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b="0" dirty="0" err="1">
                          <a:solidFill>
                            <a:schemeClr val="tx1"/>
                          </a:solidFill>
                        </a:rPr>
                        <a:t>fromDate</a:t>
                      </a:r>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b="0" dirty="0" err="1">
                          <a:solidFill>
                            <a:schemeClr val="tx1"/>
                          </a:solidFill>
                        </a:rPr>
                        <a:t>toDate</a:t>
                      </a:r>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9" name="Table 18"/>
          <p:cNvGraphicFramePr>
            <a:graphicFrameLocks noGrp="1"/>
          </p:cNvGraphicFramePr>
          <p:nvPr/>
        </p:nvGraphicFramePr>
        <p:xfrm>
          <a:off x="6207347" y="597618"/>
          <a:ext cx="1497094" cy="2088230"/>
        </p:xfrm>
        <a:graphic>
          <a:graphicData uri="http://schemas.openxmlformats.org/drawingml/2006/table">
            <a:tbl>
              <a:tblPr firstRow="1" bandRow="1">
                <a:tableStyleId>{5C22544A-7EE6-4342-B048-85BDC9FD1C3A}</a:tableStyleId>
              </a:tblPr>
              <a:tblGrid>
                <a:gridCol w="1497094">
                  <a:extLst>
                    <a:ext uri="{9D8B030D-6E8A-4147-A177-3AD203B41FA5}">
                      <a16:colId xmlns:a16="http://schemas.microsoft.com/office/drawing/2014/main" val="20000"/>
                    </a:ext>
                  </a:extLst>
                </a:gridCol>
              </a:tblGrid>
              <a:tr h="4176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b="0" dirty="0" err="1">
                          <a:solidFill>
                            <a:schemeClr val="tx1"/>
                          </a:solidFill>
                        </a:rPr>
                        <a:t>jobID</a:t>
                      </a:r>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176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b="0" dirty="0" err="1">
                          <a:solidFill>
                            <a:schemeClr val="tx1"/>
                          </a:solidFill>
                        </a:rPr>
                        <a:t>deptID</a:t>
                      </a:r>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176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b="0" dirty="0" err="1">
                          <a:solidFill>
                            <a:schemeClr val="tx1"/>
                          </a:solidFill>
                        </a:rPr>
                        <a:t>empID</a:t>
                      </a:r>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176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b="0" dirty="0" err="1">
                          <a:solidFill>
                            <a:schemeClr val="tx1"/>
                          </a:solidFill>
                        </a:rPr>
                        <a:t>fromDate</a:t>
                      </a:r>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176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b="0" dirty="0">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cxnSp>
        <p:nvCxnSpPr>
          <p:cNvPr id="6" name="Straight Connector 5"/>
          <p:cNvCxnSpPr/>
          <p:nvPr/>
        </p:nvCxnSpPr>
        <p:spPr bwMode="auto">
          <a:xfrm>
            <a:off x="3456864" y="5154691"/>
            <a:ext cx="792088" cy="0"/>
          </a:xfrm>
          <a:prstGeom prst="line">
            <a:avLst/>
          </a:prstGeom>
          <a:noFill/>
          <a:ln w="1905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6578353" y="5301208"/>
            <a:ext cx="678185" cy="0"/>
          </a:xfrm>
          <a:prstGeom prst="line">
            <a:avLst/>
          </a:prstGeom>
          <a:noFill/>
          <a:ln w="1905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9336360" y="4882021"/>
            <a:ext cx="648072" cy="0"/>
          </a:xfrm>
          <a:prstGeom prst="line">
            <a:avLst/>
          </a:prstGeom>
          <a:noFill/>
          <a:ln w="1905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6692948" y="885650"/>
            <a:ext cx="475612" cy="0"/>
          </a:xfrm>
          <a:prstGeom prst="line">
            <a:avLst/>
          </a:prstGeom>
          <a:noFill/>
          <a:ln w="19050" cap="flat" cmpd="sng" algn="ctr">
            <a:solidFill>
              <a:schemeClr val="tx1"/>
            </a:solidFill>
            <a:prstDash val="solid"/>
            <a:round/>
            <a:headEnd type="none" w="med" len="med"/>
            <a:tailEnd type="none" w="med" len="med"/>
          </a:ln>
          <a:effectLst/>
        </p:spPr>
      </p:cxnSp>
      <p:sp>
        <p:nvSpPr>
          <p:cNvPr id="20" name="TextBox 19"/>
          <p:cNvSpPr txBox="1"/>
          <p:nvPr/>
        </p:nvSpPr>
        <p:spPr>
          <a:xfrm>
            <a:off x="7392144" y="1692098"/>
            <a:ext cx="344966" cy="584775"/>
          </a:xfrm>
          <a:prstGeom prst="rect">
            <a:avLst/>
          </a:prstGeom>
          <a:noFill/>
        </p:spPr>
        <p:txBody>
          <a:bodyPr wrap="none" rtlCol="0">
            <a:spAutoFit/>
          </a:bodyPr>
          <a:lstStyle/>
          <a:p>
            <a:r>
              <a:rPr lang="en-GB" sz="3200" dirty="0"/>
              <a:t>*</a:t>
            </a:r>
          </a:p>
        </p:txBody>
      </p:sp>
      <p:sp>
        <p:nvSpPr>
          <p:cNvPr id="29" name="TextBox 28"/>
          <p:cNvSpPr txBox="1"/>
          <p:nvPr/>
        </p:nvSpPr>
        <p:spPr>
          <a:xfrm>
            <a:off x="7168560" y="4949552"/>
            <a:ext cx="344966" cy="584775"/>
          </a:xfrm>
          <a:prstGeom prst="rect">
            <a:avLst/>
          </a:prstGeom>
          <a:noFill/>
        </p:spPr>
        <p:txBody>
          <a:bodyPr wrap="none" rtlCol="0">
            <a:spAutoFit/>
          </a:bodyPr>
          <a:lstStyle/>
          <a:p>
            <a:r>
              <a:rPr lang="en-GB" sz="3200" dirty="0"/>
              <a:t>*</a:t>
            </a:r>
          </a:p>
        </p:txBody>
      </p:sp>
      <p:sp>
        <p:nvSpPr>
          <p:cNvPr id="30" name="TextBox 29"/>
          <p:cNvSpPr txBox="1"/>
          <p:nvPr/>
        </p:nvSpPr>
        <p:spPr>
          <a:xfrm>
            <a:off x="7160653" y="4543977"/>
            <a:ext cx="344966" cy="584775"/>
          </a:xfrm>
          <a:prstGeom prst="rect">
            <a:avLst/>
          </a:prstGeom>
          <a:noFill/>
        </p:spPr>
        <p:txBody>
          <a:bodyPr wrap="none" rtlCol="0">
            <a:spAutoFit/>
          </a:bodyPr>
          <a:lstStyle/>
          <a:p>
            <a:r>
              <a:rPr lang="en-GB" sz="3200" dirty="0"/>
              <a:t>*</a:t>
            </a:r>
          </a:p>
        </p:txBody>
      </p:sp>
      <p:cxnSp>
        <p:nvCxnSpPr>
          <p:cNvPr id="34" name="Straight Connector 33"/>
          <p:cNvCxnSpPr>
            <a:cxnSpLocks/>
          </p:cNvCxnSpPr>
          <p:nvPr/>
        </p:nvCxnSpPr>
        <p:spPr bwMode="auto">
          <a:xfrm>
            <a:off x="7453308" y="1124744"/>
            <a:ext cx="10844" cy="1080120"/>
          </a:xfrm>
          <a:prstGeom prst="line">
            <a:avLst/>
          </a:prstGeom>
          <a:noFill/>
          <a:ln w="19050" cap="flat" cmpd="sng" algn="ctr">
            <a:solidFill>
              <a:schemeClr val="tx1"/>
            </a:solidFill>
            <a:prstDash val="solid"/>
            <a:round/>
            <a:headEnd type="none" w="med" len="med"/>
            <a:tailEnd type="none" w="med" len="med"/>
          </a:ln>
          <a:effectLst/>
        </p:spPr>
      </p:cxnSp>
      <p:pic>
        <p:nvPicPr>
          <p:cNvPr id="41" name="Picture 2"/>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0" b="99713" l="8772" r="89474"/>
                    </a14:imgEffect>
                  </a14:imgLayer>
                </a14:imgProps>
              </a:ext>
              <a:ext uri="{28A0092B-C50C-407E-A947-70E740481C1C}">
                <a14:useLocalDpi xmlns:a14="http://schemas.microsoft.com/office/drawing/2010/main" val="0"/>
              </a:ext>
            </a:extLst>
          </a:blip>
          <a:srcRect/>
          <a:stretch/>
        </p:blipFill>
        <p:spPr bwMode="auto">
          <a:xfrm>
            <a:off x="6845960" y="2708921"/>
            <a:ext cx="297863" cy="155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0" b="99713" l="8772" r="89474"/>
                    </a14:imgEffect>
                  </a14:imgLayer>
                </a14:imgProps>
              </a:ext>
              <a:ext uri="{28A0092B-C50C-407E-A947-70E740481C1C}">
                <a14:useLocalDpi xmlns:a14="http://schemas.microsoft.com/office/drawing/2010/main" val="0"/>
              </a:ext>
            </a:extLst>
          </a:blip>
          <a:srcRect/>
          <a:stretch/>
        </p:blipFill>
        <p:spPr bwMode="auto">
          <a:xfrm rot="16200000">
            <a:off x="8125534" y="4634913"/>
            <a:ext cx="297863" cy="1332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Box 37"/>
          <p:cNvSpPr txBox="1"/>
          <p:nvPr/>
        </p:nvSpPr>
        <p:spPr>
          <a:xfrm rot="16200000">
            <a:off x="6138746" y="3269288"/>
            <a:ext cx="1385404" cy="276999"/>
          </a:xfrm>
          <a:prstGeom prst="rect">
            <a:avLst/>
          </a:prstGeom>
          <a:noFill/>
        </p:spPr>
        <p:txBody>
          <a:bodyPr wrap="square" rtlCol="0">
            <a:spAutoFit/>
          </a:bodyPr>
          <a:lstStyle/>
          <a:p>
            <a:r>
              <a:rPr lang="en-GB" sz="1200" dirty="0"/>
              <a:t>is responsible for</a:t>
            </a:r>
          </a:p>
        </p:txBody>
      </p:sp>
      <p:sp>
        <p:nvSpPr>
          <p:cNvPr id="47" name="TextBox 46"/>
          <p:cNvSpPr txBox="1"/>
          <p:nvPr/>
        </p:nvSpPr>
        <p:spPr>
          <a:xfrm>
            <a:off x="7759338" y="5035562"/>
            <a:ext cx="1030252" cy="276999"/>
          </a:xfrm>
          <a:prstGeom prst="rect">
            <a:avLst/>
          </a:prstGeom>
          <a:noFill/>
        </p:spPr>
        <p:txBody>
          <a:bodyPr wrap="square" rtlCol="0">
            <a:spAutoFit/>
          </a:bodyPr>
          <a:lstStyle/>
          <a:p>
            <a:r>
              <a:rPr lang="en-GB" sz="1200" dirty="0"/>
              <a:t>&lt;= works in</a:t>
            </a:r>
          </a:p>
        </p:txBody>
      </p:sp>
      <p:sp>
        <p:nvSpPr>
          <p:cNvPr id="48" name="TextBox 47"/>
          <p:cNvSpPr txBox="1"/>
          <p:nvPr/>
        </p:nvSpPr>
        <p:spPr>
          <a:xfrm>
            <a:off x="5019275" y="5024211"/>
            <a:ext cx="752627" cy="276999"/>
          </a:xfrm>
          <a:prstGeom prst="rect">
            <a:avLst/>
          </a:prstGeom>
          <a:noFill/>
        </p:spPr>
        <p:txBody>
          <a:bodyPr wrap="square" rtlCol="0">
            <a:spAutoFit/>
          </a:bodyPr>
          <a:lstStyle/>
          <a:p>
            <a:r>
              <a:rPr lang="en-GB" sz="1200" dirty="0"/>
              <a:t>employs</a:t>
            </a:r>
          </a:p>
        </p:txBody>
      </p:sp>
      <p:cxnSp>
        <p:nvCxnSpPr>
          <p:cNvPr id="50" name="Straight Connector 49"/>
          <p:cNvCxnSpPr/>
          <p:nvPr/>
        </p:nvCxnSpPr>
        <p:spPr bwMode="auto">
          <a:xfrm>
            <a:off x="6435405" y="5661248"/>
            <a:ext cx="905639" cy="0"/>
          </a:xfrm>
          <a:prstGeom prst="line">
            <a:avLst/>
          </a:prstGeom>
          <a:noFill/>
          <a:ln w="19050" cap="flat" cmpd="sng" algn="ctr">
            <a:solidFill>
              <a:schemeClr val="tx1"/>
            </a:solidFill>
            <a:prstDash val="solid"/>
            <a:round/>
            <a:headEnd type="none" w="med" len="med"/>
            <a:tailEnd type="none" w="med" len="med"/>
          </a:ln>
          <a:effectLst/>
        </p:spPr>
      </p:cxnSp>
      <p:sp>
        <p:nvSpPr>
          <p:cNvPr id="61" name="TextBox 60"/>
          <p:cNvSpPr txBox="1"/>
          <p:nvPr/>
        </p:nvSpPr>
        <p:spPr>
          <a:xfrm>
            <a:off x="7515332" y="3098577"/>
            <a:ext cx="2628199" cy="923330"/>
          </a:xfrm>
          <a:prstGeom prst="rect">
            <a:avLst/>
          </a:prstGeom>
          <a:noFill/>
        </p:spPr>
        <p:txBody>
          <a:bodyPr wrap="square" rtlCol="0">
            <a:spAutoFit/>
          </a:bodyPr>
          <a:lstStyle/>
          <a:p>
            <a:r>
              <a:rPr lang="en-GB" i="1" dirty="0"/>
              <a:t>Note: an employee can work for several periods of time in a department.</a:t>
            </a:r>
          </a:p>
        </p:txBody>
      </p:sp>
      <p:sp>
        <p:nvSpPr>
          <p:cNvPr id="2" name="Footer Placeholder 1"/>
          <p:cNvSpPr>
            <a:spLocks noGrp="1"/>
          </p:cNvSpPr>
          <p:nvPr>
            <p:ph type="ftr" sz="quarter" idx="11"/>
          </p:nvPr>
        </p:nvSpPr>
        <p:spPr/>
        <p:txBody>
          <a:bodyPr/>
          <a:lstStyle/>
          <a:p>
            <a:r>
              <a:rPr lang="en-GB"/>
              <a:t>Database Systems for S/W Applications</a:t>
            </a:r>
          </a:p>
        </p:txBody>
      </p:sp>
      <p:sp>
        <p:nvSpPr>
          <p:cNvPr id="3" name="Slide Number Placeholder 2">
            <a:extLst>
              <a:ext uri="{FF2B5EF4-FFF2-40B4-BE49-F238E27FC236}">
                <a16:creationId xmlns:a16="http://schemas.microsoft.com/office/drawing/2014/main" id="{8E1B703F-BA08-48EE-A61F-CBA548FBD5C0}"/>
              </a:ext>
            </a:extLst>
          </p:cNvPr>
          <p:cNvSpPr>
            <a:spLocks noGrp="1"/>
          </p:cNvSpPr>
          <p:nvPr>
            <p:ph type="sldNum" sz="quarter" idx="12"/>
          </p:nvPr>
        </p:nvSpPr>
        <p:spPr/>
        <p:txBody>
          <a:bodyPr/>
          <a:lstStyle/>
          <a:p>
            <a:fld id="{C6623AC5-E736-42FC-804D-CE08A2C83742}" type="slidenum">
              <a:rPr lang="en-GB" smtClean="0"/>
              <a:t>14</a:t>
            </a:fld>
            <a:endParaRPr lang="en-GB"/>
          </a:p>
        </p:txBody>
      </p:sp>
    </p:spTree>
    <p:extLst>
      <p:ext uri="{BB962C8B-B14F-4D97-AF65-F5344CB8AC3E}">
        <p14:creationId xmlns:p14="http://schemas.microsoft.com/office/powerpoint/2010/main" val="86235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
                                            <p:txEl>
                                              <p:pRg st="4" end="4"/>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3">
                                            <p:txEl>
                                              <p:pRg st="5" end="5"/>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789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
                                            <p:txEl>
                                              <p:pRg st="6" end="6"/>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9" grpId="0"/>
      <p:bldP spid="30" grpId="0"/>
      <p:bldP spid="38" grpId="0"/>
      <p:bldP spid="47" grpId="0"/>
      <p:bldP spid="48" grpId="0"/>
      <p:bldP spid="6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467" y="364070"/>
            <a:ext cx="8229600" cy="202034"/>
          </a:xfrm>
        </p:spPr>
        <p:txBody>
          <a:bodyPr>
            <a:normAutofit fontScale="90000"/>
          </a:bodyPr>
          <a:lstStyle/>
          <a:p>
            <a:r>
              <a:rPr lang="en-US" b="1" u="sng" dirty="0"/>
              <a:t>Strong vs. Weak Entities</a:t>
            </a:r>
            <a:endParaRPr lang="el-GR" b="1" u="sng" dirty="0"/>
          </a:p>
        </p:txBody>
      </p:sp>
      <p:sp>
        <p:nvSpPr>
          <p:cNvPr id="3" name="Content Placeholder 2"/>
          <p:cNvSpPr>
            <a:spLocks noGrp="1"/>
          </p:cNvSpPr>
          <p:nvPr>
            <p:ph idx="1"/>
          </p:nvPr>
        </p:nvSpPr>
        <p:spPr>
          <a:xfrm>
            <a:off x="0" y="980729"/>
            <a:ext cx="12192000" cy="5505475"/>
          </a:xfrm>
        </p:spPr>
        <p:txBody>
          <a:bodyPr>
            <a:normAutofit/>
          </a:bodyPr>
          <a:lstStyle/>
          <a:p>
            <a:pPr algn="just"/>
            <a:r>
              <a:rPr lang="en-US" sz="2000" dirty="0"/>
              <a:t>An entity that has a primary key is called as </a:t>
            </a:r>
            <a:r>
              <a:rPr lang="en-US" sz="2000" b="1" dirty="0">
                <a:solidFill>
                  <a:srgbClr val="FF0000"/>
                </a:solidFill>
              </a:rPr>
              <a:t>Strong entity</a:t>
            </a:r>
            <a:r>
              <a:rPr lang="en-US" sz="2000" dirty="0"/>
              <a:t>.</a:t>
            </a:r>
            <a:r>
              <a:rPr lang="en-US" sz="2000" b="1" dirty="0">
                <a:solidFill>
                  <a:srgbClr val="FF0000"/>
                </a:solidFill>
              </a:rPr>
              <a:t> </a:t>
            </a:r>
          </a:p>
          <a:p>
            <a:pPr algn="just"/>
            <a:endParaRPr lang="en-US" sz="2000" dirty="0"/>
          </a:p>
          <a:p>
            <a:pPr algn="just"/>
            <a:endParaRPr lang="en-US" sz="2000" dirty="0"/>
          </a:p>
          <a:p>
            <a:pPr algn="just"/>
            <a:r>
              <a:rPr lang="en-US" sz="2000" dirty="0"/>
              <a:t>The entity which does not have sufficient attributes to form a primary key is called as </a:t>
            </a:r>
            <a:r>
              <a:rPr lang="en-US" sz="2000" b="1" dirty="0">
                <a:solidFill>
                  <a:srgbClr val="FF0000"/>
                </a:solidFill>
              </a:rPr>
              <a:t>Weak entity</a:t>
            </a:r>
            <a:r>
              <a:rPr lang="en-US" sz="2000" dirty="0"/>
              <a:t>.</a:t>
            </a:r>
          </a:p>
          <a:p>
            <a:pPr algn="just"/>
            <a:endParaRPr lang="en-US" sz="2000" dirty="0"/>
          </a:p>
          <a:p>
            <a:pPr algn="just"/>
            <a:endParaRPr lang="en-US" sz="2000" dirty="0"/>
          </a:p>
          <a:p>
            <a:pPr algn="just"/>
            <a:r>
              <a:rPr lang="en-US" sz="2000" dirty="0"/>
              <a:t>A weak entity does not have a primary key but we need a means of distinguishing among all those attributes in the entity that depend on one particular strong entity. </a:t>
            </a:r>
          </a:p>
          <a:p>
            <a:pPr algn="just"/>
            <a:endParaRPr lang="en-US" sz="2000" dirty="0"/>
          </a:p>
          <a:p>
            <a:pPr algn="just"/>
            <a:endParaRPr lang="en-US" sz="2000" dirty="0"/>
          </a:p>
          <a:p>
            <a:pPr algn="just"/>
            <a:r>
              <a:rPr lang="en-US" sz="2000" dirty="0"/>
              <a:t>The </a:t>
            </a:r>
            <a:r>
              <a:rPr lang="en-US" sz="2000" b="1" dirty="0"/>
              <a:t>discriminator</a:t>
            </a:r>
            <a:r>
              <a:rPr lang="en-US" sz="2000" dirty="0"/>
              <a:t> of a weak entity is a set of attributes that allows this distinction to be made.</a:t>
            </a:r>
          </a:p>
          <a:p>
            <a:pPr algn="just"/>
            <a:endParaRPr lang="en-US" sz="2000" dirty="0"/>
          </a:p>
          <a:p>
            <a:pPr algn="just"/>
            <a:endParaRPr lang="en-US" sz="2000" dirty="0"/>
          </a:p>
          <a:p>
            <a:pPr algn="just"/>
            <a:r>
              <a:rPr lang="en-US" sz="2000" dirty="0"/>
              <a:t>This discriminator is called the </a:t>
            </a:r>
            <a:r>
              <a:rPr lang="en-US" sz="2000" b="1" u="sng" dirty="0"/>
              <a:t>Partial key</a:t>
            </a:r>
            <a:r>
              <a:rPr lang="en-US" sz="2000" b="1" dirty="0"/>
              <a:t> </a:t>
            </a:r>
            <a:r>
              <a:rPr lang="en-US" sz="2000" dirty="0"/>
              <a:t>of the weak entity.</a:t>
            </a:r>
          </a:p>
          <a:p>
            <a:pPr algn="just"/>
            <a:endParaRPr lang="en-US" sz="2000" dirty="0"/>
          </a:p>
          <a:p>
            <a:pPr algn="just"/>
            <a:endParaRPr lang="el-GR" sz="2000" dirty="0"/>
          </a:p>
        </p:txBody>
      </p:sp>
      <p:sp>
        <p:nvSpPr>
          <p:cNvPr id="4" name="Footer Placeholder 3"/>
          <p:cNvSpPr>
            <a:spLocks noGrp="1"/>
          </p:cNvSpPr>
          <p:nvPr>
            <p:ph type="ftr" sz="quarter" idx="11"/>
          </p:nvPr>
        </p:nvSpPr>
        <p:spPr/>
        <p:txBody>
          <a:bodyPr/>
          <a:lstStyle/>
          <a:p>
            <a:r>
              <a:rPr lang="en-GB"/>
              <a:t>Database Systems for S/W Applications</a:t>
            </a:r>
          </a:p>
        </p:txBody>
      </p:sp>
      <p:sp>
        <p:nvSpPr>
          <p:cNvPr id="5" name="Slide Number Placeholder 4">
            <a:extLst>
              <a:ext uri="{FF2B5EF4-FFF2-40B4-BE49-F238E27FC236}">
                <a16:creationId xmlns:a16="http://schemas.microsoft.com/office/drawing/2014/main" id="{959130C6-D7D5-496B-BDDA-5310043BF002}"/>
              </a:ext>
            </a:extLst>
          </p:cNvPr>
          <p:cNvSpPr>
            <a:spLocks noGrp="1"/>
          </p:cNvSpPr>
          <p:nvPr>
            <p:ph type="sldNum" sz="quarter" idx="12"/>
          </p:nvPr>
        </p:nvSpPr>
        <p:spPr/>
        <p:txBody>
          <a:bodyPr/>
          <a:lstStyle/>
          <a:p>
            <a:fld id="{C6623AC5-E736-42FC-804D-CE08A2C83742}" type="slidenum">
              <a:rPr lang="en-GB" smtClean="0"/>
              <a:t>15</a:t>
            </a:fld>
            <a:endParaRPr lang="en-GB"/>
          </a:p>
        </p:txBody>
      </p:sp>
    </p:spTree>
    <p:extLst>
      <p:ext uri="{BB962C8B-B14F-4D97-AF65-F5344CB8AC3E}">
        <p14:creationId xmlns:p14="http://schemas.microsoft.com/office/powerpoint/2010/main" val="3108909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18567"/>
            <a:ext cx="8229600" cy="741323"/>
          </a:xfrm>
        </p:spPr>
        <p:txBody>
          <a:bodyPr>
            <a:normAutofit/>
          </a:bodyPr>
          <a:lstStyle/>
          <a:p>
            <a:r>
              <a:rPr lang="en-GB" sz="3000" b="1" u="sng" dirty="0"/>
              <a:t>Example of Strong &amp; Weak Entities</a:t>
            </a:r>
            <a:endParaRPr lang="el-GR" sz="3000" b="1" u="sng" dirty="0"/>
          </a:p>
        </p:txBody>
      </p:sp>
      <p:sp>
        <p:nvSpPr>
          <p:cNvPr id="3" name="Content Placeholder 2"/>
          <p:cNvSpPr>
            <a:spLocks noGrp="1"/>
          </p:cNvSpPr>
          <p:nvPr>
            <p:ph idx="1"/>
          </p:nvPr>
        </p:nvSpPr>
        <p:spPr>
          <a:xfrm>
            <a:off x="0" y="1489869"/>
            <a:ext cx="12189912" cy="4536504"/>
          </a:xfrm>
        </p:spPr>
        <p:txBody>
          <a:bodyPr>
            <a:normAutofit/>
          </a:bodyPr>
          <a:lstStyle/>
          <a:p>
            <a:r>
              <a:rPr lang="en-US" sz="2000" b="1" u="sng" dirty="0"/>
              <a:t>A very good example of this is the entity set of dependents of an employee of a bank. </a:t>
            </a:r>
          </a:p>
          <a:p>
            <a:endParaRPr lang="en-US" sz="2000" b="1" u="sng" dirty="0"/>
          </a:p>
          <a:p>
            <a:endParaRPr lang="en-US" sz="2000" b="1" u="sng" dirty="0"/>
          </a:p>
          <a:p>
            <a:r>
              <a:rPr lang="en-US" sz="2000" b="1" u="sng" dirty="0"/>
              <a:t>The bank may want to store the dependents’ information for various reasons such as policies etc</a:t>
            </a:r>
            <a:r>
              <a:rPr lang="en-US" sz="2000" dirty="0"/>
              <a:t>. </a:t>
            </a:r>
          </a:p>
          <a:p>
            <a:endParaRPr lang="en-US" sz="2000" dirty="0"/>
          </a:p>
          <a:p>
            <a:endParaRPr lang="en-US" sz="2000" dirty="0"/>
          </a:p>
          <a:p>
            <a:r>
              <a:rPr lang="en-US" sz="2000" dirty="0"/>
              <a:t>In this case the dependents are not uniquely identified by their attributes (name, age, gender (most likely)); But together with the employee-id of the employee they can be distinguished</a:t>
            </a:r>
          </a:p>
          <a:p>
            <a:pPr algn="just"/>
            <a:endParaRPr lang="el-GR" sz="2000" dirty="0"/>
          </a:p>
        </p:txBody>
      </p:sp>
      <p:sp>
        <p:nvSpPr>
          <p:cNvPr id="4" name="Footer Placeholder 3"/>
          <p:cNvSpPr>
            <a:spLocks noGrp="1"/>
          </p:cNvSpPr>
          <p:nvPr>
            <p:ph type="ftr" sz="quarter" idx="11"/>
          </p:nvPr>
        </p:nvSpPr>
        <p:spPr/>
        <p:txBody>
          <a:bodyPr/>
          <a:lstStyle/>
          <a:p>
            <a:r>
              <a:rPr lang="en-GB"/>
              <a:t>Database Systems for S/W Applications</a:t>
            </a:r>
          </a:p>
        </p:txBody>
      </p:sp>
      <p:sp>
        <p:nvSpPr>
          <p:cNvPr id="5" name="Slide Number Placeholder 4">
            <a:extLst>
              <a:ext uri="{FF2B5EF4-FFF2-40B4-BE49-F238E27FC236}">
                <a16:creationId xmlns:a16="http://schemas.microsoft.com/office/drawing/2014/main" id="{0DFEE8C3-7936-443F-8A2F-BBC46D9F317A}"/>
              </a:ext>
            </a:extLst>
          </p:cNvPr>
          <p:cNvSpPr>
            <a:spLocks noGrp="1"/>
          </p:cNvSpPr>
          <p:nvPr>
            <p:ph type="sldNum" sz="quarter" idx="12"/>
          </p:nvPr>
        </p:nvSpPr>
        <p:spPr/>
        <p:txBody>
          <a:bodyPr/>
          <a:lstStyle/>
          <a:p>
            <a:fld id="{C6623AC5-E736-42FC-804D-CE08A2C83742}" type="slidenum">
              <a:rPr lang="en-GB" smtClean="0"/>
              <a:t>16</a:t>
            </a:fld>
            <a:endParaRPr lang="en-GB"/>
          </a:p>
        </p:txBody>
      </p:sp>
    </p:spTree>
    <p:extLst>
      <p:ext uri="{BB962C8B-B14F-4D97-AF65-F5344CB8AC3E}">
        <p14:creationId xmlns:p14="http://schemas.microsoft.com/office/powerpoint/2010/main" val="805295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a:t>Attributes</a:t>
            </a:r>
          </a:p>
        </p:txBody>
      </p:sp>
      <p:sp>
        <p:nvSpPr>
          <p:cNvPr id="3" name="Content Placeholder 2"/>
          <p:cNvSpPr>
            <a:spLocks noGrp="1"/>
          </p:cNvSpPr>
          <p:nvPr>
            <p:ph idx="1"/>
          </p:nvPr>
        </p:nvSpPr>
        <p:spPr>
          <a:xfrm>
            <a:off x="0" y="1417639"/>
            <a:ext cx="12192000" cy="4708525"/>
          </a:xfrm>
        </p:spPr>
        <p:txBody>
          <a:bodyPr>
            <a:normAutofit/>
          </a:bodyPr>
          <a:lstStyle/>
          <a:p>
            <a:r>
              <a:rPr lang="en-GB" sz="2000" dirty="0"/>
              <a:t>An attribute is a property or characteristic of an entity.</a:t>
            </a:r>
          </a:p>
          <a:p>
            <a:pPr marL="0" indent="0">
              <a:buNone/>
            </a:pPr>
            <a:r>
              <a:rPr lang="en-GB" sz="2000" dirty="0"/>
              <a:t> </a:t>
            </a:r>
          </a:p>
          <a:p>
            <a:r>
              <a:rPr lang="en-GB" sz="2000" dirty="0"/>
              <a:t>An attribute is exactly associated with one entity.</a:t>
            </a:r>
          </a:p>
          <a:p>
            <a:endParaRPr lang="en-GB" sz="2000" dirty="0"/>
          </a:p>
          <a:p>
            <a:r>
              <a:rPr lang="en-US" sz="2000" dirty="0"/>
              <a:t>The database schema associates one or more attributes with each entity.</a:t>
            </a:r>
          </a:p>
          <a:p>
            <a:endParaRPr lang="en-US" sz="2000" dirty="0"/>
          </a:p>
          <a:p>
            <a:r>
              <a:rPr lang="en-US" sz="2000" dirty="0"/>
              <a:t>Attributes describe the instances in the row of a database.</a:t>
            </a:r>
          </a:p>
          <a:p>
            <a:endParaRPr lang="en-US" sz="2000" dirty="0"/>
          </a:p>
          <a:p>
            <a:r>
              <a:rPr lang="en-US" sz="2000" dirty="0"/>
              <a:t>Think of a table in a relational database as being analogous to a spreadsheet. An attribute is simply one cell in the spreadsheet, or the conjunction of a column and row. It stores only one piece of data about the object represented by the table in which the attribute belongs. </a:t>
            </a:r>
          </a:p>
          <a:p>
            <a:pPr marL="0" indent="0">
              <a:buNone/>
            </a:pPr>
            <a:endParaRPr lang="en-GB" sz="2000" dirty="0"/>
          </a:p>
        </p:txBody>
      </p:sp>
      <p:sp>
        <p:nvSpPr>
          <p:cNvPr id="4" name="Footer Placeholder 3"/>
          <p:cNvSpPr>
            <a:spLocks noGrp="1"/>
          </p:cNvSpPr>
          <p:nvPr>
            <p:ph type="ftr" sz="quarter" idx="11"/>
          </p:nvPr>
        </p:nvSpPr>
        <p:spPr/>
        <p:txBody>
          <a:bodyPr/>
          <a:lstStyle/>
          <a:p>
            <a:r>
              <a:rPr lang="en-US">
                <a:solidFill>
                  <a:prstClr val="black">
                    <a:tint val="75000"/>
                  </a:prstClr>
                </a:solidFill>
              </a:rPr>
              <a:t>Database Systems for S/W Applications</a:t>
            </a:r>
            <a:endParaRPr lang="en-GB">
              <a:solidFill>
                <a:prstClr val="black">
                  <a:tint val="75000"/>
                </a:prstClr>
              </a:solidFill>
            </a:endParaRPr>
          </a:p>
        </p:txBody>
      </p:sp>
      <p:sp>
        <p:nvSpPr>
          <p:cNvPr id="5" name="Slide Number Placeholder 4">
            <a:extLst>
              <a:ext uri="{FF2B5EF4-FFF2-40B4-BE49-F238E27FC236}">
                <a16:creationId xmlns:a16="http://schemas.microsoft.com/office/drawing/2014/main" id="{67BD2332-4B54-434A-900A-C5ABB8F2D445}"/>
              </a:ext>
            </a:extLst>
          </p:cNvPr>
          <p:cNvSpPr>
            <a:spLocks noGrp="1"/>
          </p:cNvSpPr>
          <p:nvPr>
            <p:ph type="sldNum" sz="quarter" idx="12"/>
          </p:nvPr>
        </p:nvSpPr>
        <p:spPr/>
        <p:txBody>
          <a:bodyPr/>
          <a:lstStyle/>
          <a:p>
            <a:fld id="{C6623AC5-E736-42FC-804D-CE08A2C83742}" type="slidenum">
              <a:rPr lang="en-GB" smtClean="0"/>
              <a:t>17</a:t>
            </a:fld>
            <a:endParaRPr lang="en-GB"/>
          </a:p>
        </p:txBody>
      </p:sp>
    </p:spTree>
    <p:extLst>
      <p:ext uri="{BB962C8B-B14F-4D97-AF65-F5344CB8AC3E}">
        <p14:creationId xmlns:p14="http://schemas.microsoft.com/office/powerpoint/2010/main" val="2949047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536" y="332656"/>
            <a:ext cx="8229600" cy="346050"/>
          </a:xfrm>
        </p:spPr>
        <p:txBody>
          <a:bodyPr>
            <a:normAutofit fontScale="90000"/>
          </a:bodyPr>
          <a:lstStyle/>
          <a:p>
            <a:r>
              <a:rPr lang="en-GB" b="1" u="sng" dirty="0"/>
              <a:t>Types of Attributes</a:t>
            </a:r>
          </a:p>
        </p:txBody>
      </p:sp>
      <p:sp>
        <p:nvSpPr>
          <p:cNvPr id="3" name="Content Placeholder 2"/>
          <p:cNvSpPr>
            <a:spLocks noGrp="1"/>
          </p:cNvSpPr>
          <p:nvPr>
            <p:ph idx="1"/>
          </p:nvPr>
        </p:nvSpPr>
        <p:spPr>
          <a:xfrm>
            <a:off x="0" y="987098"/>
            <a:ext cx="12192000" cy="5577483"/>
          </a:xfrm>
        </p:spPr>
        <p:txBody>
          <a:bodyPr>
            <a:normAutofit/>
          </a:bodyPr>
          <a:lstStyle/>
          <a:p>
            <a:r>
              <a:rPr lang="en-GB" sz="2000" b="1" i="1" u="sng" dirty="0">
                <a:solidFill>
                  <a:srgbClr val="FF0000"/>
                </a:solidFill>
              </a:rPr>
              <a:t>Single (atomic)</a:t>
            </a:r>
            <a:r>
              <a:rPr lang="en-GB" sz="2000" dirty="0">
                <a:solidFill>
                  <a:srgbClr val="FF0000"/>
                </a:solidFill>
              </a:rPr>
              <a:t>: </a:t>
            </a:r>
            <a:r>
              <a:rPr lang="en-GB" sz="2000" dirty="0"/>
              <a:t>Attributes that cannot be broken down further</a:t>
            </a:r>
          </a:p>
          <a:p>
            <a:endParaRPr lang="en-GB" sz="2000" dirty="0"/>
          </a:p>
          <a:p>
            <a:r>
              <a:rPr lang="en-GB" sz="2000" b="1" i="1" u="sng" dirty="0">
                <a:solidFill>
                  <a:srgbClr val="FF0000"/>
                </a:solidFill>
              </a:rPr>
              <a:t>Composite</a:t>
            </a:r>
            <a:r>
              <a:rPr lang="en-GB" sz="2000" b="1" dirty="0">
                <a:solidFill>
                  <a:srgbClr val="FF0000"/>
                </a:solidFill>
              </a:rPr>
              <a:t>:</a:t>
            </a:r>
            <a:r>
              <a:rPr lang="en-GB" sz="2000" dirty="0"/>
              <a:t> Attributes that can be broken down further (</a:t>
            </a:r>
            <a:r>
              <a:rPr lang="en-GB" sz="2000" dirty="0" err="1"/>
              <a:t>eg</a:t>
            </a:r>
            <a:r>
              <a:rPr lang="en-GB" sz="2000" dirty="0"/>
              <a:t>. Address can be broken down further to street, town, postcode)</a:t>
            </a:r>
          </a:p>
          <a:p>
            <a:endParaRPr lang="en-GB" sz="2000" dirty="0"/>
          </a:p>
          <a:p>
            <a:r>
              <a:rPr lang="en-GB" sz="2000" b="1" i="1" u="sng" dirty="0">
                <a:solidFill>
                  <a:srgbClr val="FF0000"/>
                </a:solidFill>
              </a:rPr>
              <a:t>Multi-Valued</a:t>
            </a:r>
            <a:r>
              <a:rPr lang="en-GB" sz="2000" b="1" dirty="0">
                <a:solidFill>
                  <a:srgbClr val="FF0000"/>
                </a:solidFill>
              </a:rPr>
              <a:t>:</a:t>
            </a:r>
            <a:r>
              <a:rPr lang="en-GB" sz="2000" dirty="0"/>
              <a:t> An attribute that has many values (</a:t>
            </a:r>
            <a:r>
              <a:rPr lang="en-GB" sz="2000" dirty="0" err="1"/>
              <a:t>eg</a:t>
            </a:r>
            <a:r>
              <a:rPr lang="en-GB" sz="2000" dirty="0"/>
              <a:t>. telephone number with local dialling code) </a:t>
            </a:r>
          </a:p>
          <a:p>
            <a:endParaRPr lang="en-GB" sz="2000" dirty="0"/>
          </a:p>
          <a:p>
            <a:r>
              <a:rPr lang="en-GB" sz="2000" b="1" i="1" u="sng" dirty="0">
                <a:solidFill>
                  <a:srgbClr val="FF0000"/>
                </a:solidFill>
              </a:rPr>
              <a:t>Complex</a:t>
            </a:r>
            <a:r>
              <a:rPr lang="en-GB" sz="2000" b="1" dirty="0">
                <a:solidFill>
                  <a:srgbClr val="FF0000"/>
                </a:solidFill>
              </a:rPr>
              <a:t>:</a:t>
            </a:r>
            <a:r>
              <a:rPr lang="en-GB" sz="2000" dirty="0"/>
              <a:t> Attributes that are both composite and multi-valued</a:t>
            </a:r>
          </a:p>
          <a:p>
            <a:endParaRPr lang="en-GB" sz="2000" dirty="0"/>
          </a:p>
          <a:p>
            <a:r>
              <a:rPr lang="en-GB" sz="2000" b="1" i="1" u="sng" dirty="0">
                <a:solidFill>
                  <a:srgbClr val="FF0000"/>
                </a:solidFill>
              </a:rPr>
              <a:t>Stored &amp; Derived</a:t>
            </a:r>
            <a:r>
              <a:rPr lang="en-GB" sz="2000" b="1" dirty="0">
                <a:solidFill>
                  <a:srgbClr val="FF0000"/>
                </a:solidFill>
              </a:rPr>
              <a:t>: </a:t>
            </a:r>
            <a:r>
              <a:rPr lang="en-GB" sz="2000" dirty="0"/>
              <a:t>Derived attributes are attributes that derive their value from the stored attribute (</a:t>
            </a:r>
            <a:r>
              <a:rPr lang="en-GB" sz="2000" dirty="0" err="1"/>
              <a:t>eg</a:t>
            </a:r>
            <a:r>
              <a:rPr lang="en-GB" sz="2000" dirty="0"/>
              <a:t>. Age from the Date of Birth). A stored attribute supplies the value to the derived attribute. </a:t>
            </a:r>
          </a:p>
          <a:p>
            <a:endParaRPr lang="en-GB" sz="2000" dirty="0"/>
          </a:p>
          <a:p>
            <a:r>
              <a:rPr lang="en-GB" sz="2000" b="1" i="1" u="sng" dirty="0">
                <a:solidFill>
                  <a:srgbClr val="FF0000"/>
                </a:solidFill>
              </a:rPr>
              <a:t>Key</a:t>
            </a:r>
            <a:r>
              <a:rPr lang="en-GB" sz="2000" b="1" dirty="0">
                <a:solidFill>
                  <a:srgbClr val="FF0000"/>
                </a:solidFill>
              </a:rPr>
              <a:t>:</a:t>
            </a:r>
            <a:r>
              <a:rPr lang="en-GB" sz="2000" dirty="0"/>
              <a:t> It is also called 'Key Identifier'. It is a single attribute or a combination of attributes that uniquely identify an individual instance of an entity. </a:t>
            </a:r>
          </a:p>
          <a:p>
            <a:endParaRPr lang="en-GB" sz="2000" dirty="0"/>
          </a:p>
        </p:txBody>
      </p:sp>
      <p:sp>
        <p:nvSpPr>
          <p:cNvPr id="4" name="Footer Placeholder 3"/>
          <p:cNvSpPr>
            <a:spLocks noGrp="1"/>
          </p:cNvSpPr>
          <p:nvPr>
            <p:ph type="ftr" sz="quarter" idx="11"/>
          </p:nvPr>
        </p:nvSpPr>
        <p:spPr/>
        <p:txBody>
          <a:bodyPr/>
          <a:lstStyle/>
          <a:p>
            <a:r>
              <a:rPr lang="en-US">
                <a:solidFill>
                  <a:prstClr val="black">
                    <a:tint val="75000"/>
                  </a:prstClr>
                </a:solidFill>
              </a:rPr>
              <a:t>Database Systems for S/W Applications</a:t>
            </a:r>
            <a:endParaRPr lang="en-GB">
              <a:solidFill>
                <a:prstClr val="black">
                  <a:tint val="75000"/>
                </a:prstClr>
              </a:solidFill>
            </a:endParaRPr>
          </a:p>
        </p:txBody>
      </p:sp>
      <p:sp>
        <p:nvSpPr>
          <p:cNvPr id="5" name="Slide Number Placeholder 4">
            <a:extLst>
              <a:ext uri="{FF2B5EF4-FFF2-40B4-BE49-F238E27FC236}">
                <a16:creationId xmlns:a16="http://schemas.microsoft.com/office/drawing/2014/main" id="{DD4415EE-58CC-48D0-A665-7F1ADAE077EC}"/>
              </a:ext>
            </a:extLst>
          </p:cNvPr>
          <p:cNvSpPr>
            <a:spLocks noGrp="1"/>
          </p:cNvSpPr>
          <p:nvPr>
            <p:ph type="sldNum" sz="quarter" idx="12"/>
          </p:nvPr>
        </p:nvSpPr>
        <p:spPr/>
        <p:txBody>
          <a:bodyPr/>
          <a:lstStyle/>
          <a:p>
            <a:fld id="{C6623AC5-E736-42FC-804D-CE08A2C83742}" type="slidenum">
              <a:rPr lang="en-GB" smtClean="0"/>
              <a:t>18</a:t>
            </a:fld>
            <a:endParaRPr lang="en-GB"/>
          </a:p>
        </p:txBody>
      </p:sp>
    </p:spTree>
    <p:extLst>
      <p:ext uri="{BB962C8B-B14F-4D97-AF65-F5344CB8AC3E}">
        <p14:creationId xmlns:p14="http://schemas.microsoft.com/office/powerpoint/2010/main" val="2186440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a:t>Relationships</a:t>
            </a:r>
          </a:p>
        </p:txBody>
      </p:sp>
      <p:sp>
        <p:nvSpPr>
          <p:cNvPr id="3" name="Content Placeholder 2"/>
          <p:cNvSpPr>
            <a:spLocks noGrp="1"/>
          </p:cNvSpPr>
          <p:nvPr>
            <p:ph idx="1"/>
          </p:nvPr>
        </p:nvSpPr>
        <p:spPr/>
        <p:txBody>
          <a:bodyPr>
            <a:normAutofit/>
          </a:bodyPr>
          <a:lstStyle/>
          <a:p>
            <a:r>
              <a:rPr lang="en-GB" sz="2500" dirty="0"/>
              <a:t>A relationship is an association between entities</a:t>
            </a:r>
          </a:p>
          <a:p>
            <a:endParaRPr lang="en-GB" sz="2500" dirty="0"/>
          </a:p>
          <a:p>
            <a:r>
              <a:rPr lang="en-GB" sz="2500" u="sng" dirty="0"/>
              <a:t>Degree of a Relationship</a:t>
            </a:r>
          </a:p>
          <a:p>
            <a:endParaRPr lang="en-GB" sz="2500" dirty="0"/>
          </a:p>
          <a:p>
            <a:pPr>
              <a:lnSpc>
                <a:spcPts val="3600"/>
              </a:lnSpc>
              <a:spcBef>
                <a:spcPts val="200"/>
              </a:spcBef>
            </a:pPr>
            <a:r>
              <a:rPr lang="en-GB" sz="2500" u="sng" dirty="0"/>
              <a:t>Relationship Constraints</a:t>
            </a:r>
          </a:p>
          <a:p>
            <a:pPr>
              <a:lnSpc>
                <a:spcPts val="3600"/>
              </a:lnSpc>
              <a:spcBef>
                <a:spcPts val="200"/>
              </a:spcBef>
            </a:pPr>
            <a:endParaRPr lang="en-GB" sz="2500" dirty="0"/>
          </a:p>
          <a:p>
            <a:pPr marL="0" indent="0">
              <a:lnSpc>
                <a:spcPts val="3600"/>
              </a:lnSpc>
              <a:spcBef>
                <a:spcPts val="200"/>
              </a:spcBef>
              <a:buNone/>
            </a:pPr>
            <a:r>
              <a:rPr lang="en-GB" sz="2500" dirty="0"/>
              <a:t>   -Cardinality</a:t>
            </a:r>
          </a:p>
          <a:p>
            <a:pPr marL="0" indent="0">
              <a:spcBef>
                <a:spcPts val="400"/>
              </a:spcBef>
              <a:buNone/>
            </a:pPr>
            <a:r>
              <a:rPr lang="en-GB" sz="2500" dirty="0"/>
              <a:t>   -Participation (Optionality)</a:t>
            </a:r>
          </a:p>
          <a:p>
            <a:endParaRPr lang="en-GB" dirty="0"/>
          </a:p>
        </p:txBody>
      </p:sp>
      <p:sp>
        <p:nvSpPr>
          <p:cNvPr id="4" name="Footer Placeholder 3"/>
          <p:cNvSpPr>
            <a:spLocks noGrp="1"/>
          </p:cNvSpPr>
          <p:nvPr>
            <p:ph type="ftr" sz="quarter" idx="11"/>
          </p:nvPr>
        </p:nvSpPr>
        <p:spPr/>
        <p:txBody>
          <a:bodyPr/>
          <a:lstStyle/>
          <a:p>
            <a:r>
              <a:rPr lang="en-US">
                <a:solidFill>
                  <a:prstClr val="black">
                    <a:tint val="75000"/>
                  </a:prstClr>
                </a:solidFill>
              </a:rPr>
              <a:t>Database Systems for S/W Applications</a:t>
            </a:r>
            <a:endParaRPr lang="en-GB">
              <a:solidFill>
                <a:prstClr val="black">
                  <a:tint val="75000"/>
                </a:prstClr>
              </a:solidFill>
            </a:endParaRPr>
          </a:p>
        </p:txBody>
      </p:sp>
      <p:sp>
        <p:nvSpPr>
          <p:cNvPr id="5" name="Slide Number Placeholder 4">
            <a:extLst>
              <a:ext uri="{FF2B5EF4-FFF2-40B4-BE49-F238E27FC236}">
                <a16:creationId xmlns:a16="http://schemas.microsoft.com/office/drawing/2014/main" id="{6BB698E5-FEBA-465C-8CBB-420425F562D0}"/>
              </a:ext>
            </a:extLst>
          </p:cNvPr>
          <p:cNvSpPr>
            <a:spLocks noGrp="1"/>
          </p:cNvSpPr>
          <p:nvPr>
            <p:ph type="sldNum" sz="quarter" idx="12"/>
          </p:nvPr>
        </p:nvSpPr>
        <p:spPr/>
        <p:txBody>
          <a:bodyPr/>
          <a:lstStyle/>
          <a:p>
            <a:fld id="{C6623AC5-E736-42FC-804D-CE08A2C83742}" type="slidenum">
              <a:rPr lang="en-GB" smtClean="0"/>
              <a:t>19</a:t>
            </a:fld>
            <a:endParaRPr lang="en-GB"/>
          </a:p>
        </p:txBody>
      </p:sp>
    </p:spTree>
    <p:extLst>
      <p:ext uri="{BB962C8B-B14F-4D97-AF65-F5344CB8AC3E}">
        <p14:creationId xmlns:p14="http://schemas.microsoft.com/office/powerpoint/2010/main" val="719046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a:t>The Information System</a:t>
            </a:r>
            <a:endParaRPr lang="el-GR" b="1" u="sng" dirty="0"/>
          </a:p>
        </p:txBody>
      </p:sp>
      <p:sp>
        <p:nvSpPr>
          <p:cNvPr id="3" name="Content Placeholder 2"/>
          <p:cNvSpPr>
            <a:spLocks noGrp="1"/>
          </p:cNvSpPr>
          <p:nvPr>
            <p:ph idx="1"/>
          </p:nvPr>
        </p:nvSpPr>
        <p:spPr>
          <a:xfrm>
            <a:off x="0" y="1398314"/>
            <a:ext cx="12192000" cy="4997151"/>
          </a:xfrm>
        </p:spPr>
        <p:txBody>
          <a:bodyPr>
            <a:normAutofit/>
          </a:bodyPr>
          <a:lstStyle/>
          <a:p>
            <a:r>
              <a:rPr lang="en-US" altLang="el-GR" sz="2000" b="1" u="sng" dirty="0"/>
              <a:t>Database</a:t>
            </a:r>
            <a:r>
              <a:rPr lang="en-US" altLang="el-GR" sz="2000" dirty="0"/>
              <a:t> </a:t>
            </a:r>
          </a:p>
          <a:p>
            <a:pPr lvl="1"/>
            <a:r>
              <a:rPr lang="en-US" altLang="el-GR" sz="2000" dirty="0"/>
              <a:t>Carefully designed and constructed repository of facts </a:t>
            </a:r>
          </a:p>
          <a:p>
            <a:pPr lvl="1"/>
            <a:r>
              <a:rPr lang="en-US" altLang="el-GR" sz="2000" b="1" u="sng" dirty="0"/>
              <a:t>Part of an information system</a:t>
            </a:r>
          </a:p>
          <a:p>
            <a:pPr lvl="1"/>
            <a:endParaRPr lang="en-US" altLang="el-GR" sz="2000" b="1" u="sng" dirty="0"/>
          </a:p>
          <a:p>
            <a:r>
              <a:rPr lang="en-US" altLang="el-GR" sz="2000" b="1" u="sng" dirty="0"/>
              <a:t>Information System</a:t>
            </a:r>
          </a:p>
          <a:p>
            <a:pPr lvl="1"/>
            <a:r>
              <a:rPr lang="en-US" altLang="el-GR" sz="2000" dirty="0"/>
              <a:t>Provides data collection, storage, and retrieval</a:t>
            </a:r>
          </a:p>
          <a:p>
            <a:pPr lvl="1"/>
            <a:r>
              <a:rPr lang="en-US" altLang="el-GR" sz="2000" dirty="0"/>
              <a:t>Facilitates data transformation</a:t>
            </a:r>
          </a:p>
          <a:p>
            <a:pPr lvl="1"/>
            <a:r>
              <a:rPr lang="en-US" altLang="el-GR" sz="2000" dirty="0"/>
              <a:t>Components include:</a:t>
            </a:r>
          </a:p>
          <a:p>
            <a:pPr lvl="3">
              <a:buFontTx/>
              <a:buChar char="•"/>
            </a:pPr>
            <a:r>
              <a:rPr lang="en-US" altLang="el-GR" dirty="0"/>
              <a:t>People</a:t>
            </a:r>
          </a:p>
          <a:p>
            <a:pPr lvl="3">
              <a:buFontTx/>
              <a:buChar char="•"/>
            </a:pPr>
            <a:r>
              <a:rPr lang="en-US" altLang="el-GR" dirty="0"/>
              <a:t>Hardware</a:t>
            </a:r>
          </a:p>
          <a:p>
            <a:pPr lvl="3">
              <a:buFontTx/>
              <a:buChar char="•"/>
            </a:pPr>
            <a:r>
              <a:rPr lang="en-US" altLang="el-GR" dirty="0"/>
              <a:t>Software</a:t>
            </a:r>
          </a:p>
          <a:p>
            <a:pPr marL="1371600" lvl="3" indent="0">
              <a:buNone/>
            </a:pPr>
            <a:r>
              <a:rPr lang="en-US" altLang="el-GR" dirty="0"/>
              <a:t>     -</a:t>
            </a:r>
            <a:r>
              <a:rPr lang="en-US" altLang="el-GR" b="1" dirty="0">
                <a:solidFill>
                  <a:srgbClr val="FF0000"/>
                </a:solidFill>
                <a:effectLst>
                  <a:outerShdw blurRad="38100" dist="38100" dir="2700000" algn="tl">
                    <a:srgbClr val="000000">
                      <a:alpha val="43137"/>
                    </a:srgbClr>
                  </a:outerShdw>
                </a:effectLst>
              </a:rPr>
              <a:t>Database(s)</a:t>
            </a:r>
          </a:p>
          <a:p>
            <a:pPr marL="1371600" lvl="3" indent="0">
              <a:buNone/>
            </a:pPr>
            <a:r>
              <a:rPr lang="en-US" altLang="el-GR" dirty="0"/>
              <a:t>     -Application Programs</a:t>
            </a:r>
          </a:p>
        </p:txBody>
      </p:sp>
      <p:sp>
        <p:nvSpPr>
          <p:cNvPr id="4" name="Footer Placeholder 3"/>
          <p:cNvSpPr>
            <a:spLocks noGrp="1"/>
          </p:cNvSpPr>
          <p:nvPr>
            <p:ph type="ftr" sz="quarter" idx="11"/>
          </p:nvPr>
        </p:nvSpPr>
        <p:spPr/>
        <p:txBody>
          <a:bodyPr/>
          <a:lstStyle/>
          <a:p>
            <a:r>
              <a:rPr lang="en-GB"/>
              <a:t>Database Systems for S/W Applications</a:t>
            </a:r>
          </a:p>
        </p:txBody>
      </p:sp>
      <p:sp>
        <p:nvSpPr>
          <p:cNvPr id="5" name="Slide Number Placeholder 4">
            <a:extLst>
              <a:ext uri="{FF2B5EF4-FFF2-40B4-BE49-F238E27FC236}">
                <a16:creationId xmlns:a16="http://schemas.microsoft.com/office/drawing/2014/main" id="{67908EEC-C264-47C7-8178-D4329E377899}"/>
              </a:ext>
            </a:extLst>
          </p:cNvPr>
          <p:cNvSpPr>
            <a:spLocks noGrp="1"/>
          </p:cNvSpPr>
          <p:nvPr>
            <p:ph type="sldNum" sz="quarter" idx="12"/>
          </p:nvPr>
        </p:nvSpPr>
        <p:spPr/>
        <p:txBody>
          <a:bodyPr/>
          <a:lstStyle/>
          <a:p>
            <a:fld id="{C6623AC5-E736-42FC-804D-CE08A2C83742}" type="slidenum">
              <a:rPr lang="en-GB" smtClean="0"/>
              <a:t>2</a:t>
            </a:fld>
            <a:endParaRPr lang="en-GB"/>
          </a:p>
        </p:txBody>
      </p:sp>
    </p:spTree>
    <p:extLst>
      <p:ext uri="{BB962C8B-B14F-4D97-AF65-F5344CB8AC3E}">
        <p14:creationId xmlns:p14="http://schemas.microsoft.com/office/powerpoint/2010/main" val="4161568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620688"/>
            <a:ext cx="8229600" cy="418058"/>
          </a:xfrm>
        </p:spPr>
        <p:txBody>
          <a:bodyPr>
            <a:noAutofit/>
          </a:bodyPr>
          <a:lstStyle/>
          <a:p>
            <a:r>
              <a:rPr lang="en-GB" b="1" u="sng" dirty="0"/>
              <a:t>Degree of a Relationship</a:t>
            </a:r>
          </a:p>
        </p:txBody>
      </p:sp>
      <p:sp>
        <p:nvSpPr>
          <p:cNvPr id="3" name="Content Placeholder 2"/>
          <p:cNvSpPr>
            <a:spLocks noGrp="1"/>
          </p:cNvSpPr>
          <p:nvPr>
            <p:ph idx="1"/>
          </p:nvPr>
        </p:nvSpPr>
        <p:spPr>
          <a:xfrm>
            <a:off x="911424" y="1484784"/>
            <a:ext cx="10369152" cy="3688638"/>
          </a:xfrm>
        </p:spPr>
        <p:txBody>
          <a:bodyPr>
            <a:normAutofit/>
          </a:bodyPr>
          <a:lstStyle/>
          <a:p>
            <a:pPr lvl="0"/>
            <a:r>
              <a:rPr lang="en-GB" sz="2000" i="1" u="sng" dirty="0"/>
              <a:t>Unary (Recursive)</a:t>
            </a:r>
            <a:r>
              <a:rPr lang="en-GB" sz="2000" dirty="0"/>
              <a:t>:</a:t>
            </a:r>
            <a:r>
              <a:rPr lang="en-GB" sz="2000" i="1" dirty="0"/>
              <a:t> </a:t>
            </a:r>
            <a:r>
              <a:rPr lang="en-GB" sz="2000" dirty="0">
                <a:solidFill>
                  <a:prstClr val="black"/>
                </a:solidFill>
              </a:rPr>
              <a:t>Connects one entity with itself or it can be defined as an association between two different instances of the same entity.</a:t>
            </a:r>
          </a:p>
          <a:p>
            <a:pPr marL="0" indent="0">
              <a:buNone/>
            </a:pPr>
            <a:endParaRPr lang="en-GB" dirty="0"/>
          </a:p>
          <a:p>
            <a:pPr marL="0" indent="0">
              <a:buNone/>
            </a:pPr>
            <a:r>
              <a:rPr lang="en-GB" sz="2000" dirty="0"/>
              <a:t>•    </a:t>
            </a:r>
            <a:r>
              <a:rPr lang="en-GB" sz="2000" i="1" u="sng" dirty="0"/>
              <a:t>Binary</a:t>
            </a:r>
            <a:r>
              <a:rPr lang="en-GB" sz="2000" dirty="0"/>
              <a:t>: It is an association between two instances between two </a:t>
            </a:r>
          </a:p>
          <a:p>
            <a:pPr marL="0" indent="0">
              <a:buNone/>
            </a:pPr>
            <a:r>
              <a:rPr lang="en-GB" sz="2000" dirty="0"/>
              <a:t>     different entities.</a:t>
            </a:r>
          </a:p>
          <a:p>
            <a:pPr marL="0" indent="0">
              <a:buNone/>
            </a:pPr>
            <a:endParaRPr lang="en-GB" sz="2000" i="1" u="sng" dirty="0"/>
          </a:p>
          <a:p>
            <a:pPr marL="0" indent="0">
              <a:buNone/>
            </a:pPr>
            <a:endParaRPr lang="en-GB" sz="2000" i="1" u="sng" dirty="0"/>
          </a:p>
          <a:p>
            <a:pPr marL="0" indent="0">
              <a:buNone/>
            </a:pPr>
            <a:r>
              <a:rPr lang="en-GB" sz="2000" dirty="0"/>
              <a:t>•   </a:t>
            </a:r>
            <a:r>
              <a:rPr lang="en-GB" sz="2000" i="1" u="sng" dirty="0"/>
              <a:t>Ternary</a:t>
            </a:r>
            <a:r>
              <a:rPr lang="en-GB" sz="2000" dirty="0"/>
              <a:t>: It is an association between three instances of three different </a:t>
            </a:r>
          </a:p>
          <a:p>
            <a:pPr marL="0" indent="0">
              <a:buNone/>
            </a:pPr>
            <a:r>
              <a:rPr lang="en-GB" sz="2000" dirty="0"/>
              <a:t>     entity entities (</a:t>
            </a:r>
            <a:r>
              <a:rPr lang="en-GB" sz="2000" dirty="0" err="1"/>
              <a:t>eg.</a:t>
            </a:r>
            <a:r>
              <a:rPr lang="en-GB" sz="2000" dirty="0"/>
              <a:t> a student uses equipment for a specific project). </a:t>
            </a:r>
          </a:p>
          <a:p>
            <a:pPr marL="0" indent="0">
              <a:buNone/>
            </a:pPr>
            <a:endParaRPr lang="en-GB" dirty="0"/>
          </a:p>
        </p:txBody>
      </p:sp>
      <p:sp>
        <p:nvSpPr>
          <p:cNvPr id="5" name="Footer Placeholder 4"/>
          <p:cNvSpPr>
            <a:spLocks noGrp="1"/>
          </p:cNvSpPr>
          <p:nvPr>
            <p:ph type="ftr" sz="quarter" idx="11"/>
          </p:nvPr>
        </p:nvSpPr>
        <p:spPr/>
        <p:txBody>
          <a:bodyPr/>
          <a:lstStyle/>
          <a:p>
            <a:r>
              <a:rPr lang="en-US">
                <a:solidFill>
                  <a:prstClr val="black">
                    <a:tint val="75000"/>
                  </a:prstClr>
                </a:solidFill>
              </a:rPr>
              <a:t>Database Systems for S/W Applications</a:t>
            </a:r>
            <a:endParaRPr lang="en-GB">
              <a:solidFill>
                <a:prstClr val="black">
                  <a:tint val="75000"/>
                </a:prstClr>
              </a:solidFill>
            </a:endParaRPr>
          </a:p>
        </p:txBody>
      </p:sp>
      <p:sp>
        <p:nvSpPr>
          <p:cNvPr id="4" name="Slide Number Placeholder 3">
            <a:extLst>
              <a:ext uri="{FF2B5EF4-FFF2-40B4-BE49-F238E27FC236}">
                <a16:creationId xmlns:a16="http://schemas.microsoft.com/office/drawing/2014/main" id="{120E9AA5-9FC0-4B0D-9411-FDA4B77E5C06}"/>
              </a:ext>
            </a:extLst>
          </p:cNvPr>
          <p:cNvSpPr>
            <a:spLocks noGrp="1"/>
          </p:cNvSpPr>
          <p:nvPr>
            <p:ph type="sldNum" sz="quarter" idx="12"/>
          </p:nvPr>
        </p:nvSpPr>
        <p:spPr/>
        <p:txBody>
          <a:bodyPr/>
          <a:lstStyle/>
          <a:p>
            <a:fld id="{C6623AC5-E736-42FC-804D-CE08A2C83742}" type="slidenum">
              <a:rPr lang="en-GB" smtClean="0"/>
              <a:t>20</a:t>
            </a:fld>
            <a:endParaRPr lang="en-GB"/>
          </a:p>
        </p:txBody>
      </p:sp>
    </p:spTree>
    <p:extLst>
      <p:ext uri="{BB962C8B-B14F-4D97-AF65-F5344CB8AC3E}">
        <p14:creationId xmlns:p14="http://schemas.microsoft.com/office/powerpoint/2010/main" val="3219206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a:t>Cardinality</a:t>
            </a:r>
          </a:p>
        </p:txBody>
      </p:sp>
      <p:sp>
        <p:nvSpPr>
          <p:cNvPr id="3" name="Content Placeholder 2"/>
          <p:cNvSpPr>
            <a:spLocks noGrp="1"/>
          </p:cNvSpPr>
          <p:nvPr>
            <p:ph idx="1"/>
          </p:nvPr>
        </p:nvSpPr>
        <p:spPr>
          <a:xfrm>
            <a:off x="0" y="1268761"/>
            <a:ext cx="12192000" cy="1008111"/>
          </a:xfrm>
        </p:spPr>
        <p:txBody>
          <a:bodyPr/>
          <a:lstStyle/>
          <a:p>
            <a:pPr algn="just"/>
            <a:r>
              <a:rPr lang="en-GB" sz="2000" dirty="0"/>
              <a:t>The ability to count the number of entities involved in a relationship. It represents the minimum/maximum number of instances of entity B that must/can be associated with any instance of entity A.</a:t>
            </a:r>
          </a:p>
          <a:p>
            <a:endParaRPr lang="en-GB" dirty="0"/>
          </a:p>
          <a:p>
            <a:endParaRPr lang="en-GB"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0" y="2348880"/>
            <a:ext cx="8640960" cy="4007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GB" dirty="0">
                <a:solidFill>
                  <a:prstClr val="black">
                    <a:tint val="75000"/>
                  </a:prstClr>
                </a:solidFill>
              </a:rPr>
              <a:t>Database Systems for S/W Applications</a:t>
            </a:r>
          </a:p>
        </p:txBody>
      </p:sp>
      <p:sp>
        <p:nvSpPr>
          <p:cNvPr id="5" name="Slide Number Placeholder 4">
            <a:extLst>
              <a:ext uri="{FF2B5EF4-FFF2-40B4-BE49-F238E27FC236}">
                <a16:creationId xmlns:a16="http://schemas.microsoft.com/office/drawing/2014/main" id="{EC0477FD-1257-4BC8-BC6B-71E061703D61}"/>
              </a:ext>
            </a:extLst>
          </p:cNvPr>
          <p:cNvSpPr>
            <a:spLocks noGrp="1"/>
          </p:cNvSpPr>
          <p:nvPr>
            <p:ph type="sldNum" sz="quarter" idx="12"/>
          </p:nvPr>
        </p:nvSpPr>
        <p:spPr/>
        <p:txBody>
          <a:bodyPr/>
          <a:lstStyle/>
          <a:p>
            <a:fld id="{C6623AC5-E736-42FC-804D-CE08A2C83742}" type="slidenum">
              <a:rPr lang="en-GB" smtClean="0"/>
              <a:t>21</a:t>
            </a:fld>
            <a:endParaRPr lang="en-GB"/>
          </a:p>
        </p:txBody>
      </p:sp>
    </p:spTree>
    <p:extLst>
      <p:ext uri="{BB962C8B-B14F-4D97-AF65-F5344CB8AC3E}">
        <p14:creationId xmlns:p14="http://schemas.microsoft.com/office/powerpoint/2010/main" val="2398769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u="sng" dirty="0"/>
              <a:t>Relationships &amp; Database Tables</a:t>
            </a:r>
            <a:endParaRPr lang="el-GR" b="1" u="sng" dirty="0"/>
          </a:p>
        </p:txBody>
      </p:sp>
      <p:sp>
        <p:nvSpPr>
          <p:cNvPr id="3" name="Content Placeholder 2"/>
          <p:cNvSpPr>
            <a:spLocks noGrp="1"/>
          </p:cNvSpPr>
          <p:nvPr>
            <p:ph idx="1"/>
          </p:nvPr>
        </p:nvSpPr>
        <p:spPr>
          <a:xfrm>
            <a:off x="0" y="1600201"/>
            <a:ext cx="12192000" cy="4525963"/>
          </a:xfrm>
        </p:spPr>
        <p:txBody>
          <a:bodyPr>
            <a:normAutofit/>
          </a:bodyPr>
          <a:lstStyle/>
          <a:p>
            <a:pPr algn="just"/>
            <a:r>
              <a:rPr lang="en-US" sz="2000" b="1" u="sng" dirty="0"/>
              <a:t>One-to-One relationships</a:t>
            </a:r>
            <a:r>
              <a:rPr lang="en-US" sz="2000" u="sng" dirty="0"/>
              <a:t> </a:t>
            </a:r>
            <a:r>
              <a:rPr lang="en-US" sz="2000" dirty="0"/>
              <a:t>occur when each entry in the first table has one, and only one, counterpart in the second table. </a:t>
            </a:r>
          </a:p>
          <a:p>
            <a:pPr algn="just"/>
            <a:endParaRPr lang="en-US" sz="2000" dirty="0"/>
          </a:p>
          <a:p>
            <a:pPr algn="just"/>
            <a:endParaRPr lang="en-US" sz="2000" dirty="0"/>
          </a:p>
          <a:p>
            <a:pPr algn="just"/>
            <a:r>
              <a:rPr lang="en-US" sz="2000" b="1" u="sng" dirty="0"/>
              <a:t>One-to-Many relationships</a:t>
            </a:r>
            <a:r>
              <a:rPr lang="en-US" sz="2000" u="sng" dirty="0"/>
              <a:t> </a:t>
            </a:r>
            <a:r>
              <a:rPr lang="en-US" sz="2000" dirty="0"/>
              <a:t>occur when each record in the first table corresponds to one or more records in the second table but each record in the second table corresponds to only one record in the first table. </a:t>
            </a:r>
          </a:p>
          <a:p>
            <a:pPr algn="just"/>
            <a:endParaRPr lang="en-US" sz="2000" dirty="0"/>
          </a:p>
          <a:p>
            <a:pPr algn="just"/>
            <a:endParaRPr lang="en-US" sz="2000" dirty="0"/>
          </a:p>
          <a:p>
            <a:pPr algn="just"/>
            <a:r>
              <a:rPr lang="en-US" sz="2000" b="1" u="sng" dirty="0"/>
              <a:t>Many-to-Many relationships</a:t>
            </a:r>
            <a:r>
              <a:rPr lang="en-US" sz="2000" u="sng" dirty="0"/>
              <a:t> </a:t>
            </a:r>
            <a:r>
              <a:rPr lang="en-US" sz="2000" dirty="0"/>
              <a:t>occur when each record in the first table corresponds to one or more records in the second table and each record in the second table corresponds to one or more records in the first table. </a:t>
            </a:r>
            <a:endParaRPr lang="el-GR" sz="2000" dirty="0"/>
          </a:p>
        </p:txBody>
      </p:sp>
      <p:sp>
        <p:nvSpPr>
          <p:cNvPr id="4" name="Footer Placeholder 3"/>
          <p:cNvSpPr>
            <a:spLocks noGrp="1"/>
          </p:cNvSpPr>
          <p:nvPr>
            <p:ph type="ftr" sz="quarter" idx="11"/>
          </p:nvPr>
        </p:nvSpPr>
        <p:spPr/>
        <p:txBody>
          <a:bodyPr/>
          <a:lstStyle/>
          <a:p>
            <a:r>
              <a:rPr lang="en-GB"/>
              <a:t>Database Systems for S/W Applications</a:t>
            </a:r>
          </a:p>
        </p:txBody>
      </p:sp>
      <p:sp>
        <p:nvSpPr>
          <p:cNvPr id="5" name="Slide Number Placeholder 4">
            <a:extLst>
              <a:ext uri="{FF2B5EF4-FFF2-40B4-BE49-F238E27FC236}">
                <a16:creationId xmlns:a16="http://schemas.microsoft.com/office/drawing/2014/main" id="{63E7F64E-BD75-4D3F-833C-86583F8F44D0}"/>
              </a:ext>
            </a:extLst>
          </p:cNvPr>
          <p:cNvSpPr>
            <a:spLocks noGrp="1"/>
          </p:cNvSpPr>
          <p:nvPr>
            <p:ph type="sldNum" sz="quarter" idx="12"/>
          </p:nvPr>
        </p:nvSpPr>
        <p:spPr/>
        <p:txBody>
          <a:bodyPr/>
          <a:lstStyle/>
          <a:p>
            <a:fld id="{C6623AC5-E736-42FC-804D-CE08A2C83742}" type="slidenum">
              <a:rPr lang="en-GB" smtClean="0"/>
              <a:t>22</a:t>
            </a:fld>
            <a:endParaRPr lang="en-GB"/>
          </a:p>
        </p:txBody>
      </p:sp>
    </p:spTree>
    <p:extLst>
      <p:ext uri="{BB962C8B-B14F-4D97-AF65-F5344CB8AC3E}">
        <p14:creationId xmlns:p14="http://schemas.microsoft.com/office/powerpoint/2010/main" val="3874202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a:t>Participation Constraints</a:t>
            </a:r>
          </a:p>
        </p:txBody>
      </p:sp>
      <p:sp>
        <p:nvSpPr>
          <p:cNvPr id="3" name="Content Placeholder 2"/>
          <p:cNvSpPr>
            <a:spLocks noGrp="1"/>
          </p:cNvSpPr>
          <p:nvPr>
            <p:ph idx="1"/>
          </p:nvPr>
        </p:nvSpPr>
        <p:spPr>
          <a:xfrm>
            <a:off x="0" y="1600201"/>
            <a:ext cx="12192000" cy="4525963"/>
          </a:xfrm>
        </p:spPr>
        <p:txBody>
          <a:bodyPr>
            <a:normAutofit fontScale="92500" lnSpcReduction="20000"/>
          </a:bodyPr>
          <a:lstStyle/>
          <a:p>
            <a:r>
              <a:rPr lang="en-GB" dirty="0"/>
              <a:t> </a:t>
            </a:r>
            <a:r>
              <a:rPr lang="en-GB" b="1" u="sng" dirty="0"/>
              <a:t>Optional relationship</a:t>
            </a:r>
          </a:p>
          <a:p>
            <a:pPr marL="0" indent="0">
              <a:buNone/>
            </a:pPr>
            <a:r>
              <a:rPr lang="en-GB" dirty="0"/>
              <a:t>	e.g., an Employee may or may not be assigned to a Department</a:t>
            </a:r>
          </a:p>
          <a:p>
            <a:pPr marL="0" indent="0">
              <a:buNone/>
            </a:pPr>
            <a:r>
              <a:rPr lang="en-GB" dirty="0"/>
              <a:t>	Participation of entity (e.g., Employee) in relationship</a:t>
            </a:r>
          </a:p>
          <a:p>
            <a:pPr marL="0" indent="0">
              <a:buNone/>
            </a:pPr>
            <a:r>
              <a:rPr lang="en-GB" dirty="0"/>
              <a:t>	is said to be </a:t>
            </a:r>
            <a:r>
              <a:rPr lang="en-GB" b="1" u="sng" dirty="0">
                <a:solidFill>
                  <a:srgbClr val="FF0000"/>
                </a:solidFill>
              </a:rPr>
              <a:t>partial</a:t>
            </a:r>
          </a:p>
          <a:p>
            <a:pPr marL="0" indent="0">
              <a:buNone/>
            </a:pPr>
            <a:endParaRPr lang="en-GB" dirty="0"/>
          </a:p>
          <a:p>
            <a:r>
              <a:rPr lang="en-GB" dirty="0"/>
              <a:t> </a:t>
            </a:r>
            <a:r>
              <a:rPr lang="en-GB" b="1" u="sng" dirty="0"/>
              <a:t>Mandatory relationship</a:t>
            </a:r>
          </a:p>
          <a:p>
            <a:pPr marL="0" indent="0">
              <a:buNone/>
            </a:pPr>
            <a:r>
              <a:rPr lang="en-GB" dirty="0"/>
              <a:t>	e.g., every Course must be Taught by at least one Lecturer</a:t>
            </a:r>
          </a:p>
          <a:p>
            <a:pPr marL="0" indent="0">
              <a:buNone/>
            </a:pPr>
            <a:r>
              <a:rPr lang="en-GB" dirty="0"/>
              <a:t>	Participation of entity (e.g., Course) in relationship</a:t>
            </a:r>
          </a:p>
          <a:p>
            <a:pPr marL="0" indent="0">
              <a:buNone/>
            </a:pPr>
            <a:r>
              <a:rPr lang="en-GB" dirty="0"/>
              <a:t>	said to be</a:t>
            </a:r>
            <a:r>
              <a:rPr lang="en-GB" dirty="0">
                <a:solidFill>
                  <a:srgbClr val="FF0000"/>
                </a:solidFill>
              </a:rPr>
              <a:t> </a:t>
            </a:r>
            <a:r>
              <a:rPr lang="en-GB" b="1" u="sng" dirty="0">
                <a:solidFill>
                  <a:srgbClr val="FF0000"/>
                </a:solidFill>
              </a:rPr>
              <a:t>total</a:t>
            </a:r>
          </a:p>
        </p:txBody>
      </p:sp>
      <p:sp>
        <p:nvSpPr>
          <p:cNvPr id="4" name="Footer Placeholder 3"/>
          <p:cNvSpPr>
            <a:spLocks noGrp="1"/>
          </p:cNvSpPr>
          <p:nvPr>
            <p:ph type="ftr" sz="quarter" idx="11"/>
          </p:nvPr>
        </p:nvSpPr>
        <p:spPr/>
        <p:txBody>
          <a:bodyPr/>
          <a:lstStyle/>
          <a:p>
            <a:r>
              <a:rPr lang="en-US">
                <a:solidFill>
                  <a:prstClr val="black">
                    <a:tint val="75000"/>
                  </a:prstClr>
                </a:solidFill>
              </a:rPr>
              <a:t>Database Systems for S/W Applications</a:t>
            </a:r>
            <a:endParaRPr lang="en-GB">
              <a:solidFill>
                <a:prstClr val="black">
                  <a:tint val="75000"/>
                </a:prstClr>
              </a:solidFill>
            </a:endParaRPr>
          </a:p>
        </p:txBody>
      </p:sp>
      <p:sp>
        <p:nvSpPr>
          <p:cNvPr id="5" name="Slide Number Placeholder 4">
            <a:extLst>
              <a:ext uri="{FF2B5EF4-FFF2-40B4-BE49-F238E27FC236}">
                <a16:creationId xmlns:a16="http://schemas.microsoft.com/office/drawing/2014/main" id="{FCD4F5E3-5BF7-4E5E-9613-998814E734AA}"/>
              </a:ext>
            </a:extLst>
          </p:cNvPr>
          <p:cNvSpPr>
            <a:spLocks noGrp="1"/>
          </p:cNvSpPr>
          <p:nvPr>
            <p:ph type="sldNum" sz="quarter" idx="12"/>
          </p:nvPr>
        </p:nvSpPr>
        <p:spPr/>
        <p:txBody>
          <a:bodyPr/>
          <a:lstStyle/>
          <a:p>
            <a:fld id="{C6623AC5-E736-42FC-804D-CE08A2C83742}" type="slidenum">
              <a:rPr lang="en-GB" smtClean="0"/>
              <a:t>23</a:t>
            </a:fld>
            <a:endParaRPr lang="en-GB"/>
          </a:p>
        </p:txBody>
      </p:sp>
    </p:spTree>
    <p:extLst>
      <p:ext uri="{BB962C8B-B14F-4D97-AF65-F5344CB8AC3E}">
        <p14:creationId xmlns:p14="http://schemas.microsoft.com/office/powerpoint/2010/main" val="171410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a:t>Participation Constraints</a:t>
            </a:r>
          </a:p>
        </p:txBody>
      </p:sp>
      <p:sp>
        <p:nvSpPr>
          <p:cNvPr id="5" name="Content Placeholder 4"/>
          <p:cNvSpPr>
            <a:spLocks noGrp="1"/>
          </p:cNvSpPr>
          <p:nvPr>
            <p:ph idx="1"/>
          </p:nvPr>
        </p:nvSpPr>
        <p:spPr/>
        <p:txBody>
          <a:bodyPr/>
          <a:lstStyle/>
          <a:p>
            <a:r>
              <a:rPr lang="en-GB" sz="2500" b="1" dirty="0"/>
              <a:t>The optionality is shown inside the cardinality.</a:t>
            </a:r>
          </a:p>
          <a:p>
            <a:endParaRPr lang="en-GB" dirty="0"/>
          </a:p>
          <a:p>
            <a:endParaRPr lang="en-GB"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592" y="2132857"/>
            <a:ext cx="7704856" cy="3744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a:solidFill>
                  <a:prstClr val="black">
                    <a:tint val="75000"/>
                  </a:prstClr>
                </a:solidFill>
              </a:rPr>
              <a:t>Database Systems for S/W Applications</a:t>
            </a:r>
            <a:endParaRPr lang="en-GB">
              <a:solidFill>
                <a:prstClr val="black">
                  <a:tint val="75000"/>
                </a:prstClr>
              </a:solidFill>
            </a:endParaRPr>
          </a:p>
        </p:txBody>
      </p:sp>
      <p:sp>
        <p:nvSpPr>
          <p:cNvPr id="4" name="Slide Number Placeholder 3">
            <a:extLst>
              <a:ext uri="{FF2B5EF4-FFF2-40B4-BE49-F238E27FC236}">
                <a16:creationId xmlns:a16="http://schemas.microsoft.com/office/drawing/2014/main" id="{2029FBEF-CD7C-4405-943D-1F368A10FB32}"/>
              </a:ext>
            </a:extLst>
          </p:cNvPr>
          <p:cNvSpPr>
            <a:spLocks noGrp="1"/>
          </p:cNvSpPr>
          <p:nvPr>
            <p:ph type="sldNum" sz="quarter" idx="12"/>
          </p:nvPr>
        </p:nvSpPr>
        <p:spPr/>
        <p:txBody>
          <a:bodyPr/>
          <a:lstStyle/>
          <a:p>
            <a:fld id="{C6623AC5-E736-42FC-804D-CE08A2C83742}" type="slidenum">
              <a:rPr lang="en-GB" smtClean="0"/>
              <a:t>24</a:t>
            </a:fld>
            <a:endParaRPr lang="en-GB"/>
          </a:p>
        </p:txBody>
      </p:sp>
    </p:spTree>
    <p:extLst>
      <p:ext uri="{BB962C8B-B14F-4D97-AF65-F5344CB8AC3E}">
        <p14:creationId xmlns:p14="http://schemas.microsoft.com/office/powerpoint/2010/main" val="3771706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536" y="-21188"/>
            <a:ext cx="8229600" cy="418058"/>
          </a:xfrm>
        </p:spPr>
        <p:txBody>
          <a:bodyPr>
            <a:normAutofit fontScale="90000"/>
          </a:bodyPr>
          <a:lstStyle/>
          <a:p>
            <a:r>
              <a:rPr lang="en-GB" u="sng" dirty="0"/>
              <a:t>Participation Constraints</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15680" y="1062438"/>
            <a:ext cx="5328592"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7975" y="2396779"/>
            <a:ext cx="5392038" cy="11096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524000" y="717152"/>
            <a:ext cx="6120680" cy="369332"/>
          </a:xfrm>
          <a:prstGeom prst="rect">
            <a:avLst/>
          </a:prstGeom>
          <a:noFill/>
        </p:spPr>
        <p:txBody>
          <a:bodyPr wrap="square" rtlCol="0">
            <a:spAutoFit/>
          </a:bodyPr>
          <a:lstStyle/>
          <a:p>
            <a:r>
              <a:rPr lang="en-GB" dirty="0">
                <a:solidFill>
                  <a:prstClr val="black"/>
                </a:solidFill>
              </a:rPr>
              <a:t>•</a:t>
            </a:r>
            <a:r>
              <a:rPr lang="en-GB" b="1" u="sng" dirty="0">
                <a:solidFill>
                  <a:prstClr val="black"/>
                </a:solidFill>
              </a:rPr>
              <a:t>One or many Entities B</a:t>
            </a:r>
          </a:p>
        </p:txBody>
      </p:sp>
      <p:sp>
        <p:nvSpPr>
          <p:cNvPr id="6" name="TextBox 5"/>
          <p:cNvSpPr txBox="1"/>
          <p:nvPr/>
        </p:nvSpPr>
        <p:spPr>
          <a:xfrm>
            <a:off x="1524000" y="2112398"/>
            <a:ext cx="6120680" cy="369332"/>
          </a:xfrm>
          <a:prstGeom prst="rect">
            <a:avLst/>
          </a:prstGeom>
          <a:noFill/>
        </p:spPr>
        <p:txBody>
          <a:bodyPr wrap="square" rtlCol="0">
            <a:spAutoFit/>
          </a:bodyPr>
          <a:lstStyle/>
          <a:p>
            <a:r>
              <a:rPr lang="en-GB" dirty="0">
                <a:solidFill>
                  <a:prstClr val="black"/>
                </a:solidFill>
              </a:rPr>
              <a:t>•</a:t>
            </a:r>
            <a:r>
              <a:rPr lang="en-GB" b="1" u="sng" dirty="0">
                <a:solidFill>
                  <a:prstClr val="black"/>
                </a:solidFill>
              </a:rPr>
              <a:t>Zero or many Entities B</a:t>
            </a:r>
          </a:p>
        </p:txBody>
      </p:sp>
      <p:sp>
        <p:nvSpPr>
          <p:cNvPr id="4" name="Footer Placeholder 3"/>
          <p:cNvSpPr>
            <a:spLocks noGrp="1"/>
          </p:cNvSpPr>
          <p:nvPr>
            <p:ph type="ftr" sz="quarter" idx="11"/>
          </p:nvPr>
        </p:nvSpPr>
        <p:spPr/>
        <p:txBody>
          <a:bodyPr/>
          <a:lstStyle/>
          <a:p>
            <a:r>
              <a:rPr lang="en-US">
                <a:solidFill>
                  <a:prstClr val="black">
                    <a:tint val="75000"/>
                  </a:prstClr>
                </a:solidFill>
              </a:rPr>
              <a:t>Database Systems for S/W Applications</a:t>
            </a:r>
            <a:endParaRPr lang="en-GB">
              <a:solidFill>
                <a:prstClr val="black">
                  <a:tint val="75000"/>
                </a:prstClr>
              </a:solidFill>
            </a:endParaRPr>
          </a:p>
        </p:txBody>
      </p:sp>
      <p:sp>
        <p:nvSpPr>
          <p:cNvPr id="8" name="TextBox 7"/>
          <p:cNvSpPr txBox="1"/>
          <p:nvPr/>
        </p:nvSpPr>
        <p:spPr>
          <a:xfrm>
            <a:off x="1587860" y="3414521"/>
            <a:ext cx="6120680" cy="369332"/>
          </a:xfrm>
          <a:prstGeom prst="rect">
            <a:avLst/>
          </a:prstGeom>
          <a:noFill/>
        </p:spPr>
        <p:txBody>
          <a:bodyPr wrap="square" rtlCol="0">
            <a:spAutoFit/>
          </a:bodyPr>
          <a:lstStyle/>
          <a:p>
            <a:r>
              <a:rPr lang="en-GB" dirty="0">
                <a:solidFill>
                  <a:prstClr val="black"/>
                </a:solidFill>
              </a:rPr>
              <a:t>•</a:t>
            </a:r>
            <a:r>
              <a:rPr lang="en-GB" b="1" u="sng" dirty="0">
                <a:solidFill>
                  <a:prstClr val="black"/>
                </a:solidFill>
              </a:rPr>
              <a:t>One and only One Entity A</a:t>
            </a: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2269" y="3758687"/>
            <a:ext cx="5297745"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1587860" y="4793749"/>
            <a:ext cx="6120680" cy="369332"/>
          </a:xfrm>
          <a:prstGeom prst="rect">
            <a:avLst/>
          </a:prstGeom>
          <a:noFill/>
        </p:spPr>
        <p:txBody>
          <a:bodyPr wrap="square" rtlCol="0">
            <a:spAutoFit/>
          </a:bodyPr>
          <a:lstStyle/>
          <a:p>
            <a:r>
              <a:rPr lang="en-GB" dirty="0">
                <a:solidFill>
                  <a:prstClr val="black"/>
                </a:solidFill>
              </a:rPr>
              <a:t>•</a:t>
            </a:r>
            <a:r>
              <a:rPr lang="en-GB" b="1" u="sng" dirty="0">
                <a:solidFill>
                  <a:prstClr val="black"/>
                </a:solidFill>
              </a:rPr>
              <a:t>Zero or One Entity A</a:t>
            </a:r>
          </a:p>
        </p:txBody>
      </p:sp>
      <p:pic>
        <p:nvPicPr>
          <p:cNvPr id="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2268" y="5163081"/>
            <a:ext cx="5256584"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a:extLst>
              <a:ext uri="{FF2B5EF4-FFF2-40B4-BE49-F238E27FC236}">
                <a16:creationId xmlns:a16="http://schemas.microsoft.com/office/drawing/2014/main" id="{D998A45D-8E12-46DD-AAAD-D30533ECA52D}"/>
              </a:ext>
            </a:extLst>
          </p:cNvPr>
          <p:cNvSpPr>
            <a:spLocks noGrp="1"/>
          </p:cNvSpPr>
          <p:nvPr>
            <p:ph type="sldNum" sz="quarter" idx="12"/>
          </p:nvPr>
        </p:nvSpPr>
        <p:spPr/>
        <p:txBody>
          <a:bodyPr/>
          <a:lstStyle/>
          <a:p>
            <a:fld id="{C6623AC5-E736-42FC-804D-CE08A2C83742}" type="slidenum">
              <a:rPr lang="en-GB" smtClean="0"/>
              <a:t>25</a:t>
            </a:fld>
            <a:endParaRPr lang="en-GB"/>
          </a:p>
        </p:txBody>
      </p:sp>
    </p:spTree>
    <p:extLst>
      <p:ext uri="{BB962C8B-B14F-4D97-AF65-F5344CB8AC3E}">
        <p14:creationId xmlns:p14="http://schemas.microsoft.com/office/powerpoint/2010/main" val="1301042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876" y="217869"/>
            <a:ext cx="8229600" cy="274042"/>
          </a:xfrm>
        </p:spPr>
        <p:txBody>
          <a:bodyPr>
            <a:noAutofit/>
          </a:bodyPr>
          <a:lstStyle/>
          <a:p>
            <a:r>
              <a:rPr lang="en-GB" sz="3000" b="1" u="sng" dirty="0"/>
              <a:t>ER Diagrams </a:t>
            </a:r>
            <a:r>
              <a:rPr lang="en-GB" sz="3000" b="1" u="sng" dirty="0" err="1"/>
              <a:t>Symbology</a:t>
            </a:r>
            <a:r>
              <a:rPr lang="en-GB" sz="3000" b="1" u="sng" dirty="0"/>
              <a:t> (</a:t>
            </a:r>
            <a:r>
              <a:rPr lang="en-GB" sz="3000" b="1" u="sng" dirty="0">
                <a:solidFill>
                  <a:srgbClr val="FF0000"/>
                </a:solidFill>
              </a:rPr>
              <a:t>Chen’s Notation</a:t>
            </a:r>
            <a:r>
              <a:rPr lang="en-GB" sz="3000" b="1" u="sng" dirty="0"/>
              <a:t>)</a:t>
            </a:r>
            <a:endParaRPr lang="el-GR" sz="3000" b="1" u="sng" dirty="0"/>
          </a:p>
        </p:txBody>
      </p:sp>
      <p:sp>
        <p:nvSpPr>
          <p:cNvPr id="4" name="Footer Placeholder 3"/>
          <p:cNvSpPr>
            <a:spLocks noGrp="1"/>
          </p:cNvSpPr>
          <p:nvPr>
            <p:ph type="ftr" sz="quarter" idx="11"/>
          </p:nvPr>
        </p:nvSpPr>
        <p:spPr/>
        <p:txBody>
          <a:bodyPr/>
          <a:lstStyle/>
          <a:p>
            <a:r>
              <a:rPr lang="en-GB"/>
              <a:t>Database Systems for S/W Applications</a:t>
            </a:r>
          </a:p>
        </p:txBody>
      </p:sp>
      <p:pic>
        <p:nvPicPr>
          <p:cNvPr id="6"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17204" y="578837"/>
            <a:ext cx="8496944" cy="5843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791744" y="1052736"/>
            <a:ext cx="1080120"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3770074" y="1484784"/>
            <a:ext cx="1173065" cy="21602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3770073" y="1988840"/>
            <a:ext cx="1173065" cy="21602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p:cNvCxnSpPr/>
          <p:nvPr/>
        </p:nvCxnSpPr>
        <p:spPr>
          <a:xfrm>
            <a:off x="4079776" y="2132856"/>
            <a:ext cx="568424"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791745" y="2591245"/>
            <a:ext cx="1151393" cy="288032"/>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4011133" y="3982027"/>
            <a:ext cx="690943" cy="1800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p:cNvPicPr>
            <a:picLocks noChangeAspect="1"/>
          </p:cNvPicPr>
          <p:nvPr/>
        </p:nvPicPr>
        <p:blipFill>
          <a:blip r:embed="rId3"/>
          <a:stretch>
            <a:fillRect/>
          </a:stretch>
        </p:blipFill>
        <p:spPr>
          <a:xfrm>
            <a:off x="4943138" y="3312495"/>
            <a:ext cx="658425" cy="207282"/>
          </a:xfrm>
          <a:prstGeom prst="rect">
            <a:avLst/>
          </a:prstGeom>
        </p:spPr>
      </p:pic>
      <p:pic>
        <p:nvPicPr>
          <p:cNvPr id="12" name="Picture 11"/>
          <p:cNvPicPr>
            <a:picLocks noChangeAspect="1"/>
          </p:cNvPicPr>
          <p:nvPr/>
        </p:nvPicPr>
        <p:blipFill>
          <a:blip r:embed="rId3"/>
          <a:stretch>
            <a:fillRect/>
          </a:stretch>
        </p:blipFill>
        <p:spPr>
          <a:xfrm>
            <a:off x="3228139" y="3293504"/>
            <a:ext cx="658425" cy="207282"/>
          </a:xfrm>
          <a:prstGeom prst="rect">
            <a:avLst/>
          </a:prstGeom>
        </p:spPr>
      </p:pic>
      <p:cxnSp>
        <p:nvCxnSpPr>
          <p:cNvPr id="13" name="Straight Connector 12"/>
          <p:cNvCxnSpPr/>
          <p:nvPr/>
        </p:nvCxnSpPr>
        <p:spPr>
          <a:xfrm flipV="1">
            <a:off x="4574961" y="3519777"/>
            <a:ext cx="697389" cy="477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1" idx="1"/>
            <a:endCxn id="12" idx="2"/>
          </p:cNvCxnSpPr>
          <p:nvPr/>
        </p:nvCxnSpPr>
        <p:spPr>
          <a:xfrm flipH="1" flipV="1">
            <a:off x="3557352" y="3500786"/>
            <a:ext cx="554967" cy="507604"/>
          </a:xfrm>
          <a:prstGeom prst="line">
            <a:avLst/>
          </a:prstGeom>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4011133" y="4551707"/>
            <a:ext cx="712439" cy="593609"/>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Diamond 20"/>
          <p:cNvSpPr/>
          <p:nvPr/>
        </p:nvSpPr>
        <p:spPr>
          <a:xfrm>
            <a:off x="4225377" y="5801092"/>
            <a:ext cx="443062" cy="347703"/>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5413301" y="5888017"/>
            <a:ext cx="477304" cy="1738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 name="Picture 22"/>
          <p:cNvPicPr>
            <a:picLocks noChangeAspect="1"/>
          </p:cNvPicPr>
          <p:nvPr/>
        </p:nvPicPr>
        <p:blipFill>
          <a:blip r:embed="rId4"/>
          <a:stretch>
            <a:fillRect/>
          </a:stretch>
        </p:blipFill>
        <p:spPr>
          <a:xfrm>
            <a:off x="3070567" y="5874352"/>
            <a:ext cx="506012" cy="201185"/>
          </a:xfrm>
          <a:prstGeom prst="rect">
            <a:avLst/>
          </a:prstGeom>
        </p:spPr>
      </p:pic>
      <p:cxnSp>
        <p:nvCxnSpPr>
          <p:cNvPr id="24" name="Straight Connector 23"/>
          <p:cNvCxnSpPr>
            <a:endCxn id="22" idx="1"/>
          </p:cNvCxnSpPr>
          <p:nvPr/>
        </p:nvCxnSpPr>
        <p:spPr>
          <a:xfrm>
            <a:off x="4668779" y="5967807"/>
            <a:ext cx="744522" cy="7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3" idx="3"/>
            <a:endCxn id="21" idx="1"/>
          </p:cNvCxnSpPr>
          <p:nvPr/>
        </p:nvCxnSpPr>
        <p:spPr>
          <a:xfrm flipV="1">
            <a:off x="3576579" y="5974944"/>
            <a:ext cx="648798" cy="1"/>
          </a:xfrm>
          <a:prstGeom prst="line">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2DE0FE6B-6BC8-48A0-91CF-2DCF27362E0B}"/>
              </a:ext>
            </a:extLst>
          </p:cNvPr>
          <p:cNvSpPr>
            <a:spLocks noGrp="1"/>
          </p:cNvSpPr>
          <p:nvPr>
            <p:ph type="sldNum" sz="quarter" idx="12"/>
          </p:nvPr>
        </p:nvSpPr>
        <p:spPr/>
        <p:txBody>
          <a:bodyPr/>
          <a:lstStyle/>
          <a:p>
            <a:fld id="{C6623AC5-E736-42FC-804D-CE08A2C83742}" type="slidenum">
              <a:rPr lang="en-GB" smtClean="0"/>
              <a:t>26</a:t>
            </a:fld>
            <a:endParaRPr lang="en-GB"/>
          </a:p>
        </p:txBody>
      </p:sp>
    </p:spTree>
    <p:extLst>
      <p:ext uri="{BB962C8B-B14F-4D97-AF65-F5344CB8AC3E}">
        <p14:creationId xmlns:p14="http://schemas.microsoft.com/office/powerpoint/2010/main" val="4232435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1998" y="136524"/>
            <a:ext cx="8229600" cy="916211"/>
          </a:xfrm>
        </p:spPr>
        <p:txBody>
          <a:bodyPr>
            <a:normAutofit/>
          </a:bodyPr>
          <a:lstStyle/>
          <a:p>
            <a:r>
              <a:rPr lang="en-GB" sz="3500" b="1" u="sng" dirty="0"/>
              <a:t>Functional Dependency</a:t>
            </a:r>
          </a:p>
        </p:txBody>
      </p:sp>
      <p:sp>
        <p:nvSpPr>
          <p:cNvPr id="3" name="Content Placeholder 2"/>
          <p:cNvSpPr>
            <a:spLocks noGrp="1"/>
          </p:cNvSpPr>
          <p:nvPr>
            <p:ph idx="1"/>
          </p:nvPr>
        </p:nvSpPr>
        <p:spPr>
          <a:xfrm>
            <a:off x="1991544" y="606698"/>
            <a:ext cx="8676456" cy="5990654"/>
          </a:xfrm>
        </p:spPr>
        <p:txBody>
          <a:bodyPr>
            <a:normAutofit/>
          </a:bodyPr>
          <a:lstStyle/>
          <a:p>
            <a:pPr marL="0" indent="0">
              <a:buNone/>
            </a:pPr>
            <a:endParaRPr lang="en-US" sz="2900" dirty="0"/>
          </a:p>
          <a:p>
            <a:pPr marL="0" indent="0">
              <a:buNone/>
            </a:pPr>
            <a:r>
              <a:rPr lang="en-US" sz="2900" dirty="0"/>
              <a:t>•</a:t>
            </a:r>
            <a:r>
              <a:rPr lang="en-US" sz="2900" b="1" u="sng" dirty="0"/>
              <a:t>Full Functional Dependency</a:t>
            </a:r>
            <a:r>
              <a:rPr lang="en-US" sz="2900" dirty="0"/>
              <a:t>:</a:t>
            </a:r>
            <a:endParaRPr lang="en-US" sz="2800" dirty="0"/>
          </a:p>
          <a:p>
            <a:pPr marL="0" indent="0">
              <a:buNone/>
            </a:pPr>
            <a:endParaRPr lang="en-US" sz="2000" dirty="0"/>
          </a:p>
          <a:p>
            <a:pPr marL="0" indent="0">
              <a:buNone/>
            </a:pPr>
            <a:r>
              <a:rPr lang="en-US" sz="2000" dirty="0"/>
              <a:t>Given a Relation R(A,B,C,D), Where A,B,C,D are attributes.</a:t>
            </a:r>
          </a:p>
          <a:p>
            <a:pPr marL="0" indent="0">
              <a:buNone/>
            </a:pPr>
            <a:endParaRPr lang="en-US" sz="2000" dirty="0"/>
          </a:p>
          <a:p>
            <a:pPr marL="0" indent="0">
              <a:buNone/>
            </a:pPr>
            <a:r>
              <a:rPr lang="en-US" sz="2000" dirty="0"/>
              <a:t>-Functional Dependencies A→BCD , BC→D </a:t>
            </a:r>
          </a:p>
          <a:p>
            <a:pPr marL="0" indent="0">
              <a:buNone/>
            </a:pPr>
            <a:endParaRPr lang="en-US" sz="2000" dirty="0"/>
          </a:p>
          <a:p>
            <a:pPr marL="0" indent="0">
              <a:buNone/>
            </a:pPr>
            <a:r>
              <a:rPr lang="en-US" sz="2000" dirty="0"/>
              <a:t>	A→BCD means A functionally determines BCD</a:t>
            </a:r>
          </a:p>
          <a:p>
            <a:pPr marL="0" indent="0">
              <a:buNone/>
            </a:pPr>
            <a:br>
              <a:rPr lang="en-US" sz="2000" dirty="0"/>
            </a:br>
            <a:r>
              <a:rPr lang="en-US" sz="2000" dirty="0"/>
              <a:t>	BC→D means BC functionally determines D</a:t>
            </a:r>
          </a:p>
          <a:p>
            <a:pPr marL="0" indent="0">
              <a:buNone/>
            </a:pPr>
            <a:endParaRPr lang="en-US" sz="2000" dirty="0"/>
          </a:p>
        </p:txBody>
      </p:sp>
      <p:sp>
        <p:nvSpPr>
          <p:cNvPr id="4" name="Footer Placeholder 3"/>
          <p:cNvSpPr>
            <a:spLocks noGrp="1"/>
          </p:cNvSpPr>
          <p:nvPr>
            <p:ph type="ftr" sz="quarter" idx="11"/>
          </p:nvPr>
        </p:nvSpPr>
        <p:spPr/>
        <p:txBody>
          <a:bodyPr/>
          <a:lstStyle/>
          <a:p>
            <a:r>
              <a:rPr lang="en-GB"/>
              <a:t>Database Systems for S/W Applications</a:t>
            </a:r>
          </a:p>
        </p:txBody>
      </p:sp>
      <p:sp>
        <p:nvSpPr>
          <p:cNvPr id="5" name="Slide Number Placeholder 4">
            <a:extLst>
              <a:ext uri="{FF2B5EF4-FFF2-40B4-BE49-F238E27FC236}">
                <a16:creationId xmlns:a16="http://schemas.microsoft.com/office/drawing/2014/main" id="{0BC23AEF-B51E-4B42-BA18-98E519269DFC}"/>
              </a:ext>
            </a:extLst>
          </p:cNvPr>
          <p:cNvSpPr>
            <a:spLocks noGrp="1"/>
          </p:cNvSpPr>
          <p:nvPr>
            <p:ph type="sldNum" sz="quarter" idx="12"/>
          </p:nvPr>
        </p:nvSpPr>
        <p:spPr/>
        <p:txBody>
          <a:bodyPr/>
          <a:lstStyle/>
          <a:p>
            <a:fld id="{C6623AC5-E736-42FC-804D-CE08A2C83742}" type="slidenum">
              <a:rPr lang="en-GB" smtClean="0"/>
              <a:t>27</a:t>
            </a:fld>
            <a:endParaRPr lang="en-GB"/>
          </a:p>
        </p:txBody>
      </p:sp>
    </p:spTree>
    <p:extLst>
      <p:ext uri="{BB962C8B-B14F-4D97-AF65-F5344CB8AC3E}">
        <p14:creationId xmlns:p14="http://schemas.microsoft.com/office/powerpoint/2010/main" val="2046858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116632"/>
            <a:ext cx="8229600" cy="490066"/>
          </a:xfrm>
        </p:spPr>
        <p:txBody>
          <a:bodyPr>
            <a:normAutofit fontScale="90000"/>
          </a:bodyPr>
          <a:lstStyle/>
          <a:p>
            <a:r>
              <a:rPr lang="en-GB" sz="3500" b="1" u="sng" dirty="0"/>
              <a:t>Functional Dependency</a:t>
            </a:r>
          </a:p>
        </p:txBody>
      </p:sp>
      <p:sp>
        <p:nvSpPr>
          <p:cNvPr id="3" name="Content Placeholder 2"/>
          <p:cNvSpPr>
            <a:spLocks noGrp="1"/>
          </p:cNvSpPr>
          <p:nvPr>
            <p:ph idx="1"/>
          </p:nvPr>
        </p:nvSpPr>
        <p:spPr>
          <a:xfrm>
            <a:off x="0" y="869753"/>
            <a:ext cx="12192000" cy="5486598"/>
          </a:xfrm>
        </p:spPr>
        <p:txBody>
          <a:bodyPr>
            <a:normAutofit/>
          </a:bodyPr>
          <a:lstStyle/>
          <a:p>
            <a:pPr marL="0" indent="0">
              <a:buNone/>
            </a:pPr>
            <a:r>
              <a:rPr lang="en-US" sz="2900" dirty="0"/>
              <a:t>•</a:t>
            </a:r>
            <a:r>
              <a:rPr lang="en-US" sz="2900" b="1" u="sng" dirty="0"/>
              <a:t>Partially Functional Dependency</a:t>
            </a:r>
            <a:r>
              <a:rPr lang="en-US" sz="2900" dirty="0"/>
              <a:t>:</a:t>
            </a:r>
            <a:endParaRPr lang="en-US" sz="2800" dirty="0"/>
          </a:p>
          <a:p>
            <a:pPr marL="0" indent="0">
              <a:buNone/>
            </a:pPr>
            <a:r>
              <a:rPr lang="en-US" sz="2000" dirty="0"/>
              <a:t>Indicates that if A and B are attributes of a table , B is partially dependent on A if there is some attribute that can be removed from A and yet the dependency still holds. </a:t>
            </a:r>
          </a:p>
          <a:p>
            <a:pPr marL="0" indent="0">
              <a:buNone/>
            </a:pPr>
            <a:endParaRPr lang="en-US" sz="2000" dirty="0"/>
          </a:p>
          <a:p>
            <a:pPr marL="0" indent="0">
              <a:buNone/>
            </a:pPr>
            <a:r>
              <a:rPr lang="en-US" sz="2000" dirty="0"/>
              <a:t>Given a relation R(A,B,C,D,E) , Functional Dependency : AB→CDE , </a:t>
            </a:r>
            <a:r>
              <a:rPr lang="en-US" sz="2000" dirty="0" err="1"/>
              <a:t>Primary_key</a:t>
            </a:r>
            <a:r>
              <a:rPr lang="en-US" sz="2000" dirty="0"/>
              <a:t>(or simply 'key') is AB.</a:t>
            </a:r>
          </a:p>
          <a:p>
            <a:pPr marL="0" indent="0">
              <a:buNone/>
            </a:pPr>
            <a:endParaRPr lang="en-US" sz="2000" dirty="0"/>
          </a:p>
          <a:p>
            <a:pPr marL="0" indent="0">
              <a:buNone/>
            </a:pPr>
            <a:r>
              <a:rPr lang="en-US" sz="2000" dirty="0"/>
              <a:t>Then    A→C : is a Partial Dependency</a:t>
            </a:r>
          </a:p>
          <a:p>
            <a:pPr marL="0" indent="0">
              <a:buNone/>
            </a:pPr>
            <a:r>
              <a:rPr lang="en-US" sz="2000" dirty="0"/>
              <a:t>            A→D :  is a Partial Dependency</a:t>
            </a:r>
          </a:p>
          <a:p>
            <a:pPr marL="0" indent="0">
              <a:buNone/>
            </a:pPr>
            <a:r>
              <a:rPr lang="en-US" sz="2000" dirty="0"/>
              <a:t>            A→E : is a Partial Dependency</a:t>
            </a:r>
          </a:p>
          <a:p>
            <a:pPr marL="0" indent="0">
              <a:buNone/>
            </a:pPr>
            <a:r>
              <a:rPr lang="en-US" sz="2000" dirty="0"/>
              <a:t>            B→C : is a Partial Dependency</a:t>
            </a:r>
          </a:p>
          <a:p>
            <a:pPr marL="0" indent="0">
              <a:buNone/>
            </a:pPr>
            <a:r>
              <a:rPr lang="en-US" sz="2000" dirty="0"/>
              <a:t>            B→D : is a Partial Dependency</a:t>
            </a:r>
          </a:p>
          <a:p>
            <a:pPr marL="0" indent="0">
              <a:buNone/>
            </a:pPr>
            <a:r>
              <a:rPr lang="en-US" sz="2000" dirty="0"/>
              <a:t>            B→E : is a Partial Dependency</a:t>
            </a:r>
          </a:p>
          <a:p>
            <a:pPr marL="0" indent="0">
              <a:buNone/>
            </a:pPr>
            <a:endParaRPr lang="en-US" sz="2000" dirty="0"/>
          </a:p>
        </p:txBody>
      </p:sp>
      <p:sp>
        <p:nvSpPr>
          <p:cNvPr id="4" name="Footer Placeholder 3"/>
          <p:cNvSpPr>
            <a:spLocks noGrp="1"/>
          </p:cNvSpPr>
          <p:nvPr>
            <p:ph type="ftr" sz="quarter" idx="11"/>
          </p:nvPr>
        </p:nvSpPr>
        <p:spPr/>
        <p:txBody>
          <a:bodyPr/>
          <a:lstStyle/>
          <a:p>
            <a:r>
              <a:rPr lang="en-GB"/>
              <a:t>Database Systems for S/W Applications</a:t>
            </a:r>
          </a:p>
        </p:txBody>
      </p:sp>
      <p:sp>
        <p:nvSpPr>
          <p:cNvPr id="5" name="Slide Number Placeholder 4">
            <a:extLst>
              <a:ext uri="{FF2B5EF4-FFF2-40B4-BE49-F238E27FC236}">
                <a16:creationId xmlns:a16="http://schemas.microsoft.com/office/drawing/2014/main" id="{C58F61AD-C5EC-4EC3-8835-A80E3C5F2B9D}"/>
              </a:ext>
            </a:extLst>
          </p:cNvPr>
          <p:cNvSpPr>
            <a:spLocks noGrp="1"/>
          </p:cNvSpPr>
          <p:nvPr>
            <p:ph type="sldNum" sz="quarter" idx="12"/>
          </p:nvPr>
        </p:nvSpPr>
        <p:spPr/>
        <p:txBody>
          <a:bodyPr/>
          <a:lstStyle/>
          <a:p>
            <a:fld id="{C6623AC5-E736-42FC-804D-CE08A2C83742}" type="slidenum">
              <a:rPr lang="en-GB" smtClean="0"/>
              <a:t>28</a:t>
            </a:fld>
            <a:endParaRPr lang="en-GB"/>
          </a:p>
        </p:txBody>
      </p:sp>
    </p:spTree>
    <p:extLst>
      <p:ext uri="{BB962C8B-B14F-4D97-AF65-F5344CB8AC3E}">
        <p14:creationId xmlns:p14="http://schemas.microsoft.com/office/powerpoint/2010/main" val="2645738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116632"/>
            <a:ext cx="8229600" cy="490066"/>
          </a:xfrm>
        </p:spPr>
        <p:txBody>
          <a:bodyPr>
            <a:normAutofit fontScale="90000"/>
          </a:bodyPr>
          <a:lstStyle/>
          <a:p>
            <a:r>
              <a:rPr lang="en-GB" sz="3500" b="1" u="sng" dirty="0"/>
              <a:t>Functional Dependency</a:t>
            </a:r>
          </a:p>
        </p:txBody>
      </p:sp>
      <p:sp>
        <p:nvSpPr>
          <p:cNvPr id="3" name="Content Placeholder 2"/>
          <p:cNvSpPr>
            <a:spLocks noGrp="1"/>
          </p:cNvSpPr>
          <p:nvPr>
            <p:ph idx="1"/>
          </p:nvPr>
        </p:nvSpPr>
        <p:spPr>
          <a:xfrm>
            <a:off x="0" y="836712"/>
            <a:ext cx="12192000" cy="5630614"/>
          </a:xfrm>
        </p:spPr>
        <p:txBody>
          <a:bodyPr>
            <a:normAutofit/>
          </a:bodyPr>
          <a:lstStyle/>
          <a:p>
            <a:pPr marL="0" indent="0">
              <a:buNone/>
            </a:pPr>
            <a:r>
              <a:rPr lang="en-US" sz="2900" dirty="0"/>
              <a:t>•</a:t>
            </a:r>
            <a:r>
              <a:rPr lang="en-US" sz="2900" b="1" u="sng" dirty="0"/>
              <a:t>Transitive Functional Dependency</a:t>
            </a:r>
            <a:r>
              <a:rPr lang="en-US" sz="2900" dirty="0"/>
              <a:t>:</a:t>
            </a:r>
          </a:p>
          <a:p>
            <a:pPr marL="0" indent="0">
              <a:buNone/>
            </a:pPr>
            <a:r>
              <a:rPr lang="en-US" sz="2000" dirty="0"/>
              <a:t>A condition where A , B and C are attributes of a table such that if A is functionally dependent on B and B is functionally dependent on C then C is Transitively dependent on A via B. </a:t>
            </a:r>
          </a:p>
          <a:p>
            <a:pPr marL="0" indent="0">
              <a:buNone/>
            </a:pPr>
            <a:endParaRPr lang="en-US" sz="2000" dirty="0"/>
          </a:p>
          <a:p>
            <a:pPr marL="0" indent="0">
              <a:buNone/>
            </a:pPr>
            <a:r>
              <a:rPr lang="en-US" sz="2000" dirty="0"/>
              <a:t>Given a relation R(A,B,C,D,E)  then dependency like A--&gt;B, B--&gt;C   is a transitive dependency, since   A--&gt;C is implied.</a:t>
            </a:r>
          </a:p>
          <a:p>
            <a:pPr marL="0" indent="0">
              <a:buNone/>
            </a:pPr>
            <a:endParaRPr lang="en-US" sz="2000" dirty="0"/>
          </a:p>
          <a:p>
            <a:pPr marL="0" indent="0">
              <a:buNone/>
            </a:pPr>
            <a:r>
              <a:rPr lang="en-US" sz="2000" u="sng" dirty="0"/>
              <a:t>Example</a:t>
            </a:r>
            <a:r>
              <a:rPr lang="en-US" sz="2000" dirty="0"/>
              <a:t>: </a:t>
            </a:r>
          </a:p>
          <a:p>
            <a:pPr marL="0" indent="0">
              <a:buNone/>
            </a:pPr>
            <a:endParaRPr lang="en-US" sz="2000" dirty="0"/>
          </a:p>
          <a:p>
            <a:pPr marL="0" indent="0">
              <a:buNone/>
            </a:pPr>
            <a:r>
              <a:rPr lang="en-US" sz="2000" dirty="0"/>
              <a:t>EMPLOYEE_ID --&gt; JOB_CATEGORY </a:t>
            </a:r>
          </a:p>
          <a:p>
            <a:pPr marL="0" indent="0">
              <a:buNone/>
            </a:pPr>
            <a:r>
              <a:rPr lang="en-US" sz="2000" dirty="0"/>
              <a:t>JOB_CATEGORY --&gt; HOURLY_RATE </a:t>
            </a:r>
          </a:p>
          <a:p>
            <a:pPr marL="0" indent="0">
              <a:buNone/>
            </a:pPr>
            <a:endParaRPr lang="en-US" sz="2000" dirty="0"/>
          </a:p>
          <a:p>
            <a:pPr marL="0" indent="0">
              <a:buNone/>
            </a:pPr>
            <a:r>
              <a:rPr lang="en-US" sz="2000" dirty="0"/>
              <a:t>An employee data table that includes the “hourly pay rate” would require searching every employee record to properly update an hourly rate for a particular job category. </a:t>
            </a:r>
          </a:p>
        </p:txBody>
      </p:sp>
      <p:sp>
        <p:nvSpPr>
          <p:cNvPr id="4" name="Footer Placeholder 3"/>
          <p:cNvSpPr>
            <a:spLocks noGrp="1"/>
          </p:cNvSpPr>
          <p:nvPr>
            <p:ph type="ftr" sz="quarter" idx="11"/>
          </p:nvPr>
        </p:nvSpPr>
        <p:spPr/>
        <p:txBody>
          <a:bodyPr/>
          <a:lstStyle/>
          <a:p>
            <a:r>
              <a:rPr lang="en-GB"/>
              <a:t>Database Systems for S/W Applications</a:t>
            </a:r>
          </a:p>
        </p:txBody>
      </p:sp>
      <p:sp>
        <p:nvSpPr>
          <p:cNvPr id="5" name="Slide Number Placeholder 4">
            <a:extLst>
              <a:ext uri="{FF2B5EF4-FFF2-40B4-BE49-F238E27FC236}">
                <a16:creationId xmlns:a16="http://schemas.microsoft.com/office/drawing/2014/main" id="{2963908F-6191-4C92-AA87-EE2F3AB3E186}"/>
              </a:ext>
            </a:extLst>
          </p:cNvPr>
          <p:cNvSpPr>
            <a:spLocks noGrp="1"/>
          </p:cNvSpPr>
          <p:nvPr>
            <p:ph type="sldNum" sz="quarter" idx="12"/>
          </p:nvPr>
        </p:nvSpPr>
        <p:spPr/>
        <p:txBody>
          <a:bodyPr/>
          <a:lstStyle/>
          <a:p>
            <a:fld id="{C6623AC5-E736-42FC-804D-CE08A2C83742}" type="slidenum">
              <a:rPr lang="en-GB" smtClean="0"/>
              <a:t>29</a:t>
            </a:fld>
            <a:endParaRPr lang="en-GB"/>
          </a:p>
        </p:txBody>
      </p:sp>
    </p:spTree>
    <p:extLst>
      <p:ext uri="{BB962C8B-B14F-4D97-AF65-F5344CB8AC3E}">
        <p14:creationId xmlns:p14="http://schemas.microsoft.com/office/powerpoint/2010/main" val="2465895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a:t>Database Design Steps</a:t>
            </a:r>
            <a:endParaRPr lang="el-GR" u="sng" dirty="0"/>
          </a:p>
        </p:txBody>
      </p:sp>
      <p:sp>
        <p:nvSpPr>
          <p:cNvPr id="4" name="Footer Placeholder 3"/>
          <p:cNvSpPr>
            <a:spLocks noGrp="1"/>
          </p:cNvSpPr>
          <p:nvPr>
            <p:ph type="ftr" sz="quarter" idx="11"/>
          </p:nvPr>
        </p:nvSpPr>
        <p:spPr/>
        <p:txBody>
          <a:bodyPr/>
          <a:lstStyle/>
          <a:p>
            <a:r>
              <a:rPr lang="en-GB"/>
              <a:t>Database Systems for S/W Applications</a:t>
            </a:r>
          </a:p>
        </p:txBody>
      </p:sp>
      <p:sp>
        <p:nvSpPr>
          <p:cNvPr id="3" name="Content Placeholder 2"/>
          <p:cNvSpPr>
            <a:spLocks noGrp="1"/>
          </p:cNvSpPr>
          <p:nvPr>
            <p:ph idx="1"/>
          </p:nvPr>
        </p:nvSpPr>
        <p:spPr>
          <a:xfrm>
            <a:off x="0" y="1600201"/>
            <a:ext cx="12192000" cy="4525963"/>
          </a:xfrm>
        </p:spPr>
        <p:txBody>
          <a:bodyPr>
            <a:normAutofit fontScale="85000" lnSpcReduction="10000"/>
          </a:bodyPr>
          <a:lstStyle/>
          <a:p>
            <a:r>
              <a:rPr lang="en-US" sz="2700" b="1" u="sng" dirty="0"/>
              <a:t>Conceptual Database Design (Data Modelling)</a:t>
            </a:r>
          </a:p>
          <a:p>
            <a:pPr marL="0" indent="0">
              <a:buNone/>
            </a:pPr>
            <a:r>
              <a:rPr lang="en-US" sz="2700" dirty="0"/>
              <a:t>    The Entity Relationship Model(ER Model) is used at the conceptual design stage of the  </a:t>
            </a:r>
          </a:p>
          <a:p>
            <a:pPr marL="0" indent="0">
              <a:buNone/>
            </a:pPr>
            <a:r>
              <a:rPr lang="en-US" sz="2700" dirty="0"/>
              <a:t>    database design. The Entity Relationship Diagram (ER Diagram) is used to represent this </a:t>
            </a:r>
          </a:p>
          <a:p>
            <a:pPr marL="0" indent="0">
              <a:buNone/>
            </a:pPr>
            <a:r>
              <a:rPr lang="en-US" sz="2700" dirty="0"/>
              <a:t>    conceptual design. </a:t>
            </a:r>
            <a:r>
              <a:rPr lang="en-US" sz="2700" b="1" u="sng" dirty="0"/>
              <a:t>The ER diagram consists of Entities, Attributes and Relationships</a:t>
            </a:r>
            <a:r>
              <a:rPr lang="en-US" sz="2700" dirty="0"/>
              <a:t>. </a:t>
            </a:r>
          </a:p>
          <a:p>
            <a:pPr marL="0" indent="0">
              <a:buNone/>
            </a:pPr>
            <a:endParaRPr lang="en-US" sz="2700" dirty="0"/>
          </a:p>
          <a:p>
            <a:r>
              <a:rPr lang="en-US" sz="2700" i="1" u="sng" dirty="0"/>
              <a:t>Input for conceptual design step</a:t>
            </a:r>
            <a:r>
              <a:rPr lang="en-US" sz="2700" dirty="0"/>
              <a:t>: </a:t>
            </a:r>
          </a:p>
          <a:p>
            <a:pPr marL="0" indent="0">
              <a:buNone/>
            </a:pPr>
            <a:r>
              <a:rPr lang="en-US" sz="2700" dirty="0"/>
              <a:t>    Requirements Analyzed in the previous step</a:t>
            </a:r>
          </a:p>
          <a:p>
            <a:pPr marL="0" indent="0">
              <a:buNone/>
            </a:pPr>
            <a:r>
              <a:rPr lang="en-US" sz="2700" dirty="0"/>
              <a:t> </a:t>
            </a:r>
          </a:p>
          <a:p>
            <a:r>
              <a:rPr lang="en-US" sz="2700" i="1" u="sng" dirty="0"/>
              <a:t>Output of conceptual design step</a:t>
            </a:r>
            <a:r>
              <a:rPr lang="en-US" sz="2700" dirty="0"/>
              <a:t>:</a:t>
            </a:r>
          </a:p>
          <a:p>
            <a:pPr marL="0" indent="0">
              <a:buNone/>
            </a:pPr>
            <a:r>
              <a:rPr lang="en-US" sz="2700" dirty="0"/>
              <a:t>    </a:t>
            </a:r>
            <a:r>
              <a:rPr lang="en-US" sz="2700" b="1" dirty="0">
                <a:solidFill>
                  <a:srgbClr val="FF0000"/>
                </a:solidFill>
              </a:rPr>
              <a:t>ER Diagram </a:t>
            </a:r>
          </a:p>
          <a:p>
            <a:pPr marL="0" indent="0">
              <a:buNone/>
            </a:pPr>
            <a:endParaRPr lang="el-GR" b="1" u="sng" dirty="0"/>
          </a:p>
        </p:txBody>
      </p:sp>
      <p:sp>
        <p:nvSpPr>
          <p:cNvPr id="5" name="Slide Number Placeholder 4">
            <a:extLst>
              <a:ext uri="{FF2B5EF4-FFF2-40B4-BE49-F238E27FC236}">
                <a16:creationId xmlns:a16="http://schemas.microsoft.com/office/drawing/2014/main" id="{B236F4FB-E63E-4598-B7A3-FAFFF5A98D02}"/>
              </a:ext>
            </a:extLst>
          </p:cNvPr>
          <p:cNvSpPr>
            <a:spLocks noGrp="1"/>
          </p:cNvSpPr>
          <p:nvPr>
            <p:ph type="sldNum" sz="quarter" idx="12"/>
          </p:nvPr>
        </p:nvSpPr>
        <p:spPr/>
        <p:txBody>
          <a:bodyPr/>
          <a:lstStyle/>
          <a:p>
            <a:fld id="{C6623AC5-E736-42FC-804D-CE08A2C83742}" type="slidenum">
              <a:rPr lang="en-GB" smtClean="0"/>
              <a:t>3</a:t>
            </a:fld>
            <a:endParaRPr lang="en-GB"/>
          </a:p>
        </p:txBody>
      </p:sp>
    </p:spTree>
    <p:extLst>
      <p:ext uri="{BB962C8B-B14F-4D97-AF65-F5344CB8AC3E}">
        <p14:creationId xmlns:p14="http://schemas.microsoft.com/office/powerpoint/2010/main" val="2976451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2564904"/>
            <a:ext cx="8229600" cy="1143000"/>
          </a:xfrm>
        </p:spPr>
        <p:txBody>
          <a:bodyPr/>
          <a:lstStyle/>
          <a:p>
            <a:r>
              <a:rPr lang="en-GB" b="1" u="sng" dirty="0"/>
              <a:t>End of Lecture</a:t>
            </a:r>
          </a:p>
        </p:txBody>
      </p:sp>
      <p:sp>
        <p:nvSpPr>
          <p:cNvPr id="4" name="Footer Placeholder 3"/>
          <p:cNvSpPr>
            <a:spLocks noGrp="1"/>
          </p:cNvSpPr>
          <p:nvPr>
            <p:ph type="ftr" sz="quarter" idx="11"/>
          </p:nvPr>
        </p:nvSpPr>
        <p:spPr/>
        <p:txBody>
          <a:bodyPr/>
          <a:lstStyle/>
          <a:p>
            <a:r>
              <a:rPr lang="en-GB"/>
              <a:t>Database Systems for S/W Applications</a:t>
            </a:r>
          </a:p>
        </p:txBody>
      </p:sp>
      <p:sp>
        <p:nvSpPr>
          <p:cNvPr id="3" name="Slide Number Placeholder 2">
            <a:extLst>
              <a:ext uri="{FF2B5EF4-FFF2-40B4-BE49-F238E27FC236}">
                <a16:creationId xmlns:a16="http://schemas.microsoft.com/office/drawing/2014/main" id="{202587E6-2D47-4699-9B51-F8D69D63D9A8}"/>
              </a:ext>
            </a:extLst>
          </p:cNvPr>
          <p:cNvSpPr>
            <a:spLocks noGrp="1"/>
          </p:cNvSpPr>
          <p:nvPr>
            <p:ph type="sldNum" sz="quarter" idx="12"/>
          </p:nvPr>
        </p:nvSpPr>
        <p:spPr/>
        <p:txBody>
          <a:bodyPr/>
          <a:lstStyle/>
          <a:p>
            <a:fld id="{C6623AC5-E736-42FC-804D-CE08A2C83742}" type="slidenum">
              <a:rPr lang="en-GB" smtClean="0"/>
              <a:t>30</a:t>
            </a:fld>
            <a:endParaRPr lang="en-GB"/>
          </a:p>
        </p:txBody>
      </p:sp>
    </p:spTree>
    <p:extLst>
      <p:ext uri="{BB962C8B-B14F-4D97-AF65-F5344CB8AC3E}">
        <p14:creationId xmlns:p14="http://schemas.microsoft.com/office/powerpoint/2010/main" val="406135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a:t>ER Diagram</a:t>
            </a:r>
            <a:endParaRPr lang="el-GR" u="sng" dirty="0"/>
          </a:p>
        </p:txBody>
      </p:sp>
      <p:sp>
        <p:nvSpPr>
          <p:cNvPr id="3" name="Content Placeholder 2"/>
          <p:cNvSpPr>
            <a:spLocks noGrp="1"/>
          </p:cNvSpPr>
          <p:nvPr>
            <p:ph idx="1"/>
          </p:nvPr>
        </p:nvSpPr>
        <p:spPr>
          <a:xfrm>
            <a:off x="0" y="1600201"/>
            <a:ext cx="12192000" cy="4997152"/>
          </a:xfrm>
        </p:spPr>
        <p:txBody>
          <a:bodyPr>
            <a:normAutofit/>
          </a:bodyPr>
          <a:lstStyle/>
          <a:p>
            <a:pPr algn="just"/>
            <a:r>
              <a:rPr lang="en-US" altLang="el-GR" sz="2200" dirty="0">
                <a:solidFill>
                  <a:srgbClr val="000000"/>
                </a:solidFill>
                <a:latin typeface="Arial" panose="020B0604020202020204" pitchFamily="34" charset="0"/>
                <a:cs typeface="Arial" panose="020B0604020202020204" pitchFamily="34" charset="0"/>
              </a:rPr>
              <a:t>An entity-relationship diagram is a data modeling technique that creates a graphical representation of the entities, and the relationships between entities, within an information system. </a:t>
            </a:r>
          </a:p>
          <a:p>
            <a:pPr algn="just"/>
            <a:endParaRPr lang="en-US" altLang="el-GR" sz="2200" dirty="0">
              <a:solidFill>
                <a:srgbClr val="000000"/>
              </a:solidFill>
              <a:latin typeface="Arial" panose="020B0604020202020204" pitchFamily="34" charset="0"/>
              <a:cs typeface="Arial" panose="020B0604020202020204" pitchFamily="34" charset="0"/>
            </a:endParaRPr>
          </a:p>
          <a:p>
            <a:pPr algn="just"/>
            <a:r>
              <a:rPr lang="en-US" altLang="el-GR" sz="2200" b="1" u="sng" dirty="0">
                <a:solidFill>
                  <a:srgbClr val="000000"/>
                </a:solidFill>
                <a:latin typeface="Arial" panose="020B0604020202020204" pitchFamily="34" charset="0"/>
                <a:cs typeface="Arial" panose="020B0604020202020204" pitchFamily="34" charset="0"/>
              </a:rPr>
              <a:t>Three Main Components</a:t>
            </a:r>
          </a:p>
          <a:p>
            <a:pPr marL="0" indent="0" algn="just">
              <a:buNone/>
            </a:pPr>
            <a:endParaRPr lang="en-US" altLang="el-GR" sz="2200" dirty="0">
              <a:solidFill>
                <a:srgbClr val="000000"/>
              </a:solidFill>
              <a:latin typeface="Arial" panose="020B0604020202020204" pitchFamily="34" charset="0"/>
              <a:cs typeface="Arial" panose="020B0604020202020204" pitchFamily="34" charset="0"/>
            </a:endParaRPr>
          </a:p>
          <a:p>
            <a:pPr marL="0" indent="0" algn="just">
              <a:buNone/>
            </a:pPr>
            <a:r>
              <a:rPr lang="en-US" altLang="el-GR" sz="2200" dirty="0">
                <a:solidFill>
                  <a:srgbClr val="000000"/>
                </a:solidFill>
                <a:latin typeface="Arial" panose="020B0604020202020204" pitchFamily="34" charset="0"/>
                <a:cs typeface="Arial" panose="020B0604020202020204" pitchFamily="34" charset="0"/>
              </a:rPr>
              <a:t>   1. The </a:t>
            </a:r>
            <a:r>
              <a:rPr lang="en-US" altLang="el-GR" sz="2200" b="1" i="1" u="sng" dirty="0">
                <a:solidFill>
                  <a:srgbClr val="FF0000"/>
                </a:solidFill>
                <a:latin typeface="Arial" panose="020B0604020202020204" pitchFamily="34" charset="0"/>
                <a:cs typeface="Arial" panose="020B0604020202020204" pitchFamily="34" charset="0"/>
              </a:rPr>
              <a:t>entity</a:t>
            </a:r>
            <a:r>
              <a:rPr lang="en-US" altLang="el-GR" sz="2200" dirty="0">
                <a:solidFill>
                  <a:srgbClr val="000000"/>
                </a:solidFill>
                <a:latin typeface="Arial" panose="020B0604020202020204" pitchFamily="34" charset="0"/>
                <a:cs typeface="Arial" panose="020B0604020202020204" pitchFamily="34" charset="0"/>
              </a:rPr>
              <a:t> is a person, object, place or event for which data is collected</a:t>
            </a:r>
          </a:p>
          <a:p>
            <a:pPr marL="0" indent="0" algn="just">
              <a:buNone/>
            </a:pPr>
            <a:r>
              <a:rPr lang="en-US" altLang="el-GR" sz="2200" dirty="0">
                <a:solidFill>
                  <a:srgbClr val="000000"/>
                </a:solidFill>
                <a:latin typeface="Arial" panose="020B0604020202020204" pitchFamily="34" charset="0"/>
                <a:cs typeface="Arial" panose="020B0604020202020204" pitchFamily="34" charset="0"/>
              </a:rPr>
              <a:t>   2. The </a:t>
            </a:r>
            <a:r>
              <a:rPr lang="en-US" altLang="el-GR" sz="2200" b="1" i="1" u="sng" dirty="0">
                <a:solidFill>
                  <a:srgbClr val="FF0000"/>
                </a:solidFill>
                <a:latin typeface="Arial" panose="020B0604020202020204" pitchFamily="34" charset="0"/>
                <a:cs typeface="Arial" panose="020B0604020202020204" pitchFamily="34" charset="0"/>
              </a:rPr>
              <a:t>relationship</a:t>
            </a:r>
            <a:r>
              <a:rPr lang="en-US" altLang="el-GR" sz="2200" dirty="0">
                <a:solidFill>
                  <a:srgbClr val="000000"/>
                </a:solidFill>
                <a:latin typeface="Arial" panose="020B0604020202020204" pitchFamily="34" charset="0"/>
                <a:cs typeface="Arial" panose="020B0604020202020204" pitchFamily="34" charset="0"/>
              </a:rPr>
              <a:t> is the interaction between the entities</a:t>
            </a:r>
          </a:p>
          <a:p>
            <a:pPr marL="0" indent="0" algn="just">
              <a:buNone/>
            </a:pPr>
            <a:r>
              <a:rPr lang="en-US" altLang="el-GR" sz="2200" dirty="0">
                <a:solidFill>
                  <a:srgbClr val="000000"/>
                </a:solidFill>
                <a:latin typeface="Arial" panose="020B0604020202020204" pitchFamily="34" charset="0"/>
                <a:cs typeface="Arial" panose="020B0604020202020204" pitchFamily="34" charset="0"/>
              </a:rPr>
              <a:t>   3. The </a:t>
            </a:r>
            <a:r>
              <a:rPr lang="en-US" altLang="el-GR" sz="2200" b="1" i="1" u="sng" dirty="0">
                <a:solidFill>
                  <a:srgbClr val="FF0000"/>
                </a:solidFill>
                <a:latin typeface="Arial" panose="020B0604020202020204" pitchFamily="34" charset="0"/>
                <a:cs typeface="Arial" panose="020B0604020202020204" pitchFamily="34" charset="0"/>
              </a:rPr>
              <a:t>cardinality</a:t>
            </a:r>
            <a:r>
              <a:rPr lang="en-US" altLang="el-GR" sz="2200" b="1" dirty="0">
                <a:solidFill>
                  <a:srgbClr val="000000"/>
                </a:solidFill>
                <a:latin typeface="Arial" panose="020B0604020202020204" pitchFamily="34" charset="0"/>
                <a:cs typeface="Arial" panose="020B0604020202020204" pitchFamily="34" charset="0"/>
              </a:rPr>
              <a:t> </a:t>
            </a:r>
            <a:r>
              <a:rPr lang="en-US" altLang="el-GR" sz="2200" dirty="0">
                <a:solidFill>
                  <a:srgbClr val="000000"/>
                </a:solidFill>
                <a:latin typeface="Arial" panose="020B0604020202020204" pitchFamily="34" charset="0"/>
                <a:cs typeface="Arial" panose="020B0604020202020204" pitchFamily="34" charset="0"/>
              </a:rPr>
              <a:t>defines the relationship between the entities in terms of numbers</a:t>
            </a:r>
          </a:p>
          <a:p>
            <a:pPr marL="0" indent="0" algn="just">
              <a:buNone/>
            </a:pPr>
            <a:endParaRPr lang="en-US" altLang="el-GR" dirty="0">
              <a:solidFill>
                <a:srgbClr val="000000"/>
              </a:solidFill>
              <a:latin typeface="Arial" panose="020B0604020202020204" pitchFamily="34" charset="0"/>
              <a:cs typeface="Arial" panose="020B0604020202020204" pitchFamily="34" charset="0"/>
            </a:endParaRPr>
          </a:p>
          <a:p>
            <a:pPr marL="0" indent="0" algn="just">
              <a:buNone/>
            </a:pPr>
            <a:endParaRPr lang="en-US" altLang="el-GR" dirty="0">
              <a:solidFill>
                <a:srgbClr val="000000"/>
              </a:solidFill>
              <a:latin typeface="Arial" panose="020B0604020202020204" pitchFamily="34" charset="0"/>
              <a:cs typeface="Arial" panose="020B0604020202020204" pitchFamily="34" charset="0"/>
            </a:endParaRPr>
          </a:p>
          <a:p>
            <a:pPr marL="0" indent="0" algn="just">
              <a:buNone/>
            </a:pPr>
            <a:endParaRPr lang="en-US" altLang="el-GR" dirty="0">
              <a:solidFill>
                <a:srgbClr val="000000"/>
              </a:solidFill>
              <a:latin typeface="Arial" panose="020B0604020202020204" pitchFamily="34" charset="0"/>
              <a:cs typeface="Arial" panose="020B0604020202020204" pitchFamily="34" charset="0"/>
            </a:endParaRPr>
          </a:p>
          <a:p>
            <a:endParaRPr lang="el-GR" dirty="0"/>
          </a:p>
        </p:txBody>
      </p:sp>
      <p:sp>
        <p:nvSpPr>
          <p:cNvPr id="4" name="Footer Placeholder 3"/>
          <p:cNvSpPr>
            <a:spLocks noGrp="1"/>
          </p:cNvSpPr>
          <p:nvPr>
            <p:ph type="ftr" sz="quarter" idx="11"/>
          </p:nvPr>
        </p:nvSpPr>
        <p:spPr/>
        <p:txBody>
          <a:bodyPr/>
          <a:lstStyle/>
          <a:p>
            <a:r>
              <a:rPr lang="en-GB"/>
              <a:t>Database Systems for S/W Applications</a:t>
            </a:r>
          </a:p>
        </p:txBody>
      </p:sp>
      <p:sp>
        <p:nvSpPr>
          <p:cNvPr id="5" name="Slide Number Placeholder 4">
            <a:extLst>
              <a:ext uri="{FF2B5EF4-FFF2-40B4-BE49-F238E27FC236}">
                <a16:creationId xmlns:a16="http://schemas.microsoft.com/office/drawing/2014/main" id="{6859702B-7B5F-4665-9D5C-C09BD15C074A}"/>
              </a:ext>
            </a:extLst>
          </p:cNvPr>
          <p:cNvSpPr>
            <a:spLocks noGrp="1"/>
          </p:cNvSpPr>
          <p:nvPr>
            <p:ph type="sldNum" sz="quarter" idx="12"/>
          </p:nvPr>
        </p:nvSpPr>
        <p:spPr/>
        <p:txBody>
          <a:bodyPr/>
          <a:lstStyle/>
          <a:p>
            <a:fld id="{C6623AC5-E736-42FC-804D-CE08A2C83742}" type="slidenum">
              <a:rPr lang="en-GB" smtClean="0"/>
              <a:t>4</a:t>
            </a:fld>
            <a:endParaRPr lang="en-GB"/>
          </a:p>
        </p:txBody>
      </p:sp>
    </p:spTree>
    <p:extLst>
      <p:ext uri="{BB962C8B-B14F-4D97-AF65-F5344CB8AC3E}">
        <p14:creationId xmlns:p14="http://schemas.microsoft.com/office/powerpoint/2010/main" val="3508552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a:t>ER Modelling Approaches</a:t>
            </a:r>
            <a:endParaRPr lang="el-GR" u="sng" dirty="0"/>
          </a:p>
        </p:txBody>
      </p:sp>
      <p:sp>
        <p:nvSpPr>
          <p:cNvPr id="3" name="Content Placeholder 2"/>
          <p:cNvSpPr>
            <a:spLocks noGrp="1"/>
          </p:cNvSpPr>
          <p:nvPr>
            <p:ph idx="1"/>
          </p:nvPr>
        </p:nvSpPr>
        <p:spPr>
          <a:xfrm>
            <a:off x="0" y="1600201"/>
            <a:ext cx="12192000" cy="4525963"/>
          </a:xfrm>
        </p:spPr>
        <p:txBody>
          <a:bodyPr>
            <a:normAutofit/>
          </a:bodyPr>
          <a:lstStyle/>
          <a:p>
            <a:r>
              <a:rPr lang="en-GB" sz="2200" b="1" u="sng" dirty="0"/>
              <a:t>Top-down</a:t>
            </a:r>
          </a:p>
          <a:p>
            <a:endParaRPr lang="en-GB" sz="2200" b="1" u="sng" dirty="0"/>
          </a:p>
          <a:p>
            <a:pPr marL="0" indent="0">
              <a:buNone/>
            </a:pPr>
            <a:r>
              <a:rPr lang="en-GB" sz="2200" dirty="0"/>
              <a:t>    -starts from the general and moves to the specific. </a:t>
            </a:r>
            <a:r>
              <a:rPr lang="en-US" sz="2200" dirty="0"/>
              <a:t>In other words, you start with a general </a:t>
            </a:r>
          </a:p>
          <a:p>
            <a:pPr marL="0" indent="0">
              <a:buNone/>
            </a:pPr>
            <a:r>
              <a:rPr lang="en-US" sz="2200" dirty="0"/>
              <a:t>     idea of what is needed for the system and then work your way down to the more specific </a:t>
            </a:r>
          </a:p>
          <a:p>
            <a:pPr marL="0" indent="0">
              <a:buNone/>
            </a:pPr>
            <a:r>
              <a:rPr lang="en-US" sz="2200" dirty="0"/>
              <a:t>     details of how the system will interact.</a:t>
            </a:r>
          </a:p>
          <a:p>
            <a:pPr marL="0" indent="0">
              <a:buNone/>
            </a:pPr>
            <a:endParaRPr lang="en-GB" sz="2200" dirty="0"/>
          </a:p>
          <a:p>
            <a:pPr marL="0" indent="0">
              <a:buNone/>
            </a:pPr>
            <a:r>
              <a:rPr lang="en-GB" sz="2200" dirty="0"/>
              <a:t>    -</a:t>
            </a:r>
            <a:r>
              <a:rPr lang="en-US" sz="2200" b="1" u="sng" dirty="0"/>
              <a:t>This process involves the identification of different entities and the definition of each </a:t>
            </a:r>
          </a:p>
          <a:p>
            <a:pPr marL="0" indent="0">
              <a:buNone/>
            </a:pPr>
            <a:r>
              <a:rPr lang="en-US" sz="2200" b="1" dirty="0"/>
              <a:t>     </a:t>
            </a:r>
            <a:r>
              <a:rPr lang="en-US" sz="2200" b="1" u="sng" dirty="0"/>
              <a:t>entity’s attributes. </a:t>
            </a:r>
          </a:p>
          <a:p>
            <a:pPr marL="0" indent="0">
              <a:buNone/>
            </a:pPr>
            <a:endParaRPr lang="en-GB" dirty="0"/>
          </a:p>
        </p:txBody>
      </p:sp>
      <p:sp>
        <p:nvSpPr>
          <p:cNvPr id="4" name="Footer Placeholder 3"/>
          <p:cNvSpPr>
            <a:spLocks noGrp="1"/>
          </p:cNvSpPr>
          <p:nvPr>
            <p:ph type="ftr" sz="quarter" idx="11"/>
          </p:nvPr>
        </p:nvSpPr>
        <p:spPr/>
        <p:txBody>
          <a:bodyPr/>
          <a:lstStyle/>
          <a:p>
            <a:r>
              <a:rPr lang="en-GB"/>
              <a:t>Database Systems for S/W Applications</a:t>
            </a:r>
          </a:p>
        </p:txBody>
      </p:sp>
      <p:sp>
        <p:nvSpPr>
          <p:cNvPr id="5" name="Slide Number Placeholder 4">
            <a:extLst>
              <a:ext uri="{FF2B5EF4-FFF2-40B4-BE49-F238E27FC236}">
                <a16:creationId xmlns:a16="http://schemas.microsoft.com/office/drawing/2014/main" id="{7DB69077-58DF-4D5C-91E4-AF854A8268B3}"/>
              </a:ext>
            </a:extLst>
          </p:cNvPr>
          <p:cNvSpPr>
            <a:spLocks noGrp="1"/>
          </p:cNvSpPr>
          <p:nvPr>
            <p:ph type="sldNum" sz="quarter" idx="12"/>
          </p:nvPr>
        </p:nvSpPr>
        <p:spPr/>
        <p:txBody>
          <a:bodyPr/>
          <a:lstStyle/>
          <a:p>
            <a:fld id="{C6623AC5-E736-42FC-804D-CE08A2C83742}" type="slidenum">
              <a:rPr lang="en-GB" smtClean="0"/>
              <a:t>5</a:t>
            </a:fld>
            <a:endParaRPr lang="en-GB"/>
          </a:p>
        </p:txBody>
      </p:sp>
    </p:spTree>
    <p:extLst>
      <p:ext uri="{BB962C8B-B14F-4D97-AF65-F5344CB8AC3E}">
        <p14:creationId xmlns:p14="http://schemas.microsoft.com/office/powerpoint/2010/main" val="2661058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a:t>ER Modelling Approaches</a:t>
            </a:r>
            <a:endParaRPr lang="el-GR" u="sng"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389354"/>
            <a:ext cx="9144000" cy="4487918"/>
          </a:xfrm>
        </p:spPr>
      </p:pic>
      <p:sp>
        <p:nvSpPr>
          <p:cNvPr id="4" name="Footer Placeholder 3"/>
          <p:cNvSpPr>
            <a:spLocks noGrp="1"/>
          </p:cNvSpPr>
          <p:nvPr>
            <p:ph type="ftr" sz="quarter" idx="11"/>
          </p:nvPr>
        </p:nvSpPr>
        <p:spPr/>
        <p:txBody>
          <a:bodyPr/>
          <a:lstStyle/>
          <a:p>
            <a:r>
              <a:rPr lang="en-GB"/>
              <a:t>Database Systems for S/W Applications</a:t>
            </a:r>
          </a:p>
        </p:txBody>
      </p:sp>
      <p:sp>
        <p:nvSpPr>
          <p:cNvPr id="3" name="Slide Number Placeholder 2">
            <a:extLst>
              <a:ext uri="{FF2B5EF4-FFF2-40B4-BE49-F238E27FC236}">
                <a16:creationId xmlns:a16="http://schemas.microsoft.com/office/drawing/2014/main" id="{3835971E-B3F4-4A92-824D-BE1D500B4B2D}"/>
              </a:ext>
            </a:extLst>
          </p:cNvPr>
          <p:cNvSpPr>
            <a:spLocks noGrp="1"/>
          </p:cNvSpPr>
          <p:nvPr>
            <p:ph type="sldNum" sz="quarter" idx="12"/>
          </p:nvPr>
        </p:nvSpPr>
        <p:spPr/>
        <p:txBody>
          <a:bodyPr/>
          <a:lstStyle/>
          <a:p>
            <a:fld id="{C6623AC5-E736-42FC-804D-CE08A2C83742}" type="slidenum">
              <a:rPr lang="en-GB" smtClean="0"/>
              <a:t>6</a:t>
            </a:fld>
            <a:endParaRPr lang="en-GB"/>
          </a:p>
        </p:txBody>
      </p:sp>
    </p:spTree>
    <p:extLst>
      <p:ext uri="{BB962C8B-B14F-4D97-AF65-F5344CB8AC3E}">
        <p14:creationId xmlns:p14="http://schemas.microsoft.com/office/powerpoint/2010/main" val="1170239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a:t>ER Modelling Approaches</a:t>
            </a:r>
            <a:endParaRPr lang="el-GR" u="sng" dirty="0"/>
          </a:p>
        </p:txBody>
      </p:sp>
      <p:sp>
        <p:nvSpPr>
          <p:cNvPr id="3" name="Content Placeholder 2"/>
          <p:cNvSpPr>
            <a:spLocks noGrp="1"/>
          </p:cNvSpPr>
          <p:nvPr>
            <p:ph idx="1"/>
          </p:nvPr>
        </p:nvSpPr>
        <p:spPr>
          <a:xfrm>
            <a:off x="0" y="1600201"/>
            <a:ext cx="12192000" cy="4525963"/>
          </a:xfrm>
        </p:spPr>
        <p:txBody>
          <a:bodyPr>
            <a:normAutofit/>
          </a:bodyPr>
          <a:lstStyle/>
          <a:p>
            <a:r>
              <a:rPr lang="en-GB" sz="2200" b="1" u="sng" dirty="0"/>
              <a:t>Bottom-up</a:t>
            </a:r>
          </a:p>
          <a:p>
            <a:endParaRPr lang="en-GB" sz="2200" b="1" u="sng" dirty="0"/>
          </a:p>
          <a:p>
            <a:pPr marL="0" indent="0">
              <a:buNone/>
            </a:pPr>
            <a:r>
              <a:rPr lang="en-GB" sz="2200" dirty="0"/>
              <a:t>    -</a:t>
            </a:r>
            <a:r>
              <a:rPr lang="en-US" sz="2200" dirty="0"/>
              <a:t>The bottom-up approach begins with the specific details and moves up to the general. </a:t>
            </a:r>
          </a:p>
          <a:p>
            <a:pPr marL="0" indent="0">
              <a:buNone/>
            </a:pPr>
            <a:endParaRPr lang="en-US" sz="2200" dirty="0"/>
          </a:p>
          <a:p>
            <a:pPr marL="0" indent="0">
              <a:buNone/>
            </a:pPr>
            <a:r>
              <a:rPr lang="en-US" sz="2200" dirty="0"/>
              <a:t>    -This is done by first identifying the data elements (items) and then grouping them together in </a:t>
            </a:r>
          </a:p>
          <a:p>
            <a:pPr marL="0" indent="0">
              <a:buNone/>
            </a:pPr>
            <a:r>
              <a:rPr lang="en-US" sz="2200" dirty="0"/>
              <a:t>     data sets. In other words, this method first identifies the attributes, and then groups them to </a:t>
            </a:r>
          </a:p>
          <a:p>
            <a:pPr marL="0" indent="0">
              <a:buNone/>
            </a:pPr>
            <a:r>
              <a:rPr lang="en-US" sz="2200" dirty="0"/>
              <a:t>     form entities. </a:t>
            </a:r>
          </a:p>
          <a:p>
            <a:pPr marL="0" indent="0">
              <a:buNone/>
            </a:pPr>
            <a:endParaRPr lang="en-GB" dirty="0"/>
          </a:p>
        </p:txBody>
      </p:sp>
      <p:sp>
        <p:nvSpPr>
          <p:cNvPr id="4" name="Footer Placeholder 3"/>
          <p:cNvSpPr>
            <a:spLocks noGrp="1"/>
          </p:cNvSpPr>
          <p:nvPr>
            <p:ph type="ftr" sz="quarter" idx="11"/>
          </p:nvPr>
        </p:nvSpPr>
        <p:spPr/>
        <p:txBody>
          <a:bodyPr/>
          <a:lstStyle/>
          <a:p>
            <a:r>
              <a:rPr lang="en-GB"/>
              <a:t>Database Systems for S/W Applications</a:t>
            </a:r>
          </a:p>
        </p:txBody>
      </p:sp>
      <p:sp>
        <p:nvSpPr>
          <p:cNvPr id="5" name="Slide Number Placeholder 4">
            <a:extLst>
              <a:ext uri="{FF2B5EF4-FFF2-40B4-BE49-F238E27FC236}">
                <a16:creationId xmlns:a16="http://schemas.microsoft.com/office/drawing/2014/main" id="{794C8440-8002-4A7F-B0BD-A9DC0442F6C6}"/>
              </a:ext>
            </a:extLst>
          </p:cNvPr>
          <p:cNvSpPr>
            <a:spLocks noGrp="1"/>
          </p:cNvSpPr>
          <p:nvPr>
            <p:ph type="sldNum" sz="quarter" idx="12"/>
          </p:nvPr>
        </p:nvSpPr>
        <p:spPr/>
        <p:txBody>
          <a:bodyPr/>
          <a:lstStyle/>
          <a:p>
            <a:fld id="{C6623AC5-E736-42FC-804D-CE08A2C83742}" type="slidenum">
              <a:rPr lang="en-GB" smtClean="0"/>
              <a:t>7</a:t>
            </a:fld>
            <a:endParaRPr lang="en-GB"/>
          </a:p>
        </p:txBody>
      </p:sp>
    </p:spTree>
    <p:extLst>
      <p:ext uri="{BB962C8B-B14F-4D97-AF65-F5344CB8AC3E}">
        <p14:creationId xmlns:p14="http://schemas.microsoft.com/office/powerpoint/2010/main" val="2167670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a:t>ER Modelling Approaches</a:t>
            </a:r>
            <a:endParaRPr lang="el-GR" u="sng" dirty="0"/>
          </a:p>
        </p:txBody>
      </p:sp>
      <p:sp>
        <p:nvSpPr>
          <p:cNvPr id="4" name="Footer Placeholder 3"/>
          <p:cNvSpPr>
            <a:spLocks noGrp="1"/>
          </p:cNvSpPr>
          <p:nvPr>
            <p:ph type="ftr" sz="quarter" idx="11"/>
          </p:nvPr>
        </p:nvSpPr>
        <p:spPr/>
        <p:txBody>
          <a:bodyPr/>
          <a:lstStyle/>
          <a:p>
            <a:r>
              <a:rPr lang="en-GB"/>
              <a:t>Database Systems for S/W Applications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9496" y="1459806"/>
            <a:ext cx="9073008" cy="4489474"/>
          </a:xfrm>
        </p:spPr>
      </p:pic>
      <p:sp>
        <p:nvSpPr>
          <p:cNvPr id="3" name="Slide Number Placeholder 2">
            <a:extLst>
              <a:ext uri="{FF2B5EF4-FFF2-40B4-BE49-F238E27FC236}">
                <a16:creationId xmlns:a16="http://schemas.microsoft.com/office/drawing/2014/main" id="{CEC80219-E645-4E57-AFC5-8855454FB4D4}"/>
              </a:ext>
            </a:extLst>
          </p:cNvPr>
          <p:cNvSpPr>
            <a:spLocks noGrp="1"/>
          </p:cNvSpPr>
          <p:nvPr>
            <p:ph type="sldNum" sz="quarter" idx="12"/>
          </p:nvPr>
        </p:nvSpPr>
        <p:spPr/>
        <p:txBody>
          <a:bodyPr/>
          <a:lstStyle/>
          <a:p>
            <a:fld id="{C6623AC5-E736-42FC-804D-CE08A2C83742}" type="slidenum">
              <a:rPr lang="en-GB" smtClean="0"/>
              <a:t>8</a:t>
            </a:fld>
            <a:endParaRPr lang="en-GB"/>
          </a:p>
        </p:txBody>
      </p:sp>
    </p:spTree>
    <p:extLst>
      <p:ext uri="{BB962C8B-B14F-4D97-AF65-F5344CB8AC3E}">
        <p14:creationId xmlns:p14="http://schemas.microsoft.com/office/powerpoint/2010/main" val="2179374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991544" y="1"/>
            <a:ext cx="8229600" cy="764703"/>
          </a:xfrm>
        </p:spPr>
        <p:txBody>
          <a:bodyPr/>
          <a:lstStyle/>
          <a:p>
            <a:pPr eaLnBrk="1" hangingPunct="1">
              <a:defRPr/>
            </a:pPr>
            <a:r>
              <a:rPr lang="en-GB" sz="3600" b="1" u="sng" dirty="0"/>
              <a:t>Top-down approach</a:t>
            </a:r>
          </a:p>
        </p:txBody>
      </p:sp>
      <p:sp>
        <p:nvSpPr>
          <p:cNvPr id="81923" name="Rectangle 3"/>
          <p:cNvSpPr>
            <a:spLocks noGrp="1" noChangeArrowheads="1"/>
          </p:cNvSpPr>
          <p:nvPr>
            <p:ph type="body" idx="1"/>
          </p:nvPr>
        </p:nvSpPr>
        <p:spPr>
          <a:xfrm>
            <a:off x="1919536" y="1412776"/>
            <a:ext cx="4752528" cy="1584176"/>
          </a:xfrm>
          <a:solidFill>
            <a:srgbClr val="66FF66"/>
          </a:solidFill>
        </p:spPr>
        <p:txBody>
          <a:bodyPr/>
          <a:lstStyle/>
          <a:p>
            <a:pPr eaLnBrk="1" hangingPunct="1">
              <a:lnSpc>
                <a:spcPct val="80000"/>
              </a:lnSpc>
              <a:spcBef>
                <a:spcPct val="25000"/>
              </a:spcBef>
              <a:buFontTx/>
              <a:buNone/>
            </a:pPr>
            <a:r>
              <a:rPr lang="en-GB" sz="2800" dirty="0">
                <a:latin typeface="Calibri" pitchFamily="34" charset="0"/>
                <a:cs typeface="Calibri" pitchFamily="34" charset="0"/>
              </a:rPr>
              <a:t>Information about the problem</a:t>
            </a:r>
          </a:p>
          <a:p>
            <a:pPr lvl="1" eaLnBrk="1" hangingPunct="1">
              <a:lnSpc>
                <a:spcPct val="80000"/>
              </a:lnSpc>
              <a:spcBef>
                <a:spcPct val="25000"/>
              </a:spcBef>
            </a:pPr>
            <a:r>
              <a:rPr lang="en-GB" sz="2000" dirty="0">
                <a:latin typeface="Calibri" pitchFamily="34" charset="0"/>
                <a:cs typeface="Calibri" pitchFamily="34" charset="0"/>
              </a:rPr>
              <a:t>High-level description</a:t>
            </a:r>
          </a:p>
          <a:p>
            <a:pPr lvl="1" eaLnBrk="1" hangingPunct="1">
              <a:lnSpc>
                <a:spcPct val="80000"/>
              </a:lnSpc>
              <a:spcBef>
                <a:spcPct val="25000"/>
              </a:spcBef>
            </a:pPr>
            <a:r>
              <a:rPr lang="en-GB" sz="2000" dirty="0">
                <a:latin typeface="Calibri" pitchFamily="34" charset="0"/>
                <a:cs typeface="Calibri" pitchFamily="34" charset="0"/>
              </a:rPr>
              <a:t>Testimonies</a:t>
            </a:r>
          </a:p>
          <a:p>
            <a:pPr lvl="1" eaLnBrk="1" hangingPunct="1">
              <a:lnSpc>
                <a:spcPct val="80000"/>
              </a:lnSpc>
              <a:spcBef>
                <a:spcPct val="25000"/>
              </a:spcBef>
            </a:pPr>
            <a:r>
              <a:rPr lang="en-GB" sz="2000" dirty="0">
                <a:latin typeface="Calibri" pitchFamily="34" charset="0"/>
                <a:cs typeface="Calibri" pitchFamily="34" charset="0"/>
              </a:rPr>
              <a:t>Knowledge of the domain</a:t>
            </a:r>
            <a:endParaRPr lang="en-GB" sz="2000" dirty="0"/>
          </a:p>
          <a:p>
            <a:pPr eaLnBrk="1" hangingPunct="1">
              <a:lnSpc>
                <a:spcPct val="80000"/>
              </a:lnSpc>
              <a:spcBef>
                <a:spcPct val="25000"/>
              </a:spcBef>
              <a:buNone/>
            </a:pPr>
            <a:endParaRPr lang="en-GB" sz="1800" dirty="0"/>
          </a:p>
          <a:p>
            <a:pPr eaLnBrk="1" hangingPunct="1">
              <a:lnSpc>
                <a:spcPct val="80000"/>
              </a:lnSpc>
              <a:spcBef>
                <a:spcPct val="25000"/>
              </a:spcBef>
              <a:buFontTx/>
              <a:buNone/>
            </a:pPr>
            <a:endParaRPr lang="en-GB" sz="2800" b="1" dirty="0"/>
          </a:p>
        </p:txBody>
      </p:sp>
      <p:sp>
        <p:nvSpPr>
          <p:cNvPr id="10" name="Bent Arrow 9"/>
          <p:cNvSpPr/>
          <p:nvPr/>
        </p:nvSpPr>
        <p:spPr bwMode="auto">
          <a:xfrm rot="5400000">
            <a:off x="7248128" y="908720"/>
            <a:ext cx="1152128" cy="2304256"/>
          </a:xfrm>
          <a:prstGeom prst="bentArrow">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fontAlgn="base">
              <a:spcBef>
                <a:spcPct val="0"/>
              </a:spcBef>
              <a:spcAft>
                <a:spcPct val="0"/>
              </a:spcAft>
              <a:tabLst>
                <a:tab pos="3581400" algn="r"/>
              </a:tabLst>
            </a:pPr>
            <a:endParaRPr lang="en-GB">
              <a:latin typeface="Arial" charset="0"/>
            </a:endParaRPr>
          </a:p>
        </p:txBody>
      </p:sp>
      <p:sp>
        <p:nvSpPr>
          <p:cNvPr id="13" name="Rectangle 3"/>
          <p:cNvSpPr txBox="1">
            <a:spLocks noChangeArrowheads="1"/>
          </p:cNvSpPr>
          <p:nvPr/>
        </p:nvSpPr>
        <p:spPr bwMode="auto">
          <a:xfrm>
            <a:off x="7176120" y="2636912"/>
            <a:ext cx="3168352" cy="3168352"/>
          </a:xfrm>
          <a:prstGeom prst="rect">
            <a:avLst/>
          </a:prstGeom>
          <a:solidFill>
            <a:srgbClr val="66FF66"/>
          </a:solid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fontAlgn="base">
              <a:lnSpc>
                <a:spcPct val="80000"/>
              </a:lnSpc>
              <a:spcBef>
                <a:spcPct val="25000"/>
              </a:spcBef>
              <a:spcAft>
                <a:spcPct val="0"/>
              </a:spcAft>
              <a:defRPr/>
            </a:pPr>
            <a:r>
              <a:rPr lang="en-GB" sz="2800" kern="0" dirty="0">
                <a:latin typeface="Calibri" pitchFamily="34" charset="0"/>
                <a:cs typeface="Calibri" pitchFamily="34" charset="0"/>
              </a:rPr>
              <a:t>Relational model</a:t>
            </a:r>
          </a:p>
          <a:p>
            <a:pPr marL="342900" indent="-342900" fontAlgn="base">
              <a:lnSpc>
                <a:spcPct val="80000"/>
              </a:lnSpc>
              <a:spcBef>
                <a:spcPct val="25000"/>
              </a:spcBef>
              <a:spcAft>
                <a:spcPct val="0"/>
              </a:spcAft>
              <a:defRPr/>
            </a:pPr>
            <a:endParaRPr lang="en-GB" kern="0" dirty="0"/>
          </a:p>
          <a:p>
            <a:pPr marL="342900" indent="-342900" fontAlgn="base">
              <a:lnSpc>
                <a:spcPct val="80000"/>
              </a:lnSpc>
              <a:spcBef>
                <a:spcPct val="25000"/>
              </a:spcBef>
              <a:spcAft>
                <a:spcPct val="0"/>
              </a:spcAft>
              <a:defRPr/>
            </a:pPr>
            <a:endParaRPr lang="en-GB" sz="2800" b="1" kern="0" dirty="0"/>
          </a:p>
        </p:txBody>
      </p:sp>
      <p:pic>
        <p:nvPicPr>
          <p:cNvPr id="30722" name="Picture 2" descr="File:Relational Model.svg">
            <a:hlinkClick r:id="rId2"/>
          </p:cNvPr>
          <p:cNvPicPr>
            <a:picLocks noChangeAspect="1" noChangeArrowheads="1"/>
          </p:cNvPicPr>
          <p:nvPr/>
        </p:nvPicPr>
        <p:blipFill>
          <a:blip r:embed="rId3" cstate="print"/>
          <a:srcRect t="6885"/>
          <a:stretch>
            <a:fillRect/>
          </a:stretch>
        </p:blipFill>
        <p:spPr bwMode="auto">
          <a:xfrm>
            <a:off x="7176120" y="2924945"/>
            <a:ext cx="3168352" cy="2921511"/>
          </a:xfrm>
          <a:prstGeom prst="rect">
            <a:avLst/>
          </a:prstGeom>
          <a:noFill/>
        </p:spPr>
      </p:pic>
      <p:sp>
        <p:nvSpPr>
          <p:cNvPr id="2" name="Footer Placeholder 1"/>
          <p:cNvSpPr>
            <a:spLocks noGrp="1"/>
          </p:cNvSpPr>
          <p:nvPr>
            <p:ph type="ftr" sz="quarter" idx="11"/>
          </p:nvPr>
        </p:nvSpPr>
        <p:spPr/>
        <p:txBody>
          <a:bodyPr/>
          <a:lstStyle/>
          <a:p>
            <a:r>
              <a:rPr lang="en-GB"/>
              <a:t>Database Systems for S/W Applications</a:t>
            </a:r>
          </a:p>
        </p:txBody>
      </p:sp>
      <p:sp>
        <p:nvSpPr>
          <p:cNvPr id="3" name="Slide Number Placeholder 2">
            <a:extLst>
              <a:ext uri="{FF2B5EF4-FFF2-40B4-BE49-F238E27FC236}">
                <a16:creationId xmlns:a16="http://schemas.microsoft.com/office/drawing/2014/main" id="{90DC24AD-1714-4A11-B0EB-75273A908E0F}"/>
              </a:ext>
            </a:extLst>
          </p:cNvPr>
          <p:cNvSpPr>
            <a:spLocks noGrp="1"/>
          </p:cNvSpPr>
          <p:nvPr>
            <p:ph type="sldNum" sz="quarter" idx="12"/>
          </p:nvPr>
        </p:nvSpPr>
        <p:spPr/>
        <p:txBody>
          <a:bodyPr/>
          <a:lstStyle/>
          <a:p>
            <a:fld id="{C6623AC5-E736-42FC-804D-CE08A2C83742}" type="slidenum">
              <a:rPr lang="en-GB" smtClean="0"/>
              <a:t>9</a:t>
            </a:fld>
            <a:endParaRPr lang="en-GB"/>
          </a:p>
        </p:txBody>
      </p:sp>
    </p:spTree>
    <p:extLst>
      <p:ext uri="{BB962C8B-B14F-4D97-AF65-F5344CB8AC3E}">
        <p14:creationId xmlns:p14="http://schemas.microsoft.com/office/powerpoint/2010/main" val="90103993"/>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27179</TotalTime>
  <Words>2120</Words>
  <Application>Microsoft Office PowerPoint</Application>
  <PresentationFormat>Widescreen</PresentationFormat>
  <Paragraphs>351</Paragraphs>
  <Slides>30</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Blank</vt:lpstr>
      <vt:lpstr>PowerPoint Presentation</vt:lpstr>
      <vt:lpstr>The Information System</vt:lpstr>
      <vt:lpstr>Database Design Steps</vt:lpstr>
      <vt:lpstr>ER Diagram</vt:lpstr>
      <vt:lpstr>ER Modelling Approaches</vt:lpstr>
      <vt:lpstr>ER Modelling Approaches</vt:lpstr>
      <vt:lpstr>ER Modelling Approaches</vt:lpstr>
      <vt:lpstr>ER Modelling Approaches</vt:lpstr>
      <vt:lpstr>Top-down approach</vt:lpstr>
      <vt:lpstr>Entity </vt:lpstr>
      <vt:lpstr>Check an entity is correct</vt:lpstr>
      <vt:lpstr>What does a good ERD look like?</vt:lpstr>
      <vt:lpstr>Course notation (Crow’s Foot)</vt:lpstr>
      <vt:lpstr>Course notation</vt:lpstr>
      <vt:lpstr>Strong vs. Weak Entities</vt:lpstr>
      <vt:lpstr>Example of Strong &amp; Weak Entities</vt:lpstr>
      <vt:lpstr>Attributes</vt:lpstr>
      <vt:lpstr>Types of Attributes</vt:lpstr>
      <vt:lpstr>Relationships</vt:lpstr>
      <vt:lpstr>Degree of a Relationship</vt:lpstr>
      <vt:lpstr>Cardinality</vt:lpstr>
      <vt:lpstr>Relationships &amp; Database Tables</vt:lpstr>
      <vt:lpstr>Participation Constraints</vt:lpstr>
      <vt:lpstr>Participation Constraints</vt:lpstr>
      <vt:lpstr>Participation Constraints</vt:lpstr>
      <vt:lpstr>ER Diagrams Symbology (Chen’s Notation)</vt:lpstr>
      <vt:lpstr>Functional Dependency</vt:lpstr>
      <vt:lpstr>Functional Dependency</vt:lpstr>
      <vt:lpstr>Functional Dependency</vt:lpstr>
      <vt:lpstr>End of Lecture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Konstantinos Domdouzis</dc:creator>
  <cp:lastModifiedBy>Konstantinos Domdouzis</cp:lastModifiedBy>
  <cp:revision>3182</cp:revision>
  <dcterms:created xsi:type="dcterms:W3CDTF">2015-10-07T15:45:09Z</dcterms:created>
  <dcterms:modified xsi:type="dcterms:W3CDTF">2021-01-21T19:56:11Z</dcterms:modified>
</cp:coreProperties>
</file>