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32" r:id="rId1"/>
  </p:sldMasterIdLst>
  <p:notesMasterIdLst>
    <p:notesMasterId r:id="rId19"/>
  </p:notesMasterIdLst>
  <p:sldIdLst>
    <p:sldId id="256" r:id="rId2"/>
    <p:sldId id="260" r:id="rId3"/>
    <p:sldId id="282" r:id="rId4"/>
    <p:sldId id="283" r:id="rId5"/>
    <p:sldId id="285" r:id="rId6"/>
    <p:sldId id="284" r:id="rId7"/>
    <p:sldId id="289" r:id="rId8"/>
    <p:sldId id="290" r:id="rId9"/>
    <p:sldId id="287" r:id="rId10"/>
    <p:sldId id="291" r:id="rId11"/>
    <p:sldId id="292" r:id="rId12"/>
    <p:sldId id="288" r:id="rId13"/>
    <p:sldId id="294" r:id="rId14"/>
    <p:sldId id="295" r:id="rId15"/>
    <p:sldId id="281" r:id="rId16"/>
    <p:sldId id="296" r:id="rId17"/>
    <p:sldId id="293" r:id="rId18"/>
  </p:sldIdLst>
  <p:sldSz cx="9144000" cy="6858000" type="screen4x3"/>
  <p:notesSz cx="6858000" cy="9144000"/>
  <p:embeddedFontLst>
    <p:embeddedFont>
      <p:font typeface="Bodoni MT Condensed" panose="02070606080606020203" pitchFamily="18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Franklin Gothic Book" panose="020B0503020102020204" pitchFamily="34" charset="0"/>
      <p:regular r:id="rId32"/>
      <p: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05367-A237-45BC-ACAF-346382660710}" v="13" dt="2020-10-29T11:26:29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336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CE449-B6F7-4B9A-9CE8-1AFAA7E3452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B3E7-F633-441A-B05F-623CA52F7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56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F588-2DEF-4B49-833C-1E317498FD69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C6623AC5-E736-42FC-804D-CE08A2C8374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0C3F-3253-4B28-9F34-ECE0E89FCD71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8BCB-C346-44D6-A455-6E813140494C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C666-9465-48F7-97B3-782A6ACA3CA0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7CC1-57EB-4ED1-B970-7BC093315D40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AD06-2AD7-47D4-BB2F-2228CED0F077}" type="datetime1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421A-7233-45B1-BA55-6732FE61FBCF}" type="datetime1">
              <a:rPr lang="en-GB" smtClean="0"/>
              <a:t>29/10/2020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BCDA-18B6-4266-9853-02F006A44712}" type="datetime1">
              <a:rPr lang="en-GB" smtClean="0"/>
              <a:t>29/10/2020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650A-CCB5-4C7F-A221-B9AC51D45FAA}" type="datetime1">
              <a:rPr lang="en-GB" smtClean="0"/>
              <a:t>29/10/2020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EDB-7785-4A21-BF2B-1FD483D73EEB}" type="datetime1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12B0-8507-4177-B58A-FF11F0B30812}" type="datetime1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A3E4384-C2DB-4141-A940-542E70842AA2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04" y="260649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fld id="{C6623AC5-E736-42FC-804D-CE08A2C8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www.google.co.uk/url?sa=i&amp;rct=j&amp;q=&amp;esrc=s&amp;source=images&amp;cd=&amp;cad=rja&amp;uact=8&amp;ved=0ahUKEwj3nZ_N8ZDXAhVFUBQKHZbQDIEQjRwIBw&amp;url=http://www.animatedimages.org/cat-forklift-500.htm&amp;psig=AOvVaw1J8ck3NIm82f1XzlTxbqh6&amp;ust=150919656358336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www.google.co.uk/url?sa=i&amp;rct=j&amp;q=&amp;esrc=s&amp;source=images&amp;cd=&amp;cad=rja&amp;uact=8&amp;ved=0ahUKEwj3nZ_N8ZDXAhVFUBQKHZbQDIEQjRwIBw&amp;url=http://www.animatedimages.org/cat-forklift-500.htm&amp;psig=AOvVaw1J8ck3NIm82f1XzlTxbqh6&amp;ust=150919656358336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&amp;esrc=s&amp;source=images&amp;cd=&amp;cad=rja&amp;uact=8&amp;ved=0ahUKEwin34SF8pDXAhVHOBQKHchNA_wQjRwIBw&amp;url=http://township.wikia.com/wiki/File:Coffee_Factory.png&amp;psig=AOvVaw0mF4pTncP-r6wjT6zEmGwx&amp;ust=1509196694260358" TargetMode="External"/><Relationship Id="rId2" Type="http://schemas.openxmlformats.org/officeDocument/2006/relationships/hyperlink" Target="https://docs.microsoft.com/en-gb/cpp/standard-library/algorithm-fun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oogle.co.uk/url?sa=i&amp;rct=j&amp;q=&amp;esrc=s&amp;source=images&amp;cd=&amp;cad=rja&amp;uact=8&amp;ved=0ahUKEwin34SF8pDXAhVHOBQKHchNA_wQjRwIBw&amp;url=http://township.wikia.com/wiki/File:Coffee_Factory.png&amp;psig=AOvVaw0mF4pTncP-r6wjT6zEmGwx&amp;ust=150919669426035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oogle.co.uk/url?sa=i&amp;rct=j&amp;q=&amp;esrc=s&amp;source=images&amp;cd=&amp;cad=rja&amp;uact=8&amp;ved=0ahUKEwin34SF8pDXAhVHOBQKHchNA_wQjRwIBw&amp;url=http://township.wikia.com/wiki/File:Coffee_Factory.png&amp;psig=AOvVaw0mF4pTncP-r6wjT6zEmGwx&amp;ust=150919669426035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hyperlink" Target="http://www.google.co.uk/url?sa=i&amp;rct=j&amp;q=&amp;esrc=s&amp;source=images&amp;cd=&amp;cad=rja&amp;uact=8&amp;ved=0ahUKEwj3nZ_N8ZDXAhVFUBQKHZbQDIEQjRwIBw&amp;url=http://www.animatedimages.org/cat-forklift-500.htm&amp;psig=AOvVaw1J8ck3NIm82f1XzlTxbqh6&amp;ust=1509196563583368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gif"/><Relationship Id="rId2" Type="http://schemas.openxmlformats.org/officeDocument/2006/relationships/hyperlink" Target="http://www.google.co.uk/url?sa=i&amp;rct=j&amp;q=&amp;esrc=s&amp;source=images&amp;cd=&amp;cad=rja&amp;uact=8&amp;ved=0ahUKEwj6v5iq8ZDXAhUL1RQKHVINBRkQjRwIBw&amp;url=http://www.iconarchive.com/show/transport-icons-by-icons-land/Container-icon.html&amp;psig=AOvVaw1CjtXiyO3rd4zFfyM9an5O&amp;ust=150919652559213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uk/url?sa=i&amp;rct=j&amp;q=&amp;esrc=s&amp;source=images&amp;cd=&amp;cad=rja&amp;uact=8&amp;ved=0ahUKEwj3nZ_N8ZDXAhVFUBQKHZbQDIEQjRwIBw&amp;url=http://www.animatedimages.org/cat-forklift-500.htm&amp;psig=AOvVaw1J8ck3NIm82f1XzlTxbqh6&amp;ust=1509196563583368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www.google.co.uk/url?sa=i&amp;rct=j&amp;q=&amp;esrc=s&amp;source=images&amp;cd=&amp;cad=rja&amp;uact=8&amp;ved=0ahUKEwin34SF8pDXAhVHOBQKHchNA_wQjRwIBw&amp;url=http://township.wikia.com/wiki/File:Coffee_Factory.png&amp;psig=AOvVaw0mF4pTncP-r6wjT6zEmGwx&amp;ust=150919669426035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google.co.uk/url?sa=i&amp;rct=j&amp;q=&amp;esrc=s&amp;source=images&amp;cd=&amp;cad=rja&amp;uact=8&amp;ved=0ahUKEwj6v5iq8ZDXAhUL1RQKHVINBRkQjRwIBw&amp;url=http://www.iconarchive.com/show/transport-icons-by-icons-land/Container-icon.html&amp;psig=AOvVaw1CjtXiyO3rd4zFfyM9an5O&amp;ust=150919652559213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google.co.uk/url?sa=i&amp;rct=j&amp;q=&amp;esrc=s&amp;source=images&amp;cd=&amp;cad=rja&amp;uact=8&amp;ved=0ahUKEwj6v5iq8ZDXAhUL1RQKHVINBRkQjRwIBw&amp;url=http://www.iconarchive.com/show/transport-icons-by-icons-land/Container-icon.html&amp;psig=AOvVaw1CjtXiyO3rd4zFfyM9an5O&amp;ust=150919652559213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google.co.uk/url?sa=i&amp;rct=j&amp;q=&amp;esrc=s&amp;source=images&amp;cd=&amp;cad=rja&amp;uact=8&amp;ved=0ahUKEwj6v5iq8ZDXAhUL1RQKHVINBRkQjRwIBw&amp;url=http://www.iconarchive.com/show/transport-icons-by-icons-land/Container-icon.html&amp;psig=AOvVaw1CjtXiyO3rd4zFfyM9an5O&amp;ust=150919652559213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www.google.co.uk/url?sa=i&amp;rct=j&amp;q=&amp;esrc=s&amp;source=images&amp;cd=&amp;cad=rja&amp;uact=8&amp;ved=0ahUKEwj3nZ_N8ZDXAhVFUBQKHZbQDIEQjRwIBw&amp;url=http://www.animatedimages.org/cat-forklift-500.htm&amp;psig=AOvVaw1J8ck3NIm82f1XzlTxbqh6&amp;ust=150919656358336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996952"/>
            <a:ext cx="8686800" cy="1470025"/>
          </a:xfrm>
        </p:spPr>
        <p:txBody>
          <a:bodyPr>
            <a:noAutofit/>
          </a:bodyPr>
          <a:lstStyle/>
          <a:p>
            <a:r>
              <a:rPr lang="en-GB" sz="6000" dirty="0"/>
              <a:t>Object Oriented Programming for Computer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911824"/>
            <a:ext cx="8001000" cy="533400"/>
          </a:xfrm>
        </p:spPr>
        <p:txBody>
          <a:bodyPr/>
          <a:lstStyle/>
          <a:p>
            <a:r>
              <a:rPr lang="en-GB" dirty="0"/>
              <a:t>Dr Michael Meredith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9977" y="580526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Week 7: Standard Template Library</a:t>
            </a:r>
          </a:p>
        </p:txBody>
      </p:sp>
    </p:spTree>
    <p:extLst>
      <p:ext uri="{BB962C8B-B14F-4D97-AF65-F5344CB8AC3E}">
        <p14:creationId xmlns:p14="http://schemas.microsoft.com/office/powerpoint/2010/main" val="61706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STL: Iterators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99715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Containers define their iterators with a set of public methods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operator* : container item at the current position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operator-&gt; : access member functions of current item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operator== : determines the equivalence of two iterator positions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operator++: increments the iterator position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operator!= : not of ‘==‘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operator= : assign a position to an iterator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begin() : returns an iterator representing the first item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end(): returns an iterator representing the “past the end” item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10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C70FDF-47AC-4BB4-9DFA-570743C3D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84168" y="3651725"/>
            <a:ext cx="2736304" cy="1145427"/>
            <a:chOff x="6084168" y="2204864"/>
            <a:chExt cx="2736304" cy="1145427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68E12E3-4CE1-4DE3-85C6-3903FA81C4FD}"/>
                </a:ext>
              </a:extLst>
            </p:cNvPr>
            <p:cNvSpPr/>
            <p:nvPr/>
          </p:nvSpPr>
          <p:spPr>
            <a:xfrm>
              <a:off x="6084168" y="3068960"/>
              <a:ext cx="2736304" cy="28133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8" descr="Image result for forklift cartoon">
              <a:hlinkClick r:id="rId2"/>
              <a:extLst>
                <a:ext uri="{FF2B5EF4-FFF2-40B4-BE49-F238E27FC236}">
                  <a16:creationId xmlns:a16="http://schemas.microsoft.com/office/drawing/2014/main" id="{00ED2CDF-2FFA-404B-B903-E2228FA101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2639" y="2204864"/>
              <a:ext cx="1585785" cy="1060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751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DC70FDF-47AC-4BB4-9DFA-570743C3D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84168" y="5595941"/>
            <a:ext cx="2736304" cy="1145427"/>
            <a:chOff x="6084168" y="2204864"/>
            <a:chExt cx="2736304" cy="1145427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68E12E3-4CE1-4DE3-85C6-3903FA81C4FD}"/>
                </a:ext>
              </a:extLst>
            </p:cNvPr>
            <p:cNvSpPr/>
            <p:nvPr/>
          </p:nvSpPr>
          <p:spPr>
            <a:xfrm>
              <a:off x="6084168" y="3068960"/>
              <a:ext cx="2736304" cy="28133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8" descr="Image result for forklift cartoon">
              <a:hlinkClick r:id="rId2"/>
              <a:extLst>
                <a:ext uri="{FF2B5EF4-FFF2-40B4-BE49-F238E27FC236}">
                  <a16:creationId xmlns:a16="http://schemas.microsoft.com/office/drawing/2014/main" id="{00ED2CDF-2FFA-404B-B903-E2228FA101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2639" y="2204864"/>
              <a:ext cx="1585785" cy="1060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STL: Iterators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997152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tx1"/>
                </a:solidFill>
              </a:rPr>
              <a:t>Let’s consider the following examples: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Each iterator should define a </a:t>
            </a:r>
            <a:r>
              <a:rPr lang="en-GB" dirty="0" err="1">
                <a:solidFill>
                  <a:schemeClr val="tx1"/>
                </a:solidFill>
              </a:rPr>
              <a:t>const</a:t>
            </a:r>
            <a:r>
              <a:rPr lang="en-GB" dirty="0">
                <a:solidFill>
                  <a:schemeClr val="tx1"/>
                </a:solidFill>
              </a:rPr>
              <a:t> and non-</a:t>
            </a:r>
            <a:r>
              <a:rPr lang="en-GB" dirty="0" err="1">
                <a:solidFill>
                  <a:schemeClr val="tx1"/>
                </a:solidFill>
              </a:rPr>
              <a:t>const</a:t>
            </a:r>
            <a:r>
              <a:rPr lang="en-GB" dirty="0">
                <a:solidFill>
                  <a:schemeClr val="tx1"/>
                </a:solidFill>
              </a:rPr>
              <a:t> version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numbers;</a:t>
            </a:r>
          </a:p>
          <a:p>
            <a:pPr marL="400050" lvl="1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i=0; i&lt;13; i++)</a:t>
            </a:r>
          </a:p>
          <a:p>
            <a:pPr marL="400050" lvl="1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numbers.push_back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it(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numbers.begin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00050" lvl="1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(it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numbers.end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400050" lvl="1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(it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)=(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it)*(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it);</a:t>
            </a:r>
          </a:p>
          <a:p>
            <a:pPr marL="400050" lvl="1" indent="0"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const_iterator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cit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numbers.begin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00050" lvl="1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cit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numbers.end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400050" lvl="1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cit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11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13EE5-AA82-453F-86F9-E5553085F324}"/>
              </a:ext>
            </a:extLst>
          </p:cNvPr>
          <p:cNvSpPr txBox="1"/>
          <p:nvPr/>
        </p:nvSpPr>
        <p:spPr>
          <a:xfrm>
            <a:off x="6802639" y="2780928"/>
            <a:ext cx="18018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Forward iterator (read/write)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B2E62-587B-4ED4-B124-0A1947EE1793}"/>
              </a:ext>
            </a:extLst>
          </p:cNvPr>
          <p:cNvSpPr txBox="1"/>
          <p:nvPr/>
        </p:nvSpPr>
        <p:spPr>
          <a:xfrm>
            <a:off x="6802639" y="4425939"/>
            <a:ext cx="18018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Input </a:t>
            </a:r>
            <a:r>
              <a:rPr lang="en-GB"/>
              <a:t>iterator (read only)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A73509-D73C-4D67-8DD6-F025B0C0E1E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707904" y="3104094"/>
            <a:ext cx="3094735" cy="968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545C01-7AC9-4A23-BA90-02B371DCE22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644008" y="4749105"/>
            <a:ext cx="2158631" cy="676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8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STL: Algorithms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997152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tx1"/>
                </a:solidFill>
              </a:rPr>
              <a:t>Process data in containers (via iterators) for a specific purpose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include &lt;algorithm&gt;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Work on iterator half-open ranges [being, end)</a:t>
            </a:r>
          </a:p>
          <a:p>
            <a:r>
              <a:rPr lang="en-GB" dirty="0">
                <a:solidFill>
                  <a:schemeClr val="tx1"/>
                </a:solidFill>
              </a:rPr>
              <a:t>Algorithms include: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Move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Count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Find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Sort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Merge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Search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And many more… for a complete list of those provided, see: </a:t>
            </a:r>
            <a:r>
              <a:rPr lang="en-GB" dirty="0">
                <a:solidFill>
                  <a:schemeClr val="tx1"/>
                </a:solidFill>
                <a:hlinkClick r:id="rId2"/>
              </a:rPr>
              <a:t>https://docs.microsoft.com/en-gb/cpp/standard-library/algorithm-functions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12</a:t>
            </a:fld>
            <a:endParaRPr lang="en-GB"/>
          </a:p>
        </p:txBody>
      </p:sp>
      <p:pic>
        <p:nvPicPr>
          <p:cNvPr id="14" name="Picture 10">
            <a:hlinkClick r:id="rId3"/>
            <a:extLst>
              <a:ext uri="{FF2B5EF4-FFF2-40B4-BE49-F238E27FC236}">
                <a16:creationId xmlns:a16="http://schemas.microsoft.com/office/drawing/2014/main" id="{F8DE7854-8ADC-4E35-B5A4-43B67DFBE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290685"/>
            <a:ext cx="2610904" cy="193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90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STL: Algorithms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997152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tx1"/>
                </a:solidFill>
              </a:rPr>
              <a:t>Examples of algorithms: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GB" sz="1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&gt; numbers;</a:t>
            </a:r>
          </a:p>
          <a:p>
            <a:pPr marL="400050" lvl="1" indent="0">
              <a:buNone/>
            </a:pP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marL="400050" lvl="1" indent="0">
              <a:buNone/>
            </a:pP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GB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 sum=accumulate(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numbers.cbegin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numbers.cend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(), 0);</a:t>
            </a:r>
          </a:p>
          <a:p>
            <a:pPr marL="400050" lvl="1" indent="0">
              <a:buNone/>
            </a:pP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900" dirty="0">
                <a:solidFill>
                  <a:srgbClr val="A31515"/>
                </a:solidFill>
                <a:latin typeface="Consolas" panose="020B0609020204030204" pitchFamily="49" charset="0"/>
              </a:rPr>
              <a:t>"Sum "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 sum </a:t>
            </a:r>
            <a:r>
              <a:rPr lang="en-GB" sz="1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9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endParaRPr lang="en-GB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reverse(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numbers.begin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numbers.end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00050" lvl="1" indent="0">
              <a:buNone/>
            </a:pPr>
            <a:endParaRPr lang="en-GB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9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&gt; res(13, 0);</a:t>
            </a:r>
          </a:p>
          <a:p>
            <a:pPr marL="400050" lvl="1" indent="0">
              <a:buNone/>
            </a:pP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copy(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numbers.begin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numbers.end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res.begin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00050" lvl="1" indent="0">
              <a:buNone/>
            </a:pPr>
            <a:endParaRPr lang="en-GB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9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&gt; res2;</a:t>
            </a:r>
          </a:p>
          <a:p>
            <a:pPr marL="400050" lvl="1" indent="0">
              <a:buNone/>
            </a:pP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copy(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numbers.begin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numbers.end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back_inserter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(res2));</a:t>
            </a:r>
            <a:endParaRPr lang="en-GB" sz="19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13</a:t>
            </a:fld>
            <a:endParaRPr lang="en-GB"/>
          </a:p>
        </p:txBody>
      </p:sp>
      <p:pic>
        <p:nvPicPr>
          <p:cNvPr id="14" name="Picture 10">
            <a:hlinkClick r:id="rId2"/>
            <a:extLst>
              <a:ext uri="{FF2B5EF4-FFF2-40B4-BE49-F238E27FC236}">
                <a16:creationId xmlns:a16="http://schemas.microsoft.com/office/drawing/2014/main" id="{F8DE7854-8ADC-4E35-B5A4-43B67DFBE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88" y="1223456"/>
            <a:ext cx="2610904" cy="193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9BF672-60A3-4DCA-A7F9-18DAA43DC5B3}"/>
              </a:ext>
            </a:extLst>
          </p:cNvPr>
          <p:cNvSpPr txBox="1"/>
          <p:nvPr/>
        </p:nvSpPr>
        <p:spPr>
          <a:xfrm>
            <a:off x="7776356" y="5013176"/>
            <a:ext cx="122413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Note the difference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0EE2C6-3F87-437D-B992-FBCBE174D071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7236296" y="5229200"/>
            <a:ext cx="540060" cy="107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B61083-013C-4B65-AFF9-F2E11E4B462A}"/>
              </a:ext>
            </a:extLst>
          </p:cNvPr>
          <p:cNvCxnSpPr>
            <a:stCxn id="5" idx="1"/>
          </p:cNvCxnSpPr>
          <p:nvPr/>
        </p:nvCxnSpPr>
        <p:spPr>
          <a:xfrm flipH="1">
            <a:off x="6804248" y="5336342"/>
            <a:ext cx="972108" cy="628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353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STL: Iterator Adapters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tx1"/>
                </a:solidFill>
              </a:rPr>
              <a:t>Iterator Adapters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Insert Iterator</a:t>
            </a:r>
          </a:p>
          <a:p>
            <a:pPr marL="800100" lvl="2" indent="0">
              <a:buNone/>
            </a:pP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res2;</a:t>
            </a:r>
          </a:p>
          <a:p>
            <a:pPr marL="800100" lvl="2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copy(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numbers.begin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numbers.end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back_inserter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(res2));</a:t>
            </a:r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Stream Iterator</a:t>
            </a:r>
          </a:p>
          <a:p>
            <a:pPr marL="800100" lvl="2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copy(res2.cbegin(), res2.cend(),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ostream_iterator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800100" lvl="2" indent="0"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 input;</a:t>
            </a:r>
          </a:p>
          <a:p>
            <a:pPr marL="800100" lvl="2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copy(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istream_iterator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&gt;(fin),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istream_iterator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&gt;(),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back_inserter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(input));</a:t>
            </a:r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Reverse Iterator</a:t>
            </a:r>
          </a:p>
          <a:p>
            <a:pPr lvl="2"/>
            <a:r>
              <a:rPr lang="en-GB" dirty="0" err="1">
                <a:solidFill>
                  <a:schemeClr val="tx1"/>
                </a:solidFill>
              </a:rPr>
              <a:t>rbeing</a:t>
            </a:r>
            <a:r>
              <a:rPr lang="en-GB" dirty="0">
                <a:solidFill>
                  <a:schemeClr val="tx1"/>
                </a:solidFill>
              </a:rPr>
              <a:t>() / rend()</a:t>
            </a:r>
          </a:p>
          <a:p>
            <a:pPr marL="400050" lvl="1" indent="0">
              <a:buNone/>
            </a:pPr>
            <a:endParaRPr lang="en-GB" sz="19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14</a:t>
            </a:fld>
            <a:endParaRPr lang="en-GB"/>
          </a:p>
        </p:txBody>
      </p:sp>
      <p:pic>
        <p:nvPicPr>
          <p:cNvPr id="14" name="Picture 10">
            <a:hlinkClick r:id="rId2"/>
            <a:extLst>
              <a:ext uri="{FF2B5EF4-FFF2-40B4-BE49-F238E27FC236}">
                <a16:creationId xmlns:a16="http://schemas.microsoft.com/office/drawing/2014/main" id="{F8DE7854-8ADC-4E35-B5A4-43B67DFBE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68960"/>
            <a:ext cx="2610904" cy="193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321B2BC-C956-4911-8A50-6C344CFD7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84168" y="5595941"/>
            <a:ext cx="2736304" cy="1145427"/>
            <a:chOff x="6084168" y="2204864"/>
            <a:chExt cx="2736304" cy="1145427"/>
          </a:xfrm>
        </p:grpSpPr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90EE515A-61AE-4320-870A-44B742793996}"/>
                </a:ext>
              </a:extLst>
            </p:cNvPr>
            <p:cNvSpPr/>
            <p:nvPr/>
          </p:nvSpPr>
          <p:spPr>
            <a:xfrm>
              <a:off x="6084168" y="3068960"/>
              <a:ext cx="2736304" cy="28133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8" descr="Image result for forklift cartoon">
              <a:hlinkClick r:id="rId4"/>
              <a:extLst>
                <a:ext uri="{FF2B5EF4-FFF2-40B4-BE49-F238E27FC236}">
                  <a16:creationId xmlns:a16="http://schemas.microsoft.com/office/drawing/2014/main" id="{15F5A139-41AD-43C9-9B6D-1F6125503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2639" y="2204864"/>
              <a:ext cx="1585785" cy="1060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22596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STL: More Advanced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tx1"/>
                </a:solidFill>
              </a:rPr>
              <a:t>Some algorithms take functions as parameters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divByThree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%3)==0; }</a:t>
            </a:r>
          </a:p>
          <a:p>
            <a:pPr marL="400050" lvl="1" indent="0">
              <a:buNone/>
            </a:pP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c=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count_if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numbers.cbegin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numbers.cend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divByThree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8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With Objects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GB" sz="1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beforeMyTime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MyTime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GB" sz="1900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MyTime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GB" sz="19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900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.hours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9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.hours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900" dirty="0">
                <a:solidFill>
                  <a:srgbClr val="008000"/>
                </a:solidFill>
                <a:latin typeface="Consolas" panose="020B0609020204030204" pitchFamily="49" charset="0"/>
              </a:rPr>
              <a:t>/* ...*/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400050" lvl="1" indent="0">
              <a:buNone/>
            </a:pP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en-GB" sz="19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9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MyTime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&gt; times;</a:t>
            </a:r>
          </a:p>
          <a:p>
            <a:pPr marL="400050" lvl="1" indent="0">
              <a:buNone/>
            </a:pPr>
            <a:r>
              <a:rPr lang="en-GB" sz="19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GB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times.begin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times.end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GB" sz="1900" dirty="0">
                <a:solidFill>
                  <a:srgbClr val="008000"/>
                </a:solidFill>
                <a:latin typeface="Consolas" panose="020B0609020204030204" pitchFamily="49" charset="0"/>
              </a:rPr>
              <a:t>// assumes operator&lt;</a:t>
            </a:r>
            <a:endParaRPr lang="en-GB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times.begin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times.end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beforeMyTime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9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15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6EBCE-39B8-49CE-AA91-1720019DCE75}"/>
              </a:ext>
            </a:extLst>
          </p:cNvPr>
          <p:cNvSpPr txBox="1"/>
          <p:nvPr/>
        </p:nvSpPr>
        <p:spPr>
          <a:xfrm>
            <a:off x="5076056" y="3068960"/>
            <a:ext cx="381642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There are also bind function adapters that allow parameters to be passed</a:t>
            </a:r>
          </a:p>
        </p:txBody>
      </p:sp>
    </p:spTree>
    <p:extLst>
      <p:ext uri="{BB962C8B-B14F-4D97-AF65-F5344CB8AC3E}">
        <p14:creationId xmlns:p14="http://schemas.microsoft.com/office/powerpoint/2010/main" val="1959463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STL: Criticisms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997152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tx1"/>
                </a:solidFill>
              </a:rPr>
              <a:t>Some containers provide functions that provide better performance than generic algorithms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erase(list) vs </a:t>
            </a:r>
            <a:r>
              <a:rPr lang="en-GB" dirty="0" err="1">
                <a:solidFill>
                  <a:schemeClr val="tx1"/>
                </a:solidFill>
              </a:rPr>
              <a:t>list.remove</a:t>
            </a:r>
            <a:r>
              <a:rPr lang="en-GB" dirty="0">
                <a:solidFill>
                  <a:schemeClr val="tx1"/>
                </a:solidFill>
              </a:rPr>
              <a:t>(…)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Break the STL model and requires deep understanding of STL</a:t>
            </a:r>
          </a:p>
          <a:p>
            <a:r>
              <a:rPr lang="en-GB" dirty="0">
                <a:solidFill>
                  <a:schemeClr val="tx1"/>
                </a:solidFill>
              </a:rPr>
              <a:t>STL are implemented with templates and compiler errors are almost indecipherable and very long</a:t>
            </a:r>
          </a:p>
          <a:p>
            <a:r>
              <a:rPr lang="en-GB">
                <a:solidFill>
                  <a:schemeClr val="tx1"/>
                </a:solidFill>
              </a:rPr>
              <a:t>Potential of </a:t>
            </a:r>
            <a:r>
              <a:rPr lang="en-GB" dirty="0">
                <a:solidFill>
                  <a:schemeClr val="tx1"/>
                </a:solidFill>
              </a:rPr>
              <a:t>code bloat (due to templates)</a:t>
            </a:r>
          </a:p>
          <a:p>
            <a:r>
              <a:rPr lang="en-GB" dirty="0">
                <a:solidFill>
                  <a:schemeClr val="tx1"/>
                </a:solidFill>
              </a:rPr>
              <a:t>A different way of thinking to OO</a:t>
            </a:r>
          </a:p>
          <a:p>
            <a:r>
              <a:rPr lang="en-GB" dirty="0">
                <a:solidFill>
                  <a:schemeClr val="tx1"/>
                </a:solidFill>
              </a:rPr>
              <a:t>Increase compile time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But they are still a useful body of code for rapid code development without having to write your own classical algorithms and data structures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16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4FB4F-2B3A-4607-9665-210BFAFBD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3643520"/>
            <a:ext cx="1632073" cy="144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55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5CABD585-89D7-4DC9-ACAF-1032AAF51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97" t="1236" r="21492" b="-1236"/>
          <a:stretch/>
        </p:blipFill>
        <p:spPr bwMode="auto">
          <a:xfrm>
            <a:off x="5292080" y="4619200"/>
            <a:ext cx="3853372" cy="221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Template Library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99715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Today was all about the Standard Template Library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Containers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Iterators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Algorithms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Adapters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86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88224" y="3636384"/>
            <a:ext cx="2481064" cy="313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for Today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Standard Template Library (STL)</a:t>
            </a:r>
          </a:p>
          <a:p>
            <a:r>
              <a:rPr lang="en-GB" dirty="0"/>
              <a:t>That is all... just the Standard Template Library</a:t>
            </a:r>
          </a:p>
          <a:p>
            <a:r>
              <a:rPr lang="en-GB" dirty="0"/>
              <a:t>... no really, that is all we are doing today.. the STL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36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Template Library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99715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Generic C++ library of useful stuff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Data Structure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Algorithms</a:t>
            </a:r>
          </a:p>
          <a:p>
            <a:r>
              <a:rPr lang="en-GB" dirty="0">
                <a:solidFill>
                  <a:schemeClr val="tx1"/>
                </a:solidFill>
              </a:rPr>
              <a:t>Efficient/optimised code</a:t>
            </a:r>
          </a:p>
          <a:p>
            <a:r>
              <a:rPr lang="en-GB" dirty="0">
                <a:solidFill>
                  <a:schemeClr val="tx1"/>
                </a:solidFill>
              </a:rPr>
              <a:t>But very generic in its level of abstraction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Templates are used for arbitrary data types (including classes)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We'll look at creating our own templates in due course</a:t>
            </a:r>
          </a:p>
          <a:p>
            <a:r>
              <a:rPr lang="en-GB" dirty="0">
                <a:solidFill>
                  <a:schemeClr val="tx1"/>
                </a:solidFill>
              </a:rPr>
              <a:t>Useful, but tricky at the same time</a:t>
            </a:r>
          </a:p>
          <a:p>
            <a:r>
              <a:rPr lang="en-GB" dirty="0">
                <a:solidFill>
                  <a:schemeClr val="tx1"/>
                </a:solidFill>
              </a:rPr>
              <a:t>This isn't Object-Oriented Programming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Think of it more as generic programming</a:t>
            </a:r>
          </a:p>
          <a:p>
            <a:r>
              <a:rPr lang="en-GB" dirty="0">
                <a:solidFill>
                  <a:schemeClr val="tx1"/>
                </a:solidFill>
              </a:rPr>
              <a:t>You have used the STL in the form of a vector in FoP4CS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... but there is so much more to explore and discover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74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STL: The Structure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99715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Data and operations are separated from each other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You have containers that hold the data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You have operations that implement algorithms</a:t>
            </a:r>
          </a:p>
          <a:p>
            <a:r>
              <a:rPr lang="en-GB" dirty="0">
                <a:solidFill>
                  <a:schemeClr val="tx1"/>
                </a:solidFill>
              </a:rPr>
              <a:t>You need a go-between to allow the operations to access the data in a meaningful way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These are called iterators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Allow any data container to work with any algorithmic operator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Completely uncoupled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4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82771F-1429-436B-82FE-B3D45EFE5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60820" y="4653136"/>
            <a:ext cx="7587644" cy="2115036"/>
            <a:chOff x="1160820" y="4653136"/>
            <a:chExt cx="7587644" cy="2115036"/>
          </a:xfrm>
        </p:grpSpPr>
        <p:sp>
          <p:nvSpPr>
            <p:cNvPr id="25" name="Parallelogram 24"/>
            <p:cNvSpPr/>
            <p:nvPr/>
          </p:nvSpPr>
          <p:spPr>
            <a:xfrm>
              <a:off x="5436096" y="5955981"/>
              <a:ext cx="2736304" cy="28133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1916088" y="6172005"/>
              <a:ext cx="2943944" cy="28133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Parallelogram 12"/>
            <p:cNvSpPr/>
            <p:nvPr/>
          </p:nvSpPr>
          <p:spPr>
            <a:xfrm>
              <a:off x="1763688" y="5235901"/>
              <a:ext cx="2376264" cy="28133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8" name="Picture 4" descr="Image result for container cartoon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820" y="4653136"/>
              <a:ext cx="1034916" cy="1034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elated image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4732450"/>
              <a:ext cx="2610904" cy="1930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Image result for container cartoon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5733256"/>
              <a:ext cx="1034916" cy="1034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container cartoon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3548" y="5274404"/>
              <a:ext cx="1034916" cy="1034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Image result for forklift cartoon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131" y="5646742"/>
              <a:ext cx="755719" cy="505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Image result for forklift cartoon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906" y="4934715"/>
              <a:ext cx="755719" cy="505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Image result for forklift cartoon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906" y="5877790"/>
              <a:ext cx="755719" cy="505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7901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STL: The Structure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99715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Data and operations are separated from each other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You have containers that hold the data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You have operations that implement algorithms</a:t>
            </a:r>
          </a:p>
          <a:p>
            <a:r>
              <a:rPr lang="en-GB" dirty="0">
                <a:solidFill>
                  <a:schemeClr val="tx1"/>
                </a:solidFill>
              </a:rPr>
              <a:t>You need a go-between to allow the operations to access the data in a meaningful way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These are called iterators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Allow any data container to work with any algorithmic operator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Completely uncoupled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5</a:t>
            </a:fld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079CA7-7509-411A-AD7A-A8DD82A55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7584" y="4797152"/>
            <a:ext cx="7920880" cy="1728192"/>
            <a:chOff x="827584" y="4797152"/>
            <a:chExt cx="7920880" cy="1728192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2084462" y="5010001"/>
              <a:ext cx="1695450" cy="542925"/>
            </a:xfrm>
            <a:prstGeom prst="rightArrow">
              <a:avLst>
                <a:gd name="adj1" fmla="val 50000"/>
                <a:gd name="adj2" fmla="val 78070"/>
              </a:avLst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en-GB" altLang="en-US" dirty="0">
                  <a:latin typeface="+mn-lt"/>
                </a:rPr>
                <a:t>iterator</a:t>
              </a:r>
              <a:endParaRPr lang="en-US" altLang="en-US" dirty="0">
                <a:latin typeface="+mn-lt"/>
              </a:endParaRPr>
            </a:p>
          </p:txBody>
        </p:sp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2063569" y="5843512"/>
              <a:ext cx="1695450" cy="542925"/>
            </a:xfrm>
            <a:prstGeom prst="rightArrow">
              <a:avLst>
                <a:gd name="adj1" fmla="val 50000"/>
                <a:gd name="adj2" fmla="val 78070"/>
              </a:avLst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en-GB" altLang="en-US" dirty="0">
                  <a:latin typeface="+mn-lt"/>
                </a:rPr>
                <a:t>iterator</a:t>
              </a:r>
              <a:endParaRPr lang="en-US" altLang="en-US" dirty="0">
                <a:latin typeface="+mn-lt"/>
              </a:endParaRPr>
            </a:p>
          </p:txBody>
        </p:sp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5724128" y="5395813"/>
              <a:ext cx="1695450" cy="542925"/>
            </a:xfrm>
            <a:prstGeom prst="rightArrow">
              <a:avLst>
                <a:gd name="adj1" fmla="val 50000"/>
                <a:gd name="adj2" fmla="val 78070"/>
              </a:avLst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en-GB" altLang="en-US" dirty="0">
                  <a:latin typeface="+mn-lt"/>
                </a:rPr>
                <a:t>iterator</a:t>
              </a:r>
              <a:endParaRPr lang="en-US" altLang="en-US" dirty="0">
                <a:latin typeface="+mn-lt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827584" y="4840296"/>
              <a:ext cx="1182688" cy="820738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r>
                <a:rPr lang="en-GB" altLang="en-US" dirty="0">
                  <a:latin typeface="+mn-lt"/>
                </a:rPr>
                <a:t>container</a:t>
              </a:r>
              <a:endParaRPr lang="en-US" altLang="en-US" dirty="0">
                <a:latin typeface="+mn-lt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3851920" y="4797152"/>
              <a:ext cx="1800200" cy="16130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GB" altLang="en-US" dirty="0">
                  <a:latin typeface="+mn-lt"/>
                </a:rPr>
                <a:t>algorithm</a:t>
              </a:r>
              <a:endParaRPr lang="en-US" altLang="en-US" dirty="0">
                <a:latin typeface="+mn-lt"/>
              </a:endParaRPr>
            </a:p>
          </p:txBody>
        </p:sp>
        <p:sp>
          <p:nvSpPr>
            <p:cNvPr id="10" name="AutoShape 24"/>
            <p:cNvSpPr>
              <a:spLocks noChangeArrowheads="1"/>
            </p:cNvSpPr>
            <p:nvPr/>
          </p:nvSpPr>
          <p:spPr bwMode="auto">
            <a:xfrm>
              <a:off x="827584" y="5704606"/>
              <a:ext cx="1182688" cy="820738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r>
                <a:rPr lang="en-GB" altLang="en-US" dirty="0">
                  <a:latin typeface="+mn-lt"/>
                </a:rPr>
                <a:t>container</a:t>
              </a:r>
              <a:endParaRPr lang="en-US" altLang="en-US" dirty="0">
                <a:latin typeface="+mn-lt"/>
              </a:endParaRPr>
            </a:p>
          </p:txBody>
        </p:sp>
        <p:sp>
          <p:nvSpPr>
            <p:cNvPr id="11" name="AutoShape 25"/>
            <p:cNvSpPr>
              <a:spLocks noChangeArrowheads="1"/>
            </p:cNvSpPr>
            <p:nvPr/>
          </p:nvSpPr>
          <p:spPr bwMode="auto">
            <a:xfrm>
              <a:off x="7565777" y="5200550"/>
              <a:ext cx="1182687" cy="820738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 kumimoji="1" sz="160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r>
                <a:rPr lang="en-GB" altLang="en-US" dirty="0">
                  <a:latin typeface="+mn-lt"/>
                </a:rPr>
                <a:t>container</a:t>
              </a:r>
              <a:endParaRPr lang="en-US" alt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467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STL: Containers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99715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Fundamental Data Structures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Vector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Linked Lists (single and double)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Queue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Priority Queue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Stack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Set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Map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Hash map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r>
              <a:rPr lang="en-GB" dirty="0">
                <a:solidFill>
                  <a:schemeClr val="tx1"/>
                </a:solidFill>
              </a:rPr>
              <a:t>The STL provides code for their implementations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No need to code their behaviour (i.e. ADS2), just use them off-the-shelf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8DF2-5720-41DD-8E98-E16634DF20FB}"/>
              </a:ext>
            </a:extLst>
          </p:cNvPr>
          <p:cNvSpPr txBox="1"/>
          <p:nvPr/>
        </p:nvSpPr>
        <p:spPr>
          <a:xfrm>
            <a:off x="3563888" y="3356992"/>
            <a:ext cx="54006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vector&lt;</a:t>
            </a:r>
            <a:r>
              <a:rPr lang="en-GB" dirty="0" err="1"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&gt; vi(6, 0);</a:t>
            </a:r>
          </a:p>
          <a:p>
            <a:pPr marL="40005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for (</a:t>
            </a:r>
            <a:r>
              <a:rPr lang="en-GB" dirty="0" err="1"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(0);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 &lt; 6; ++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   vi[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] =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for (</a:t>
            </a:r>
            <a:r>
              <a:rPr lang="en-GB" dirty="0" err="1">
                <a:latin typeface="Consolas" panose="020B0609020204030204" pitchFamily="49" charset="0"/>
              </a:rPr>
              <a:t>size_t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(0);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 &lt; </a:t>
            </a:r>
            <a:r>
              <a:rPr lang="en-GB" dirty="0" err="1">
                <a:latin typeface="Consolas" panose="020B0609020204030204" pitchFamily="49" charset="0"/>
              </a:rPr>
              <a:t>vi.size</a:t>
            </a:r>
            <a:r>
              <a:rPr lang="en-GB" dirty="0">
                <a:latin typeface="Consolas" panose="020B0609020204030204" pitchFamily="49" charset="0"/>
              </a:rPr>
              <a:t>(); ++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   </a:t>
            </a:r>
            <a:r>
              <a:rPr lang="en-GB" dirty="0" err="1">
                <a:latin typeface="Consolas" panose="020B0609020204030204" pitchFamily="49" charset="0"/>
              </a:rPr>
              <a:t>cout</a:t>
            </a:r>
            <a:r>
              <a:rPr lang="en-GB" dirty="0">
                <a:latin typeface="Consolas" panose="020B0609020204030204" pitchFamily="49" charset="0"/>
              </a:rPr>
              <a:t> &lt;&lt; vi.at(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) &lt;&lt; ' ';</a:t>
            </a:r>
          </a:p>
        </p:txBody>
      </p:sp>
      <p:pic>
        <p:nvPicPr>
          <p:cNvPr id="7" name="Picture 4">
            <a:hlinkClick r:id="rId2"/>
            <a:extLst>
              <a:ext uri="{FF2B5EF4-FFF2-40B4-BE49-F238E27FC236}">
                <a16:creationId xmlns:a16="http://schemas.microsoft.com/office/drawing/2014/main" id="{2319E522-49E3-4685-9EAF-249BAB4A6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608" y="1844824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86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STL: Containers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99715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What have we learnt in ADS2 about different types of containers?</a:t>
            </a:r>
          </a:p>
          <a:p>
            <a:r>
              <a:rPr lang="en-GB" dirty="0">
                <a:solidFill>
                  <a:schemeClr val="tx1"/>
                </a:solidFill>
              </a:rPr>
              <a:t>Considering the sequence containers of Vectors and Linked Lists: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Which is more efficient for adding?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Which is most efficient for inserting?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Which is most efficient for sequential access?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Which is most efficient for random access?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Which is most efficient for deleting an item?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7</a:t>
            </a:fld>
            <a:endParaRPr lang="en-GB"/>
          </a:p>
        </p:txBody>
      </p:sp>
      <p:pic>
        <p:nvPicPr>
          <p:cNvPr id="7" name="Picture 4">
            <a:hlinkClick r:id="rId2"/>
            <a:extLst>
              <a:ext uri="{FF2B5EF4-FFF2-40B4-BE49-F238E27FC236}">
                <a16:creationId xmlns:a16="http://schemas.microsoft.com/office/drawing/2014/main" id="{2319E522-49E3-4685-9EAF-249BAB4A6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608" y="2924944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08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STL: Containers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99715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There are also Associative Containers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Sorted collections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Typically built using trees (the specific detail will be deferred for your ADS2 sessions)</a:t>
            </a:r>
          </a:p>
          <a:p>
            <a:r>
              <a:rPr lang="en-GB" dirty="0">
                <a:solidFill>
                  <a:schemeClr val="tx1"/>
                </a:solidFill>
              </a:rPr>
              <a:t>Examples of STL Associative Containers include: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Set: duplicates not allowed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Multiset: duplicates allowed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Map: &lt;key, value&gt; pairs, sorted on key.  Duplicates not allowed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Multimap: &lt;key, value&gt; pairs, sorted on key. Duplicates allowed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Different containers have different pros and cons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This is covered in detail in ADS2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8</a:t>
            </a:fld>
            <a:endParaRPr lang="en-GB"/>
          </a:p>
        </p:txBody>
      </p:sp>
      <p:pic>
        <p:nvPicPr>
          <p:cNvPr id="7" name="Picture 4">
            <a:hlinkClick r:id="rId2"/>
            <a:extLst>
              <a:ext uri="{FF2B5EF4-FFF2-40B4-BE49-F238E27FC236}">
                <a16:creationId xmlns:a16="http://schemas.microsoft.com/office/drawing/2014/main" id="{2319E522-49E3-4685-9EAF-249BAB4A6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013176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3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STL: Iterators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99715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Mechanism to traverse elements of a container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include &lt;iterator&gt;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Represents a specific position in a container</a:t>
            </a:r>
          </a:p>
          <a:p>
            <a:r>
              <a:rPr lang="en-GB" dirty="0">
                <a:solidFill>
                  <a:schemeClr val="tx1"/>
                </a:solidFill>
              </a:rPr>
              <a:t>Iterator types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Input: sequential read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Output: sequential write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Forward: read/write but going forward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Bidirectional: read/write, forward/backward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Random Access: access that is random</a:t>
            </a:r>
          </a:p>
          <a:p>
            <a:r>
              <a:rPr lang="en-GB" dirty="0">
                <a:solidFill>
                  <a:schemeClr val="tx1"/>
                </a:solidFill>
              </a:rPr>
              <a:t>Look a little like pointers</a:t>
            </a:r>
          </a:p>
          <a:p>
            <a:r>
              <a:rPr lang="en-GB" dirty="0">
                <a:solidFill>
                  <a:schemeClr val="tx1"/>
                </a:solidFill>
              </a:rPr>
              <a:t>Implementation dependant on the data structure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Think about ADS2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9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768E12E3-4CE1-4DE3-85C6-3903FA81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84168" y="3068960"/>
            <a:ext cx="2736304" cy="2813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8">
            <a:hlinkClick r:id="rId2"/>
            <a:extLst>
              <a:ext uri="{FF2B5EF4-FFF2-40B4-BE49-F238E27FC236}">
                <a16:creationId xmlns:a16="http://schemas.microsoft.com/office/drawing/2014/main" id="{00ED2CDF-2FFA-404B-B903-E2228FA1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639" y="2204864"/>
            <a:ext cx="1585785" cy="106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F8F746-6821-498F-9102-7AAB5EC63252}"/>
              </a:ext>
            </a:extLst>
          </p:cNvPr>
          <p:cNvSpPr txBox="1"/>
          <p:nvPr/>
        </p:nvSpPr>
        <p:spPr>
          <a:xfrm>
            <a:off x="4211960" y="5890046"/>
            <a:ext cx="482453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57150"/>
            <a:r>
              <a:rPr lang="en-GB" dirty="0">
                <a:latin typeface="Consolas" panose="020B0609020204030204" pitchFamily="49" charset="0"/>
              </a:rPr>
              <a:t>vector&lt;</a:t>
            </a:r>
            <a:r>
              <a:rPr lang="en-GB" dirty="0" err="1"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&gt;::iterator it(</a:t>
            </a:r>
            <a:r>
              <a:rPr lang="en-GB" dirty="0" err="1">
                <a:latin typeface="Consolas" panose="020B0609020204030204" pitchFamily="49" charset="0"/>
              </a:rPr>
              <a:t>vi.begin</a:t>
            </a:r>
            <a:r>
              <a:rPr lang="en-GB" dirty="0">
                <a:latin typeface="Consolas" panose="020B0609020204030204" pitchFamily="49" charset="0"/>
              </a:rPr>
              <a:t>());</a:t>
            </a:r>
          </a:p>
          <a:p>
            <a:pPr indent="-57150"/>
            <a:r>
              <a:rPr lang="en-GB" dirty="0">
                <a:latin typeface="Consolas" panose="020B0609020204030204" pitchFamily="49" charset="0"/>
              </a:rPr>
              <a:t>while (it!=</a:t>
            </a:r>
            <a:r>
              <a:rPr lang="en-GB" dirty="0" err="1">
                <a:latin typeface="Consolas" panose="020B0609020204030204" pitchFamily="49" charset="0"/>
              </a:rPr>
              <a:t>v.end</a:t>
            </a:r>
            <a:r>
              <a:rPr lang="en-GB" dirty="0">
                <a:latin typeface="Consolas" panose="020B0609020204030204" pitchFamily="49" charset="0"/>
              </a:rPr>
              <a:t>()) </a:t>
            </a:r>
          </a:p>
          <a:p>
            <a:pPr indent="-57150"/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cout</a:t>
            </a:r>
            <a:r>
              <a:rPr lang="en-GB" dirty="0">
                <a:latin typeface="Consolas" panose="020B0609020204030204" pitchFamily="49" charset="0"/>
              </a:rPr>
              <a:t> &lt;&lt; *(it++);</a:t>
            </a:r>
          </a:p>
        </p:txBody>
      </p:sp>
    </p:spTree>
    <p:extLst>
      <p:ext uri="{BB962C8B-B14F-4D97-AF65-F5344CB8AC3E}">
        <p14:creationId xmlns:p14="http://schemas.microsoft.com/office/powerpoint/2010/main" val="2550818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TM01790490[[fn=Decatur]]</Template>
  <TotalTime>1823</TotalTime>
  <Words>1314</Words>
  <Application>Microsoft Office PowerPoint</Application>
  <PresentationFormat>On-screen Show (4:3)</PresentationFormat>
  <Paragraphs>219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Bodoni MT Condensed</vt:lpstr>
      <vt:lpstr>Calibri</vt:lpstr>
      <vt:lpstr>Consolas</vt:lpstr>
      <vt:lpstr>Courier New</vt:lpstr>
      <vt:lpstr>Wingdings</vt:lpstr>
      <vt:lpstr>Franklin Gothic Book</vt:lpstr>
      <vt:lpstr>Decatur</vt:lpstr>
      <vt:lpstr>Object Oriented Programming for Computer Science</vt:lpstr>
      <vt:lpstr>Topics for Today</vt:lpstr>
      <vt:lpstr>Standard Template Library</vt:lpstr>
      <vt:lpstr>STL: The Structure</vt:lpstr>
      <vt:lpstr>STL: The Structure</vt:lpstr>
      <vt:lpstr>STL: Containers</vt:lpstr>
      <vt:lpstr>STL: Containers</vt:lpstr>
      <vt:lpstr>STL: Containers</vt:lpstr>
      <vt:lpstr>STL: Iterators</vt:lpstr>
      <vt:lpstr>STL: Iterators</vt:lpstr>
      <vt:lpstr>STL: Iterators</vt:lpstr>
      <vt:lpstr>STL: Algorithms</vt:lpstr>
      <vt:lpstr>STL: Algorithms</vt:lpstr>
      <vt:lpstr>STL: Iterator Adapters</vt:lpstr>
      <vt:lpstr>STL: More Advanced Stuff</vt:lpstr>
      <vt:lpstr>STL: Criticisms</vt:lpstr>
      <vt:lpstr>Standard Template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for Computer Science</dc:title>
  <dc:creator>Michael Meredith</dc:creator>
  <cp:lastModifiedBy>Meredith, Michael</cp:lastModifiedBy>
  <cp:revision>109</cp:revision>
  <dcterms:created xsi:type="dcterms:W3CDTF">2017-07-24T11:27:12Z</dcterms:created>
  <dcterms:modified xsi:type="dcterms:W3CDTF">2020-10-29T12:54:54Z</dcterms:modified>
</cp:coreProperties>
</file>