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4" d="100"/>
          <a:sy n="114" d="100"/>
        </p:scale>
        <p:origin x="-91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2CE2E-B9FA-40E2-8172-FD674DF4990F}" type="datetimeFigureOut">
              <a:rPr lang="en-GB" smtClean="0"/>
              <a:t>20/01/2020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116D47-2EC2-4878-A0B2-3CC8F7CF88D1}" type="slidenum">
              <a:rPr lang="en-GB" smtClean="0"/>
              <a:t>‹#›</a:t>
            </a:fld>
            <a:endParaRPr lang="en-GB"/>
          </a:p>
        </p:txBody>
      </p:sp>
    </p:spTree>
    <p:extLst>
      <p:ext uri="{BB962C8B-B14F-4D97-AF65-F5344CB8AC3E}">
        <p14:creationId xmlns:p14="http://schemas.microsoft.com/office/powerpoint/2010/main" val="1986763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ln/>
        </p:spPr>
      </p:sp>
      <p:sp>
        <p:nvSpPr>
          <p:cNvPr id="11059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a:spLocks noGrp="1" noRot="1" noChangeAspect="1" noChangeArrowheads="1" noTextEdit="1"/>
          </p:cNvSpPr>
          <p:nvPr>
            <p:ph type="sldImg"/>
          </p:nvPr>
        </p:nvSpPr>
        <p:spPr>
          <a:ln/>
        </p:spPr>
      </p:sp>
      <p:sp>
        <p:nvSpPr>
          <p:cNvPr id="1218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a:spLocks noGrp="1" noRot="1" noChangeAspect="1" noChangeArrowheads="1" noTextEdit="1"/>
          </p:cNvSpPr>
          <p:nvPr>
            <p:ph type="sldImg"/>
          </p:nvPr>
        </p:nvSpPr>
        <p:spPr>
          <a:ln/>
        </p:spPr>
      </p:sp>
      <p:sp>
        <p:nvSpPr>
          <p:cNvPr id="12288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ln/>
        </p:spPr>
      </p:sp>
      <p:sp>
        <p:nvSpPr>
          <p:cNvPr id="1239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
          <p:cNvSpPr>
            <a:spLocks noGrp="1" noRot="1" noChangeAspect="1" noChangeArrowheads="1" noTextEdit="1"/>
          </p:cNvSpPr>
          <p:nvPr>
            <p:ph type="sldImg"/>
          </p:nvPr>
        </p:nvSpPr>
        <p:spPr>
          <a:ln/>
        </p:spPr>
      </p:sp>
      <p:sp>
        <p:nvSpPr>
          <p:cNvPr id="12493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
          <p:cNvSpPr>
            <a:spLocks noGrp="1" noRot="1" noChangeAspect="1" noChangeArrowheads="1" noTextEdit="1"/>
          </p:cNvSpPr>
          <p:nvPr>
            <p:ph type="sldImg"/>
          </p:nvPr>
        </p:nvSpPr>
        <p:spPr>
          <a:ln/>
        </p:spPr>
      </p:sp>
      <p:sp>
        <p:nvSpPr>
          <p:cNvPr id="1259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
          <p:cNvSpPr>
            <a:spLocks noGrp="1" noRot="1" noChangeAspect="1" noChangeArrowheads="1" noTextEdit="1"/>
          </p:cNvSpPr>
          <p:nvPr>
            <p:ph type="sldImg"/>
          </p:nvPr>
        </p:nvSpPr>
        <p:spPr>
          <a:ln/>
        </p:spPr>
      </p:sp>
      <p:sp>
        <p:nvSpPr>
          <p:cNvPr id="1269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
          <p:cNvSpPr>
            <a:spLocks noGrp="1" noRot="1" noChangeAspect="1" noChangeArrowheads="1" noTextEdit="1"/>
          </p:cNvSpPr>
          <p:nvPr>
            <p:ph type="sldImg"/>
          </p:nvPr>
        </p:nvSpPr>
        <p:spPr>
          <a:ln/>
        </p:spPr>
      </p:sp>
      <p:sp>
        <p:nvSpPr>
          <p:cNvPr id="1280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1"/>
          <p:cNvSpPr>
            <a:spLocks noGrp="1" noRot="1" noChangeAspect="1" noChangeArrowheads="1" noTextEdit="1"/>
          </p:cNvSpPr>
          <p:nvPr>
            <p:ph type="sldImg"/>
          </p:nvPr>
        </p:nvSpPr>
        <p:spPr>
          <a:ln/>
        </p:spPr>
      </p:sp>
      <p:sp>
        <p:nvSpPr>
          <p:cNvPr id="12902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
          <p:cNvSpPr>
            <a:spLocks noGrp="1" noRot="1" noChangeAspect="1" noChangeArrowheads="1" noTextEdit="1"/>
          </p:cNvSpPr>
          <p:nvPr>
            <p:ph type="sldImg"/>
          </p:nvPr>
        </p:nvSpPr>
        <p:spPr>
          <a:ln/>
        </p:spPr>
      </p:sp>
      <p:sp>
        <p:nvSpPr>
          <p:cNvPr id="13005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162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Times New Roman" pitchFamily="18" charset="0"/>
                <a:ea typeface="Lucida Sans Unicode" pitchFamily="34" charset="0"/>
                <a:cs typeface="Lucida Sans Unicode" pitchFamily="34" charset="0"/>
              </a:defRPr>
            </a:lvl1pPr>
            <a:lvl2pPr marL="742950" indent="-285750" eaLnBrk="0" hangingPunct="0">
              <a:defRPr>
                <a:solidFill>
                  <a:schemeClr val="bg1"/>
                </a:solidFill>
                <a:latin typeface="Times New Roman" pitchFamily="18" charset="0"/>
                <a:ea typeface="Lucida Sans Unicode" pitchFamily="34" charset="0"/>
                <a:cs typeface="Lucida Sans Unicode" pitchFamily="34" charset="0"/>
              </a:defRPr>
            </a:lvl2pPr>
            <a:lvl3pPr marL="1143000" indent="-228600" eaLnBrk="0" hangingPunct="0">
              <a:defRPr>
                <a:solidFill>
                  <a:schemeClr val="bg1"/>
                </a:solidFill>
                <a:latin typeface="Times New Roman" pitchFamily="18" charset="0"/>
                <a:ea typeface="Lucida Sans Unicode" pitchFamily="34" charset="0"/>
                <a:cs typeface="Lucida Sans Unicode" pitchFamily="34" charset="0"/>
              </a:defRPr>
            </a:lvl3pPr>
            <a:lvl4pPr marL="1600200" indent="-228600" eaLnBrk="0" hangingPunct="0">
              <a:defRPr>
                <a:solidFill>
                  <a:schemeClr val="bg1"/>
                </a:solidFill>
                <a:latin typeface="Times New Roman" pitchFamily="18" charset="0"/>
                <a:ea typeface="Lucida Sans Unicode" pitchFamily="34" charset="0"/>
                <a:cs typeface="Lucida Sans Unicode" pitchFamily="34" charset="0"/>
              </a:defRPr>
            </a:lvl4pPr>
            <a:lvl5pPr marL="2057400" indent="-228600" eaLnBrk="0" hangingPunct="0">
              <a:defRPr>
                <a:solidFill>
                  <a:schemeClr val="bg1"/>
                </a:solidFill>
                <a:latin typeface="Times New Roman" pitchFamily="18" charset="0"/>
                <a:ea typeface="Lucida Sans Unicode"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9pPr>
          </a:lstStyle>
          <a:p>
            <a:pPr eaLnBrk="1" hangingPunct="1"/>
            <a:fld id="{7EEEE13C-9B74-4249-B3EC-2E1BD598D0C6}" type="slidenum">
              <a:rPr lang="en-GB">
                <a:solidFill>
                  <a:prstClr val="black"/>
                </a:solidFill>
                <a:latin typeface="Arial" charset="0"/>
                <a:cs typeface="Arial" charset="0"/>
              </a:rPr>
              <a:pPr eaLnBrk="1" hangingPunct="1"/>
              <a:t>3</a:t>
            </a:fld>
            <a:endParaRPr lang="en-GB">
              <a:solidFill>
                <a:prstClr val="black"/>
              </a:solidFill>
              <a:latin typeface="Arial"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a:spLocks noGrp="1" noRot="1" noChangeAspect="1" noChangeArrowheads="1" noTextEdit="1"/>
          </p:cNvSpPr>
          <p:nvPr>
            <p:ph type="sldImg"/>
          </p:nvPr>
        </p:nvSpPr>
        <p:spPr>
          <a:ln/>
        </p:spPr>
      </p:sp>
      <p:sp>
        <p:nvSpPr>
          <p:cNvPr id="13107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a:spLocks noGrp="1" noRot="1" noChangeAspect="1" noChangeArrowheads="1" noTextEdit="1"/>
          </p:cNvSpPr>
          <p:nvPr>
            <p:ph type="sldImg"/>
          </p:nvPr>
        </p:nvSpPr>
        <p:spPr>
          <a:ln/>
        </p:spPr>
      </p:sp>
      <p:sp>
        <p:nvSpPr>
          <p:cNvPr id="1320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
          <p:cNvSpPr>
            <a:spLocks noGrp="1" noRot="1" noChangeAspect="1" noChangeArrowheads="1" noTextEdit="1"/>
          </p:cNvSpPr>
          <p:nvPr>
            <p:ph type="sldImg"/>
          </p:nvPr>
        </p:nvSpPr>
        <p:spPr>
          <a:ln/>
        </p:spPr>
      </p:sp>
      <p:sp>
        <p:nvSpPr>
          <p:cNvPr id="13312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ln/>
        </p:spPr>
      </p:sp>
      <p:sp>
        <p:nvSpPr>
          <p:cNvPr id="1341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ln/>
        </p:spPr>
      </p:sp>
      <p:sp>
        <p:nvSpPr>
          <p:cNvPr id="13517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
          <p:cNvSpPr>
            <a:spLocks noGrp="1" noRot="1" noChangeAspect="1" noChangeArrowheads="1" noTextEdit="1"/>
          </p:cNvSpPr>
          <p:nvPr>
            <p:ph type="sldImg"/>
          </p:nvPr>
        </p:nvSpPr>
        <p:spPr>
          <a:ln/>
        </p:spPr>
      </p:sp>
      <p:sp>
        <p:nvSpPr>
          <p:cNvPr id="13619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
          <p:cNvSpPr>
            <a:spLocks noGrp="1" noRot="1" noChangeAspect="1" noChangeArrowheads="1" noTextEdit="1"/>
          </p:cNvSpPr>
          <p:nvPr>
            <p:ph type="sldImg"/>
          </p:nvPr>
        </p:nvSpPr>
        <p:spPr>
          <a:ln/>
        </p:spPr>
      </p:sp>
      <p:sp>
        <p:nvSpPr>
          <p:cNvPr id="13721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
          <p:cNvSpPr>
            <a:spLocks noGrp="1" noRot="1" noChangeAspect="1" noChangeArrowheads="1" noTextEdit="1"/>
          </p:cNvSpPr>
          <p:nvPr>
            <p:ph type="sldImg"/>
          </p:nvPr>
        </p:nvSpPr>
        <p:spPr>
          <a:ln/>
        </p:spPr>
      </p:sp>
      <p:sp>
        <p:nvSpPr>
          <p:cNvPr id="13824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1"/>
          <p:cNvSpPr>
            <a:spLocks noGrp="1" noRot="1" noChangeAspect="1" noChangeArrowheads="1" noTextEdit="1"/>
          </p:cNvSpPr>
          <p:nvPr>
            <p:ph type="sldImg"/>
          </p:nvPr>
        </p:nvSpPr>
        <p:spPr>
          <a:ln/>
        </p:spPr>
      </p:sp>
      <p:sp>
        <p:nvSpPr>
          <p:cNvPr id="13926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ln/>
        </p:spPr>
      </p:sp>
      <p:sp>
        <p:nvSpPr>
          <p:cNvPr id="11264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
          <p:cNvSpPr>
            <a:spLocks noGrp="1" noRot="1" noChangeAspect="1" noChangeArrowheads="1" noTextEdit="1"/>
          </p:cNvSpPr>
          <p:nvPr>
            <p:ph type="sldImg"/>
          </p:nvPr>
        </p:nvSpPr>
        <p:spPr>
          <a:ln/>
        </p:spPr>
      </p:sp>
      <p:sp>
        <p:nvSpPr>
          <p:cNvPr id="11366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
          <p:cNvSpPr>
            <a:spLocks noGrp="1" noRot="1" noChangeAspect="1" noChangeArrowheads="1" noTextEdit="1"/>
          </p:cNvSpPr>
          <p:nvPr>
            <p:ph type="sldImg"/>
          </p:nvPr>
        </p:nvSpPr>
        <p:spPr>
          <a:ln/>
        </p:spPr>
      </p:sp>
      <p:sp>
        <p:nvSpPr>
          <p:cNvPr id="11469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
          <p:cNvSpPr>
            <a:spLocks noGrp="1" noRot="1" noChangeAspect="1" noChangeArrowheads="1" noTextEdit="1"/>
          </p:cNvSpPr>
          <p:nvPr>
            <p:ph type="sldImg"/>
          </p:nvPr>
        </p:nvSpPr>
        <p:spPr>
          <a:ln/>
        </p:spPr>
      </p:sp>
      <p:sp>
        <p:nvSpPr>
          <p:cNvPr id="11571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
          <p:cNvSpPr>
            <a:spLocks noGrp="1" noRot="1" noChangeAspect="1" noChangeArrowheads="1" noTextEdit="1"/>
          </p:cNvSpPr>
          <p:nvPr>
            <p:ph type="sldImg"/>
          </p:nvPr>
        </p:nvSpPr>
        <p:spPr>
          <a:ln/>
        </p:spPr>
      </p:sp>
      <p:sp>
        <p:nvSpPr>
          <p:cNvPr id="11673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Grp="1" noRot="1" noChangeAspect="1" noChangeArrowheads="1" noTextEdit="1"/>
          </p:cNvSpPr>
          <p:nvPr>
            <p:ph type="sldImg"/>
          </p:nvPr>
        </p:nvSpPr>
        <p:spPr>
          <a:ln/>
        </p:spPr>
      </p:sp>
      <p:sp>
        <p:nvSpPr>
          <p:cNvPr id="11776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Grp="1" noRot="1" noChangeAspect="1" noChangeArrowheads="1" noTextEdit="1"/>
          </p:cNvSpPr>
          <p:nvPr>
            <p:ph type="sldImg"/>
          </p:nvPr>
        </p:nvSpPr>
        <p:spPr>
          <a:ln/>
        </p:spPr>
      </p:sp>
      <p:sp>
        <p:nvSpPr>
          <p:cNvPr id="11878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mtClean="0">
              <a:solidFill>
                <a:srgbClr val="FFFFFF"/>
              </a:solidFill>
              <a:ea typeface="Lucida Sans Unicode" pitchFamily="34" charset="0"/>
              <a:cs typeface="Lucida Sans Unicode" pitchFamily="34" charset="0"/>
            </a:endParaRPr>
          </a:p>
        </p:txBody>
      </p:sp>
      <p:sp>
        <p:nvSpPr>
          <p:cNvPr id="6" name="Rounded Rectangle 5"/>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bg1"/>
                </a:solidFill>
                <a:latin typeface="Times New Roman" pitchFamily="18" charset="0"/>
                <a:ea typeface="Lucida Sans Unicode" pitchFamily="34" charset="0"/>
                <a:cs typeface="Lucida Sans Unicode" pitchFamily="34" charset="0"/>
              </a:defRPr>
            </a:lvl1pPr>
            <a:lvl2pPr marL="742950" indent="-285750" eaLnBrk="0" hangingPunct="0">
              <a:defRPr>
                <a:solidFill>
                  <a:schemeClr val="bg1"/>
                </a:solidFill>
                <a:latin typeface="Times New Roman" pitchFamily="18" charset="0"/>
                <a:ea typeface="Lucida Sans Unicode" pitchFamily="34" charset="0"/>
                <a:cs typeface="Lucida Sans Unicode" pitchFamily="34" charset="0"/>
              </a:defRPr>
            </a:lvl2pPr>
            <a:lvl3pPr marL="1143000" indent="-228600" eaLnBrk="0" hangingPunct="0">
              <a:defRPr>
                <a:solidFill>
                  <a:schemeClr val="bg1"/>
                </a:solidFill>
                <a:latin typeface="Times New Roman" pitchFamily="18" charset="0"/>
                <a:ea typeface="Lucida Sans Unicode" pitchFamily="34" charset="0"/>
                <a:cs typeface="Lucida Sans Unicode" pitchFamily="34" charset="0"/>
              </a:defRPr>
            </a:lvl3pPr>
            <a:lvl4pPr marL="1600200" indent="-228600" eaLnBrk="0" hangingPunct="0">
              <a:defRPr>
                <a:solidFill>
                  <a:schemeClr val="bg1"/>
                </a:solidFill>
                <a:latin typeface="Times New Roman" pitchFamily="18" charset="0"/>
                <a:ea typeface="Lucida Sans Unicode" pitchFamily="34" charset="0"/>
                <a:cs typeface="Lucida Sans Unicode" pitchFamily="34" charset="0"/>
              </a:defRPr>
            </a:lvl4pPr>
            <a:lvl5pPr marL="2057400" indent="-228600" eaLnBrk="0" hangingPunct="0">
              <a:defRPr>
                <a:solidFill>
                  <a:schemeClr val="bg1"/>
                </a:solidFill>
                <a:latin typeface="Times New Roman" pitchFamily="18" charset="0"/>
                <a:ea typeface="Lucida Sans Unicode"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9pPr>
          </a:lstStyle>
          <a:p>
            <a:pPr algn="ctr" eaLnBrk="1" fontAlgn="base" hangingPunct="1">
              <a:spcBef>
                <a:spcPct val="0"/>
              </a:spcBef>
              <a:spcAft>
                <a:spcPct val="0"/>
              </a:spcAft>
            </a:pPr>
            <a:endParaRPr lang="en-US" smtClean="0">
              <a:solidFill>
                <a:srgbClr val="FFFFFF"/>
              </a:solidFill>
              <a:latin typeface="Verdana" pitchFamily="34" charset="0"/>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n-US" smtClean="0"/>
              <a:t>Click to edit Master title style</a:t>
            </a:r>
            <a:endParaRPr lang="en-US"/>
          </a:p>
        </p:txBody>
      </p:sp>
      <p:sp>
        <p:nvSpPr>
          <p:cNvPr id="20"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7" name="Date Placeholder 18"/>
          <p:cNvSpPr>
            <a:spLocks noGrp="1"/>
          </p:cNvSpPr>
          <p:nvPr>
            <p:ph type="dt" sz="half" idx="10"/>
          </p:nvPr>
        </p:nvSpPr>
        <p:spPr/>
        <p:txBody>
          <a:bodyPr/>
          <a:lstStyle>
            <a:lvl1pPr>
              <a:defRPr/>
            </a:lvl1pPr>
          </a:lstStyle>
          <a:p>
            <a:fld id="{57DC3F57-636A-4D57-A3BC-27ED515F1802}" type="datetimeFigureOut">
              <a:rPr lang="en-US"/>
              <a:pPr/>
              <a:t>1/20/2020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10"/>
          <p:cNvSpPr>
            <a:spLocks noGrp="1"/>
          </p:cNvSpPr>
          <p:nvPr>
            <p:ph type="sldNum" sz="quarter" idx="12"/>
          </p:nvPr>
        </p:nvSpPr>
        <p:spPr/>
        <p:txBody>
          <a:bodyPr/>
          <a:lstStyle>
            <a:lvl1pPr>
              <a:defRPr/>
            </a:lvl1pPr>
          </a:lstStyle>
          <a:p>
            <a:fld id="{42882412-0D54-4E0D-8594-020911428DC3}" type="slidenum">
              <a:rPr lang="en-US"/>
              <a:pPr/>
              <a:t>‹#›</a:t>
            </a:fld>
            <a:endParaRPr lang="en-US"/>
          </a:p>
        </p:txBody>
      </p:sp>
    </p:spTree>
    <p:extLst>
      <p:ext uri="{BB962C8B-B14F-4D97-AF65-F5344CB8AC3E}">
        <p14:creationId xmlns:p14="http://schemas.microsoft.com/office/powerpoint/2010/main" val="408946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fld id="{CEE60137-1F87-469B-B2EC-DC7CF71482D3}" type="datetimeFigureOut">
              <a:rPr lang="en-US"/>
              <a:pPr/>
              <a:t>1/20/2020</a:t>
            </a:fld>
            <a:endParaRPr lang="en-US"/>
          </a:p>
        </p:txBody>
      </p:sp>
      <p:sp>
        <p:nvSpPr>
          <p:cNvPr id="5" name="Footer Placeholder 17"/>
          <p:cNvSpPr>
            <a:spLocks noGrp="1"/>
          </p:cNvSpPr>
          <p:nvPr>
            <p:ph type="ftr" sz="quarter" idx="11"/>
          </p:nvPr>
        </p:nvSpPr>
        <p:spPr/>
        <p:txBody>
          <a:bodyPr/>
          <a:lstStyle>
            <a:lvl1pPr>
              <a:defRPr/>
            </a:lvl1pPr>
          </a:lstStyle>
          <a:p>
            <a:endParaRPr lang="en-US"/>
          </a:p>
        </p:txBody>
      </p:sp>
      <p:sp>
        <p:nvSpPr>
          <p:cNvPr id="6" name="Slide Number Placeholder 4"/>
          <p:cNvSpPr>
            <a:spLocks noGrp="1"/>
          </p:cNvSpPr>
          <p:nvPr>
            <p:ph type="sldNum" sz="quarter" idx="12"/>
          </p:nvPr>
        </p:nvSpPr>
        <p:spPr/>
        <p:txBody>
          <a:bodyPr/>
          <a:lstStyle>
            <a:lvl1pPr>
              <a:defRPr/>
            </a:lvl1pPr>
          </a:lstStyle>
          <a:p>
            <a:fld id="{B03155A4-9C0A-4670-A08D-54278CAE74C7}" type="slidenum">
              <a:rPr lang="en-US"/>
              <a:pPr/>
              <a:t>‹#›</a:t>
            </a:fld>
            <a:endParaRPr lang="en-US"/>
          </a:p>
        </p:txBody>
      </p:sp>
    </p:spTree>
    <p:extLst>
      <p:ext uri="{BB962C8B-B14F-4D97-AF65-F5344CB8AC3E}">
        <p14:creationId xmlns:p14="http://schemas.microsoft.com/office/powerpoint/2010/main" val="127785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fld id="{31CAA2E2-96C2-42AA-8E58-576EAB071856}" type="datetimeFigureOut">
              <a:rPr lang="en-US"/>
              <a:pPr/>
              <a:t>1/20/2020</a:t>
            </a:fld>
            <a:endParaRPr lang="en-US"/>
          </a:p>
        </p:txBody>
      </p:sp>
      <p:sp>
        <p:nvSpPr>
          <p:cNvPr id="5" name="Footer Placeholder 17"/>
          <p:cNvSpPr>
            <a:spLocks noGrp="1"/>
          </p:cNvSpPr>
          <p:nvPr>
            <p:ph type="ftr" sz="quarter" idx="11"/>
          </p:nvPr>
        </p:nvSpPr>
        <p:spPr/>
        <p:txBody>
          <a:bodyPr/>
          <a:lstStyle>
            <a:lvl1pPr>
              <a:defRPr/>
            </a:lvl1pPr>
          </a:lstStyle>
          <a:p>
            <a:endParaRPr lang="en-US"/>
          </a:p>
        </p:txBody>
      </p:sp>
      <p:sp>
        <p:nvSpPr>
          <p:cNvPr id="6" name="Slide Number Placeholder 4"/>
          <p:cNvSpPr>
            <a:spLocks noGrp="1"/>
          </p:cNvSpPr>
          <p:nvPr>
            <p:ph type="sldNum" sz="quarter" idx="12"/>
          </p:nvPr>
        </p:nvSpPr>
        <p:spPr/>
        <p:txBody>
          <a:bodyPr/>
          <a:lstStyle>
            <a:lvl1pPr>
              <a:defRPr/>
            </a:lvl1pPr>
          </a:lstStyle>
          <a:p>
            <a:fld id="{075DE32B-77EB-414A-9DC9-915CDA5318C6}" type="slidenum">
              <a:rPr lang="en-US"/>
              <a:pPr/>
              <a:t>‹#›</a:t>
            </a:fld>
            <a:endParaRPr lang="en-US"/>
          </a:p>
        </p:txBody>
      </p:sp>
    </p:spTree>
    <p:extLst>
      <p:ext uri="{BB962C8B-B14F-4D97-AF65-F5344CB8AC3E}">
        <p14:creationId xmlns:p14="http://schemas.microsoft.com/office/powerpoint/2010/main" val="273032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a:xfrm>
            <a:off x="502920" y="530352"/>
            <a:ext cx="8183880" cy="4187952"/>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fld id="{06D3A5F1-6480-4D22-B726-951BA3BD5278}" type="datetimeFigureOut">
              <a:rPr lang="en-US"/>
              <a:pPr/>
              <a:t>1/20/2020</a:t>
            </a:fld>
            <a:endParaRPr lang="en-US"/>
          </a:p>
        </p:txBody>
      </p:sp>
      <p:sp>
        <p:nvSpPr>
          <p:cNvPr id="5" name="Footer Placeholder 17"/>
          <p:cNvSpPr>
            <a:spLocks noGrp="1"/>
          </p:cNvSpPr>
          <p:nvPr>
            <p:ph type="ftr" sz="quarter" idx="11"/>
          </p:nvPr>
        </p:nvSpPr>
        <p:spPr/>
        <p:txBody>
          <a:bodyPr/>
          <a:lstStyle>
            <a:lvl1pPr>
              <a:defRPr/>
            </a:lvl1pPr>
          </a:lstStyle>
          <a:p>
            <a:endParaRPr lang="en-US"/>
          </a:p>
        </p:txBody>
      </p:sp>
      <p:sp>
        <p:nvSpPr>
          <p:cNvPr id="6" name="Slide Number Placeholder 4"/>
          <p:cNvSpPr>
            <a:spLocks noGrp="1"/>
          </p:cNvSpPr>
          <p:nvPr>
            <p:ph type="sldNum" sz="quarter" idx="12"/>
          </p:nvPr>
        </p:nvSpPr>
        <p:spPr/>
        <p:txBody>
          <a:bodyPr/>
          <a:lstStyle>
            <a:lvl1pPr>
              <a:defRPr/>
            </a:lvl1pPr>
          </a:lstStyle>
          <a:p>
            <a:fld id="{F42ED612-DBCB-4A04-9A9A-79F67928AD6C}" type="slidenum">
              <a:rPr lang="en-US"/>
              <a:pPr/>
              <a:t>‹#›</a:t>
            </a:fld>
            <a:endParaRPr lang="en-US"/>
          </a:p>
        </p:txBody>
      </p:sp>
    </p:spTree>
    <p:extLst>
      <p:ext uri="{BB962C8B-B14F-4D97-AF65-F5344CB8AC3E}">
        <p14:creationId xmlns:p14="http://schemas.microsoft.com/office/powerpoint/2010/main" val="5947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mtClean="0">
              <a:solidFill>
                <a:srgbClr val="FFFFFF"/>
              </a:solidFill>
              <a:ea typeface="Lucida Sans Unicode" pitchFamily="34" charset="0"/>
              <a:cs typeface="Lucida Sans Unicode" pitchFamily="34" charset="0"/>
            </a:endParaRPr>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bg1"/>
                </a:solidFill>
                <a:latin typeface="Times New Roman" pitchFamily="18" charset="0"/>
                <a:ea typeface="Lucida Sans Unicode" pitchFamily="34" charset="0"/>
                <a:cs typeface="Lucida Sans Unicode" pitchFamily="34" charset="0"/>
              </a:defRPr>
            </a:lvl1pPr>
            <a:lvl2pPr marL="742950" indent="-285750" eaLnBrk="0" hangingPunct="0">
              <a:defRPr>
                <a:solidFill>
                  <a:schemeClr val="bg1"/>
                </a:solidFill>
                <a:latin typeface="Times New Roman" pitchFamily="18" charset="0"/>
                <a:ea typeface="Lucida Sans Unicode" pitchFamily="34" charset="0"/>
                <a:cs typeface="Lucida Sans Unicode" pitchFamily="34" charset="0"/>
              </a:defRPr>
            </a:lvl2pPr>
            <a:lvl3pPr marL="1143000" indent="-228600" eaLnBrk="0" hangingPunct="0">
              <a:defRPr>
                <a:solidFill>
                  <a:schemeClr val="bg1"/>
                </a:solidFill>
                <a:latin typeface="Times New Roman" pitchFamily="18" charset="0"/>
                <a:ea typeface="Lucida Sans Unicode" pitchFamily="34" charset="0"/>
                <a:cs typeface="Lucida Sans Unicode" pitchFamily="34" charset="0"/>
              </a:defRPr>
            </a:lvl3pPr>
            <a:lvl4pPr marL="1600200" indent="-228600" eaLnBrk="0" hangingPunct="0">
              <a:defRPr>
                <a:solidFill>
                  <a:schemeClr val="bg1"/>
                </a:solidFill>
                <a:latin typeface="Times New Roman" pitchFamily="18" charset="0"/>
                <a:ea typeface="Lucida Sans Unicode" pitchFamily="34" charset="0"/>
                <a:cs typeface="Lucida Sans Unicode" pitchFamily="34" charset="0"/>
              </a:defRPr>
            </a:lvl4pPr>
            <a:lvl5pPr marL="2057400" indent="-228600" eaLnBrk="0" hangingPunct="0">
              <a:defRPr>
                <a:solidFill>
                  <a:schemeClr val="bg1"/>
                </a:solidFill>
                <a:latin typeface="Times New Roman" pitchFamily="18" charset="0"/>
                <a:ea typeface="Lucida Sans Unicode"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9pPr>
          </a:lstStyle>
          <a:p>
            <a:pPr algn="ctr" eaLnBrk="1" fontAlgn="base" hangingPunct="1">
              <a:spcBef>
                <a:spcPct val="0"/>
              </a:spcBef>
              <a:spcAft>
                <a:spcPct val="0"/>
              </a:spcAft>
            </a:pPr>
            <a:endParaRPr lang="en-US" smtClean="0">
              <a:solidFill>
                <a:srgbClr val="FFFFFF"/>
              </a:solidFill>
              <a:latin typeface="Verdana" pitchFamily="34" charset="0"/>
            </a:endParaRPr>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E9F51504-788D-4AD9-AAAA-A47354B68793}" type="datetimeFigureOut">
              <a:rPr lang="en-US"/>
              <a:pPr/>
              <a:t>1/20/2020</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8" name="Slide Number Placeholder 5"/>
          <p:cNvSpPr>
            <a:spLocks noGrp="1"/>
          </p:cNvSpPr>
          <p:nvPr>
            <p:ph type="sldNum" sz="quarter" idx="12"/>
          </p:nvPr>
        </p:nvSpPr>
        <p:spPr/>
        <p:txBody>
          <a:bodyPr/>
          <a:lstStyle>
            <a:lvl1pPr>
              <a:defRPr/>
            </a:lvl1pPr>
          </a:lstStyle>
          <a:p>
            <a:fld id="{D588AEE4-D007-46B7-9FE5-2B3B7360DFB0}" type="slidenum">
              <a:rPr lang="en-US"/>
              <a:pPr/>
              <a:t>‹#›</a:t>
            </a:fld>
            <a:endParaRPr lang="en-US"/>
          </a:p>
        </p:txBody>
      </p:sp>
    </p:spTree>
    <p:extLst>
      <p:ext uri="{BB962C8B-B14F-4D97-AF65-F5344CB8AC3E}">
        <p14:creationId xmlns:p14="http://schemas.microsoft.com/office/powerpoint/2010/main" val="298170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fld id="{18965172-93BD-4D6C-AE40-8398178CFD50}" type="datetimeFigureOut">
              <a:rPr lang="en-US"/>
              <a:pPr/>
              <a:t>1/20/2020</a:t>
            </a:fld>
            <a:endParaRPr lang="en-US"/>
          </a:p>
        </p:txBody>
      </p:sp>
      <p:sp>
        <p:nvSpPr>
          <p:cNvPr id="6" name="Footer Placeholder 17"/>
          <p:cNvSpPr>
            <a:spLocks noGrp="1"/>
          </p:cNvSpPr>
          <p:nvPr>
            <p:ph type="ftr" sz="quarter" idx="11"/>
          </p:nvPr>
        </p:nvSpPr>
        <p:spPr/>
        <p:txBody>
          <a:bodyPr/>
          <a:lstStyle>
            <a:lvl1pPr>
              <a:defRPr/>
            </a:lvl1pPr>
          </a:lstStyle>
          <a:p>
            <a:endParaRPr lang="en-US"/>
          </a:p>
        </p:txBody>
      </p:sp>
      <p:sp>
        <p:nvSpPr>
          <p:cNvPr id="7" name="Slide Number Placeholder 4"/>
          <p:cNvSpPr>
            <a:spLocks noGrp="1"/>
          </p:cNvSpPr>
          <p:nvPr>
            <p:ph type="sldNum" sz="quarter" idx="12"/>
          </p:nvPr>
        </p:nvSpPr>
        <p:spPr/>
        <p:txBody>
          <a:bodyPr/>
          <a:lstStyle>
            <a:lvl1pPr>
              <a:defRPr/>
            </a:lvl1pPr>
          </a:lstStyle>
          <a:p>
            <a:fld id="{36AA3AB2-FFF9-437E-BC09-5686820F9889}" type="slidenum">
              <a:rPr lang="en-US"/>
              <a:pPr/>
              <a:t>‹#›</a:t>
            </a:fld>
            <a:endParaRPr lang="en-US"/>
          </a:p>
        </p:txBody>
      </p:sp>
    </p:spTree>
    <p:extLst>
      <p:ext uri="{BB962C8B-B14F-4D97-AF65-F5344CB8AC3E}">
        <p14:creationId xmlns:p14="http://schemas.microsoft.com/office/powerpoint/2010/main" val="2974740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extLst/>
          </a:lstStyle>
          <a:p>
            <a:r>
              <a:rPr lang="en-US" smtClean="0"/>
              <a:t>Click to edit Master title style</a:t>
            </a:r>
            <a:endParaRPr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4"/>
          <p:cNvSpPr>
            <a:spLocks noGrp="1"/>
          </p:cNvSpPr>
          <p:nvPr>
            <p:ph type="dt" sz="half" idx="10"/>
          </p:nvPr>
        </p:nvSpPr>
        <p:spPr/>
        <p:txBody>
          <a:bodyPr/>
          <a:lstStyle>
            <a:lvl1pPr>
              <a:defRPr/>
            </a:lvl1pPr>
          </a:lstStyle>
          <a:p>
            <a:fld id="{6F0F047B-986F-4BFE-83E8-F698D7D993E6}" type="datetimeFigureOut">
              <a:rPr lang="en-US"/>
              <a:pPr/>
              <a:t>1/20/2020</a:t>
            </a:fld>
            <a:endParaRPr lang="en-US"/>
          </a:p>
        </p:txBody>
      </p:sp>
      <p:sp>
        <p:nvSpPr>
          <p:cNvPr id="8" name="Footer Placeholder 17"/>
          <p:cNvSpPr>
            <a:spLocks noGrp="1"/>
          </p:cNvSpPr>
          <p:nvPr>
            <p:ph type="ftr" sz="quarter" idx="11"/>
          </p:nvPr>
        </p:nvSpPr>
        <p:spPr/>
        <p:txBody>
          <a:bodyPr/>
          <a:lstStyle>
            <a:lvl1pPr>
              <a:defRPr/>
            </a:lvl1pPr>
          </a:lstStyle>
          <a:p>
            <a:endParaRPr lang="en-US"/>
          </a:p>
        </p:txBody>
      </p:sp>
      <p:sp>
        <p:nvSpPr>
          <p:cNvPr id="9" name="Slide Number Placeholder 4"/>
          <p:cNvSpPr>
            <a:spLocks noGrp="1"/>
          </p:cNvSpPr>
          <p:nvPr>
            <p:ph type="sldNum" sz="quarter" idx="12"/>
          </p:nvPr>
        </p:nvSpPr>
        <p:spPr/>
        <p:txBody>
          <a:bodyPr/>
          <a:lstStyle>
            <a:lvl1pPr>
              <a:defRPr/>
            </a:lvl1pPr>
          </a:lstStyle>
          <a:p>
            <a:fld id="{74FF7D1B-BD0E-465D-B798-4FFAB0822D53}" type="slidenum">
              <a:rPr lang="en-US"/>
              <a:pPr/>
              <a:t>‹#›</a:t>
            </a:fld>
            <a:endParaRPr lang="en-US"/>
          </a:p>
        </p:txBody>
      </p:sp>
    </p:spTree>
    <p:extLst>
      <p:ext uri="{BB962C8B-B14F-4D97-AF65-F5344CB8AC3E}">
        <p14:creationId xmlns:p14="http://schemas.microsoft.com/office/powerpoint/2010/main" val="281123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24"/>
          <p:cNvSpPr>
            <a:spLocks noGrp="1"/>
          </p:cNvSpPr>
          <p:nvPr>
            <p:ph type="dt" sz="half" idx="10"/>
          </p:nvPr>
        </p:nvSpPr>
        <p:spPr/>
        <p:txBody>
          <a:bodyPr/>
          <a:lstStyle>
            <a:lvl1pPr>
              <a:defRPr/>
            </a:lvl1pPr>
          </a:lstStyle>
          <a:p>
            <a:fld id="{2EACFA11-8EC0-471B-A212-527AB896CFCE}" type="datetimeFigureOut">
              <a:rPr lang="en-US"/>
              <a:pPr/>
              <a:t>1/20/2020</a:t>
            </a:fld>
            <a:endParaRPr lang="en-US"/>
          </a:p>
        </p:txBody>
      </p:sp>
      <p:sp>
        <p:nvSpPr>
          <p:cNvPr id="4" name="Footer Placeholder 17"/>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7CF03CE-DB45-4F0F-930B-C2FED5510ABB}" type="slidenum">
              <a:rPr lang="en-US"/>
              <a:pPr/>
              <a:t>‹#›</a:t>
            </a:fld>
            <a:endParaRPr lang="en-US"/>
          </a:p>
        </p:txBody>
      </p:sp>
    </p:spTree>
    <p:extLst>
      <p:ext uri="{BB962C8B-B14F-4D97-AF65-F5344CB8AC3E}">
        <p14:creationId xmlns:p14="http://schemas.microsoft.com/office/powerpoint/2010/main" val="128930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mtClean="0">
              <a:solidFill>
                <a:srgbClr val="FFFFFF"/>
              </a:solidFill>
              <a:ea typeface="Lucida Sans Unicode" pitchFamily="34" charset="0"/>
              <a:cs typeface="Lucida Sans Unicode" pitchFamily="34" charset="0"/>
            </a:endParaRPr>
          </a:p>
        </p:txBody>
      </p:sp>
      <p:sp>
        <p:nvSpPr>
          <p:cNvPr id="3" name="Date Placeholder 1"/>
          <p:cNvSpPr>
            <a:spLocks noGrp="1"/>
          </p:cNvSpPr>
          <p:nvPr>
            <p:ph type="dt" sz="half" idx="10"/>
          </p:nvPr>
        </p:nvSpPr>
        <p:spPr/>
        <p:txBody>
          <a:bodyPr/>
          <a:lstStyle>
            <a:lvl1pPr>
              <a:defRPr/>
            </a:lvl1pPr>
          </a:lstStyle>
          <a:p>
            <a:fld id="{A765259E-A164-4305-8474-7B6806668278}" type="datetimeFigureOut">
              <a:rPr lang="en-US"/>
              <a:pPr/>
              <a:t>1/20/2020</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3"/>
          <p:cNvSpPr>
            <a:spLocks noGrp="1"/>
          </p:cNvSpPr>
          <p:nvPr>
            <p:ph type="sldNum" sz="quarter" idx="12"/>
          </p:nvPr>
        </p:nvSpPr>
        <p:spPr/>
        <p:txBody>
          <a:bodyPr/>
          <a:lstStyle>
            <a:lvl1pPr>
              <a:defRPr/>
            </a:lvl1pPr>
          </a:lstStyle>
          <a:p>
            <a:fld id="{7BCB5963-A11C-495C-AC9C-D0720AA3E15E}" type="slidenum">
              <a:rPr lang="en-US"/>
              <a:pPr/>
              <a:t>‹#›</a:t>
            </a:fld>
            <a:endParaRPr lang="en-US"/>
          </a:p>
        </p:txBody>
      </p:sp>
    </p:spTree>
    <p:extLst>
      <p:ext uri="{BB962C8B-B14F-4D97-AF65-F5344CB8AC3E}">
        <p14:creationId xmlns:p14="http://schemas.microsoft.com/office/powerpoint/2010/main" val="112844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n-US" smtClean="0"/>
              <a:t>Click to edit Master title style</a:t>
            </a:r>
            <a:endParaRPr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fld id="{E66E4AF1-BC74-4F80-9262-5397370933CF}" type="datetimeFigureOut">
              <a:rPr lang="en-US"/>
              <a:pPr/>
              <a:t>1/20/2020</a:t>
            </a:fld>
            <a:endParaRPr lang="en-US"/>
          </a:p>
        </p:txBody>
      </p:sp>
      <p:sp>
        <p:nvSpPr>
          <p:cNvPr id="6" name="Footer Placeholder 17"/>
          <p:cNvSpPr>
            <a:spLocks noGrp="1"/>
          </p:cNvSpPr>
          <p:nvPr>
            <p:ph type="ftr" sz="quarter" idx="11"/>
          </p:nvPr>
        </p:nvSpPr>
        <p:spPr/>
        <p:txBody>
          <a:bodyPr/>
          <a:lstStyle>
            <a:lvl1pPr>
              <a:defRPr/>
            </a:lvl1pPr>
          </a:lstStyle>
          <a:p>
            <a:endParaRPr lang="en-US"/>
          </a:p>
        </p:txBody>
      </p:sp>
      <p:sp>
        <p:nvSpPr>
          <p:cNvPr id="7" name="Slide Number Placeholder 4"/>
          <p:cNvSpPr>
            <a:spLocks noGrp="1"/>
          </p:cNvSpPr>
          <p:nvPr>
            <p:ph type="sldNum" sz="quarter" idx="12"/>
          </p:nvPr>
        </p:nvSpPr>
        <p:spPr/>
        <p:txBody>
          <a:bodyPr/>
          <a:lstStyle>
            <a:lvl1pPr>
              <a:defRPr/>
            </a:lvl1pPr>
          </a:lstStyle>
          <a:p>
            <a:fld id="{1EE3FFE0-8613-4A2D-8C77-C7A99645C33A}" type="slidenum">
              <a:rPr lang="en-US"/>
              <a:pPr/>
              <a:t>‹#›</a:t>
            </a:fld>
            <a:endParaRPr lang="en-US"/>
          </a:p>
        </p:txBody>
      </p:sp>
    </p:spTree>
    <p:extLst>
      <p:ext uri="{BB962C8B-B14F-4D97-AF65-F5344CB8AC3E}">
        <p14:creationId xmlns:p14="http://schemas.microsoft.com/office/powerpoint/2010/main" val="73275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mtClean="0">
              <a:solidFill>
                <a:srgbClr val="FFFFFF"/>
              </a:solidFill>
              <a:ea typeface="Lucida Sans Unicode" pitchFamily="34" charset="0"/>
              <a:cs typeface="Lucida Sans Unicode" pitchFamily="34" charset="0"/>
            </a:endParaRPr>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base">
              <a:spcBef>
                <a:spcPct val="0"/>
              </a:spcBef>
              <a:spcAft>
                <a:spcPct val="0"/>
              </a:spcAft>
              <a:defRPr/>
            </a:pPr>
            <a:endParaRPr lang="en-US">
              <a:solidFill>
                <a:prstClr val="white"/>
              </a:solidFill>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lstStyle>
          <a:p>
            <a:fld id="{1BCBDD1E-CF39-4537-8A12-D0A2357AE43D}" type="datetimeFigureOut">
              <a:rPr lang="en-US"/>
              <a:pPr/>
              <a:t>1/20/2020</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596862F0-6DCC-4A8D-9F87-FFE83AA24B23}" type="slidenum">
              <a:rPr lang="en-US"/>
              <a:pPr/>
              <a:t>‹#›</a:t>
            </a:fld>
            <a:endParaRPr lang="en-US"/>
          </a:p>
        </p:txBody>
      </p:sp>
    </p:spTree>
    <p:extLst>
      <p:ext uri="{BB962C8B-B14F-4D97-AF65-F5344CB8AC3E}">
        <p14:creationId xmlns:p14="http://schemas.microsoft.com/office/powerpoint/2010/main" val="1375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mtClean="0">
              <a:solidFill>
                <a:srgbClr val="FFFFFF"/>
              </a:solidFill>
              <a:ea typeface="Lucida Sans Unicode" pitchFamily="34" charset="0"/>
              <a:cs typeface="Lucida Sans Unicode" pitchFamily="34" charset="0"/>
            </a:endParaRPr>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bg1"/>
                </a:solidFill>
                <a:latin typeface="Times New Roman" pitchFamily="18" charset="0"/>
                <a:ea typeface="Lucida Sans Unicode" pitchFamily="34" charset="0"/>
                <a:cs typeface="Lucida Sans Unicode" pitchFamily="34" charset="0"/>
              </a:defRPr>
            </a:lvl1pPr>
            <a:lvl2pPr marL="742950" indent="-285750" eaLnBrk="0" hangingPunct="0">
              <a:defRPr>
                <a:solidFill>
                  <a:schemeClr val="bg1"/>
                </a:solidFill>
                <a:latin typeface="Times New Roman" pitchFamily="18" charset="0"/>
                <a:ea typeface="Lucida Sans Unicode" pitchFamily="34" charset="0"/>
                <a:cs typeface="Lucida Sans Unicode" pitchFamily="34" charset="0"/>
              </a:defRPr>
            </a:lvl2pPr>
            <a:lvl3pPr marL="1143000" indent="-228600" eaLnBrk="0" hangingPunct="0">
              <a:defRPr>
                <a:solidFill>
                  <a:schemeClr val="bg1"/>
                </a:solidFill>
                <a:latin typeface="Times New Roman" pitchFamily="18" charset="0"/>
                <a:ea typeface="Lucida Sans Unicode" pitchFamily="34" charset="0"/>
                <a:cs typeface="Lucida Sans Unicode" pitchFamily="34" charset="0"/>
              </a:defRPr>
            </a:lvl3pPr>
            <a:lvl4pPr marL="1600200" indent="-228600" eaLnBrk="0" hangingPunct="0">
              <a:defRPr>
                <a:solidFill>
                  <a:schemeClr val="bg1"/>
                </a:solidFill>
                <a:latin typeface="Times New Roman" pitchFamily="18" charset="0"/>
                <a:ea typeface="Lucida Sans Unicode" pitchFamily="34" charset="0"/>
                <a:cs typeface="Lucida Sans Unicode" pitchFamily="34" charset="0"/>
              </a:defRPr>
            </a:lvl4pPr>
            <a:lvl5pPr marL="2057400" indent="-228600" eaLnBrk="0" hangingPunct="0">
              <a:defRPr>
                <a:solidFill>
                  <a:schemeClr val="bg1"/>
                </a:solidFill>
                <a:latin typeface="Times New Roman" pitchFamily="18" charset="0"/>
                <a:ea typeface="Lucida Sans Unicode"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9pPr>
          </a:lstStyle>
          <a:p>
            <a:pPr algn="ctr" eaLnBrk="1" fontAlgn="base" hangingPunct="1">
              <a:spcBef>
                <a:spcPct val="0"/>
              </a:spcBef>
              <a:spcAft>
                <a:spcPct val="0"/>
              </a:spcAft>
            </a:pPr>
            <a:endParaRPr lang="en-US" smtClean="0">
              <a:solidFill>
                <a:srgbClr val="FFFFFF"/>
              </a:solidFill>
              <a:latin typeface="Verdana" pitchFamily="34" charset="0"/>
            </a:endParaRPr>
          </a:p>
        </p:txBody>
      </p:sp>
      <p:sp>
        <p:nvSpPr>
          <p:cNvPr id="13" name="Title Placeholder 12"/>
          <p:cNvSpPr>
            <a:spLocks noGrp="1"/>
          </p:cNvSpPr>
          <p:nvPr>
            <p:ph type="title"/>
          </p:nvPr>
        </p:nvSpPr>
        <p:spPr>
          <a:xfrm>
            <a:off x="503238" y="4986338"/>
            <a:ext cx="8183562" cy="1050925"/>
          </a:xfrm>
          <a:prstGeom prst="rect">
            <a:avLst/>
          </a:prstGeom>
        </p:spPr>
        <p:txBody>
          <a:bodyPr vert="horz" anchor="b">
            <a:normAutofit/>
          </a:bodyPr>
          <a:lstStyle>
            <a:extLst/>
          </a:lstStyle>
          <a:p>
            <a:r>
              <a:rPr lang="en-US" smtClean="0"/>
              <a:t>Click to edit Master title style</a:t>
            </a:r>
            <a:endParaRPr lang="en-US"/>
          </a:p>
        </p:txBody>
      </p:sp>
      <p:sp>
        <p:nvSpPr>
          <p:cNvPr id="1031" name="Text Placeholder 3"/>
          <p:cNvSpPr>
            <a:spLocks noGrp="1"/>
          </p:cNvSpPr>
          <p:nvPr>
            <p:ph type="body" idx="1"/>
          </p:nvPr>
        </p:nvSpPr>
        <p:spPr bwMode="auto">
          <a:xfrm>
            <a:off x="503238" y="530225"/>
            <a:ext cx="8183562"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 name="Date Placeholder 24"/>
          <p:cNvSpPr>
            <a:spLocks noGrp="1"/>
          </p:cNvSpPr>
          <p:nvPr>
            <p:ph type="dt" sz="half" idx="2"/>
          </p:nvPr>
        </p:nvSpPr>
        <p:spPr>
          <a:xfrm>
            <a:off x="3776663" y="6111875"/>
            <a:ext cx="2286000" cy="365125"/>
          </a:xfrm>
          <a:prstGeom prst="rect">
            <a:avLst/>
          </a:prstGeom>
        </p:spPr>
        <p:txBody>
          <a:bodyPr vert="horz" wrap="square" lIns="91440" tIns="45720" rIns="91440" bIns="45720" numCol="1" anchor="b" anchorCtr="0" compatLnSpc="1">
            <a:prstTxWarp prst="textNoShape">
              <a:avLst/>
            </a:prstTxWarp>
          </a:bodyPr>
          <a:lstStyle>
            <a:lvl1pPr algn="r">
              <a:defRPr sz="1000">
                <a:solidFill>
                  <a:srgbClr val="A7A399"/>
                </a:solidFill>
              </a:defRPr>
            </a:lvl1pPr>
          </a:lstStyle>
          <a:p>
            <a:pPr fontAlgn="base">
              <a:spcBef>
                <a:spcPct val="0"/>
              </a:spcBef>
              <a:spcAft>
                <a:spcPct val="0"/>
              </a:spcAft>
            </a:pPr>
            <a:fld id="{12D49AC3-206B-4166-9CC0-5B129C65BCAE}" type="datetimeFigureOut">
              <a:rPr lang="en-US" smtClean="0">
                <a:latin typeface="Times New Roman" pitchFamily="18" charset="0"/>
                <a:cs typeface="Lucida Sans Unicode" pitchFamily="34" charset="0"/>
              </a:rPr>
              <a:pPr fontAlgn="base">
                <a:spcBef>
                  <a:spcPct val="0"/>
                </a:spcBef>
                <a:spcAft>
                  <a:spcPct val="0"/>
                </a:spcAft>
              </a:pPr>
              <a:t>1/20/2020</a:t>
            </a:fld>
            <a:endParaRPr lang="en-US" smtClean="0">
              <a:latin typeface="Times New Roman" pitchFamily="18" charset="0"/>
              <a:cs typeface="Lucida Sans Unicode" pitchFamily="34" charset="0"/>
            </a:endParaRPr>
          </a:p>
        </p:txBody>
      </p:sp>
      <p:sp>
        <p:nvSpPr>
          <p:cNvPr id="18" name="Footer Placeholder 17"/>
          <p:cNvSpPr>
            <a:spLocks noGrp="1"/>
          </p:cNvSpPr>
          <p:nvPr>
            <p:ph type="ftr" sz="quarter" idx="3"/>
          </p:nvPr>
        </p:nvSpPr>
        <p:spPr>
          <a:xfrm>
            <a:off x="6062663" y="6111875"/>
            <a:ext cx="2286000" cy="365125"/>
          </a:xfrm>
          <a:prstGeom prst="rect">
            <a:avLst/>
          </a:prstGeom>
        </p:spPr>
        <p:txBody>
          <a:bodyPr vert="horz" wrap="square" lIns="91440" tIns="45720" rIns="91440" bIns="45720" numCol="1" anchor="b" anchorCtr="0" compatLnSpc="1">
            <a:prstTxWarp prst="textNoShape">
              <a:avLst/>
            </a:prstTxWarp>
          </a:bodyPr>
          <a:lstStyle>
            <a:lvl1pPr>
              <a:defRPr sz="1000">
                <a:solidFill>
                  <a:srgbClr val="A7A399"/>
                </a:solidFill>
              </a:defRPr>
            </a:lvl1pPr>
          </a:lstStyle>
          <a:p>
            <a:pPr fontAlgn="base">
              <a:spcBef>
                <a:spcPct val="0"/>
              </a:spcBef>
              <a:spcAft>
                <a:spcPct val="0"/>
              </a:spcAft>
            </a:pPr>
            <a:endParaRPr lang="en-US" smtClean="0">
              <a:latin typeface="Times New Roman" pitchFamily="18" charset="0"/>
              <a:cs typeface="Lucida Sans Unicode" pitchFamily="34" charset="0"/>
            </a:endParaRPr>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wrap="square" lIns="91440" tIns="45720" rIns="91440" bIns="45720" numCol="1" anchor="b" anchorCtr="0" compatLnSpc="1">
            <a:prstTxWarp prst="textNoShape">
              <a:avLst/>
            </a:prstTxWarp>
          </a:bodyPr>
          <a:lstStyle>
            <a:lvl1pPr algn="r">
              <a:defRPr sz="1000">
                <a:solidFill>
                  <a:srgbClr val="A7A399"/>
                </a:solidFill>
              </a:defRPr>
            </a:lvl1pPr>
          </a:lstStyle>
          <a:p>
            <a:pPr fontAlgn="base">
              <a:spcBef>
                <a:spcPct val="0"/>
              </a:spcBef>
              <a:spcAft>
                <a:spcPct val="0"/>
              </a:spcAft>
            </a:pPr>
            <a:fld id="{125583AD-D159-4341-BA2B-4BD444D2A36C}" type="slidenum">
              <a:rPr lang="en-US" smtClean="0">
                <a:latin typeface="Times New Roman" pitchFamily="18" charset="0"/>
                <a:cs typeface="Lucida Sans Unicode" pitchFamily="34" charset="0"/>
              </a:rPr>
              <a:pPr fontAlgn="base">
                <a:spcBef>
                  <a:spcPct val="0"/>
                </a:spcBef>
                <a:spcAft>
                  <a:spcPct val="0"/>
                </a:spcAft>
              </a:pPr>
              <a:t>‹#›</a:t>
            </a:fld>
            <a:endParaRPr lang="en-US" smtClean="0">
              <a:latin typeface="Times New Roman" pitchFamily="18" charset="0"/>
              <a:cs typeface="Lucida Sans Unicode" pitchFamily="34" charset="0"/>
            </a:endParaRPr>
          </a:p>
        </p:txBody>
      </p:sp>
    </p:spTree>
    <p:extLst>
      <p:ext uri="{BB962C8B-B14F-4D97-AF65-F5344CB8AC3E}">
        <p14:creationId xmlns:p14="http://schemas.microsoft.com/office/powerpoint/2010/main" val="3424952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defRPr>
      </a:lvl2pPr>
      <a:lvl3pPr algn="l" rtl="0" eaLnBrk="0" fontAlgn="base" hangingPunct="0">
        <a:spcBef>
          <a:spcPct val="0"/>
        </a:spcBef>
        <a:spcAft>
          <a:spcPct val="0"/>
        </a:spcAft>
        <a:defRPr sz="3600" b="1">
          <a:solidFill>
            <a:srgbClr val="FF8D3E"/>
          </a:solidFill>
          <a:latin typeface="Verdana" pitchFamily="34" charset="0"/>
        </a:defRPr>
      </a:lvl3pPr>
      <a:lvl4pPr algn="l" rtl="0" eaLnBrk="0" fontAlgn="base" hangingPunct="0">
        <a:spcBef>
          <a:spcPct val="0"/>
        </a:spcBef>
        <a:spcAft>
          <a:spcPct val="0"/>
        </a:spcAft>
        <a:defRPr sz="3600" b="1">
          <a:solidFill>
            <a:srgbClr val="FF8D3E"/>
          </a:solidFill>
          <a:latin typeface="Verdana" pitchFamily="34" charset="0"/>
        </a:defRPr>
      </a:lvl4pPr>
      <a:lvl5pPr algn="l" rtl="0" eaLnBrk="0" fontAlgn="base" hangingPunct="0">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820863"/>
            <a:ext cx="7772400" cy="1828800"/>
          </a:xfrm>
        </p:spPr>
        <p:txBody>
          <a:bodyPr/>
          <a:lstStyle/>
          <a:p>
            <a:pPr eaLnBrk="1" fontAlgn="auto" hangingPunct="1">
              <a:spcAft>
                <a:spcPts val="0"/>
              </a:spcAft>
              <a:defRPr/>
            </a:pPr>
            <a:r>
              <a:rPr lang="en-GB" dirty="0" smtClean="0"/>
              <a:t>Software Design</a:t>
            </a:r>
            <a:endParaRPr lang="en-GB" dirty="0"/>
          </a:p>
        </p:txBody>
      </p:sp>
      <p:sp>
        <p:nvSpPr>
          <p:cNvPr id="3" name="Content Placeholder 2"/>
          <p:cNvSpPr>
            <a:spLocks noGrp="1"/>
          </p:cNvSpPr>
          <p:nvPr>
            <p:ph type="subTitle" idx="1"/>
          </p:nvPr>
        </p:nvSpPr>
        <p:spPr>
          <a:xfrm>
            <a:off x="722313" y="3684588"/>
            <a:ext cx="7772400" cy="914400"/>
          </a:xfrm>
        </p:spPr>
        <p:txBody>
          <a:bodyPr>
            <a:normAutofit/>
          </a:bodyPr>
          <a:lstStyle/>
          <a:p>
            <a:pPr eaLnBrk="1" fontAlgn="auto" hangingPunct="1">
              <a:spcAft>
                <a:spcPts val="0"/>
              </a:spcAft>
              <a:buFont typeface="Wingdings 2"/>
              <a:buNone/>
              <a:defRPr/>
            </a:pPr>
            <a:r>
              <a:rPr lang="en-GB" dirty="0" smtClean="0"/>
              <a:t> Lecture 1</a:t>
            </a:r>
            <a:endParaRPr lang="en-GB" dirty="0"/>
          </a:p>
          <a:p>
            <a:pPr eaLnBrk="1" fontAlgn="auto" hangingPunct="1">
              <a:spcAft>
                <a:spcPts val="0"/>
              </a:spcAft>
              <a:buFont typeface="Wingdings 2"/>
              <a:buNone/>
              <a:defRPr/>
            </a:pPr>
            <a:r>
              <a:rPr lang="en-GB" dirty="0" err="1" smtClean="0"/>
              <a:t>Babak</a:t>
            </a:r>
            <a:r>
              <a:rPr lang="en-GB" dirty="0" smtClean="0"/>
              <a:t> </a:t>
            </a:r>
            <a:r>
              <a:rPr lang="en-GB" dirty="0" err="1" smtClean="0"/>
              <a:t>Khazaei</a:t>
            </a:r>
            <a:r>
              <a:rPr lang="en-GB" dirty="0" smtClean="0"/>
              <a:t> </a:t>
            </a:r>
            <a:endParaRPr lang="en-GB" dirty="0"/>
          </a:p>
        </p:txBody>
      </p:sp>
    </p:spTree>
    <p:extLst>
      <p:ext uri="{BB962C8B-B14F-4D97-AF65-F5344CB8AC3E}">
        <p14:creationId xmlns:p14="http://schemas.microsoft.com/office/powerpoint/2010/main" val="4004797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5.1 The Design Process</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Design is a Creative Process (continued)</a:t>
            </a:r>
          </a:p>
        </p:txBody>
      </p:sp>
      <p:sp>
        <p:nvSpPr>
          <p:cNvPr id="15363" name="Rectangle 2"/>
          <p:cNvSpPr>
            <a:spLocks noGrp="1" noChangeArrowheads="1"/>
          </p:cNvSpPr>
          <p:nvPr>
            <p:ph idx="1"/>
          </p:nvPr>
        </p:nvSpPr>
        <p:spPr>
          <a:xfrm>
            <a:off x="457200" y="1447800"/>
            <a:ext cx="8212138" cy="46482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Many tools for understanding options and evaluating chosen architecture, including:</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Design patterns:  </a:t>
            </a:r>
            <a:r>
              <a:rPr lang="en-US" sz="2000" smtClean="0">
                <a:cs typeface="Arial" charset="0"/>
              </a:rPr>
              <a:t>generic solutions for making lower-level design decisions</a:t>
            </a:r>
            <a:endParaRPr lang="en-GB" sz="4400" smtClean="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Design convention or idiom:  </a:t>
            </a:r>
            <a:r>
              <a:rPr lang="en-US" sz="2000" smtClean="0">
                <a:cs typeface="Arial" charset="0"/>
              </a:rPr>
              <a:t>collection of design decisions and advice that, taken together, promotes certain design qualities</a:t>
            </a:r>
            <a:endParaRPr lang="en-GB" sz="2000" smtClean="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Innovative design:  </a:t>
            </a:r>
            <a:r>
              <a:rPr lang="en-US" sz="2000" smtClean="0">
                <a:cs typeface="Arial" charset="0"/>
              </a:rPr>
              <a:t>characterized by irregular bursts of progress that occur as we have flashes of insight</a:t>
            </a:r>
            <a:endParaRPr lang="en-GB" sz="2000" smtClean="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Design principles:  </a:t>
            </a:r>
            <a:r>
              <a:rPr lang="en-US" sz="2000" smtClean="0">
                <a:cs typeface="Arial" charset="0"/>
              </a:rPr>
              <a:t>descriptive characteristics of good design</a:t>
            </a:r>
            <a:endParaRPr lang="en-GB" sz="2000" smtClean="0">
              <a:cs typeface="Arial" charset="0"/>
            </a:endParaRPr>
          </a:p>
        </p:txBody>
      </p:sp>
    </p:spTree>
    <p:extLst>
      <p:ext uri="{BB962C8B-B14F-4D97-AF65-F5344CB8AC3E}">
        <p14:creationId xmlns:p14="http://schemas.microsoft.com/office/powerpoint/2010/main" val="343069095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5.1 The Design Process</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Design Process Model</a:t>
            </a:r>
          </a:p>
        </p:txBody>
      </p:sp>
      <p:sp>
        <p:nvSpPr>
          <p:cNvPr id="12291" name="Rectangle 2"/>
          <p:cNvSpPr>
            <a:spLocks noGrp="1" noChangeArrowheads="1"/>
          </p:cNvSpPr>
          <p:nvPr>
            <p:ph idx="1"/>
          </p:nvPr>
        </p:nvSpPr>
        <p:spPr>
          <a:xfrm>
            <a:off x="457200" y="1447800"/>
            <a:ext cx="8212138" cy="914400"/>
          </a:xfrm>
        </p:spPr>
        <p:txBody>
          <a:bodyPr>
            <a:normAutofit fontScale="85000" lnSpcReduction="20000"/>
          </a:bodyPr>
          <a:lstStyle/>
          <a:p>
            <a:pPr marL="265176" indent="-265176" eaLnBrk="1" fontAlgn="auto" hangingPunct="1">
              <a:spcAft>
                <a:spcPts val="0"/>
              </a:spcAft>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r>
              <a:rPr lang="en-GB" sz="2400" smtClean="0">
                <a:cs typeface="Arial" charset="0"/>
              </a:rPr>
              <a:t>Designing software system is an iterative process</a:t>
            </a:r>
          </a:p>
          <a:p>
            <a:pPr marL="265176" indent="-265176" eaLnBrk="1" fontAlgn="auto" hangingPunct="1">
              <a:spcAft>
                <a:spcPts val="0"/>
              </a:spcAft>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r>
              <a:rPr lang="en-GB" sz="2400" smtClean="0">
                <a:cs typeface="Arial" charset="0"/>
              </a:rPr>
              <a:t>The final outcome is the software architecture document (SAD)</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19400"/>
            <a:ext cx="78787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08914926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a:t>
            </a:r>
            <a:endParaRPr lang="en-GB" sz="2800" dirty="0" smtClean="0">
              <a:solidFill>
                <a:schemeClr val="accent1">
                  <a:tint val="88000"/>
                  <a:satMod val="150000"/>
                </a:schemeClr>
              </a:solidFill>
              <a:cs typeface="Arial" charset="0"/>
            </a:endParaRPr>
          </a:p>
        </p:txBody>
      </p:sp>
      <p:sp>
        <p:nvSpPr>
          <p:cNvPr id="18435"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High-level description of system’s key elements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Creating a hierarchy of information with increasing details</a:t>
            </a:r>
          </a:p>
        </p:txBody>
      </p:sp>
      <p:grpSp>
        <p:nvGrpSpPr>
          <p:cNvPr id="18436" name="Group 4"/>
          <p:cNvGrpSpPr>
            <a:grpSpLocks/>
          </p:cNvGrpSpPr>
          <p:nvPr/>
        </p:nvGrpSpPr>
        <p:grpSpPr bwMode="auto">
          <a:xfrm>
            <a:off x="2133600" y="2743200"/>
            <a:ext cx="5562600" cy="3276600"/>
            <a:chOff x="0" y="0"/>
            <a:chExt cx="6156" cy="3080"/>
          </a:xfrm>
        </p:grpSpPr>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60" cy="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38" name="Rectangle 7"/>
            <p:cNvSpPr>
              <a:spLocks/>
            </p:cNvSpPr>
            <p:nvPr/>
          </p:nvSpPr>
          <p:spPr bwMode="auto">
            <a:xfrm>
              <a:off x="4556" y="40"/>
              <a:ext cx="62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eaLnBrk="0" fontAlgn="base" hangingPunct="0">
                <a:spcBef>
                  <a:spcPct val="0"/>
                </a:spcBef>
                <a:spcAft>
                  <a:spcPct val="0"/>
                </a:spcAft>
              </a:pPr>
              <a:r>
                <a:rPr lang="en-US" sz="1200" smtClean="0">
                  <a:solidFill>
                    <a:prstClr val="white"/>
                  </a:solidFill>
                  <a:latin typeface="Comic Sans MS" pitchFamily="66" charset="0"/>
                  <a:cs typeface="Lucida Sans Unicode" pitchFamily="34" charset="0"/>
                </a:rPr>
                <a:t>Top</a:t>
              </a:r>
            </a:p>
            <a:p>
              <a:pPr eaLnBrk="0" fontAlgn="base" hangingPunct="0">
                <a:spcBef>
                  <a:spcPct val="0"/>
                </a:spcBef>
                <a:spcAft>
                  <a:spcPct val="0"/>
                </a:spcAft>
              </a:pPr>
              <a:r>
                <a:rPr lang="en-US" sz="1200" smtClean="0">
                  <a:solidFill>
                    <a:prstClr val="white"/>
                  </a:solidFill>
                  <a:latin typeface="Comic Sans MS" pitchFamily="66" charset="0"/>
                  <a:cs typeface="Lucida Sans Unicode" pitchFamily="34" charset="0"/>
                </a:rPr>
                <a:t>level</a:t>
              </a:r>
              <a:endParaRPr lang="en-US" sz="1000" noProof="1" smtClean="0">
                <a:solidFill>
                  <a:prstClr val="white"/>
                </a:solidFill>
                <a:latin typeface="Times New Roman" pitchFamily="18" charset="0"/>
                <a:cs typeface="Lucida Sans Unicode" pitchFamily="34" charset="0"/>
              </a:endParaRPr>
            </a:p>
            <a:p>
              <a:pPr eaLnBrk="0" fontAlgn="base" hangingPunct="0">
                <a:spcBef>
                  <a:spcPct val="0"/>
                </a:spcBef>
                <a:spcAft>
                  <a:spcPct val="0"/>
                </a:spcAft>
              </a:pPr>
              <a:endParaRPr lang="en-US" smtClean="0">
                <a:solidFill>
                  <a:prstClr val="white"/>
                </a:solidFill>
                <a:latin typeface="Times New Roman" pitchFamily="18" charset="0"/>
                <a:cs typeface="Lucida Sans Unicode" pitchFamily="34" charset="0"/>
              </a:endParaRPr>
            </a:p>
          </p:txBody>
        </p:sp>
        <p:sp>
          <p:nvSpPr>
            <p:cNvPr id="18439" name="Rectangle 8"/>
            <p:cNvSpPr>
              <a:spLocks/>
            </p:cNvSpPr>
            <p:nvPr/>
          </p:nvSpPr>
          <p:spPr bwMode="auto">
            <a:xfrm>
              <a:off x="4596" y="1200"/>
              <a:ext cx="156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eaLnBrk="0" fontAlgn="base" hangingPunct="0">
                <a:spcBef>
                  <a:spcPct val="0"/>
                </a:spcBef>
                <a:spcAft>
                  <a:spcPct val="0"/>
                </a:spcAft>
              </a:pPr>
              <a:r>
                <a:rPr lang="en-US" sz="1200" smtClean="0">
                  <a:solidFill>
                    <a:prstClr val="white"/>
                  </a:solidFill>
                  <a:latin typeface="Comic Sans MS" pitchFamily="66" charset="0"/>
                  <a:cs typeface="Lucida Sans Unicode" pitchFamily="34" charset="0"/>
                </a:rPr>
                <a:t>First level of</a:t>
              </a:r>
            </a:p>
            <a:p>
              <a:pPr eaLnBrk="0" fontAlgn="base" hangingPunct="0">
                <a:spcBef>
                  <a:spcPct val="0"/>
                </a:spcBef>
                <a:spcAft>
                  <a:spcPct val="0"/>
                </a:spcAft>
              </a:pPr>
              <a:r>
                <a:rPr lang="en-US" sz="1200" smtClean="0">
                  <a:solidFill>
                    <a:prstClr val="white"/>
                  </a:solidFill>
                  <a:latin typeface="Comic Sans MS" pitchFamily="66" charset="0"/>
                  <a:cs typeface="Lucida Sans Unicode" pitchFamily="34" charset="0"/>
                </a:rPr>
                <a:t>decomposition</a:t>
              </a:r>
              <a:endParaRPr lang="en-US" sz="1000" noProof="1" smtClean="0">
                <a:solidFill>
                  <a:prstClr val="white"/>
                </a:solidFill>
                <a:latin typeface="Times New Roman" pitchFamily="18" charset="0"/>
                <a:cs typeface="Lucida Sans Unicode" pitchFamily="34" charset="0"/>
              </a:endParaRPr>
            </a:p>
            <a:p>
              <a:pPr eaLnBrk="0" fontAlgn="base" hangingPunct="0">
                <a:spcBef>
                  <a:spcPct val="0"/>
                </a:spcBef>
                <a:spcAft>
                  <a:spcPct val="0"/>
                </a:spcAft>
              </a:pPr>
              <a:endParaRPr lang="en-US" smtClean="0">
                <a:solidFill>
                  <a:prstClr val="white"/>
                </a:solidFill>
                <a:latin typeface="Times New Roman" pitchFamily="18" charset="0"/>
                <a:cs typeface="Lucida Sans Unicode" pitchFamily="34" charset="0"/>
              </a:endParaRPr>
            </a:p>
          </p:txBody>
        </p:sp>
        <p:sp>
          <p:nvSpPr>
            <p:cNvPr id="18440" name="Rectangle 9"/>
            <p:cNvSpPr>
              <a:spLocks/>
            </p:cNvSpPr>
            <p:nvPr/>
          </p:nvSpPr>
          <p:spPr bwMode="auto">
            <a:xfrm>
              <a:off x="4596" y="2400"/>
              <a:ext cx="156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eaLnBrk="0" fontAlgn="base" hangingPunct="0">
                <a:spcBef>
                  <a:spcPct val="0"/>
                </a:spcBef>
                <a:spcAft>
                  <a:spcPct val="0"/>
                </a:spcAft>
              </a:pPr>
              <a:r>
                <a:rPr lang="en-US" sz="1200" smtClean="0">
                  <a:solidFill>
                    <a:prstClr val="white"/>
                  </a:solidFill>
                  <a:latin typeface="Comic Sans MS" pitchFamily="66" charset="0"/>
                  <a:cs typeface="Lucida Sans Unicode" pitchFamily="34" charset="0"/>
                </a:rPr>
                <a:t>Second level of</a:t>
              </a:r>
            </a:p>
            <a:p>
              <a:pPr eaLnBrk="0" fontAlgn="base" hangingPunct="0">
                <a:spcBef>
                  <a:spcPct val="0"/>
                </a:spcBef>
                <a:spcAft>
                  <a:spcPct val="0"/>
                </a:spcAft>
              </a:pPr>
              <a:r>
                <a:rPr lang="en-US" sz="1200" smtClean="0">
                  <a:solidFill>
                    <a:prstClr val="white"/>
                  </a:solidFill>
                  <a:latin typeface="Comic Sans MS" pitchFamily="66" charset="0"/>
                  <a:cs typeface="Lucida Sans Unicode" pitchFamily="34" charset="0"/>
                </a:rPr>
                <a:t>decomposition</a:t>
              </a:r>
              <a:endParaRPr lang="en-US" sz="1200" noProof="1" smtClean="0">
                <a:solidFill>
                  <a:prstClr val="white"/>
                </a:solidFill>
                <a:latin typeface="Times New Roman" pitchFamily="18" charset="0"/>
                <a:cs typeface="Lucida Sans Unicode" pitchFamily="34" charset="0"/>
              </a:endParaRPr>
            </a:p>
            <a:p>
              <a:pPr eaLnBrk="0" fontAlgn="base" hangingPunct="0">
                <a:spcBef>
                  <a:spcPct val="0"/>
                </a:spcBef>
                <a:spcAft>
                  <a:spcPct val="0"/>
                </a:spcAft>
              </a:pPr>
              <a:endParaRPr lang="en-US" smtClean="0">
                <a:solidFill>
                  <a:prstClr val="white"/>
                </a:solidFill>
                <a:latin typeface="Times New Roman" pitchFamily="18" charset="0"/>
                <a:cs typeface="Lucida Sans Unicode" pitchFamily="34" charset="0"/>
              </a:endParaRPr>
            </a:p>
          </p:txBody>
        </p:sp>
      </p:grpSp>
    </p:spTree>
    <p:extLst>
      <p:ext uri="{BB962C8B-B14F-4D97-AF65-F5344CB8AC3E}">
        <p14:creationId xmlns:p14="http://schemas.microsoft.com/office/powerpoint/2010/main" val="147375648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Popular</a:t>
            </a:r>
            <a:r>
              <a:rPr lang="en-GB" dirty="0" smtClean="0">
                <a:solidFill>
                  <a:schemeClr val="accent1">
                    <a:tint val="88000"/>
                    <a:satMod val="150000"/>
                  </a:schemeClr>
                </a:solidFill>
                <a:cs typeface="Arial" charset="0"/>
              </a:rPr>
              <a:t> </a:t>
            </a:r>
            <a:r>
              <a:rPr lang="en-GB" sz="2800" dirty="0" smtClean="0">
                <a:solidFill>
                  <a:schemeClr val="accent1">
                    <a:tint val="88000"/>
                    <a:satMod val="150000"/>
                  </a:schemeClr>
                </a:solidFill>
                <a:cs typeface="Arial" charset="0"/>
              </a:rPr>
              <a:t>Design Methods</a:t>
            </a:r>
          </a:p>
        </p:txBody>
      </p:sp>
      <p:sp>
        <p:nvSpPr>
          <p:cNvPr id="19459"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Some design problems have no existing solutions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Designers must decompose to isolate key problems</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Some popular design methods: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Functional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Feature-oriented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Data-oriented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Process-oriented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Event-oriented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Object-oriented decomposition</a:t>
            </a:r>
          </a:p>
        </p:txBody>
      </p:sp>
    </p:spTree>
    <p:extLst>
      <p:ext uri="{BB962C8B-B14F-4D97-AF65-F5344CB8AC3E}">
        <p14:creationId xmlns:p14="http://schemas.microsoft.com/office/powerpoint/2010/main" val="13895208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Popular</a:t>
            </a:r>
            <a:r>
              <a:rPr lang="en-GB" dirty="0" smtClean="0">
                <a:solidFill>
                  <a:schemeClr val="accent1">
                    <a:tint val="88000"/>
                    <a:satMod val="150000"/>
                  </a:schemeClr>
                </a:solidFill>
                <a:cs typeface="Arial" charset="0"/>
              </a:rPr>
              <a:t> </a:t>
            </a:r>
            <a:r>
              <a:rPr lang="en-GB" sz="2800" dirty="0" smtClean="0">
                <a:solidFill>
                  <a:schemeClr val="accent1">
                    <a:tint val="88000"/>
                    <a:satMod val="150000"/>
                  </a:schemeClr>
                </a:solidFill>
                <a:cs typeface="Arial" charset="0"/>
              </a:rPr>
              <a:t>Design Methods</a:t>
            </a:r>
          </a:p>
        </p:txBody>
      </p:sp>
      <p:sp>
        <p:nvSpPr>
          <p:cNvPr id="20483"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Functional decomposition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partitions functions or requirements into modules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begins with the functions that are listed in the requirements specification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lower-level designs divide these functions into subfunctions, which are then assigned to smaller modules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describes which modules (subfunctions) call each other</a:t>
            </a:r>
            <a:endParaRPr lang="en-GB" sz="2000" smtClean="0">
              <a:cs typeface="Arial" charset="0"/>
            </a:endParaRPr>
          </a:p>
        </p:txBody>
      </p:sp>
    </p:spTree>
    <p:extLst>
      <p:ext uri="{BB962C8B-B14F-4D97-AF65-F5344CB8AC3E}">
        <p14:creationId xmlns:p14="http://schemas.microsoft.com/office/powerpoint/2010/main" val="17805204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Popular</a:t>
            </a:r>
            <a:r>
              <a:rPr lang="en-GB" dirty="0" smtClean="0">
                <a:solidFill>
                  <a:schemeClr val="accent1">
                    <a:tint val="88000"/>
                    <a:satMod val="150000"/>
                  </a:schemeClr>
                </a:solidFill>
                <a:cs typeface="Arial" charset="0"/>
              </a:rPr>
              <a:t> </a:t>
            </a:r>
            <a:r>
              <a:rPr lang="en-GB" sz="2800" dirty="0" smtClean="0">
                <a:solidFill>
                  <a:schemeClr val="accent1">
                    <a:tint val="88000"/>
                    <a:satMod val="150000"/>
                  </a:schemeClr>
                </a:solidFill>
                <a:cs typeface="Arial" charset="0"/>
              </a:rPr>
              <a:t>Design Methods</a:t>
            </a:r>
          </a:p>
        </p:txBody>
      </p:sp>
      <p:sp>
        <p:nvSpPr>
          <p:cNvPr id="21507" name="Rectangle 2"/>
          <p:cNvSpPr>
            <a:spLocks noGrp="1" noChangeArrowheads="1"/>
          </p:cNvSpPr>
          <p:nvPr>
            <p:ph idx="1"/>
          </p:nvPr>
        </p:nvSpPr>
        <p:spPr>
          <a:xfrm>
            <a:off x="457200" y="1447800"/>
            <a:ext cx="8212138" cy="4660900"/>
          </a:xfrm>
        </p:spPr>
        <p:txBody>
          <a:bodyPr/>
          <a:lstStyle/>
          <a:p>
            <a:pPr marL="323850" lvl="1" indent="-323850" eaLnBrk="1" hangingPunct="1">
              <a:spcBef>
                <a:spcPts val="800"/>
              </a:spcBef>
              <a:buFont typeface="Lucida Sans Unicode"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smtClean="0">
                <a:cs typeface="Arial" charset="0"/>
              </a:rPr>
              <a:t>Feature-oriented decomposition</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assigns features to modules</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high-level design describes the system in terms of a service and a collection of features</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lower-level designs describe how each feature augments the service and identifies interactions among features</a:t>
            </a:r>
            <a:endParaRPr lang="en-GB" sz="5400" smtClean="0">
              <a:cs typeface="Arial" charset="0"/>
            </a:endParaRPr>
          </a:p>
        </p:txBody>
      </p:sp>
    </p:spTree>
    <p:extLst>
      <p:ext uri="{BB962C8B-B14F-4D97-AF65-F5344CB8AC3E}">
        <p14:creationId xmlns:p14="http://schemas.microsoft.com/office/powerpoint/2010/main" val="27660086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Popular</a:t>
            </a:r>
            <a:r>
              <a:rPr lang="en-GB" dirty="0" smtClean="0">
                <a:solidFill>
                  <a:schemeClr val="accent1">
                    <a:tint val="88000"/>
                    <a:satMod val="150000"/>
                  </a:schemeClr>
                </a:solidFill>
                <a:cs typeface="Arial" charset="0"/>
              </a:rPr>
              <a:t> </a:t>
            </a:r>
            <a:r>
              <a:rPr lang="en-GB" sz="2800" dirty="0" smtClean="0">
                <a:solidFill>
                  <a:schemeClr val="accent1">
                    <a:tint val="88000"/>
                    <a:satMod val="150000"/>
                  </a:schemeClr>
                </a:solidFill>
                <a:cs typeface="Arial" charset="0"/>
              </a:rPr>
              <a:t>Design Methods</a:t>
            </a:r>
          </a:p>
        </p:txBody>
      </p:sp>
      <p:sp>
        <p:nvSpPr>
          <p:cNvPr id="22531" name="Rectangle 2"/>
          <p:cNvSpPr>
            <a:spLocks noGrp="1" noChangeArrowheads="1"/>
          </p:cNvSpPr>
          <p:nvPr>
            <p:ph idx="1"/>
          </p:nvPr>
        </p:nvSpPr>
        <p:spPr>
          <a:xfrm>
            <a:off x="457200" y="1447800"/>
            <a:ext cx="8212138" cy="4660900"/>
          </a:xfrm>
        </p:spPr>
        <p:txBody>
          <a:bodyPr/>
          <a:lstStyle/>
          <a:p>
            <a:pPr marL="323850" lvl="1" indent="-323850" eaLnBrk="1" hangingPunct="1">
              <a:spcBef>
                <a:spcPts val="800"/>
              </a:spcBef>
              <a:buFont typeface="Lucida Sans Unicode"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smtClean="0">
                <a:cs typeface="Arial" charset="0"/>
              </a:rPr>
              <a:t>Data-oriented decomposition</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focuses on how data will be partitioned into modules </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high-level design describes conceptual data structures</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lower-level designs provide detail as to how </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data are distributed among modules </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distributed data realize the conceptual models</a:t>
            </a:r>
            <a:endParaRPr lang="en-GB" sz="6000" smtClean="0">
              <a:cs typeface="Arial" charset="0"/>
            </a:endParaRPr>
          </a:p>
        </p:txBody>
      </p:sp>
    </p:spTree>
    <p:extLst>
      <p:ext uri="{BB962C8B-B14F-4D97-AF65-F5344CB8AC3E}">
        <p14:creationId xmlns:p14="http://schemas.microsoft.com/office/powerpoint/2010/main" val="29621689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Popular</a:t>
            </a:r>
            <a:r>
              <a:rPr lang="en-GB" dirty="0" smtClean="0">
                <a:solidFill>
                  <a:schemeClr val="accent1">
                    <a:tint val="88000"/>
                    <a:satMod val="150000"/>
                  </a:schemeClr>
                </a:solidFill>
                <a:cs typeface="Arial" charset="0"/>
              </a:rPr>
              <a:t> </a:t>
            </a:r>
            <a:r>
              <a:rPr lang="en-GB" sz="2800" dirty="0" smtClean="0">
                <a:solidFill>
                  <a:schemeClr val="accent1">
                    <a:tint val="88000"/>
                    <a:satMod val="150000"/>
                  </a:schemeClr>
                </a:solidFill>
                <a:cs typeface="Arial" charset="0"/>
              </a:rPr>
              <a:t>Design Methods</a:t>
            </a:r>
          </a:p>
        </p:txBody>
      </p:sp>
      <p:sp>
        <p:nvSpPr>
          <p:cNvPr id="23555" name="Rectangle 2"/>
          <p:cNvSpPr>
            <a:spLocks noGrp="1" noChangeArrowheads="1"/>
          </p:cNvSpPr>
          <p:nvPr>
            <p:ph idx="1"/>
          </p:nvPr>
        </p:nvSpPr>
        <p:spPr>
          <a:xfrm>
            <a:off x="457200" y="1447800"/>
            <a:ext cx="8212138" cy="4660900"/>
          </a:xfrm>
        </p:spPr>
        <p:txBody>
          <a:bodyPr/>
          <a:lstStyle/>
          <a:p>
            <a:pPr marL="323850" lvl="1" indent="-323850" eaLnBrk="1" hangingPunct="1">
              <a:spcBef>
                <a:spcPts val="800"/>
              </a:spcBef>
              <a:buFont typeface="Lucida Sans Unicode"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smtClean="0">
                <a:cs typeface="Arial" charset="0"/>
              </a:rPr>
              <a:t>Process-oriented decomposition</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partitions the system into concurrent processes</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high-level design: </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identifies the system’s main tasks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assigns tasks to runtime processes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explains how the tasks coordinate with each other</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Lower-level designs describe the processes in more detail</a:t>
            </a:r>
            <a:endParaRPr lang="en-GB" sz="2000" smtClean="0">
              <a:cs typeface="Arial" charset="0"/>
            </a:endParaRPr>
          </a:p>
        </p:txBody>
      </p:sp>
    </p:spTree>
    <p:extLst>
      <p:ext uri="{BB962C8B-B14F-4D97-AF65-F5344CB8AC3E}">
        <p14:creationId xmlns:p14="http://schemas.microsoft.com/office/powerpoint/2010/main" val="29010988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Popular</a:t>
            </a:r>
            <a:r>
              <a:rPr lang="en-GB" dirty="0" smtClean="0">
                <a:solidFill>
                  <a:schemeClr val="accent1">
                    <a:tint val="88000"/>
                    <a:satMod val="150000"/>
                  </a:schemeClr>
                </a:solidFill>
                <a:cs typeface="Arial" charset="0"/>
              </a:rPr>
              <a:t> </a:t>
            </a:r>
            <a:r>
              <a:rPr lang="en-GB" sz="2800" dirty="0" smtClean="0">
                <a:solidFill>
                  <a:schemeClr val="accent1">
                    <a:tint val="88000"/>
                    <a:satMod val="150000"/>
                  </a:schemeClr>
                </a:solidFill>
                <a:cs typeface="Arial" charset="0"/>
              </a:rPr>
              <a:t>Design Methods</a:t>
            </a:r>
          </a:p>
        </p:txBody>
      </p:sp>
      <p:sp>
        <p:nvSpPr>
          <p:cNvPr id="24579" name="Rectangle 2"/>
          <p:cNvSpPr>
            <a:spLocks noGrp="1" noChangeArrowheads="1"/>
          </p:cNvSpPr>
          <p:nvPr>
            <p:ph idx="1"/>
          </p:nvPr>
        </p:nvSpPr>
        <p:spPr>
          <a:xfrm>
            <a:off x="457200" y="1447800"/>
            <a:ext cx="8212138" cy="4660900"/>
          </a:xfrm>
        </p:spPr>
        <p:txBody>
          <a:bodyPr/>
          <a:lstStyle/>
          <a:p>
            <a:pPr marL="323850" lvl="1" indent="-323850" eaLnBrk="1" hangingPunct="1">
              <a:spcBef>
                <a:spcPts val="800"/>
              </a:spcBef>
              <a:buFont typeface="Lucida Sans Unicode"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smtClean="0">
                <a:cs typeface="Arial" charset="0"/>
              </a:rPr>
              <a:t>Event-oriented decomposition</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focuses on the events that the system must handle and assigns responsibility for events to different modules</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high-level design catalogues the system’s expected input events</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lower-level designs decompose the system into states and describe how events trigger state transformations</a:t>
            </a:r>
            <a:endParaRPr lang="en-GB" sz="2000" smtClean="0">
              <a:cs typeface="Arial" charset="0"/>
            </a:endParaRPr>
          </a:p>
        </p:txBody>
      </p:sp>
    </p:spTree>
    <p:extLst>
      <p:ext uri="{BB962C8B-B14F-4D97-AF65-F5344CB8AC3E}">
        <p14:creationId xmlns:p14="http://schemas.microsoft.com/office/powerpoint/2010/main" val="248647718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Popular</a:t>
            </a:r>
            <a:r>
              <a:rPr lang="en-GB" dirty="0" smtClean="0">
                <a:solidFill>
                  <a:schemeClr val="accent1">
                    <a:tint val="88000"/>
                    <a:satMod val="150000"/>
                  </a:schemeClr>
                </a:solidFill>
                <a:cs typeface="Arial" charset="0"/>
              </a:rPr>
              <a:t> </a:t>
            </a:r>
            <a:r>
              <a:rPr lang="en-GB" sz="2800" dirty="0" smtClean="0">
                <a:solidFill>
                  <a:schemeClr val="accent1">
                    <a:tint val="88000"/>
                    <a:satMod val="150000"/>
                  </a:schemeClr>
                </a:solidFill>
                <a:cs typeface="Arial" charset="0"/>
              </a:rPr>
              <a:t>Design Methods</a:t>
            </a:r>
          </a:p>
        </p:txBody>
      </p:sp>
      <p:sp>
        <p:nvSpPr>
          <p:cNvPr id="25603" name="Rectangle 2"/>
          <p:cNvSpPr>
            <a:spLocks noGrp="1" noChangeArrowheads="1"/>
          </p:cNvSpPr>
          <p:nvPr>
            <p:ph idx="1"/>
          </p:nvPr>
        </p:nvSpPr>
        <p:spPr>
          <a:xfrm>
            <a:off x="457200" y="1447800"/>
            <a:ext cx="8212138" cy="4660900"/>
          </a:xfrm>
        </p:spPr>
        <p:txBody>
          <a:bodyPr/>
          <a:lstStyle/>
          <a:p>
            <a:pPr marL="323850" lvl="1" indent="-323850" eaLnBrk="1" hangingPunct="1">
              <a:spcBef>
                <a:spcPts val="800"/>
              </a:spcBef>
              <a:buFont typeface="Lucida Sans Unicode"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smtClean="0">
                <a:cs typeface="Arial" charset="0"/>
              </a:rPr>
              <a:t>Object-oriented decomposition</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assigns objects to modules</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high-level design identifies the system’s object types and explains how objects are related to one another</a:t>
            </a:r>
          </a:p>
          <a:p>
            <a:pPr marL="323850" lvl="1" indent="-32385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lower-level designs detail the objects’ attributes and operations</a:t>
            </a:r>
            <a:endParaRPr lang="en-GB" sz="2000" smtClean="0">
              <a:cs typeface="Arial" charset="0"/>
            </a:endParaRPr>
          </a:p>
        </p:txBody>
      </p:sp>
    </p:spTree>
    <p:extLst>
      <p:ext uri="{BB962C8B-B14F-4D97-AF65-F5344CB8AC3E}">
        <p14:creationId xmlns:p14="http://schemas.microsoft.com/office/powerpoint/2010/main" val="5188316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Lecture content</a:t>
            </a:r>
          </a:p>
        </p:txBody>
      </p:sp>
      <p:sp>
        <p:nvSpPr>
          <p:cNvPr id="8195" name="Rectangle 2"/>
          <p:cNvSpPr>
            <a:spLocks noGrp="1" noChangeArrowheads="1"/>
          </p:cNvSpPr>
          <p:nvPr>
            <p:ph idx="1"/>
          </p:nvPr>
        </p:nvSpPr>
        <p:spPr>
          <a:xfrm>
            <a:off x="457200" y="1447800"/>
            <a:ext cx="8212138" cy="4660900"/>
          </a:xfrm>
        </p:spPr>
        <p:txBody>
          <a:bodyPr/>
          <a:lstStyle/>
          <a:p>
            <a:pPr algn="just">
              <a:spcAft>
                <a:spcPts val="0"/>
              </a:spcAft>
            </a:pPr>
            <a:r>
              <a:rPr lang="en-GB" sz="2400" dirty="0" smtClean="0">
                <a:cs typeface="Arial" charset="0"/>
              </a:rPr>
              <a:t>The Assignment For THE COLLABORATIVE DESIGN: See Assignment </a:t>
            </a:r>
            <a:endParaRPr lang="en-GB" sz="2400" dirty="0">
              <a:latin typeface="Times New Roman"/>
              <a:ea typeface="Times New Roman"/>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endParaRPr lang="en-GB" sz="2400" dirty="0" smtClean="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r>
              <a:rPr lang="en-GB" sz="2400" dirty="0" smtClean="0"/>
              <a:t>Blaise </a:t>
            </a:r>
            <a:r>
              <a:rPr lang="en-GB" sz="2400" dirty="0"/>
              <a:t>Pascal once wrote, "I am writing you a long letter, because I haven't got time to write you a short one." There is thus a maximum time limit for the total </a:t>
            </a:r>
            <a:r>
              <a:rPr lang="en-GB" sz="2400" dirty="0" smtClean="0"/>
              <a:t>STAND ALONE presentation </a:t>
            </a:r>
            <a:r>
              <a:rPr lang="en-GB" sz="2400" dirty="0"/>
              <a:t>of </a:t>
            </a:r>
            <a:r>
              <a:rPr lang="en-GB" sz="2400" b="1" dirty="0"/>
              <a:t>15 minutes</a:t>
            </a:r>
            <a:r>
              <a:rPr lang="en-GB" sz="2400" dirty="0"/>
              <a:t>, which will be </a:t>
            </a:r>
            <a:r>
              <a:rPr lang="en-GB" sz="2400" b="1" i="1" dirty="0"/>
              <a:t>strictly </a:t>
            </a:r>
            <a:r>
              <a:rPr lang="en-GB" sz="2400" dirty="0"/>
              <a:t>adhered to. </a:t>
            </a:r>
            <a:endParaRPr lang="en-GB" sz="2400" dirty="0" smtClean="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r>
              <a:rPr lang="en-GB" sz="2400" dirty="0" smtClean="0">
                <a:cs typeface="Arial" charset="0"/>
              </a:rPr>
              <a:t>Lab/Tutorial 1</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r>
              <a:rPr lang="en-GB" sz="2400" dirty="0" smtClean="0">
                <a:cs typeface="Arial" charset="0"/>
              </a:rPr>
              <a:t>Collaborative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r>
              <a:rPr lang="en-GB" sz="2400" dirty="0" smtClean="0">
                <a:cs typeface="Arial" charset="0"/>
              </a:rPr>
              <a:t>Examine different types of decomposition</a:t>
            </a:r>
          </a:p>
          <a:p>
            <a:pPr marL="0" indent="0" eaLnBrk="1" hangingPunct="1">
              <a:buFont typeface="Wingdings 2"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endParaRPr lang="en-GB" sz="2400" dirty="0" smtClean="0">
              <a:cs typeface="Arial" charset="0"/>
            </a:endParaRPr>
          </a:p>
          <a:p>
            <a:pPr marL="0" indent="0" eaLnBrk="1" hangingPunct="1">
              <a:buFont typeface="Wingdings 2"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endParaRPr lang="en-GB" sz="2400" dirty="0">
              <a:cs typeface="Arial" charset="0"/>
            </a:endParaRPr>
          </a:p>
          <a:p>
            <a:pPr marL="0" indent="0" eaLnBrk="1" hangingPunct="1">
              <a:buFont typeface="Wingdings 2"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r>
              <a:rPr lang="en-GB" sz="2400" dirty="0" smtClean="0">
                <a:cs typeface="Arial" charset="0"/>
              </a:rPr>
              <a:t>Software Eng. 4</a:t>
            </a:r>
            <a:r>
              <a:rPr lang="en-GB" sz="2400" baseline="30000" dirty="0" smtClean="0">
                <a:cs typeface="Arial" charset="0"/>
              </a:rPr>
              <a:t>th</a:t>
            </a:r>
            <a:r>
              <a:rPr lang="en-GB" sz="2400" dirty="0" smtClean="0">
                <a:cs typeface="Arial" charset="0"/>
              </a:rPr>
              <a:t> Edition </a:t>
            </a:r>
            <a:r>
              <a:rPr lang="en-GB" sz="2400" dirty="0" err="1" smtClean="0">
                <a:cs typeface="Arial" charset="0"/>
              </a:rPr>
              <a:t>Pfleeger</a:t>
            </a:r>
            <a:r>
              <a:rPr lang="en-GB" sz="2400" dirty="0" smtClean="0">
                <a:cs typeface="Arial" charset="0"/>
              </a:rPr>
              <a:t> &amp; Atlee chapter 5</a:t>
            </a:r>
          </a:p>
          <a:p>
            <a:pPr marL="0" indent="0" eaLnBrk="1" hangingPunct="1">
              <a:buFont typeface="Wingdings 2"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endParaRPr lang="en-GB" sz="2400" dirty="0" smtClean="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endParaRPr lang="en-GB" sz="2400" dirty="0" smtClean="0">
              <a:cs typeface="Arial" charset="0"/>
            </a:endParaRPr>
          </a:p>
          <a:p>
            <a:pPr marL="0" indent="0" eaLnBrk="1" hangingPunct="1">
              <a:buFont typeface="Wingdings 2"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endParaRPr lang="en-GB" sz="2400" dirty="0" smtClean="0">
              <a:cs typeface="Arial" charset="0"/>
            </a:endParaRPr>
          </a:p>
          <a:p>
            <a:pPr marL="0" indent="0" eaLnBrk="1" hangingPunct="1">
              <a:buFont typeface="Wingdings 2"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endParaRPr lang="en-GB" sz="2400" dirty="0" smtClean="0">
              <a:cs typeface="Arial" charset="0"/>
            </a:endParaRPr>
          </a:p>
        </p:txBody>
      </p:sp>
    </p:spTree>
    <p:extLst>
      <p:ext uri="{BB962C8B-B14F-4D97-AF65-F5344CB8AC3E}">
        <p14:creationId xmlns:p14="http://schemas.microsoft.com/office/powerpoint/2010/main" val="340148301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endParaRPr lang="en-GB" sz="2800" dirty="0" smtClean="0">
              <a:solidFill>
                <a:schemeClr val="accent1">
                  <a:tint val="88000"/>
                  <a:satMod val="150000"/>
                </a:schemeClr>
              </a:solidFill>
              <a:cs typeface="Arial" charset="0"/>
            </a:endParaRPr>
          </a:p>
        </p:txBody>
      </p:sp>
      <p:sp>
        <p:nvSpPr>
          <p:cNvPr id="26627"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A design is </a:t>
            </a:r>
            <a:r>
              <a:rPr lang="en-GB" sz="2400" b="1" smtClean="0">
                <a:cs typeface="Arial" charset="0"/>
              </a:rPr>
              <a:t>modular</a:t>
            </a:r>
            <a:r>
              <a:rPr lang="en-GB" sz="2400" smtClean="0">
                <a:cs typeface="Arial" charset="0"/>
              </a:rPr>
              <a:t> when each activity of the system is performed by exactly one software unit, and when the inputs and outputs of each software unit are well-defined</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A software unit is </a:t>
            </a:r>
            <a:r>
              <a:rPr lang="en-GB" sz="2400" b="1" smtClean="0">
                <a:cs typeface="Arial" charset="0"/>
              </a:rPr>
              <a:t>well-defined</a:t>
            </a:r>
            <a:r>
              <a:rPr lang="en-GB" sz="2400" smtClean="0">
                <a:cs typeface="Arial" charset="0"/>
              </a:rPr>
              <a:t> if its interface accurately and precisely specifies the unit’s externally visible behavior</a:t>
            </a:r>
          </a:p>
        </p:txBody>
      </p:sp>
    </p:spTree>
    <p:extLst>
      <p:ext uri="{BB962C8B-B14F-4D97-AF65-F5344CB8AC3E}">
        <p14:creationId xmlns:p14="http://schemas.microsoft.com/office/powerpoint/2010/main" val="259092990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rgbClr val="FFFFFF"/>
            </a:gs>
          </a:gsLst>
          <a:lin ang="8100000" scaled="1"/>
        </a:gra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a:t>
            </a:r>
            <a:br>
              <a:rPr lang="en-GB" dirty="0" smtClean="0">
                <a:solidFill>
                  <a:schemeClr val="accent1">
                    <a:tint val="88000"/>
                    <a:satMod val="150000"/>
                  </a:schemeClr>
                </a:solidFill>
                <a:cs typeface="Arial" charset="0"/>
              </a:rPr>
            </a:br>
            <a:r>
              <a:rPr lang="en-GB" sz="2400" dirty="0" smtClean="0">
                <a:solidFill>
                  <a:schemeClr val="accent1">
                    <a:tint val="88000"/>
                    <a:satMod val="150000"/>
                  </a:schemeClr>
                </a:solidFill>
                <a:cs typeface="Arial" charset="0"/>
              </a:rPr>
              <a:t>Sidebar 5.2  Component-based Software Engineering</a:t>
            </a:r>
            <a:endParaRPr lang="en-GB" sz="2800" dirty="0" smtClean="0">
              <a:solidFill>
                <a:schemeClr val="accent1">
                  <a:tint val="88000"/>
                  <a:satMod val="150000"/>
                </a:schemeClr>
              </a:solidFill>
              <a:cs typeface="Arial" charset="0"/>
            </a:endParaRPr>
          </a:p>
        </p:txBody>
      </p:sp>
      <p:sp>
        <p:nvSpPr>
          <p:cNvPr id="27651" name="Rectangle 2"/>
          <p:cNvSpPr>
            <a:spLocks noGrp="1" noChangeArrowheads="1"/>
          </p:cNvSpPr>
          <p:nvPr>
            <p:ph idx="1"/>
          </p:nvPr>
        </p:nvSpPr>
        <p:spPr>
          <a:xfrm>
            <a:off x="533400" y="1371600"/>
            <a:ext cx="8212138" cy="4660900"/>
          </a:xfrm>
        </p:spPr>
        <p:txBody>
          <a:bodyPr/>
          <a:lstStyle/>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1000" smtClean="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b="1" smtClean="0">
                <a:cs typeface="Arial" charset="0"/>
              </a:rPr>
              <a:t>Component-based software engineering (CBSE) </a:t>
            </a:r>
            <a:r>
              <a:rPr lang="en-US" sz="2400" smtClean="0">
                <a:cs typeface="Arial" charset="0"/>
              </a:rPr>
              <a:t>is a method of software development whereby systems are created by assembling together preexisting components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smtClean="0">
                <a:cs typeface="Arial" charset="0"/>
              </a:rPr>
              <a:t>A </a:t>
            </a:r>
            <a:r>
              <a:rPr lang="en-US" sz="2400" b="1" smtClean="0">
                <a:cs typeface="Arial" charset="0"/>
              </a:rPr>
              <a:t>component</a:t>
            </a:r>
            <a:r>
              <a:rPr lang="en-US" sz="2400" smtClean="0">
                <a:cs typeface="Arial" charset="0"/>
              </a:rPr>
              <a:t> is “a self-contained piece of software with a well-defined set of interfaces” that can be developed, bought, and sold as a distinct entity</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smtClean="0">
                <a:cs typeface="Arial" charset="0"/>
              </a:rPr>
              <a:t>The goal of CBSE is to support the rapid development of new systems, by reducing development to component integration, and to ease the maintenance of such systems by reducing maintenance to component replacement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smtClean="0">
                <a:cs typeface="Arial" charset="0"/>
              </a:rPr>
              <a:t>At this point, CBSE is still more of a goal than a reality with considerable on-going research</a:t>
            </a:r>
            <a:endParaRPr lang="en-GB" sz="2400" smtClean="0">
              <a:cs typeface="Arial" charset="0"/>
            </a:endParaRPr>
          </a:p>
        </p:txBody>
      </p:sp>
    </p:spTree>
    <p:extLst>
      <p:ext uri="{BB962C8B-B14F-4D97-AF65-F5344CB8AC3E}">
        <p14:creationId xmlns:p14="http://schemas.microsoft.com/office/powerpoint/2010/main" val="25078283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Architectural Views</a:t>
            </a:r>
          </a:p>
        </p:txBody>
      </p:sp>
      <p:sp>
        <p:nvSpPr>
          <p:cNvPr id="28675"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Common types of architectural views include:</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Decomposition view</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Dependencies view </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Generalization view</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Execution view</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Implementation view</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Deployment view</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Work-assignment view</a:t>
            </a:r>
          </a:p>
        </p:txBody>
      </p:sp>
    </p:spTree>
    <p:extLst>
      <p:ext uri="{BB962C8B-B14F-4D97-AF65-F5344CB8AC3E}">
        <p14:creationId xmlns:p14="http://schemas.microsoft.com/office/powerpoint/2010/main" val="289298563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Decomposition View</a:t>
            </a:r>
          </a:p>
        </p:txBody>
      </p:sp>
      <p:sp>
        <p:nvSpPr>
          <p:cNvPr id="29699"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The decomposition view portrays the system as programmable units</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This view is likely to be hierarchical</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May be represented by multiple models</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2400" smtClean="0">
              <a:cs typeface="Arial" charset="0"/>
            </a:endParaRPr>
          </a:p>
        </p:txBody>
      </p:sp>
    </p:spTree>
    <p:extLst>
      <p:ext uri="{BB962C8B-B14F-4D97-AF65-F5344CB8AC3E}">
        <p14:creationId xmlns:p14="http://schemas.microsoft.com/office/powerpoint/2010/main" val="99300981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Dependencies View</a:t>
            </a:r>
          </a:p>
        </p:txBody>
      </p:sp>
      <p:sp>
        <p:nvSpPr>
          <p:cNvPr id="30723"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The dependencies view shows dependencies among software units</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This view is useful in project planning</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Also useful for assessing the impact of making a design change to some software unit</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mtClean="0">
              <a:cs typeface="Arial" charset="0"/>
            </a:endParaRPr>
          </a:p>
        </p:txBody>
      </p:sp>
    </p:spTree>
    <p:extLst>
      <p:ext uri="{BB962C8B-B14F-4D97-AF65-F5344CB8AC3E}">
        <p14:creationId xmlns:p14="http://schemas.microsoft.com/office/powerpoint/2010/main" val="1851756111"/>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Generalization View</a:t>
            </a:r>
          </a:p>
        </p:txBody>
      </p:sp>
      <p:sp>
        <p:nvSpPr>
          <p:cNvPr id="31747"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The generalization view shows software units that are generalizations or specializations of one another</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This view is useful when designing abstract or extendible software units</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mtClean="0">
              <a:cs typeface="Arial" charset="0"/>
            </a:endParaRP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mtClean="0">
              <a:cs typeface="Arial" charset="0"/>
            </a:endParaRPr>
          </a:p>
        </p:txBody>
      </p:sp>
    </p:spTree>
    <p:extLst>
      <p:ext uri="{BB962C8B-B14F-4D97-AF65-F5344CB8AC3E}">
        <p14:creationId xmlns:p14="http://schemas.microsoft.com/office/powerpoint/2010/main" val="170873362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Execution View</a:t>
            </a:r>
          </a:p>
        </p:txBody>
      </p:sp>
      <p:sp>
        <p:nvSpPr>
          <p:cNvPr id="32771" name="Rectangle 2"/>
          <p:cNvSpPr>
            <a:spLocks noGrp="1" noChangeArrowheads="1"/>
          </p:cNvSpPr>
          <p:nvPr>
            <p:ph idx="1"/>
          </p:nvPr>
        </p:nvSpPr>
        <p:spPr>
          <a:xfrm>
            <a:off x="457200" y="1447800"/>
            <a:ext cx="8212138" cy="4660900"/>
          </a:xfrm>
        </p:spPr>
        <p:txBody>
          <a:bodyPr/>
          <a:lstStyle/>
          <a:p>
            <a:pPr eaLnBrk="1" hangingPunct="1"/>
            <a:r>
              <a:rPr lang="en-US" smtClean="0">
                <a:cs typeface="Arial" charset="0"/>
              </a:rPr>
              <a:t>The execution view is the traditional box-and-arrow diagram that software architects draw, showing the runtime structure of a system in terms of its components and connectors</a:t>
            </a:r>
          </a:p>
          <a:p>
            <a:pPr eaLnBrk="1" hangingPunct="1"/>
            <a:r>
              <a:rPr lang="en-US" smtClean="0">
                <a:cs typeface="Arial" charset="0"/>
              </a:rPr>
              <a:t>Each </a:t>
            </a:r>
            <a:r>
              <a:rPr lang="en-US" b="1" smtClean="0">
                <a:cs typeface="Arial" charset="0"/>
              </a:rPr>
              <a:t>component </a:t>
            </a:r>
            <a:r>
              <a:rPr lang="en-US" smtClean="0">
                <a:cs typeface="Arial" charset="0"/>
              </a:rPr>
              <a:t>is a distinct executing entity, possibly with its own program stack</a:t>
            </a:r>
          </a:p>
          <a:p>
            <a:pPr eaLnBrk="1" hangingPunct="1"/>
            <a:r>
              <a:rPr lang="en-US" smtClean="0">
                <a:cs typeface="Arial" charset="0"/>
              </a:rPr>
              <a:t>A </a:t>
            </a:r>
            <a:r>
              <a:rPr lang="en-US" b="1" smtClean="0">
                <a:cs typeface="Arial" charset="0"/>
              </a:rPr>
              <a:t>connector </a:t>
            </a:r>
            <a:r>
              <a:rPr lang="en-US" smtClean="0">
                <a:cs typeface="Arial" charset="0"/>
              </a:rPr>
              <a:t>is some intercomponent communication mechanism, such as a communication channel, shared data repository, or remote procedure call</a:t>
            </a:r>
            <a:endParaRPr lang="en-GB" smtClean="0">
              <a:cs typeface="Arial" charset="0"/>
            </a:endParaRPr>
          </a:p>
          <a:p>
            <a:pPr eaLnBrk="1" hangingPunct="1">
              <a:spcBef>
                <a:spcPts val="800"/>
              </a:spcBef>
            </a:pPr>
            <a:endParaRPr lang="en-GB" smtClean="0">
              <a:cs typeface="Arial" charset="0"/>
            </a:endParaRPr>
          </a:p>
        </p:txBody>
      </p:sp>
    </p:spTree>
    <p:extLst>
      <p:ext uri="{BB962C8B-B14F-4D97-AF65-F5344CB8AC3E}">
        <p14:creationId xmlns:p14="http://schemas.microsoft.com/office/powerpoint/2010/main" val="50116117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Implementation View</a:t>
            </a:r>
          </a:p>
        </p:txBody>
      </p:sp>
      <p:sp>
        <p:nvSpPr>
          <p:cNvPr id="33795"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The implementation view maps code units to the source file that contains their implementation</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Helps programmers find the implementation of a software unit within a maze of source-code files</a:t>
            </a:r>
          </a:p>
        </p:txBody>
      </p:sp>
    </p:spTree>
    <p:extLst>
      <p:ext uri="{BB962C8B-B14F-4D97-AF65-F5344CB8AC3E}">
        <p14:creationId xmlns:p14="http://schemas.microsoft.com/office/powerpoint/2010/main" val="43828866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Deployment View</a:t>
            </a:r>
          </a:p>
        </p:txBody>
      </p:sp>
      <p:sp>
        <p:nvSpPr>
          <p:cNvPr id="34819" name="Rectangle 2"/>
          <p:cNvSpPr>
            <a:spLocks noGrp="1" noChangeArrowheads="1"/>
          </p:cNvSpPr>
          <p:nvPr>
            <p:ph idx="1"/>
          </p:nvPr>
        </p:nvSpPr>
        <p:spPr>
          <a:xfrm>
            <a:off x="457200" y="1447800"/>
            <a:ext cx="8212138" cy="4660900"/>
          </a:xfrm>
        </p:spPr>
        <p:txBody>
          <a:bodyPr/>
          <a:lstStyle/>
          <a:p>
            <a:pPr eaLnBrk="1" hangingPunct="1"/>
            <a:r>
              <a:rPr lang="en-US" smtClean="0">
                <a:cs typeface="Arial" charset="0"/>
              </a:rPr>
              <a:t>The deployment view maps runtime entities, such as components and connectors, onto computer resources, such as processors, data stores, and communication networks</a:t>
            </a:r>
          </a:p>
          <a:p>
            <a:pPr eaLnBrk="1" hangingPunct="1"/>
            <a:r>
              <a:rPr lang="en-US" smtClean="0">
                <a:cs typeface="Arial" charset="0"/>
              </a:rPr>
              <a:t>It helps the architect analyze the quality attributes of a design, such as performance, reliability, and security</a:t>
            </a:r>
            <a:endParaRPr lang="en-GB" smtClean="0">
              <a:cs typeface="Arial" charset="0"/>
            </a:endParaRPr>
          </a:p>
        </p:txBody>
      </p:sp>
    </p:spTree>
    <p:extLst>
      <p:ext uri="{BB962C8B-B14F-4D97-AF65-F5344CB8AC3E}">
        <p14:creationId xmlns:p14="http://schemas.microsoft.com/office/powerpoint/2010/main" val="82070734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5.3 Decomposition and Views </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Work-assignment View</a:t>
            </a:r>
          </a:p>
        </p:txBody>
      </p:sp>
      <p:sp>
        <p:nvSpPr>
          <p:cNvPr id="35843" name="Rectangle 2"/>
          <p:cNvSpPr>
            <a:spLocks noGrp="1" noChangeArrowheads="1"/>
          </p:cNvSpPr>
          <p:nvPr>
            <p:ph idx="1"/>
          </p:nvPr>
        </p:nvSpPr>
        <p:spPr>
          <a:xfrm>
            <a:off x="457200" y="1447800"/>
            <a:ext cx="8212138" cy="4660900"/>
          </a:xfrm>
        </p:spPr>
        <p:txBody>
          <a:bodyPr/>
          <a:lstStyle/>
          <a:p>
            <a:pPr eaLnBrk="1" hangingPunct="1"/>
            <a:r>
              <a:rPr lang="en-US" smtClean="0">
                <a:cs typeface="Arial" charset="0"/>
              </a:rPr>
              <a:t>The work-assignment view decomposes the system’s design into work tasks that can be assigned to project teams</a:t>
            </a:r>
          </a:p>
          <a:p>
            <a:pPr eaLnBrk="1" hangingPunct="1"/>
            <a:r>
              <a:rPr lang="en-US" smtClean="0">
                <a:cs typeface="Arial" charset="0"/>
              </a:rPr>
              <a:t>Helps project managers plan and allocate project resources, as well as track each team’s progress</a:t>
            </a:r>
            <a:endParaRPr lang="en-GB" smtClean="0">
              <a:cs typeface="Arial" charset="0"/>
            </a:endParaRPr>
          </a:p>
        </p:txBody>
      </p:sp>
    </p:spTree>
    <p:extLst>
      <p:ext uri="{BB962C8B-B14F-4D97-AF65-F5344CB8AC3E}">
        <p14:creationId xmlns:p14="http://schemas.microsoft.com/office/powerpoint/2010/main" val="286984559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Times New Roman" pitchFamily="18" charset="0"/>
                <a:ea typeface="Lucida Sans Unicode" pitchFamily="34" charset="0"/>
                <a:cs typeface="Lucida Sans Unicode" pitchFamily="34" charset="0"/>
              </a:defRPr>
            </a:lvl1pPr>
            <a:lvl2pPr marL="742950" indent="-285750" eaLnBrk="0" hangingPunct="0">
              <a:defRPr>
                <a:solidFill>
                  <a:schemeClr val="bg1"/>
                </a:solidFill>
                <a:latin typeface="Times New Roman" pitchFamily="18" charset="0"/>
                <a:ea typeface="Lucida Sans Unicode" pitchFamily="34" charset="0"/>
                <a:cs typeface="Lucida Sans Unicode" pitchFamily="34" charset="0"/>
              </a:defRPr>
            </a:lvl2pPr>
            <a:lvl3pPr marL="1143000" indent="-228600" eaLnBrk="0" hangingPunct="0">
              <a:defRPr>
                <a:solidFill>
                  <a:schemeClr val="bg1"/>
                </a:solidFill>
                <a:latin typeface="Times New Roman" pitchFamily="18" charset="0"/>
                <a:ea typeface="Lucida Sans Unicode" pitchFamily="34" charset="0"/>
                <a:cs typeface="Lucida Sans Unicode" pitchFamily="34" charset="0"/>
              </a:defRPr>
            </a:lvl3pPr>
            <a:lvl4pPr marL="1600200" indent="-228600" eaLnBrk="0" hangingPunct="0">
              <a:defRPr>
                <a:solidFill>
                  <a:schemeClr val="bg1"/>
                </a:solidFill>
                <a:latin typeface="Times New Roman" pitchFamily="18" charset="0"/>
                <a:ea typeface="Lucida Sans Unicode" pitchFamily="34" charset="0"/>
                <a:cs typeface="Lucida Sans Unicode" pitchFamily="34" charset="0"/>
              </a:defRPr>
            </a:lvl4pPr>
            <a:lvl5pPr marL="2057400" indent="-228600" eaLnBrk="0" hangingPunct="0">
              <a:defRPr>
                <a:solidFill>
                  <a:schemeClr val="bg1"/>
                </a:solidFill>
                <a:latin typeface="Times New Roman" pitchFamily="18" charset="0"/>
                <a:ea typeface="Lucida Sans Unicode"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9pPr>
          </a:lstStyle>
          <a:p>
            <a:pPr eaLnBrk="1" hangingPunct="1"/>
            <a:endParaRPr lang="en-US">
              <a:solidFill>
                <a:prstClr val="black"/>
              </a:solidFill>
              <a:latin typeface="Arial" charset="0"/>
              <a:cs typeface="Arial" charset="0"/>
            </a:endParaRPr>
          </a:p>
        </p:txBody>
      </p:sp>
      <p:sp>
        <p:nvSpPr>
          <p:cNvPr id="819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Times New Roman" pitchFamily="18" charset="0"/>
                <a:ea typeface="Lucida Sans Unicode" pitchFamily="34" charset="0"/>
                <a:cs typeface="Lucida Sans Unicode" pitchFamily="34" charset="0"/>
              </a:defRPr>
            </a:lvl1pPr>
            <a:lvl2pPr marL="742950" indent="-285750" eaLnBrk="0" hangingPunct="0">
              <a:defRPr>
                <a:solidFill>
                  <a:schemeClr val="bg1"/>
                </a:solidFill>
                <a:latin typeface="Times New Roman" pitchFamily="18" charset="0"/>
                <a:ea typeface="Lucida Sans Unicode" pitchFamily="34" charset="0"/>
                <a:cs typeface="Lucida Sans Unicode" pitchFamily="34" charset="0"/>
              </a:defRPr>
            </a:lvl2pPr>
            <a:lvl3pPr marL="1143000" indent="-228600" eaLnBrk="0" hangingPunct="0">
              <a:defRPr>
                <a:solidFill>
                  <a:schemeClr val="bg1"/>
                </a:solidFill>
                <a:latin typeface="Times New Roman" pitchFamily="18" charset="0"/>
                <a:ea typeface="Lucida Sans Unicode" pitchFamily="34" charset="0"/>
                <a:cs typeface="Lucida Sans Unicode" pitchFamily="34" charset="0"/>
              </a:defRPr>
            </a:lvl3pPr>
            <a:lvl4pPr marL="1600200" indent="-228600" eaLnBrk="0" hangingPunct="0">
              <a:defRPr>
                <a:solidFill>
                  <a:schemeClr val="bg1"/>
                </a:solidFill>
                <a:latin typeface="Times New Roman" pitchFamily="18" charset="0"/>
                <a:ea typeface="Lucida Sans Unicode" pitchFamily="34" charset="0"/>
                <a:cs typeface="Lucida Sans Unicode" pitchFamily="34" charset="0"/>
              </a:defRPr>
            </a:lvl4pPr>
            <a:lvl5pPr marL="2057400" indent="-228600" eaLnBrk="0" hangingPunct="0">
              <a:defRPr>
                <a:solidFill>
                  <a:schemeClr val="bg1"/>
                </a:solidFill>
                <a:latin typeface="Times New Roman" pitchFamily="18" charset="0"/>
                <a:ea typeface="Lucida Sans Unicode"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9pPr>
          </a:lstStyle>
          <a:p>
            <a:pPr eaLnBrk="1" hangingPunct="1"/>
            <a:endParaRPr lang="en-US">
              <a:solidFill>
                <a:prstClr val="black"/>
              </a:solidFill>
              <a:latin typeface="Arial" charset="0"/>
              <a:cs typeface="Arial" charset="0"/>
            </a:endParaRPr>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Times New Roman" pitchFamily="18" charset="0"/>
                <a:ea typeface="Lucida Sans Unicode" pitchFamily="34" charset="0"/>
                <a:cs typeface="Lucida Sans Unicode" pitchFamily="34" charset="0"/>
              </a:defRPr>
            </a:lvl1pPr>
            <a:lvl2pPr marL="742950" indent="-285750" eaLnBrk="0" hangingPunct="0">
              <a:defRPr>
                <a:solidFill>
                  <a:schemeClr val="bg1"/>
                </a:solidFill>
                <a:latin typeface="Times New Roman" pitchFamily="18" charset="0"/>
                <a:ea typeface="Lucida Sans Unicode" pitchFamily="34" charset="0"/>
                <a:cs typeface="Lucida Sans Unicode" pitchFamily="34" charset="0"/>
              </a:defRPr>
            </a:lvl2pPr>
            <a:lvl3pPr marL="1143000" indent="-228600" eaLnBrk="0" hangingPunct="0">
              <a:defRPr>
                <a:solidFill>
                  <a:schemeClr val="bg1"/>
                </a:solidFill>
                <a:latin typeface="Times New Roman" pitchFamily="18" charset="0"/>
                <a:ea typeface="Lucida Sans Unicode" pitchFamily="34" charset="0"/>
                <a:cs typeface="Lucida Sans Unicode" pitchFamily="34" charset="0"/>
              </a:defRPr>
            </a:lvl3pPr>
            <a:lvl4pPr marL="1600200" indent="-228600" eaLnBrk="0" hangingPunct="0">
              <a:defRPr>
                <a:solidFill>
                  <a:schemeClr val="bg1"/>
                </a:solidFill>
                <a:latin typeface="Times New Roman" pitchFamily="18" charset="0"/>
                <a:ea typeface="Lucida Sans Unicode" pitchFamily="34" charset="0"/>
                <a:cs typeface="Lucida Sans Unicode" pitchFamily="34" charset="0"/>
              </a:defRPr>
            </a:lvl4pPr>
            <a:lvl5pPr marL="2057400" indent="-228600" eaLnBrk="0" hangingPunct="0">
              <a:defRPr>
                <a:solidFill>
                  <a:schemeClr val="bg1"/>
                </a:solidFill>
                <a:latin typeface="Times New Roman" pitchFamily="18" charset="0"/>
                <a:ea typeface="Lucida Sans Unicode"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9pPr>
          </a:lstStyle>
          <a:p>
            <a:pPr eaLnBrk="1" hangingPunct="1"/>
            <a:fld id="{87031531-54F0-4299-B060-4CBCF9B9FDDD}" type="slidenum">
              <a:rPr lang="en-GB">
                <a:solidFill>
                  <a:prstClr val="black"/>
                </a:solidFill>
                <a:latin typeface="Arial" charset="0"/>
                <a:cs typeface="Arial" charset="0"/>
              </a:rPr>
              <a:pPr eaLnBrk="1" hangingPunct="1"/>
              <a:t>3</a:t>
            </a:fld>
            <a:endParaRPr lang="en-GB">
              <a:solidFill>
                <a:prstClr val="black"/>
              </a:solidFill>
              <a:latin typeface="Arial" charset="0"/>
              <a:cs typeface="Arial" charset="0"/>
            </a:endParaRPr>
          </a:p>
        </p:txBody>
      </p:sp>
      <p:sp>
        <p:nvSpPr>
          <p:cNvPr id="8197" name="Text Box 4"/>
          <p:cNvSpPr txBox="1">
            <a:spLocks noChangeArrowheads="1"/>
          </p:cNvSpPr>
          <p:nvPr/>
        </p:nvSpPr>
        <p:spPr bwMode="auto">
          <a:xfrm>
            <a:off x="838200" y="0"/>
            <a:ext cx="746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Times New Roman" pitchFamily="18" charset="0"/>
                <a:ea typeface="Lucida Sans Unicode" pitchFamily="34" charset="0"/>
                <a:cs typeface="Lucida Sans Unicode" pitchFamily="34" charset="0"/>
              </a:defRPr>
            </a:lvl1pPr>
            <a:lvl2pPr marL="742950" indent="-285750" eaLnBrk="0" hangingPunct="0">
              <a:defRPr>
                <a:solidFill>
                  <a:schemeClr val="bg1"/>
                </a:solidFill>
                <a:latin typeface="Times New Roman" pitchFamily="18" charset="0"/>
                <a:ea typeface="Lucida Sans Unicode" pitchFamily="34" charset="0"/>
                <a:cs typeface="Lucida Sans Unicode" pitchFamily="34" charset="0"/>
              </a:defRPr>
            </a:lvl2pPr>
            <a:lvl3pPr marL="1143000" indent="-228600" eaLnBrk="0" hangingPunct="0">
              <a:defRPr>
                <a:solidFill>
                  <a:schemeClr val="bg1"/>
                </a:solidFill>
                <a:latin typeface="Times New Roman" pitchFamily="18" charset="0"/>
                <a:ea typeface="Lucida Sans Unicode" pitchFamily="34" charset="0"/>
                <a:cs typeface="Lucida Sans Unicode" pitchFamily="34" charset="0"/>
              </a:defRPr>
            </a:lvl3pPr>
            <a:lvl4pPr marL="1600200" indent="-228600" eaLnBrk="0" hangingPunct="0">
              <a:defRPr>
                <a:solidFill>
                  <a:schemeClr val="bg1"/>
                </a:solidFill>
                <a:latin typeface="Times New Roman" pitchFamily="18" charset="0"/>
                <a:ea typeface="Lucida Sans Unicode" pitchFamily="34" charset="0"/>
                <a:cs typeface="Lucida Sans Unicode" pitchFamily="34" charset="0"/>
              </a:defRPr>
            </a:lvl4pPr>
            <a:lvl5pPr marL="2057400" indent="-228600" eaLnBrk="0" hangingPunct="0">
              <a:defRPr>
                <a:solidFill>
                  <a:schemeClr val="bg1"/>
                </a:solidFill>
                <a:latin typeface="Times New Roman" pitchFamily="18" charset="0"/>
                <a:ea typeface="Lucida Sans Unicode"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9pPr>
          </a:lstStyle>
          <a:p>
            <a:pPr fontAlgn="base">
              <a:spcBef>
                <a:spcPct val="50000"/>
              </a:spcBef>
              <a:spcAft>
                <a:spcPct val="0"/>
              </a:spcAft>
            </a:pPr>
            <a:r>
              <a:rPr lang="en-GB" sz="3600" b="1" smtClean="0">
                <a:solidFill>
                  <a:prstClr val="black"/>
                </a:solidFill>
                <a:latin typeface="Arial" charset="0"/>
                <a:cs typeface="Arial" charset="0"/>
              </a:rPr>
              <a:t>Teaching and Learning</a:t>
            </a:r>
          </a:p>
        </p:txBody>
      </p:sp>
      <p:sp>
        <p:nvSpPr>
          <p:cNvPr id="8198" name="Line 5"/>
          <p:cNvSpPr>
            <a:spLocks noChangeShapeType="1"/>
          </p:cNvSpPr>
          <p:nvPr/>
        </p:nvSpPr>
        <p:spPr bwMode="auto">
          <a:xfrm>
            <a:off x="762000" y="762000"/>
            <a:ext cx="754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smtClean="0">
              <a:solidFill>
                <a:prstClr val="white"/>
              </a:solidFill>
              <a:latin typeface="Times New Roman" pitchFamily="18" charset="0"/>
              <a:cs typeface="Lucida Sans Unicode" pitchFamily="34" charset="0"/>
            </a:endParaRPr>
          </a:p>
        </p:txBody>
      </p:sp>
      <p:sp>
        <p:nvSpPr>
          <p:cNvPr id="500742" name="Text Box 6"/>
          <p:cNvSpPr txBox="1">
            <a:spLocks noChangeArrowheads="1"/>
          </p:cNvSpPr>
          <p:nvPr/>
        </p:nvSpPr>
        <p:spPr bwMode="auto">
          <a:xfrm>
            <a:off x="684213" y="836613"/>
            <a:ext cx="7632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bg1"/>
                </a:solidFill>
                <a:latin typeface="Times New Roman" pitchFamily="18" charset="0"/>
                <a:ea typeface="Lucida Sans Unicode" pitchFamily="34" charset="0"/>
                <a:cs typeface="Lucida Sans Unicode" pitchFamily="34" charset="0"/>
              </a:defRPr>
            </a:lvl1pPr>
            <a:lvl2pPr marL="742950" indent="-285750" eaLnBrk="0" hangingPunct="0">
              <a:defRPr>
                <a:solidFill>
                  <a:schemeClr val="bg1"/>
                </a:solidFill>
                <a:latin typeface="Times New Roman" pitchFamily="18" charset="0"/>
                <a:ea typeface="Lucida Sans Unicode" pitchFamily="34" charset="0"/>
                <a:cs typeface="Lucida Sans Unicode" pitchFamily="34" charset="0"/>
              </a:defRPr>
            </a:lvl2pPr>
            <a:lvl3pPr marL="1143000" indent="-228600" eaLnBrk="0" hangingPunct="0">
              <a:defRPr>
                <a:solidFill>
                  <a:schemeClr val="bg1"/>
                </a:solidFill>
                <a:latin typeface="Times New Roman" pitchFamily="18" charset="0"/>
                <a:ea typeface="Lucida Sans Unicode" pitchFamily="34" charset="0"/>
                <a:cs typeface="Lucida Sans Unicode" pitchFamily="34" charset="0"/>
              </a:defRPr>
            </a:lvl3pPr>
            <a:lvl4pPr marL="1600200" indent="-228600" eaLnBrk="0" hangingPunct="0">
              <a:defRPr>
                <a:solidFill>
                  <a:schemeClr val="bg1"/>
                </a:solidFill>
                <a:latin typeface="Times New Roman" pitchFamily="18" charset="0"/>
                <a:ea typeface="Lucida Sans Unicode" pitchFamily="34" charset="0"/>
                <a:cs typeface="Lucida Sans Unicode" pitchFamily="34" charset="0"/>
              </a:defRPr>
            </a:lvl4pPr>
            <a:lvl5pPr marL="2057400" indent="-228600" eaLnBrk="0" hangingPunct="0">
              <a:defRPr>
                <a:solidFill>
                  <a:schemeClr val="bg1"/>
                </a:solidFill>
                <a:latin typeface="Times New Roman" pitchFamily="18" charset="0"/>
                <a:ea typeface="Lucida Sans Unicode"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9pPr>
          </a:lstStyle>
          <a:p>
            <a:pPr eaLnBrk="1" fontAlgn="base" hangingPunct="1">
              <a:spcBef>
                <a:spcPct val="0"/>
              </a:spcBef>
              <a:spcAft>
                <a:spcPct val="0"/>
              </a:spcAft>
            </a:pPr>
            <a:r>
              <a:rPr lang="en-GB" sz="2800" b="1" smtClean="0">
                <a:solidFill>
                  <a:prstClr val="black"/>
                </a:solidFill>
                <a:latin typeface="Arial" charset="0"/>
                <a:cs typeface="Arial" charset="0"/>
              </a:rPr>
              <a:t>Pyramid Learning (</a:t>
            </a:r>
            <a:r>
              <a:rPr lang="en-GB" sz="2000" b="1" smtClean="0">
                <a:solidFill>
                  <a:prstClr val="black"/>
                </a:solidFill>
                <a:latin typeface="Arial" charset="0"/>
                <a:cs typeface="Arial" charset="0"/>
              </a:rPr>
              <a:t>average retention rates</a:t>
            </a:r>
            <a:r>
              <a:rPr lang="en-GB" sz="2800" b="1" smtClean="0">
                <a:solidFill>
                  <a:prstClr val="black"/>
                </a:solidFill>
                <a:latin typeface="Arial" charset="0"/>
                <a:cs typeface="Arial" charset="0"/>
              </a:rPr>
              <a:t>)</a:t>
            </a:r>
          </a:p>
        </p:txBody>
      </p:sp>
      <p:pic>
        <p:nvPicPr>
          <p:cNvPr id="50074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12875"/>
            <a:ext cx="80645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195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0742"/>
                                        </p:tgtEl>
                                        <p:attrNameLst>
                                          <p:attrName>style.visibility</p:attrName>
                                        </p:attrNameLst>
                                      </p:cBhvr>
                                      <p:to>
                                        <p:strVal val="visible"/>
                                      </p:to>
                                    </p:set>
                                    <p:animEffect transition="in" filter="wipe(left)">
                                      <p:cBhvr>
                                        <p:cTn id="7" dur="500"/>
                                        <p:tgtEl>
                                          <p:spTgt spid="50074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00747"/>
                                        </p:tgtEl>
                                        <p:attrNameLst>
                                          <p:attrName>style.visibility</p:attrName>
                                        </p:attrNameLst>
                                      </p:cBhvr>
                                      <p:to>
                                        <p:strVal val="visible"/>
                                      </p:to>
                                    </p:set>
                                    <p:animEffect transition="in" filter="wipe(up)">
                                      <p:cBhvr>
                                        <p:cTn id="11" dur="1000"/>
                                        <p:tgtEl>
                                          <p:spTgt spid="500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a:xfrm>
            <a:off x="503238" y="530225"/>
            <a:ext cx="8183562" cy="4187825"/>
          </a:xfrm>
        </p:spPr>
        <p:txBody>
          <a:bodyPr/>
          <a:lstStyle/>
          <a:p>
            <a:pPr eaLnBrk="1" hangingPunct="1"/>
            <a:r>
              <a:rPr lang="en-GB" smtClean="0"/>
              <a:t>Different aspects of software design</a:t>
            </a:r>
          </a:p>
          <a:p>
            <a:pPr eaLnBrk="1" hangingPunct="1"/>
            <a:r>
              <a:rPr lang="en-GB" smtClean="0"/>
              <a:t>Decomposition and views of design</a:t>
            </a:r>
          </a:p>
        </p:txBody>
      </p:sp>
      <p:sp>
        <p:nvSpPr>
          <p:cNvPr id="3" name="Title 2"/>
          <p:cNvSpPr>
            <a:spLocks noGrp="1"/>
          </p:cNvSpPr>
          <p:nvPr>
            <p:ph type="title"/>
          </p:nvPr>
        </p:nvSpPr>
        <p:spPr>
          <a:xfrm>
            <a:off x="503238" y="4983163"/>
            <a:ext cx="8183562" cy="1052512"/>
          </a:xfrm>
        </p:spPr>
        <p:txBody>
          <a:bodyPr/>
          <a:lstStyle/>
          <a:p>
            <a:pPr eaLnBrk="1" hangingPunct="1">
              <a:defRPr/>
            </a:pPr>
            <a:r>
              <a:rPr lang="en-GB" dirty="0" smtClean="0"/>
              <a:t>Summary Lecture 1</a:t>
            </a:r>
            <a:endParaRPr lang="en-GB" dirty="0"/>
          </a:p>
        </p:txBody>
      </p:sp>
    </p:spTree>
    <p:extLst>
      <p:ext uri="{BB962C8B-B14F-4D97-AF65-F5344CB8AC3E}">
        <p14:creationId xmlns:p14="http://schemas.microsoft.com/office/powerpoint/2010/main" val="553748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 Collaborative Design</a:t>
            </a:r>
            <a:endParaRPr lang="en-GB" sz="2800" dirty="0" smtClean="0">
              <a:solidFill>
                <a:schemeClr val="accent1">
                  <a:tint val="88000"/>
                  <a:satMod val="150000"/>
                </a:schemeClr>
              </a:solidFill>
              <a:cs typeface="Arial" charset="0"/>
            </a:endParaRPr>
          </a:p>
        </p:txBody>
      </p:sp>
      <p:sp>
        <p:nvSpPr>
          <p:cNvPr id="9219" name="Rectangle 2"/>
          <p:cNvSpPr>
            <a:spLocks noGrp="1" noChangeArrowheads="1"/>
          </p:cNvSpPr>
          <p:nvPr>
            <p:ph idx="1"/>
          </p:nvPr>
        </p:nvSpPr>
        <p:spPr>
          <a:xfrm>
            <a:off x="457200" y="14351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Usually the design of software systems is performed by a team of developers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Several issues must be addressed by the team:</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Who is best suited to design each aspect of the system</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How to document all aspects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How to coordinate and integrate the software units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Important to view group interaction in its cultural and ethical contexts</a:t>
            </a:r>
          </a:p>
        </p:txBody>
      </p:sp>
    </p:spTree>
    <p:extLst>
      <p:ext uri="{BB962C8B-B14F-4D97-AF65-F5344CB8AC3E}">
        <p14:creationId xmlns:p14="http://schemas.microsoft.com/office/powerpoint/2010/main" val="242305259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5.1 The Design Process</a:t>
            </a:r>
          </a:p>
        </p:txBody>
      </p:sp>
      <p:sp>
        <p:nvSpPr>
          <p:cNvPr id="10243"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b="1" smtClean="0">
                <a:cs typeface="Arial" charset="0"/>
              </a:rPr>
              <a:t>Design</a:t>
            </a:r>
            <a:r>
              <a:rPr lang="en-GB" sz="2400" smtClean="0">
                <a:cs typeface="Arial" charset="0"/>
              </a:rPr>
              <a:t> is the creative process of figuring out how to implement all of the customer’s requirements; the resulting plan is also called the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Early design decisions address the system’s architecture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Later design decisions address how to implement the individual units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1800" smtClean="0">
              <a:cs typeface="Arial" charset="0"/>
            </a:endParaRPr>
          </a:p>
        </p:txBody>
      </p:sp>
    </p:spTree>
    <p:extLst>
      <p:ext uri="{BB962C8B-B14F-4D97-AF65-F5344CB8AC3E}">
        <p14:creationId xmlns:p14="http://schemas.microsoft.com/office/powerpoint/2010/main" val="265497871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7200" y="0"/>
            <a:ext cx="8212138" cy="1127125"/>
          </a:xfrm>
        </p:spPr>
        <p:txBody>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5.1 The Design Process</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Design is a Creative Process</a:t>
            </a:r>
          </a:p>
        </p:txBody>
      </p:sp>
      <p:sp>
        <p:nvSpPr>
          <p:cNvPr id="11267"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Design is an intellectually challenging task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Numerous possibilities the system must accommodate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Nonfunctional design goals (e.g., ease of use, ease to maintain)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External factors (e.g., standard data formats, government regulations)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We can improve our design by studying examples of good design (see lecture on Design Patterns)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Most design work is </a:t>
            </a:r>
            <a:r>
              <a:rPr lang="en-GB" sz="2400" b="1" smtClean="0">
                <a:cs typeface="Arial" charset="0"/>
              </a:rPr>
              <a:t>routine design</a:t>
            </a:r>
            <a:r>
              <a:rPr lang="en-GB" sz="2400" smtClean="0">
                <a:cs typeface="Arial" charset="0"/>
              </a:rPr>
              <a:t>, solve problem by reusing and adapting solutions from similar problems</a:t>
            </a:r>
          </a:p>
        </p:txBody>
      </p:sp>
    </p:spTree>
    <p:extLst>
      <p:ext uri="{BB962C8B-B14F-4D97-AF65-F5344CB8AC3E}">
        <p14:creationId xmlns:p14="http://schemas.microsoft.com/office/powerpoint/2010/main" val="70919156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048000"/>
            <a:ext cx="5357813"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95"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5.1 The Design Process</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Design is a Creative Process (continued)</a:t>
            </a:r>
          </a:p>
        </p:txBody>
      </p:sp>
      <p:sp>
        <p:nvSpPr>
          <p:cNvPr id="12292" name="Rectangle 2"/>
          <p:cNvSpPr>
            <a:spLocks noGrp="1" noChangeArrowheads="1"/>
          </p:cNvSpPr>
          <p:nvPr>
            <p:ph idx="1"/>
          </p:nvPr>
        </p:nvSpPr>
        <p:spPr>
          <a:xfrm>
            <a:off x="457200" y="1447800"/>
            <a:ext cx="8212138" cy="1752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Many ways to leverage existing solutions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Cloning:  Borrow design/code in its entirety, with minor adjustments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Reference models:  Generic architecture that suggests how to decompose the system</a:t>
            </a:r>
          </a:p>
        </p:txBody>
      </p:sp>
    </p:spTree>
    <p:extLst>
      <p:ext uri="{BB962C8B-B14F-4D97-AF65-F5344CB8AC3E}">
        <p14:creationId xmlns:p14="http://schemas.microsoft.com/office/powerpoint/2010/main" val="332862213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5.1 The Design Process</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Design is a Creative Process (continued)</a:t>
            </a:r>
          </a:p>
        </p:txBody>
      </p:sp>
      <p:sp>
        <p:nvSpPr>
          <p:cNvPr id="13315" name="Rectangle 2"/>
          <p:cNvSpPr>
            <a:spLocks noGrp="1" noChangeArrowheads="1"/>
          </p:cNvSpPr>
          <p:nvPr>
            <p:ph idx="1"/>
          </p:nvPr>
        </p:nvSpPr>
        <p:spPr>
          <a:xfrm>
            <a:off x="457200" y="1447800"/>
            <a:ext cx="8212138" cy="1752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Reference model for a compiler</a:t>
            </a:r>
          </a:p>
        </p:txBody>
      </p:sp>
      <p:grpSp>
        <p:nvGrpSpPr>
          <p:cNvPr id="13316" name="Group 4"/>
          <p:cNvGrpSpPr>
            <a:grpSpLocks/>
          </p:cNvGrpSpPr>
          <p:nvPr/>
        </p:nvGrpSpPr>
        <p:grpSpPr bwMode="auto">
          <a:xfrm>
            <a:off x="1371600" y="1981200"/>
            <a:ext cx="6629400" cy="4114800"/>
            <a:chOff x="0" y="0"/>
            <a:chExt cx="9100" cy="5280"/>
          </a:xfrm>
        </p:grpSpPr>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 y="0"/>
              <a:ext cx="8440" cy="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18" name="Rectangle 6"/>
            <p:cNvSpPr>
              <a:spLocks/>
            </p:cNvSpPr>
            <p:nvPr/>
          </p:nvSpPr>
          <p:spPr bwMode="auto">
            <a:xfrm>
              <a:off x="0" y="4940"/>
              <a:ext cx="910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lstStyle/>
            <a:p>
              <a:pPr eaLnBrk="0" fontAlgn="base" hangingPunct="0">
                <a:spcBef>
                  <a:spcPct val="0"/>
                </a:spcBef>
                <a:spcAft>
                  <a:spcPct val="0"/>
                </a:spcAft>
              </a:pPr>
              <a:endParaRPr lang="en-US" smtClean="0">
                <a:solidFill>
                  <a:prstClr val="white"/>
                </a:solidFill>
                <a:latin typeface="Times New Roman" pitchFamily="18" charset="0"/>
                <a:cs typeface="Lucida Sans Unicode" pitchFamily="34" charset="0"/>
              </a:endParaRPr>
            </a:p>
          </p:txBody>
        </p:sp>
      </p:grpSp>
    </p:spTree>
    <p:extLst>
      <p:ext uri="{BB962C8B-B14F-4D97-AF65-F5344CB8AC3E}">
        <p14:creationId xmlns:p14="http://schemas.microsoft.com/office/powerpoint/2010/main" val="366337531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7200" y="0"/>
            <a:ext cx="8212138" cy="1127125"/>
          </a:xfrm>
        </p:spPr>
        <p:txBody>
          <a:bodyPr>
            <a:normAutofit fontScale="90000"/>
          </a:bodyPr>
          <a:lstStyle/>
          <a:p>
            <a:pPr eaLnBrk="1" fontAlgn="auto" hangingPunct="1">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solidFill>
                  <a:schemeClr val="accent1">
                    <a:tint val="88000"/>
                    <a:satMod val="150000"/>
                  </a:schemeClr>
                </a:solidFill>
                <a:cs typeface="Arial" charset="0"/>
              </a:rPr>
              <a:t>5.1 The Design Process</a:t>
            </a:r>
            <a:br>
              <a:rPr lang="en-GB" dirty="0" smtClean="0">
                <a:solidFill>
                  <a:schemeClr val="accent1">
                    <a:tint val="88000"/>
                    <a:satMod val="150000"/>
                  </a:schemeClr>
                </a:solidFill>
                <a:cs typeface="Arial" charset="0"/>
              </a:rPr>
            </a:br>
            <a:r>
              <a:rPr lang="en-GB" sz="2800" dirty="0" smtClean="0">
                <a:solidFill>
                  <a:schemeClr val="accent1">
                    <a:tint val="88000"/>
                    <a:satMod val="150000"/>
                  </a:schemeClr>
                </a:solidFill>
                <a:cs typeface="Arial" charset="0"/>
              </a:rPr>
              <a:t>Design is a Creative Process (continued)</a:t>
            </a:r>
          </a:p>
        </p:txBody>
      </p:sp>
      <p:sp>
        <p:nvSpPr>
          <p:cNvPr id="14339" name="Rectangle 2"/>
          <p:cNvSpPr>
            <a:spLocks noGrp="1" noChangeArrowheads="1"/>
          </p:cNvSpPr>
          <p:nvPr>
            <p:ph idx="1"/>
          </p:nvPr>
        </p:nvSpPr>
        <p:spPr>
          <a:xfrm>
            <a:off x="457200" y="1447800"/>
            <a:ext cx="8212138" cy="46482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More typically, a reference model will not exist for the problem</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Software architectures have generic solutions too, referred to as </a:t>
            </a:r>
            <a:r>
              <a:rPr lang="en-GB" sz="2400" b="1" smtClean="0">
                <a:cs typeface="Arial" charset="0"/>
              </a:rPr>
              <a:t>architectural styles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Focusing on one architectural style can create problems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Good design is about selecting, adapting, and integrating several architectural design styles to produce the desired result  </a:t>
            </a:r>
          </a:p>
        </p:txBody>
      </p:sp>
    </p:spTree>
    <p:extLst>
      <p:ext uri="{BB962C8B-B14F-4D97-AF65-F5344CB8AC3E}">
        <p14:creationId xmlns:p14="http://schemas.microsoft.com/office/powerpoint/2010/main" val="398409066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84</TotalTime>
  <Words>1254</Words>
  <Application>Microsoft Office PowerPoint</Application>
  <PresentationFormat>On-screen Show (4:3)</PresentationFormat>
  <Paragraphs>157</Paragraphs>
  <Slides>30</Slides>
  <Notes>28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Aspect</vt:lpstr>
      <vt:lpstr>Software Design</vt:lpstr>
      <vt:lpstr>Lecture content</vt:lpstr>
      <vt:lpstr>PowerPoint Presentation</vt:lpstr>
      <vt:lpstr> Collaborative Design</vt:lpstr>
      <vt:lpstr>5.1 The Design Process</vt:lpstr>
      <vt:lpstr>5.1 The Design Process Design is a Creative Process</vt:lpstr>
      <vt:lpstr>5.1 The Design Process Design is a Creative Process (continued)</vt:lpstr>
      <vt:lpstr>5.1 The Design Process Design is a Creative Process (continued)</vt:lpstr>
      <vt:lpstr>5.1 The Design Process Design is a Creative Process (continued)</vt:lpstr>
      <vt:lpstr>5.1 The Design Process Design is a Creative Process (continued)</vt:lpstr>
      <vt:lpstr>5.1 The Design Process Design Process Model</vt:lpstr>
      <vt:lpstr>5.3 Decomposition and Views</vt:lpstr>
      <vt:lpstr>5.3 Decomposition and Views  Popular Design Methods</vt:lpstr>
      <vt:lpstr>5.3 Decomposition and Views  Popular Design Methods</vt:lpstr>
      <vt:lpstr>5.3 Decomposition and Views  Popular Design Methods</vt:lpstr>
      <vt:lpstr>5.3 Decomposition and Views  Popular Design Methods</vt:lpstr>
      <vt:lpstr>5.3 Decomposition and Views  Popular Design Methods</vt:lpstr>
      <vt:lpstr>5.3 Decomposition and Views  Popular Design Methods</vt:lpstr>
      <vt:lpstr>5.3 Decomposition and Views  Popular Design Methods</vt:lpstr>
      <vt:lpstr>5.3 Decomposition and Views  </vt:lpstr>
      <vt:lpstr>5.3 Decomposition and Views Sidebar 5.2  Component-based Software Engineering</vt:lpstr>
      <vt:lpstr>5.3 Decomposition and Views  Architectural Views</vt:lpstr>
      <vt:lpstr>5.3 Decomposition and Views  Decomposition View</vt:lpstr>
      <vt:lpstr>5.3 Decomposition and Views  Dependencies View</vt:lpstr>
      <vt:lpstr>5.3 Decomposition and Views  Generalization View</vt:lpstr>
      <vt:lpstr>5.3 Decomposition and Views  Execution View</vt:lpstr>
      <vt:lpstr>5.3 Decomposition and Views  Implementation View</vt:lpstr>
      <vt:lpstr>5.3 Decomposition and Views  Deployment View</vt:lpstr>
      <vt:lpstr>5.3 Decomposition and Views  Work-assignment View</vt:lpstr>
      <vt:lpstr>Summary Lecture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Babak Khazaei</dc:creator>
  <cp:lastModifiedBy>Babak Khazaei</cp:lastModifiedBy>
  <cp:revision>5</cp:revision>
  <dcterms:created xsi:type="dcterms:W3CDTF">2014-01-29T12:46:05Z</dcterms:created>
  <dcterms:modified xsi:type="dcterms:W3CDTF">2020-01-20T08:38:54Z</dcterms:modified>
</cp:coreProperties>
</file>