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52" r:id="rId3"/>
    <p:sldId id="353" r:id="rId4"/>
    <p:sldId id="257" r:id="rId5"/>
    <p:sldId id="327" r:id="rId6"/>
    <p:sldId id="316" r:id="rId7"/>
    <p:sldId id="332" r:id="rId8"/>
    <p:sldId id="331" r:id="rId9"/>
    <p:sldId id="334" r:id="rId10"/>
    <p:sldId id="319" r:id="rId11"/>
    <p:sldId id="320" r:id="rId12"/>
    <p:sldId id="321" r:id="rId13"/>
    <p:sldId id="322" r:id="rId14"/>
    <p:sldId id="336" r:id="rId15"/>
    <p:sldId id="337" r:id="rId16"/>
    <p:sldId id="325" r:id="rId17"/>
    <p:sldId id="343" r:id="rId18"/>
    <p:sldId id="350" r:id="rId19"/>
    <p:sldId id="323" r:id="rId20"/>
    <p:sldId id="338" r:id="rId21"/>
    <p:sldId id="339" r:id="rId22"/>
    <p:sldId id="342" r:id="rId23"/>
    <p:sldId id="340" r:id="rId24"/>
    <p:sldId id="344" r:id="rId25"/>
    <p:sldId id="348" r:id="rId26"/>
    <p:sldId id="349" r:id="rId27"/>
    <p:sldId id="345" r:id="rId28"/>
    <p:sldId id="347" r:id="rId29"/>
    <p:sldId id="351" r:id="rId30"/>
    <p:sldId id="312" r:id="rId31"/>
    <p:sldId id="311" r:id="rId3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1" autoAdjust="0"/>
    <p:restoredTop sz="86327" autoAdjust="0"/>
  </p:normalViewPr>
  <p:slideViewPr>
    <p:cSldViewPr>
      <p:cViewPr varScale="1">
        <p:scale>
          <a:sx n="62" d="100"/>
          <a:sy n="62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7CAF1-7D38-437B-BD23-CC851359591A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25D5-512E-40CD-98B8-91AE0C5F3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83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CBCF3-1693-4C33-85EB-C0ECBB8F0DC2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D068E-42BC-48CC-8724-B00465C4A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4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9600" cy="70868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4941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D54B5F-8255-4620-A1EC-D471D3779676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2A54B-D35F-430F-B38B-FE1B4C4B4774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Automated 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06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Creating &amp; Running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</a:t>
            </a:r>
            <a:r>
              <a:rPr lang="en-GB" b="1"/>
              <a:t>Visual Studio Solution </a:t>
            </a:r>
            <a:r>
              <a:rPr lang="en-GB"/>
              <a:t>add…</a:t>
            </a:r>
          </a:p>
          <a:p>
            <a:endParaRPr lang="en-GB"/>
          </a:p>
          <a:p>
            <a:pPr marL="622300" indent="-260350"/>
            <a:r>
              <a:rPr lang="en-GB" b="1"/>
              <a:t>Unit Test Project </a:t>
            </a:r>
            <a:r>
              <a:rPr lang="en-GB"/>
              <a:t>containing…</a:t>
            </a:r>
          </a:p>
          <a:p>
            <a:endParaRPr lang="en-GB"/>
          </a:p>
          <a:p>
            <a:pPr marL="893763" indent="-271463"/>
            <a:r>
              <a:rPr lang="en-GB" b="1"/>
              <a:t>Test Classes </a:t>
            </a:r>
            <a:r>
              <a:rPr lang="en-GB"/>
              <a:t>having…</a:t>
            </a:r>
          </a:p>
          <a:p>
            <a:endParaRPr lang="en-GB"/>
          </a:p>
          <a:p>
            <a:pPr marL="1347788" indent="-273050"/>
            <a:r>
              <a:rPr lang="en-GB" b="1"/>
              <a:t>Test Methods</a:t>
            </a:r>
          </a:p>
          <a:p>
            <a:endParaRPr lang="en-GB"/>
          </a:p>
          <a:p>
            <a:r>
              <a:rPr lang="en-GB"/>
              <a:t>Run Test Methods in </a:t>
            </a:r>
            <a:r>
              <a:rPr lang="en-GB" b="1"/>
              <a:t>Test Explorer</a:t>
            </a:r>
          </a:p>
        </p:txBody>
      </p:sp>
    </p:spTree>
    <p:extLst>
      <p:ext uri="{BB962C8B-B14F-4D97-AF65-F5344CB8AC3E}">
        <p14:creationId xmlns:p14="http://schemas.microsoft.com/office/powerpoint/2010/main" val="335863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Unit Test Project(s)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373368"/>
          </a:xfrm>
        </p:spPr>
        <p:txBody>
          <a:bodyPr>
            <a:normAutofit/>
          </a:bodyPr>
          <a:lstStyle/>
          <a:p>
            <a:r>
              <a:rPr lang="en-GB"/>
              <a:t>Visual Studio Solution contains one or more projects</a:t>
            </a:r>
          </a:p>
          <a:p>
            <a:endParaRPr lang="en-GB"/>
          </a:p>
          <a:p>
            <a:r>
              <a:rPr lang="en-GB"/>
              <a:t>Application consists of many “Production” projects</a:t>
            </a:r>
          </a:p>
          <a:p>
            <a:endParaRPr lang="en-GB"/>
          </a:p>
          <a:p>
            <a:r>
              <a:rPr lang="en-GB"/>
              <a:t>In Visual Studio, add Unit Test Project</a:t>
            </a:r>
          </a:p>
          <a:p>
            <a:endParaRPr lang="en-GB"/>
          </a:p>
          <a:p>
            <a:r>
              <a:rPr lang="en-GB"/>
              <a:t>To Unit Test Project, add Reference to Production project to be tested</a:t>
            </a:r>
          </a:p>
          <a:p>
            <a:endParaRPr lang="en-GB"/>
          </a:p>
          <a:p>
            <a:r>
              <a:rPr lang="en-GB"/>
              <a:t>Rule of thumb: One Unit Test Project to test one Production Project</a:t>
            </a:r>
          </a:p>
        </p:txBody>
      </p:sp>
    </p:spTree>
    <p:extLst>
      <p:ext uri="{BB962C8B-B14F-4D97-AF65-F5344CB8AC3E}">
        <p14:creationId xmlns:p14="http://schemas.microsoft.com/office/powerpoint/2010/main" val="41465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Test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/>
              <a:t>One Unit Test class for each Production class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GB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/>
              <a:t>Add “using” directive to Production class to make coding simpler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GB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GB"/>
              <a:t>Class declaration: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UnitTests_Scheduler</a:t>
            </a:r>
            <a:endParaRPr lang="en-GB" sz="2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47864" y="3704016"/>
            <a:ext cx="200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Class Attribute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555776" y="3934849"/>
            <a:ext cx="792088" cy="2308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8126" y="4983559"/>
            <a:ext cx="424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One possible naming convention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4653136"/>
            <a:ext cx="224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Production Class</a:t>
            </a:r>
          </a:p>
        </p:txBody>
      </p:sp>
    </p:spTree>
    <p:extLst>
      <p:ext uri="{BB962C8B-B14F-4D97-AF65-F5344CB8AC3E}">
        <p14:creationId xmlns:p14="http://schemas.microsoft.com/office/powerpoint/2010/main" val="185083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Test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686800" cy="5490000"/>
          </a:xfrm>
        </p:spPr>
        <p:txBody>
          <a:bodyPr>
            <a:normAutofit/>
          </a:bodyPr>
          <a:lstStyle/>
          <a:p>
            <a:r>
              <a:rPr lang="en-GB"/>
              <a:t>One test method for each Production method usually NOT possible</a:t>
            </a:r>
          </a:p>
          <a:p>
            <a:endParaRPr lang="en-GB"/>
          </a:p>
          <a:p>
            <a:r>
              <a:rPr lang="en-GB"/>
              <a:t>Each Production method will typically have more than one &amp; often many test cases</a:t>
            </a:r>
          </a:p>
          <a:p>
            <a:endParaRPr lang="en-GB"/>
          </a:p>
          <a:p>
            <a:r>
              <a:rPr lang="en-GB"/>
              <a:t>Method declaration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Scheduler_GetNearestDate_ExactMatch()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54013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200"/>
          </a:p>
        </p:txBody>
      </p:sp>
      <p:sp>
        <p:nvSpPr>
          <p:cNvPr id="4" name="TextBox 3"/>
          <p:cNvSpPr txBox="1"/>
          <p:nvPr/>
        </p:nvSpPr>
        <p:spPr>
          <a:xfrm>
            <a:off x="31536" y="6165304"/>
            <a:ext cx="353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Return value is always void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796988" y="5301208"/>
            <a:ext cx="39874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5589240"/>
            <a:ext cx="44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One possible naming convention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2795" y="5229200"/>
            <a:ext cx="224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Production 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0032" y="5229199"/>
            <a:ext cx="1188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Method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5229198"/>
            <a:ext cx="133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Test Case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4" y="4384768"/>
            <a:ext cx="238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Method Attribute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2699792" y="4615601"/>
            <a:ext cx="1008112" cy="1588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9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UnitTests_Scheduler</a:t>
            </a:r>
            <a:endParaRPr lang="en-GB" sz="2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Scheduler_GetNearestDate_ExactMatch()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200">
              <a:solidFill>
                <a:prstClr val="black"/>
              </a:solidFill>
            </a:endParaRP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Scheduler_GetNearestDate_LaterDate()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Scheduler_GetNearestDate_EarlierDate()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60363" lvl="0" indent="0">
              <a:buClr>
                <a:srgbClr val="0BD0D9"/>
              </a:buClr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20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232" y="620688"/>
            <a:ext cx="2448272" cy="1248688"/>
          </a:xfrm>
        </p:spPr>
        <p:txBody>
          <a:bodyPr>
            <a:normAutofit fontScale="90000"/>
          </a:bodyPr>
          <a:lstStyle/>
          <a:p>
            <a:r>
              <a:rPr lang="en-GB"/>
              <a:t>Class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281014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6381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UnitTests_Scheduler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365760" lvl="1" indent="0"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365760" lvl="1" indent="0">
              <a:buNone/>
            </a:pP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GetNearestDate_Method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365760" lvl="1" indent="0"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ExactMatch()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800">
              <a:solidFill>
                <a:prstClr val="black"/>
              </a:solidFill>
            </a:endParaRP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LaterDate()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EarlierDate()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719138" lvl="0" indent="0">
              <a:buClr>
                <a:srgbClr val="0BD0D9"/>
              </a:buClr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800">
              <a:solidFill>
                <a:prstClr val="black"/>
              </a:solidFill>
            </a:endParaRPr>
          </a:p>
          <a:p>
            <a:pPr marL="0" indent="0">
              <a:buNone/>
              <a:tabLst>
                <a:tab pos="360363" algn="l"/>
              </a:tabLst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marL="0" indent="0"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5805264"/>
            <a:ext cx="6912768" cy="792088"/>
          </a:xfrm>
        </p:spPr>
        <p:txBody>
          <a:bodyPr>
            <a:normAutofit fontScale="90000"/>
          </a:bodyPr>
          <a:lstStyle/>
          <a:p>
            <a:pPr algn="r"/>
            <a:r>
              <a:rPr lang="en-GB"/>
              <a:t>Nested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2240" y="446692"/>
            <a:ext cx="2250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Outer class NOT </a:t>
            </a:r>
          </a:p>
          <a:p>
            <a:r>
              <a:rPr lang="en-GB" sz="2400">
                <a:solidFill>
                  <a:srgbClr val="FF0000"/>
                </a:solidFill>
                <a:latin typeface="+mj-lt"/>
              </a:rPr>
              <a:t>a Test Class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572000" y="654442"/>
            <a:ext cx="2160240" cy="207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2160" y="1772815"/>
            <a:ext cx="2325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Nested Test Class</a:t>
            </a:r>
          </a:p>
          <a:p>
            <a:r>
              <a:rPr lang="en-GB" sz="2400">
                <a:solidFill>
                  <a:srgbClr val="FF0000"/>
                </a:solidFill>
                <a:latin typeface="+mj-lt"/>
              </a:rPr>
              <a:t>for each Method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851920" y="1772815"/>
            <a:ext cx="2160240" cy="4154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4560" y="3284984"/>
            <a:ext cx="2152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  <a:latin typeface="+mj-lt"/>
              </a:rPr>
              <a:t>Test Method to </a:t>
            </a:r>
          </a:p>
          <a:p>
            <a:r>
              <a:rPr lang="en-GB" sz="2400">
                <a:solidFill>
                  <a:srgbClr val="FF0000"/>
                </a:solidFill>
                <a:latin typeface="+mj-lt"/>
              </a:rPr>
              <a:t>each Test Case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4283968" y="2708920"/>
            <a:ext cx="1880592" cy="9915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>
            <a:off x="4283968" y="3700483"/>
            <a:ext cx="1880592" cy="207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>
            <a:off x="4436368" y="3700483"/>
            <a:ext cx="1728192" cy="14567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8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/>
              <a:t>Assert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616624"/>
          </a:xfrm>
        </p:spPr>
        <p:txBody>
          <a:bodyPr>
            <a:normAutofit/>
          </a:bodyPr>
          <a:lstStyle/>
          <a:p>
            <a:r>
              <a:rPr lang="en-GB"/>
              <a:t>Assert is a “Static” Class: No instances</a:t>
            </a:r>
          </a:p>
          <a:p>
            <a:endParaRPr lang="en-GB"/>
          </a:p>
          <a:p>
            <a:r>
              <a:rPr lang="en-GB"/>
              <a:t>Also it only has Methods</a:t>
            </a:r>
          </a:p>
          <a:p>
            <a:endParaRPr lang="en-GB"/>
          </a:p>
          <a:p>
            <a:r>
              <a:rPr lang="en-GB"/>
              <a:t>All Methods compare expected value with actual value</a:t>
            </a:r>
          </a:p>
          <a:p>
            <a:pPr marL="542925" indent="0">
              <a:buNone/>
            </a:pPr>
            <a:r>
              <a:rPr lang="en-GB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.AreEqual(expectedValue, actualValue</a:t>
            </a:r>
            <a:r>
              <a:rPr lang="en-GB"/>
              <a:t>)</a:t>
            </a:r>
          </a:p>
          <a:p>
            <a:endParaRPr lang="en-GB"/>
          </a:p>
          <a:p>
            <a:r>
              <a:rPr lang="en-GB"/>
              <a:t>In a Test Method, the result of Assert Method determines if the test method has passed or failed</a:t>
            </a:r>
          </a:p>
          <a:p>
            <a:endParaRPr lang="en-GB"/>
          </a:p>
          <a:p>
            <a:r>
              <a:rPr lang="en-GB"/>
              <a:t>Usually only </a:t>
            </a:r>
            <a:r>
              <a:rPr lang="en-GB" u="sng"/>
              <a:t>one</a:t>
            </a:r>
            <a:r>
              <a:rPr lang="en-GB"/>
              <a:t> Assert statement in a Test Method</a:t>
            </a:r>
          </a:p>
        </p:txBody>
      </p:sp>
    </p:spTree>
    <p:extLst>
      <p:ext uri="{BB962C8B-B14F-4D97-AF65-F5344CB8AC3E}">
        <p14:creationId xmlns:p14="http://schemas.microsoft.com/office/powerpoint/2010/main" val="410223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/>
              <a:t>Assert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256584"/>
          </a:xfrm>
        </p:spPr>
        <p:txBody>
          <a:bodyPr>
            <a:normAutofit/>
          </a:bodyPr>
          <a:lstStyle/>
          <a:p>
            <a:r>
              <a:rPr lang="en-GB"/>
              <a:t>Some Assert Class Methods are:</a:t>
            </a:r>
          </a:p>
          <a:p>
            <a:pPr lvl="1"/>
            <a:r>
              <a:rPr lang="en-GB"/>
              <a:t>AreEqual()</a:t>
            </a:r>
          </a:p>
          <a:p>
            <a:pPr lvl="1"/>
            <a:r>
              <a:rPr lang="en-GB"/>
              <a:t>AreNotEqual()</a:t>
            </a:r>
          </a:p>
          <a:p>
            <a:pPr lvl="1"/>
            <a:r>
              <a:rPr lang="en-GB"/>
              <a:t>AreSame()</a:t>
            </a:r>
          </a:p>
          <a:p>
            <a:pPr lvl="1"/>
            <a:r>
              <a:rPr lang="en-GB"/>
              <a:t>AreNotSame()</a:t>
            </a:r>
          </a:p>
          <a:p>
            <a:pPr lvl="1"/>
            <a:r>
              <a:rPr lang="en-GB"/>
              <a:t>IsNull()</a:t>
            </a:r>
          </a:p>
          <a:p>
            <a:pPr lvl="1"/>
            <a:r>
              <a:rPr lang="en-GB"/>
              <a:t>IsNotNull()</a:t>
            </a:r>
          </a:p>
          <a:p>
            <a:endParaRPr lang="en-GB"/>
          </a:p>
          <a:p>
            <a:r>
              <a:rPr lang="en-GB"/>
              <a:t>Methods have many overloads for different types etc.</a:t>
            </a:r>
          </a:p>
          <a:p>
            <a:endParaRPr lang="en-GB"/>
          </a:p>
          <a:p>
            <a:r>
              <a:rPr lang="en-GB"/>
              <a:t>One argument can be message about test failure</a:t>
            </a:r>
          </a:p>
        </p:txBody>
      </p:sp>
    </p:spTree>
    <p:extLst>
      <p:ext uri="{BB962C8B-B14F-4D97-AF65-F5344CB8AC3E}">
        <p14:creationId xmlns:p14="http://schemas.microsoft.com/office/powerpoint/2010/main" val="137246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Test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Arrange</a:t>
            </a:r>
          </a:p>
          <a:p>
            <a:pPr lvl="1"/>
            <a:r>
              <a:rPr lang="en-GB"/>
              <a:t>All necessary preconditions &amp; input</a:t>
            </a:r>
          </a:p>
          <a:p>
            <a:endParaRPr lang="en-GB"/>
          </a:p>
          <a:p>
            <a:r>
              <a:rPr lang="en-GB" b="1"/>
              <a:t>Act</a:t>
            </a:r>
          </a:p>
          <a:p>
            <a:pPr lvl="1"/>
            <a:r>
              <a:rPr lang="en-GB"/>
              <a:t>Execute the method under test</a:t>
            </a:r>
          </a:p>
          <a:p>
            <a:endParaRPr lang="en-GB"/>
          </a:p>
          <a:p>
            <a:r>
              <a:rPr lang="en-GB" b="1"/>
              <a:t>Assert</a:t>
            </a:r>
          </a:p>
          <a:p>
            <a:pPr lvl="1"/>
            <a:r>
              <a:rPr lang="en-GB"/>
              <a:t>That the expected result has occurred</a:t>
            </a:r>
          </a:p>
        </p:txBody>
      </p:sp>
    </p:spTree>
    <p:extLst>
      <p:ext uri="{BB962C8B-B14F-4D97-AF65-F5344CB8AC3E}">
        <p14:creationId xmlns:p14="http://schemas.microsoft.com/office/powerpoint/2010/main" val="327588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/>
              <a:t>Create Method for a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lang="en-GB" b="1"/>
              <a:t>Arrange</a:t>
            </a:r>
          </a:p>
          <a:p>
            <a:pPr lvl="1"/>
            <a:r>
              <a:rPr lang="en-GB"/>
              <a:t>Create an instance of the Production Class</a:t>
            </a:r>
          </a:p>
          <a:p>
            <a:pPr lvl="2"/>
            <a:r>
              <a:rPr lang="en-GB"/>
              <a:t>Use factory method if available - should be initialised</a:t>
            </a:r>
          </a:p>
          <a:p>
            <a:pPr lvl="2"/>
            <a:r>
              <a:rPr lang="en-GB"/>
              <a:t>Use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>
                <a:solidFill>
                  <a:srgbClr val="0070C0"/>
                </a:solidFill>
              </a:rPr>
              <a:t> </a:t>
            </a:r>
            <a:r>
              <a:rPr lang="en-GB"/>
              <a:t>keyword - might need initialisation</a:t>
            </a:r>
          </a:p>
          <a:p>
            <a:pPr lvl="1"/>
            <a:r>
              <a:rPr lang="en-GB"/>
              <a:t>Create variables for all of the method arguments</a:t>
            </a:r>
          </a:p>
          <a:p>
            <a:pPr lvl="2"/>
            <a:r>
              <a:rPr lang="en-GB"/>
              <a:t>Might involve instantiating one or more classes</a:t>
            </a:r>
          </a:p>
          <a:p>
            <a:pPr lvl="2"/>
            <a:r>
              <a:rPr lang="en-GB"/>
              <a:t>Values chosen for the specific </a:t>
            </a:r>
            <a:r>
              <a:rPr lang="en-GB" u="sng"/>
              <a:t>Test Case</a:t>
            </a:r>
          </a:p>
          <a:p>
            <a:pPr lvl="1"/>
            <a:r>
              <a:rPr lang="en-GB"/>
              <a:t>Create variable for the method return value</a:t>
            </a:r>
          </a:p>
          <a:p>
            <a:r>
              <a:rPr lang="en-GB" b="1"/>
              <a:t>Act</a:t>
            </a:r>
          </a:p>
          <a:p>
            <a:pPr lvl="1"/>
            <a:r>
              <a:rPr lang="en-GB"/>
              <a:t>Execute the target method</a:t>
            </a:r>
          </a:p>
          <a:p>
            <a:r>
              <a:rPr lang="en-GB" b="1"/>
              <a:t>Assert</a:t>
            </a:r>
          </a:p>
          <a:p>
            <a:pPr lvl="1"/>
            <a:r>
              <a:rPr lang="en-GB"/>
              <a:t>Use Assert class to compare expected value with actual value</a:t>
            </a:r>
          </a:p>
        </p:txBody>
      </p:sp>
    </p:spTree>
    <p:extLst>
      <p:ext uri="{BB962C8B-B14F-4D97-AF65-F5344CB8AC3E}">
        <p14:creationId xmlns:p14="http://schemas.microsoft.com/office/powerpoint/2010/main" val="35902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7E57-9805-44E9-A0F1-3DB10C63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6081-6807-40E6-9CAC-FF9FF141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Last week:</a:t>
            </a:r>
          </a:p>
          <a:p>
            <a:r>
              <a:rPr lang="en-GB" dirty="0"/>
              <a:t>Aim was to identify bugs using least number of test cases- what are the vital cases </a:t>
            </a:r>
          </a:p>
          <a:p>
            <a:r>
              <a:rPr lang="en-GB" dirty="0"/>
              <a:t> manual white box unit testing(focus on the code)</a:t>
            </a:r>
          </a:p>
          <a:p>
            <a:r>
              <a:rPr lang="en-GB" dirty="0"/>
              <a:t>Different Coverage Techniques:</a:t>
            </a:r>
          </a:p>
          <a:p>
            <a:pPr lvl="1"/>
            <a:r>
              <a:rPr lang="en-GB" dirty="0"/>
              <a:t>statement </a:t>
            </a:r>
          </a:p>
          <a:p>
            <a:pPr lvl="1"/>
            <a:r>
              <a:rPr lang="en-GB" dirty="0"/>
              <a:t>Edge </a:t>
            </a:r>
          </a:p>
          <a:p>
            <a:pPr lvl="1"/>
            <a:r>
              <a:rPr lang="en-GB" dirty="0"/>
              <a:t>path</a:t>
            </a:r>
          </a:p>
          <a:p>
            <a:r>
              <a:rPr lang="en-GB" dirty="0"/>
              <a:t>Need a Control Flow Graph and Cyclomatic Complexity Number for basis path Analysis</a:t>
            </a:r>
          </a:p>
          <a:p>
            <a:r>
              <a:rPr lang="en-GB" dirty="0"/>
              <a:t>Need to specify specific test cases and name the paths on the graph</a:t>
            </a:r>
          </a:p>
        </p:txBody>
      </p:sp>
    </p:spTree>
    <p:extLst>
      <p:ext uri="{BB962C8B-B14F-4D97-AF65-F5344CB8AC3E}">
        <p14:creationId xmlns:p14="http://schemas.microsoft.com/office/powerpoint/2010/main" val="143066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688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Scheduler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myScheduler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.CreateScheduler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8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requiredDate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(2021, 3, 10);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8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daysFlexibility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8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Voyage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myVoyage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.CreateVoyage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(2021, 3, 10), </a:t>
            </a: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"Olsen"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voyagesList.Add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myVoyage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nearestDate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myScheduler.GetNearestDate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requiredDate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daysFlexibility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voyagesList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"Exact date: 10-Mar-2021 Olsen"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</a:t>
            </a:r>
            <a:r>
              <a:rPr lang="en-GB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Expected value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nearestDate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GB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Actual value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"Exact Date Match NOT found"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GB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message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376" y="1602092"/>
            <a:ext cx="3837112" cy="708688"/>
          </a:xfrm>
        </p:spPr>
        <p:txBody>
          <a:bodyPr>
            <a:normAutofit fontScale="90000"/>
          </a:bodyPr>
          <a:lstStyle/>
          <a:p>
            <a:pPr algn="r"/>
            <a:r>
              <a:rPr lang="en-GB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113693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aseline="0"/>
              <a:t>Testing void</a:t>
            </a:r>
            <a:r>
              <a:rPr lang="en-GB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 Return Value</a:t>
            </a:r>
          </a:p>
          <a:p>
            <a:endParaRPr lang="en-GB"/>
          </a:p>
          <a:p>
            <a:r>
              <a:rPr lang="en-GB"/>
              <a:t>No immediate value to test using Assert method</a:t>
            </a:r>
          </a:p>
          <a:p>
            <a:endParaRPr lang="en-GB"/>
          </a:p>
          <a:p>
            <a:r>
              <a:rPr lang="en-GB"/>
              <a:t>But method will do something like:</a:t>
            </a:r>
          </a:p>
          <a:p>
            <a:pPr lvl="1"/>
            <a:r>
              <a:rPr lang="en-GB"/>
              <a:t>Change the state of the object - values of properties</a:t>
            </a:r>
          </a:p>
          <a:p>
            <a:pPr lvl="1"/>
            <a:r>
              <a:rPr lang="en-GB"/>
              <a:t>Execute some action - send an email</a:t>
            </a:r>
          </a:p>
          <a:p>
            <a:endParaRPr lang="en-GB"/>
          </a:p>
          <a:p>
            <a:r>
              <a:rPr lang="en-GB"/>
              <a:t>So should be possible to find a value to test</a:t>
            </a:r>
          </a:p>
        </p:txBody>
      </p:sp>
    </p:spTree>
    <p:extLst>
      <p:ext uri="{BB962C8B-B14F-4D97-AF65-F5344CB8AC3E}">
        <p14:creationId xmlns:p14="http://schemas.microsoft.com/office/powerpoint/2010/main" val="65789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Example Code for void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myAccount = </a:t>
            </a:r>
            <a:r>
              <a:rPr lang="en-GB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.CreateAccount();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40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 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startBalance = myAccount.Balance; </a:t>
            </a:r>
            <a:endParaRPr lang="en-GB" sz="240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40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Decimal 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deductAmount = 53.27;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myAccount.Deduct(deductAmount);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endParaRPr lang="en-GB" sz="240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.AreEqual(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2400">
                <a:highlight>
                  <a:srgbClr val="FFFFFF"/>
                </a:highlight>
                <a:latin typeface="Consolas"/>
              </a:rPr>
              <a:t>startBalance - deductAmount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Expected value</a:t>
            </a:r>
            <a:endParaRPr lang="en-GB" sz="2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myAccount.Balance,          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Actual value</a:t>
            </a:r>
            <a:endParaRPr lang="en-GB" sz="24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</a:tabLst>
            </a:pPr>
            <a:r>
              <a:rPr lang="en-GB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	"Deduct result incorrect"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</a:t>
            </a:r>
            <a:r>
              <a:rPr lang="en-GB" sz="24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Error message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0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507288" cy="5373368"/>
          </a:xfrm>
        </p:spPr>
        <p:txBody>
          <a:bodyPr>
            <a:normAutofit/>
          </a:bodyPr>
          <a:lstStyle/>
          <a:p>
            <a:r>
              <a:rPr lang="en-GB"/>
              <a:t>Often need test cases that causes exceptions</a:t>
            </a:r>
          </a:p>
          <a:p>
            <a:endParaRPr lang="en-GB"/>
          </a:p>
          <a:p>
            <a:r>
              <a:rPr lang="en-GB"/>
              <a:t>Simple (&amp; typical) approach uses ExpectException method attribute</a:t>
            </a:r>
          </a:p>
          <a:p>
            <a:endParaRPr lang="en-GB"/>
          </a:p>
          <a:p>
            <a:r>
              <a:rPr lang="en-GB"/>
              <a:t>Specify type of the exception expected</a:t>
            </a:r>
          </a:p>
          <a:p>
            <a:endParaRPr lang="en-GB"/>
          </a:p>
          <a:p>
            <a:r>
              <a:rPr lang="en-GB"/>
              <a:t>Result of Test Methods determined by ExpectException</a:t>
            </a:r>
          </a:p>
          <a:p>
            <a:pPr lvl="1"/>
            <a:r>
              <a:rPr lang="en-GB"/>
              <a:t>Assert method not needed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63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Exception 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68000"/>
            <a:ext cx="8712968" cy="537336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       [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ExpectedException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(System.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))]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Arithmetic_Divide_DivideByZero()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Arithmetic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myArithmetic = 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Arithmetic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numerator = 4;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denominator = 0;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myArithmetic.Divide(numerator, denominator);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Exceptions - Alternative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507288" cy="5373368"/>
          </a:xfrm>
        </p:spPr>
        <p:txBody>
          <a:bodyPr>
            <a:normAutofit/>
          </a:bodyPr>
          <a:lstStyle/>
          <a:p>
            <a:r>
              <a:rPr lang="en-GB"/>
              <a:t>Use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Try…Catch</a:t>
            </a:r>
            <a:r>
              <a:rPr lang="en-GB"/>
              <a:t> structure to trap the exception</a:t>
            </a:r>
          </a:p>
          <a:p>
            <a:endParaRPr lang="en-GB"/>
          </a:p>
          <a:p>
            <a:r>
              <a:rPr lang="en-GB"/>
              <a:t>Execute the code to cause the exception in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/>
              <a:t> block</a:t>
            </a:r>
          </a:p>
          <a:p>
            <a:endParaRPr lang="en-GB"/>
          </a:p>
          <a:p>
            <a:r>
              <a:rPr lang="en-GB"/>
              <a:t>Specify the type of exception in the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/>
              <a:t> clause</a:t>
            </a:r>
          </a:p>
          <a:p>
            <a:endParaRPr lang="en-GB"/>
          </a:p>
          <a:p>
            <a:r>
              <a:rPr lang="en-GB"/>
              <a:t>Test the exception result in the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/>
              <a:t> block</a:t>
            </a:r>
          </a:p>
          <a:p>
            <a:endParaRPr lang="en-GB"/>
          </a:p>
          <a:p>
            <a:r>
              <a:rPr lang="en-GB"/>
              <a:t>Use Assert method outside </a:t>
            </a:r>
            <a:r>
              <a:rPr lang="en-GB" b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Try…Catch</a:t>
            </a:r>
            <a:r>
              <a:rPr lang="en-GB">
                <a:latin typeface="+mj-lt"/>
                <a:cs typeface="Consolas" panose="020B0609020204030204" pitchFamily="49" charset="0"/>
              </a:rPr>
              <a:t> </a:t>
            </a:r>
            <a:r>
              <a:rPr lang="en-GB">
                <a:cs typeface="Consolas" panose="020B0609020204030204" pitchFamily="49" charset="0"/>
              </a:rPr>
              <a:t>in case the expected exeception is not thrown </a:t>
            </a: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/>
              <a:t>Exceptions - Alternative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8092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Account_Debit_AmountGreaterThanBalance()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decimal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startBalance = 11.99;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decimal 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debitAmount = 20.0;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Account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myAccount = 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GB" sz="200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"Mr Spock"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startBalance);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try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myAccount.Debit(debitAmount);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en-GB" sz="2000"/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catch</a:t>
            </a:r>
            <a:r>
              <a:rPr lang="en-GB" sz="2000">
                <a:highlight>
                  <a:srgbClr val="FFFFFF"/>
                </a:highlight>
                <a:latin typeface="Consolas"/>
              </a:rPr>
              <a:t> (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ArgumentOutOfRangeException</a:t>
            </a:r>
            <a:r>
              <a:rPr lang="en-GB" sz="2000">
                <a:highlight>
                  <a:srgbClr val="FFFFFF"/>
                </a:highlight>
                <a:latin typeface="Consolas"/>
              </a:rPr>
              <a:t> e)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.AreEqual(e.Message, </a:t>
            </a:r>
            <a:r>
              <a:rPr lang="en-GB" sz="200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"Argument out of range"</a:t>
            </a:r>
            <a:r>
              <a:rPr lang="en-GB" sz="2000"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highlight>
                  <a:srgbClr val="FFFFFF"/>
                </a:highlight>
                <a:latin typeface="Consolas"/>
              </a:rPr>
              <a:t>		</a:t>
            </a:r>
            <a:r>
              <a:rPr lang="en-GB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GB" sz="2000"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.Fail(</a:t>
            </a:r>
            <a:r>
              <a:rPr lang="en-GB" sz="200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"No exception thrown"</a:t>
            </a:r>
            <a:r>
              <a:rPr lang="en-GB" sz="2000">
                <a:highlight>
                  <a:srgbClr val="FFFFFF"/>
                </a:highlight>
                <a:latin typeface="Consolas"/>
              </a:rPr>
              <a:t>);</a:t>
            </a:r>
            <a:endParaRPr lang="en-GB" sz="2000"/>
          </a:p>
          <a:p>
            <a:pPr marL="0" indent="0">
              <a:buNone/>
              <a:tabLst>
                <a:tab pos="361950" algn="l"/>
                <a:tab pos="712788" algn="l"/>
                <a:tab pos="1074738" algn="l"/>
                <a:tab pos="1436688" algn="l"/>
              </a:tabLst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Assert Methods Revisited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157344"/>
          </a:xfrm>
        </p:spPr>
        <p:txBody>
          <a:bodyPr/>
          <a:lstStyle/>
          <a:p>
            <a:r>
              <a:rPr lang="en-GB"/>
              <a:t>Return values of all Assert Methods are “void”</a:t>
            </a:r>
          </a:p>
          <a:p>
            <a:endParaRPr lang="en-GB"/>
          </a:p>
          <a:p>
            <a:r>
              <a:rPr lang="en-GB"/>
              <a:t>So how do Assert Methods work?</a:t>
            </a:r>
          </a:p>
          <a:p>
            <a:endParaRPr lang="en-GB"/>
          </a:p>
          <a:p>
            <a:r>
              <a:rPr lang="en-GB"/>
              <a:t>An Assert Method throws an exception if the assertion fails: </a:t>
            </a:r>
          </a:p>
          <a:p>
            <a:pPr marL="712788" indent="0">
              <a:buNone/>
            </a:pPr>
            <a:r>
              <a:rPr lang="en-GB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AssertFailedException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2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Assert Methods Revisited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373368"/>
          </a:xfrm>
        </p:spPr>
        <p:txBody>
          <a:bodyPr/>
          <a:lstStyle/>
          <a:p>
            <a:r>
              <a:rPr lang="en-GB"/>
              <a:t>If assertion </a:t>
            </a:r>
            <a:r>
              <a:rPr lang="en-GB" b="1" u="sng"/>
              <a:t>fails</a:t>
            </a:r>
            <a:endParaRPr lang="en-GB"/>
          </a:p>
          <a:p>
            <a:pPr lvl="1"/>
            <a:r>
              <a:rPr lang="en-GB"/>
              <a:t>Execution of Test Method aborts</a:t>
            </a:r>
          </a:p>
          <a:p>
            <a:pPr lvl="1"/>
            <a:r>
              <a:rPr lang="en-GB"/>
              <a:t>Test Method fails</a:t>
            </a:r>
          </a:p>
          <a:p>
            <a:endParaRPr lang="en-GB"/>
          </a:p>
          <a:p>
            <a:r>
              <a:rPr lang="en-GB"/>
              <a:t>If assertion </a:t>
            </a:r>
            <a:r>
              <a:rPr lang="en-GB" b="1" u="sng"/>
              <a:t>succeeds</a:t>
            </a:r>
            <a:endParaRPr lang="en-GB"/>
          </a:p>
          <a:p>
            <a:pPr lvl="1"/>
            <a:r>
              <a:rPr lang="en-GB"/>
              <a:t>Execution continues</a:t>
            </a:r>
          </a:p>
          <a:p>
            <a:pPr lvl="1"/>
            <a:r>
              <a:rPr lang="en-GB"/>
              <a:t>If only one Assert statement then Test Method passes</a:t>
            </a:r>
          </a:p>
          <a:p>
            <a:endParaRPr lang="en-GB"/>
          </a:p>
          <a:p>
            <a:r>
              <a:rPr lang="en-GB"/>
              <a:t>If more than one Assert statement in a Test Method</a:t>
            </a:r>
          </a:p>
          <a:p>
            <a:pPr lvl="1"/>
            <a:r>
              <a:rPr lang="en-GB"/>
              <a:t>Execution will abort on first assertion failure</a:t>
            </a:r>
          </a:p>
          <a:p>
            <a:pPr lvl="1"/>
            <a:r>
              <a:rPr lang="en-GB"/>
              <a:t>All assertions must succeed for Test Method to pass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59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435280" cy="5490000"/>
          </a:xfrm>
        </p:spPr>
        <p:txBody>
          <a:bodyPr>
            <a:normAutofit/>
          </a:bodyPr>
          <a:lstStyle/>
          <a:p>
            <a:r>
              <a:rPr lang="en-GB"/>
              <a:t>Some advantages of Automated Unit Testing</a:t>
            </a:r>
          </a:p>
          <a:p>
            <a:pPr lvl="1"/>
            <a:r>
              <a:rPr lang="en-GB"/>
              <a:t>Forces programmer to think about test cases</a:t>
            </a:r>
          </a:p>
          <a:p>
            <a:pPr lvl="1"/>
            <a:r>
              <a:rPr lang="en-GB"/>
              <a:t>Permanent record of expected functionality</a:t>
            </a:r>
          </a:p>
          <a:p>
            <a:pPr lvl="1"/>
            <a:r>
              <a:rPr lang="en-GB"/>
              <a:t>Basis for Test Driven Development (next week)</a:t>
            </a:r>
          </a:p>
          <a:p>
            <a:r>
              <a:rPr lang="en-GB"/>
              <a:t>Visual Studio </a:t>
            </a:r>
            <a:r>
              <a:rPr lang="en-GB" b="1"/>
              <a:t>Unit Test Project </a:t>
            </a:r>
            <a:r>
              <a:rPr lang="en-GB"/>
              <a:t>for Production Project</a:t>
            </a:r>
          </a:p>
          <a:p>
            <a:pPr lvl="1"/>
            <a:r>
              <a:rPr lang="en-GB" b="1"/>
              <a:t>Test Classes </a:t>
            </a:r>
            <a:r>
              <a:rPr lang="en-GB"/>
              <a:t>for a Production Class or group of Classes</a:t>
            </a:r>
          </a:p>
          <a:p>
            <a:pPr lvl="1"/>
            <a:r>
              <a:rPr lang="en-GB" b="1"/>
              <a:t>Test Methods </a:t>
            </a:r>
            <a:r>
              <a:rPr lang="en-GB"/>
              <a:t>several for each Production Method</a:t>
            </a:r>
          </a:p>
          <a:p>
            <a:pPr lvl="1"/>
            <a:r>
              <a:rPr lang="en-GB"/>
              <a:t>The </a:t>
            </a:r>
            <a:r>
              <a:rPr lang="en-GB" b="1"/>
              <a:t>Assert Class </a:t>
            </a:r>
            <a:r>
              <a:rPr lang="en-GB"/>
              <a:t>throws </a:t>
            </a:r>
            <a:r>
              <a:rPr lang="en-GB" b="1"/>
              <a:t>AssertFailedExceptio</a:t>
            </a:r>
            <a:r>
              <a:rPr lang="en-GB"/>
              <a:t>n</a:t>
            </a:r>
          </a:p>
          <a:p>
            <a:r>
              <a:rPr lang="en-GB"/>
              <a:t>Test Method “Pattern”</a:t>
            </a:r>
          </a:p>
          <a:p>
            <a:pPr lvl="1"/>
            <a:r>
              <a:rPr lang="en-GB" b="1"/>
              <a:t>Arrange</a:t>
            </a:r>
            <a:r>
              <a:rPr lang="en-GB"/>
              <a:t>: Set up necessary classes &amp; input data - Test Case</a:t>
            </a:r>
          </a:p>
          <a:p>
            <a:pPr lvl="1"/>
            <a:r>
              <a:rPr lang="en-GB" b="1"/>
              <a:t>Act</a:t>
            </a:r>
            <a:r>
              <a:rPr lang="en-GB"/>
              <a:t>: Execute method under test</a:t>
            </a:r>
          </a:p>
          <a:p>
            <a:pPr lvl="1"/>
            <a:r>
              <a:rPr lang="en-GB" b="1"/>
              <a:t>Assert</a:t>
            </a:r>
            <a:r>
              <a:rPr lang="en-GB"/>
              <a:t>: Check actual against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110617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073-01D4-42F0-A9B5-09DA1D89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Recap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9D7-0BD3-457E-BD64-3D2257CF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Shipping Solution in the tutorials/labs</a:t>
            </a:r>
          </a:p>
          <a:p>
            <a:r>
              <a:rPr lang="en-GB" dirty="0"/>
              <a:t>Can use debugger, inspector and print to console to check the results in Visual Studio </a:t>
            </a:r>
          </a:p>
          <a:p>
            <a:r>
              <a:rPr lang="en-GB" dirty="0"/>
              <a:t>worth spending time on the lab material after tutorials</a:t>
            </a:r>
          </a:p>
          <a:p>
            <a:r>
              <a:rPr lang="en-GB" dirty="0"/>
              <a:t>labs show steps within Visual Studio Environment </a:t>
            </a:r>
          </a:p>
          <a:p>
            <a:r>
              <a:rPr lang="en-GB" dirty="0"/>
              <a:t>concepts are important for the exam</a:t>
            </a:r>
          </a:p>
          <a:p>
            <a:r>
              <a:rPr lang="en-GB" dirty="0"/>
              <a:t>Lecture make use of finding a room to illustrate the topics/concept each.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0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440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749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</a:t>
            </a:r>
          </a:p>
          <a:p>
            <a:endParaRPr lang="en-GB" dirty="0"/>
          </a:p>
          <a:p>
            <a:r>
              <a:rPr lang="en-GB" dirty="0"/>
              <a:t>C# Code - Shipping Solution</a:t>
            </a:r>
          </a:p>
          <a:p>
            <a:endParaRPr lang="en-GB" dirty="0"/>
          </a:p>
          <a:p>
            <a:r>
              <a:rPr lang="en-GB" dirty="0"/>
              <a:t>Create Unit Test Project</a:t>
            </a:r>
          </a:p>
          <a:p>
            <a:endParaRPr lang="en-GB" dirty="0"/>
          </a:p>
          <a:p>
            <a:r>
              <a:rPr lang="en-GB" dirty="0"/>
              <a:t>Use Basis Path Coverage test cases</a:t>
            </a:r>
          </a:p>
          <a:p>
            <a:endParaRPr lang="en-GB" dirty="0"/>
          </a:p>
          <a:p>
            <a:r>
              <a:rPr lang="en-GB" dirty="0"/>
              <a:t>Write Test Methods</a:t>
            </a:r>
          </a:p>
        </p:txBody>
      </p:sp>
    </p:spTree>
    <p:extLst>
      <p:ext uri="{BB962C8B-B14F-4D97-AF65-F5344CB8AC3E}">
        <p14:creationId xmlns:p14="http://schemas.microsoft.com/office/powerpoint/2010/main" val="34273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157344"/>
          </a:xfrm>
        </p:spPr>
        <p:txBody>
          <a:bodyPr>
            <a:normAutofit/>
          </a:bodyPr>
          <a:lstStyle/>
          <a:p>
            <a:r>
              <a:rPr lang="en-GB"/>
              <a:t>Background</a:t>
            </a:r>
          </a:p>
          <a:p>
            <a:r>
              <a:rPr lang="en-GB"/>
              <a:t>Components of Unit Tests</a:t>
            </a:r>
          </a:p>
          <a:p>
            <a:pPr lvl="1"/>
            <a:r>
              <a:rPr lang="en-GB"/>
              <a:t>Unit Test Project</a:t>
            </a:r>
          </a:p>
          <a:p>
            <a:pPr lvl="1"/>
            <a:r>
              <a:rPr lang="en-GB"/>
              <a:t>Test Classes</a:t>
            </a:r>
          </a:p>
          <a:p>
            <a:pPr lvl="1"/>
            <a:r>
              <a:rPr lang="en-GB"/>
              <a:t>Test Methods</a:t>
            </a:r>
          </a:p>
          <a:p>
            <a:pPr lvl="1"/>
            <a:r>
              <a:rPr lang="en-GB"/>
              <a:t>The Assert Class</a:t>
            </a:r>
          </a:p>
          <a:p>
            <a:r>
              <a:rPr lang="en-GB"/>
              <a:t>Test Method Pattern</a:t>
            </a:r>
          </a:p>
          <a:p>
            <a:r>
              <a:rPr lang="en-GB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072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Typical (Manual)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373368"/>
          </a:xfrm>
        </p:spPr>
        <p:txBody>
          <a:bodyPr/>
          <a:lstStyle/>
          <a:p>
            <a:r>
              <a:rPr lang="en-GB"/>
              <a:t>First, programmer writes code to meet specification</a:t>
            </a:r>
          </a:p>
          <a:p>
            <a:pPr lvl="1"/>
            <a:r>
              <a:rPr lang="en-GB"/>
              <a:t>Code = Classes &amp; their Methods &amp; Properties</a:t>
            </a:r>
          </a:p>
          <a:p>
            <a:endParaRPr lang="en-GB"/>
          </a:p>
          <a:p>
            <a:r>
              <a:rPr lang="en-GB"/>
              <a:t>Then, programmer tests code against specification</a:t>
            </a:r>
          </a:p>
          <a:p>
            <a:pPr lvl="1"/>
            <a:r>
              <a:rPr lang="en-GB"/>
              <a:t>Think up some test cases </a:t>
            </a:r>
          </a:p>
          <a:p>
            <a:pPr lvl="1"/>
            <a:r>
              <a:rPr lang="en-GB"/>
              <a:t>Some but probably not all that are necessary</a:t>
            </a:r>
          </a:p>
          <a:p>
            <a:pPr lvl="1"/>
            <a:r>
              <a:rPr lang="en-GB"/>
              <a:t>Run the code with each of the test cases</a:t>
            </a:r>
          </a:p>
          <a:p>
            <a:pPr lvl="1"/>
            <a:r>
              <a:rPr lang="en-GB"/>
              <a:t>Find a way to check the result of each test case</a:t>
            </a:r>
          </a:p>
          <a:p>
            <a:pPr lvl="2"/>
            <a:r>
              <a:rPr lang="en-GB"/>
              <a:t>Debugger &amp; inspector</a:t>
            </a:r>
          </a:p>
          <a:p>
            <a:pPr lvl="2"/>
            <a:r>
              <a:rPr lang="en-GB"/>
              <a:t>Test outputs, such as print to console, later removed</a:t>
            </a:r>
          </a:p>
          <a:p>
            <a:pPr lvl="1"/>
            <a:r>
              <a:rPr lang="en-GB"/>
              <a:t>It works!</a:t>
            </a:r>
          </a:p>
          <a:p>
            <a:pPr lvl="1"/>
            <a:r>
              <a:rPr lang="en-GB"/>
              <a:t>Frequently throw away test cases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9209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Why Automate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373368"/>
          </a:xfrm>
        </p:spPr>
        <p:txBody>
          <a:bodyPr>
            <a:normAutofit/>
          </a:bodyPr>
          <a:lstStyle/>
          <a:p>
            <a:r>
              <a:rPr lang="en-GB"/>
              <a:t>Quicker than using debugger to step through test cases</a:t>
            </a:r>
          </a:p>
          <a:p>
            <a:endParaRPr lang="en-GB"/>
          </a:p>
          <a:p>
            <a:r>
              <a:rPr lang="en-GB"/>
              <a:t>Better than using temporary test outputs</a:t>
            </a:r>
          </a:p>
          <a:p>
            <a:endParaRPr lang="en-GB"/>
          </a:p>
          <a:p>
            <a:r>
              <a:rPr lang="en-GB"/>
              <a:t>Permanent record of the test cases used</a:t>
            </a:r>
          </a:p>
          <a:p>
            <a:endParaRPr lang="en-GB"/>
          </a:p>
          <a:p>
            <a:r>
              <a:rPr lang="en-GB"/>
              <a:t>Automated unit tests are a form of documentation</a:t>
            </a:r>
          </a:p>
          <a:p>
            <a:endParaRPr lang="en-GB"/>
          </a:p>
          <a:p>
            <a:r>
              <a:rPr lang="en-GB"/>
              <a:t>Set up once &amp; run at any number of times</a:t>
            </a:r>
          </a:p>
          <a:p>
            <a:pPr lvl="1"/>
            <a:r>
              <a:rPr lang="en-GB"/>
              <a:t>Months or years later when you have forgotten </a:t>
            </a:r>
          </a:p>
          <a:p>
            <a:pPr lvl="1"/>
            <a:r>
              <a:rPr lang="en-GB"/>
              <a:t>Check that the code is still working</a:t>
            </a:r>
          </a:p>
          <a:p>
            <a:pPr marL="393192" lvl="1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Other reasons…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490000"/>
          </a:xfrm>
        </p:spPr>
        <p:txBody>
          <a:bodyPr>
            <a:normAutofit/>
          </a:bodyPr>
          <a:lstStyle/>
          <a:p>
            <a:r>
              <a:rPr lang="en-GB"/>
              <a:t>Forces you to think about how to test your code</a:t>
            </a:r>
          </a:p>
          <a:p>
            <a:endParaRPr lang="en-GB"/>
          </a:p>
          <a:p>
            <a:r>
              <a:rPr lang="en-GB"/>
              <a:t>Makes it easier to change &amp; refactor code</a:t>
            </a:r>
          </a:p>
          <a:p>
            <a:endParaRPr lang="en-GB"/>
          </a:p>
          <a:p>
            <a:r>
              <a:rPr lang="en-GB"/>
              <a:t>Improves code design ?</a:t>
            </a:r>
          </a:p>
          <a:p>
            <a:endParaRPr lang="en-GB"/>
          </a:p>
          <a:p>
            <a:r>
              <a:rPr lang="en-GB"/>
              <a:t>Reduces number of bugs in production code ?</a:t>
            </a:r>
          </a:p>
          <a:p>
            <a:endParaRPr lang="en-GB"/>
          </a:p>
          <a:p>
            <a:r>
              <a:rPr lang="en-GB"/>
              <a:t>Saves development time ?</a:t>
            </a:r>
          </a:p>
          <a:p>
            <a:endParaRPr lang="en-GB"/>
          </a:p>
          <a:p>
            <a:r>
              <a:rPr lang="en-GB"/>
              <a:t>Basis for Test Driven Development (next week)</a:t>
            </a:r>
          </a:p>
        </p:txBody>
      </p:sp>
    </p:spTree>
    <p:extLst>
      <p:ext uri="{BB962C8B-B14F-4D97-AF65-F5344CB8AC3E}">
        <p14:creationId xmlns:p14="http://schemas.microsoft.com/office/powerpoint/2010/main" val="378406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a “Unit”?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435280" cy="5490000"/>
          </a:xfrm>
        </p:spPr>
        <p:txBody>
          <a:bodyPr>
            <a:normAutofit/>
          </a:bodyPr>
          <a:lstStyle/>
          <a:p>
            <a:r>
              <a:rPr lang="en-GB"/>
              <a:t>No strict definition </a:t>
            </a:r>
          </a:p>
          <a:p>
            <a:endParaRPr lang="en-GB"/>
          </a:p>
          <a:p>
            <a:r>
              <a:rPr lang="en-GB"/>
              <a:t>Rule of thumb:  Class (or small group of related Classes)</a:t>
            </a:r>
          </a:p>
          <a:p>
            <a:endParaRPr lang="en-GB"/>
          </a:p>
          <a:p>
            <a:r>
              <a:rPr lang="en-GB"/>
              <a:t>That means its Methods (not Properties or Fields)</a:t>
            </a:r>
          </a:p>
          <a:p>
            <a:endParaRPr lang="en-GB"/>
          </a:p>
          <a:p>
            <a:r>
              <a:rPr lang="en-GB"/>
              <a:t>Might not test all Methods - just important one</a:t>
            </a:r>
          </a:p>
          <a:p>
            <a:endParaRPr lang="en-GB"/>
          </a:p>
          <a:p>
            <a:r>
              <a:rPr lang="en-GB"/>
              <a:t>Each Method requires a set of test cases</a:t>
            </a:r>
          </a:p>
          <a:p>
            <a:pPr lvl="1"/>
            <a:r>
              <a:rPr lang="en-GB"/>
              <a:t>A test case = set of input data + expected outcome</a:t>
            </a:r>
          </a:p>
          <a:p>
            <a:pPr lvl="1"/>
            <a:r>
              <a:rPr lang="en-GB"/>
              <a:t>Code Coverage: Statement, Edge (Branch) or Basis Path</a:t>
            </a:r>
          </a:p>
        </p:txBody>
      </p:sp>
    </p:spTree>
    <p:extLst>
      <p:ext uri="{BB962C8B-B14F-4D97-AF65-F5344CB8AC3E}">
        <p14:creationId xmlns:p14="http://schemas.microsoft.com/office/powerpoint/2010/main" val="170577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000"/>
            <a:ext cx="8229600" cy="5229352"/>
          </a:xfrm>
        </p:spPr>
        <p:txBody>
          <a:bodyPr>
            <a:normAutofit/>
          </a:bodyPr>
          <a:lstStyle/>
          <a:p>
            <a:r>
              <a:rPr lang="en-GB"/>
              <a:t>sUnit architecture - Smalltalk - 1980s - Kent Beck</a:t>
            </a:r>
          </a:p>
          <a:p>
            <a:endParaRPr lang="en-GB"/>
          </a:p>
          <a:p>
            <a:r>
              <a:rPr lang="en-GB"/>
              <a:t>Translated to Java - JUnit - 1997 - Kent Beck &amp; Erich Gamma (one of “Gang of Four”)</a:t>
            </a:r>
          </a:p>
          <a:p>
            <a:endParaRPr lang="en-GB"/>
          </a:p>
          <a:p>
            <a:r>
              <a:rPr lang="en-GB"/>
              <a:t>NUnit (open source) ported from JUnit for .NET languages</a:t>
            </a:r>
          </a:p>
          <a:p>
            <a:endParaRPr lang="en-GB"/>
          </a:p>
          <a:p>
            <a:r>
              <a:rPr lang="en-GB"/>
              <a:t>PyUnit (Python), PerlUnit &amp; others xUnits</a:t>
            </a:r>
          </a:p>
          <a:p>
            <a:endParaRPr lang="en-GB"/>
          </a:p>
          <a:p>
            <a:r>
              <a:rPr lang="en-GB"/>
              <a:t>Using MSTests - similar to JUnit, NUnit etc.  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77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2670</TotalTime>
  <Words>1641</Words>
  <Application>Microsoft Office PowerPoint</Application>
  <PresentationFormat>On-screen Show (4:3)</PresentationFormat>
  <Paragraphs>365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Consolas</vt:lpstr>
      <vt:lpstr>Constantia</vt:lpstr>
      <vt:lpstr>Wingdings 2</vt:lpstr>
      <vt:lpstr>Flow</vt:lpstr>
      <vt:lpstr>Automated Unit Testing</vt:lpstr>
      <vt:lpstr>Recap</vt:lpstr>
      <vt:lpstr>Recap continued</vt:lpstr>
      <vt:lpstr>Overview </vt:lpstr>
      <vt:lpstr>Typical (Manual) Unit Testing</vt:lpstr>
      <vt:lpstr>Why Automate Unit Tests?</vt:lpstr>
      <vt:lpstr>Other reasons…</vt:lpstr>
      <vt:lpstr>What is a “Unit”?</vt:lpstr>
      <vt:lpstr>History</vt:lpstr>
      <vt:lpstr>Creating &amp; Running Unit Tests</vt:lpstr>
      <vt:lpstr>Unit Test Project(s)</vt:lpstr>
      <vt:lpstr>Test Class</vt:lpstr>
      <vt:lpstr>Test Method</vt:lpstr>
      <vt:lpstr>Class &amp; Methods</vt:lpstr>
      <vt:lpstr>Nested Classes</vt:lpstr>
      <vt:lpstr>Assert Class</vt:lpstr>
      <vt:lpstr>Assert Class Methods</vt:lpstr>
      <vt:lpstr>Test Method Pattern</vt:lpstr>
      <vt:lpstr>Create Method for a Test Case</vt:lpstr>
      <vt:lpstr>Example Code</vt:lpstr>
      <vt:lpstr>Testing void Methods</vt:lpstr>
      <vt:lpstr>Example Code for void Method</vt:lpstr>
      <vt:lpstr>Exceptions</vt:lpstr>
      <vt:lpstr>Exception Example Code</vt:lpstr>
      <vt:lpstr>Exceptions - Alternative Approach</vt:lpstr>
      <vt:lpstr>Exceptions - Alternative Example</vt:lpstr>
      <vt:lpstr>Assert Methods Revisited - 1</vt:lpstr>
      <vt:lpstr>Assert Methods Revisited - 2</vt:lpstr>
      <vt:lpstr>Summary</vt:lpstr>
      <vt:lpstr>Questions</vt:lpstr>
      <vt:lpstr>Lab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Khazaei, Babak</cp:lastModifiedBy>
  <cp:revision>118</cp:revision>
  <cp:lastPrinted>2015-02-23T09:24:50Z</cp:lastPrinted>
  <dcterms:created xsi:type="dcterms:W3CDTF">2015-01-23T08:43:28Z</dcterms:created>
  <dcterms:modified xsi:type="dcterms:W3CDTF">2021-03-02T10:58:33Z</dcterms:modified>
</cp:coreProperties>
</file>