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8" r:id="rId4"/>
    <p:sldId id="315" r:id="rId5"/>
    <p:sldId id="316" r:id="rId6"/>
    <p:sldId id="317" r:id="rId7"/>
    <p:sldId id="318" r:id="rId8"/>
    <p:sldId id="319" r:id="rId9"/>
    <p:sldId id="321" r:id="rId10"/>
    <p:sldId id="330" r:id="rId11"/>
    <p:sldId id="322" r:id="rId12"/>
    <p:sldId id="323" r:id="rId13"/>
    <p:sldId id="324" r:id="rId14"/>
    <p:sldId id="332" r:id="rId15"/>
    <p:sldId id="326" r:id="rId16"/>
    <p:sldId id="327" r:id="rId17"/>
    <p:sldId id="328" r:id="rId18"/>
    <p:sldId id="333" r:id="rId19"/>
    <p:sldId id="345" r:id="rId20"/>
    <p:sldId id="334" r:id="rId21"/>
    <p:sldId id="335" r:id="rId22"/>
    <p:sldId id="346" r:id="rId23"/>
    <p:sldId id="344" r:id="rId24"/>
    <p:sldId id="336" r:id="rId25"/>
    <p:sldId id="347" r:id="rId26"/>
    <p:sldId id="348" r:id="rId27"/>
    <p:sldId id="350" r:id="rId28"/>
    <p:sldId id="337" r:id="rId29"/>
    <p:sldId id="339" r:id="rId30"/>
    <p:sldId id="340" r:id="rId31"/>
    <p:sldId id="343" r:id="rId32"/>
    <p:sldId id="341" r:id="rId33"/>
    <p:sldId id="349" r:id="rId34"/>
    <p:sldId id="35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60"/>
  </p:normalViewPr>
  <p:slideViewPr>
    <p:cSldViewPr>
      <p:cViewPr>
        <p:scale>
          <a:sx n="115" d="100"/>
          <a:sy n="115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5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2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0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5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9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8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Cover Coverage Example</a:t>
            </a:r>
            <a:br>
              <a:rPr lang="en-GB"/>
            </a:br>
            <a:r>
              <a:rPr lang="en-GB"/>
              <a:t>Animation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0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0648" y="0"/>
            <a:ext cx="4095328" cy="270843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</a:t>
            </a:r>
          </a:p>
        </p:txBody>
      </p:sp>
    </p:spTree>
    <p:extLst>
      <p:ext uri="{BB962C8B-B14F-4D97-AF65-F5344CB8AC3E}">
        <p14:creationId xmlns:p14="http://schemas.microsoft.com/office/powerpoint/2010/main" val="21283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0648" y="0"/>
            <a:ext cx="4095328" cy="270843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</a:t>
            </a:r>
          </a:p>
        </p:txBody>
      </p:sp>
    </p:spTree>
    <p:extLst>
      <p:ext uri="{BB962C8B-B14F-4D97-AF65-F5344CB8AC3E}">
        <p14:creationId xmlns:p14="http://schemas.microsoft.com/office/powerpoint/2010/main" val="31826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0648" y="0"/>
            <a:ext cx="4095328" cy="270843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</p:txBody>
      </p:sp>
    </p:spTree>
    <p:extLst>
      <p:ext uri="{BB962C8B-B14F-4D97-AF65-F5344CB8AC3E}">
        <p14:creationId xmlns:p14="http://schemas.microsoft.com/office/powerpoint/2010/main" val="5290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0648" y="0"/>
            <a:ext cx="4095328" cy="270843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</p:txBody>
      </p:sp>
    </p:spTree>
    <p:extLst>
      <p:ext uri="{BB962C8B-B14F-4D97-AF65-F5344CB8AC3E}">
        <p14:creationId xmlns:p14="http://schemas.microsoft.com/office/powerpoint/2010/main" val="2434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0648" y="0"/>
            <a:ext cx="409532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</a:t>
            </a:r>
          </a:p>
        </p:txBody>
      </p:sp>
    </p:spTree>
    <p:extLst>
      <p:ext uri="{BB962C8B-B14F-4D97-AF65-F5344CB8AC3E}">
        <p14:creationId xmlns:p14="http://schemas.microsoft.com/office/powerpoint/2010/main" val="22132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648" y="0"/>
            <a:ext cx="409532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</a:t>
            </a:r>
          </a:p>
        </p:txBody>
      </p:sp>
    </p:spTree>
    <p:extLst>
      <p:ext uri="{BB962C8B-B14F-4D97-AF65-F5344CB8AC3E}">
        <p14:creationId xmlns:p14="http://schemas.microsoft.com/office/powerpoint/2010/main" val="2282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648" y="0"/>
            <a:ext cx="409532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</a:t>
            </a:r>
          </a:p>
        </p:txBody>
      </p:sp>
    </p:spTree>
    <p:extLst>
      <p:ext uri="{BB962C8B-B14F-4D97-AF65-F5344CB8AC3E}">
        <p14:creationId xmlns:p14="http://schemas.microsoft.com/office/powerpoint/2010/main" val="13471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</p:txBody>
      </p:sp>
      <p:sp>
        <p:nvSpPr>
          <p:cNvPr id="62" name="Oval 61"/>
          <p:cNvSpPr/>
          <p:nvPr/>
        </p:nvSpPr>
        <p:spPr>
          <a:xfrm>
            <a:off x="6037099" y="114590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908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62" idx="4"/>
            <a:endCxn id="63" idx="0"/>
          </p:cNvCxnSpPr>
          <p:nvPr/>
        </p:nvCxnSpPr>
        <p:spPr>
          <a:xfrm>
            <a:off x="6195189" y="1424608"/>
            <a:ext cx="238" cy="297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  <a:p>
            <a:r>
              <a:rPr lang="en-GB"/>
              <a:t>But not all edges…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173" y="113657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193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EDGE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Statement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72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Edge or Branch Coverage</a:t>
            </a:r>
          </a:p>
          <a:p>
            <a:r>
              <a:rPr lang="en-GB"/>
              <a:t>All edges traversed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7418" y="48503"/>
            <a:ext cx="32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Some Edges not traversed in Statement Coverage</a:t>
            </a:r>
          </a:p>
        </p:txBody>
      </p:sp>
    </p:spTree>
    <p:extLst>
      <p:ext uri="{BB962C8B-B14F-4D97-AF65-F5344CB8AC3E}">
        <p14:creationId xmlns:p14="http://schemas.microsoft.com/office/powerpoint/2010/main" val="31404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Edge or Branch Coverage</a:t>
            </a:r>
          </a:p>
          <a:p>
            <a:r>
              <a:rPr lang="en-GB"/>
              <a:t>All edges traversed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46223" y="4044076"/>
            <a:ext cx="4264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381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Edge or Branch Coverage</a:t>
            </a:r>
          </a:p>
          <a:p>
            <a:r>
              <a:rPr lang="en-GB"/>
              <a:t>All edges traversed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399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Edge or Branch Coverage</a:t>
            </a:r>
          </a:p>
          <a:p>
            <a:r>
              <a:rPr lang="en-GB"/>
              <a:t>All edges traversed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354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Edge or Branch Coverage</a:t>
            </a:r>
          </a:p>
          <a:p>
            <a:r>
              <a:rPr lang="en-GB"/>
              <a:t>All edges traversed at least once.</a:t>
            </a:r>
          </a:p>
          <a:p>
            <a:r>
              <a:rPr lang="en-GB"/>
              <a:t>But not all paths…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3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BASIS PATH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40211" y="179709"/>
            <a:ext cx="383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Calculate Cyclomatic Complexity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46240" y="3591342"/>
            <a:ext cx="273804" cy="28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64784" y="2229367"/>
            <a:ext cx="273804" cy="28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31131" y="1187572"/>
            <a:ext cx="273804" cy="28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81270" y="2229367"/>
            <a:ext cx="273804" cy="28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82474" y="3364572"/>
            <a:ext cx="273804" cy="28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25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77418" y="48503"/>
            <a:ext cx="32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One Path is not followed in Edge or Branch Coverage</a:t>
            </a:r>
          </a:p>
        </p:txBody>
      </p:sp>
    </p:spTree>
    <p:extLst>
      <p:ext uri="{BB962C8B-B14F-4D97-AF65-F5344CB8AC3E}">
        <p14:creationId xmlns:p14="http://schemas.microsoft.com/office/powerpoint/2010/main" val="3412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</a:rPr>
              <a:t>Test Case 1: Exact Match</a:t>
            </a:r>
          </a:p>
          <a:p>
            <a:r>
              <a:rPr lang="en-GB" sz="1600">
                <a:solidFill>
                  <a:srgbClr val="FF0000"/>
                </a:solidFill>
              </a:rPr>
              <a:t>currentVoyage.Date = 03-Mar-15 [1]</a:t>
            </a:r>
          </a:p>
          <a:p>
            <a:r>
              <a:rPr lang="en-GB" sz="1600">
                <a:solidFill>
                  <a:srgbClr val="FF0000"/>
                </a:solidFill>
              </a:rPr>
              <a:t>requiredDate = 03-Mar-15</a:t>
            </a:r>
          </a:p>
          <a:p>
            <a:r>
              <a:rPr lang="en-GB" sz="1600">
                <a:solidFill>
                  <a:srgbClr val="FF0000"/>
                </a:solidFill>
              </a:rPr>
              <a:t>daysFlexibility = 0</a:t>
            </a:r>
          </a:p>
          <a:p>
            <a:r>
              <a:rPr lang="en-GB" sz="1600">
                <a:solidFill>
                  <a:srgbClr val="FF0000"/>
                </a:solidFill>
              </a:rPr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</p:spTree>
    <p:extLst>
      <p:ext uri="{BB962C8B-B14F-4D97-AF65-F5344CB8AC3E}">
        <p14:creationId xmlns:p14="http://schemas.microsoft.com/office/powerpoint/2010/main" val="34625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>
                <a:solidFill>
                  <a:srgbClr val="FF0000"/>
                </a:solidFill>
              </a:rPr>
              <a:t>Test Case 2: Earlier Match</a:t>
            </a:r>
            <a:endParaRPr lang="en-GB" sz="1600">
              <a:solidFill>
                <a:srgbClr val="FF0000"/>
              </a:solidFill>
            </a:endParaRPr>
          </a:p>
          <a:p>
            <a:r>
              <a:rPr lang="en-GB" sz="1600">
                <a:solidFill>
                  <a:srgbClr val="FF0000"/>
                </a:solidFill>
              </a:rPr>
              <a:t>currentVoyage.Date = 03-Mar-15 [1]</a:t>
            </a:r>
          </a:p>
          <a:p>
            <a:r>
              <a:rPr lang="en-GB" sz="1600">
                <a:solidFill>
                  <a:srgbClr val="FF0000"/>
                </a:solidFill>
              </a:rPr>
              <a:t>requiredDate = 04-Mar-15</a:t>
            </a:r>
          </a:p>
          <a:p>
            <a:r>
              <a:rPr lang="en-GB" sz="1600">
                <a:solidFill>
                  <a:srgbClr val="FF0000"/>
                </a:solidFill>
              </a:rPr>
              <a:t>daysFlexibility = 1</a:t>
            </a:r>
          </a:p>
          <a:p>
            <a:r>
              <a:rPr lang="en-GB" sz="1600">
                <a:solidFill>
                  <a:srgbClr val="FF0000"/>
                </a:solidFill>
              </a:rPr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</p:spTree>
    <p:extLst>
      <p:ext uri="{BB962C8B-B14F-4D97-AF65-F5344CB8AC3E}">
        <p14:creationId xmlns:p14="http://schemas.microsoft.com/office/powerpoint/2010/main" val="1492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</a:t>
            </a:r>
          </a:p>
        </p:txBody>
      </p: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>
                <a:solidFill>
                  <a:srgbClr val="FF0000"/>
                </a:solidFill>
              </a:rPr>
              <a:t>Test Case 3: Later Match</a:t>
            </a:r>
            <a:endParaRPr lang="en-GB" sz="1600">
              <a:solidFill>
                <a:srgbClr val="FF0000"/>
              </a:solidFill>
            </a:endParaRPr>
          </a:p>
          <a:p>
            <a:r>
              <a:rPr lang="en-GB" sz="1600">
                <a:solidFill>
                  <a:srgbClr val="FF0000"/>
                </a:solidFill>
              </a:rPr>
              <a:t>currentVoyage.Date = 03-Mar-15 [1]</a:t>
            </a:r>
          </a:p>
          <a:p>
            <a:r>
              <a:rPr lang="en-GB" sz="1600">
                <a:solidFill>
                  <a:srgbClr val="FF0000"/>
                </a:solidFill>
              </a:rPr>
              <a:t>requiredDate = 02-Mar-15</a:t>
            </a:r>
          </a:p>
          <a:p>
            <a:r>
              <a:rPr lang="en-GB" sz="1600">
                <a:solidFill>
                  <a:srgbClr val="FF0000"/>
                </a:solidFill>
              </a:rPr>
              <a:t>daysFlexibility = 1</a:t>
            </a:r>
          </a:p>
          <a:p>
            <a:r>
              <a:rPr lang="en-GB" sz="1600">
                <a:solidFill>
                  <a:srgbClr val="FF0000"/>
                </a:solidFill>
              </a:rPr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</p:spTree>
    <p:extLst>
      <p:ext uri="{BB962C8B-B14F-4D97-AF65-F5344CB8AC3E}">
        <p14:creationId xmlns:p14="http://schemas.microsoft.com/office/powerpoint/2010/main" val="7501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>
                <a:solidFill>
                  <a:srgbClr val="FF0000"/>
                </a:solidFill>
              </a:rPr>
              <a:t>Test Case 4: No Match</a:t>
            </a:r>
            <a:endParaRPr lang="en-GB" sz="1600">
              <a:solidFill>
                <a:srgbClr val="FF0000"/>
              </a:solidFill>
            </a:endParaRPr>
          </a:p>
          <a:p>
            <a:r>
              <a:rPr lang="en-GB" sz="1600">
                <a:solidFill>
                  <a:srgbClr val="FF0000"/>
                </a:solidFill>
              </a:rPr>
              <a:t>currentVoyage.Date = 03-Mar-15 [1]</a:t>
            </a:r>
          </a:p>
          <a:p>
            <a:r>
              <a:rPr lang="en-GB" sz="1600">
                <a:solidFill>
                  <a:srgbClr val="FF0000"/>
                </a:solidFill>
              </a:rPr>
              <a:t>requiredDate = 02-Mar-15</a:t>
            </a:r>
          </a:p>
          <a:p>
            <a:r>
              <a:rPr lang="en-GB" sz="1600">
                <a:solidFill>
                  <a:srgbClr val="FF0000"/>
                </a:solidFill>
              </a:rPr>
              <a:t>daysFlexibility = 0</a:t>
            </a:r>
          </a:p>
          <a:p>
            <a:r>
              <a:rPr lang="en-GB" sz="1600">
                <a:solidFill>
                  <a:srgbClr val="FF0000"/>
                </a:solidFill>
              </a:rPr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</p:spTree>
    <p:extLst>
      <p:ext uri="{BB962C8B-B14F-4D97-AF65-F5344CB8AC3E}">
        <p14:creationId xmlns:p14="http://schemas.microsoft.com/office/powerpoint/2010/main" val="3219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77418" y="188640"/>
            <a:ext cx="32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The “missing” Path</a:t>
            </a:r>
          </a:p>
        </p:txBody>
      </p:sp>
    </p:spTree>
    <p:extLst>
      <p:ext uri="{BB962C8B-B14F-4D97-AF65-F5344CB8AC3E}">
        <p14:creationId xmlns:p14="http://schemas.microsoft.com/office/powerpoint/2010/main" val="37519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71096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  <a:p>
            <a:pPr>
              <a:spcBef>
                <a:spcPts val="1200"/>
              </a:spcBef>
            </a:pPr>
            <a:r>
              <a:rPr lang="en-GB" sz="1600" b="1">
                <a:solidFill>
                  <a:srgbClr val="FF0000"/>
                </a:solidFill>
              </a:rPr>
              <a:t>Test Case 5: No Voyages</a:t>
            </a:r>
            <a:endParaRPr lang="en-GB" sz="1600">
              <a:solidFill>
                <a:srgbClr val="FF0000"/>
              </a:solidFill>
            </a:endParaRPr>
          </a:p>
          <a:p>
            <a:r>
              <a:rPr lang="en-GB" sz="1600">
                <a:solidFill>
                  <a:srgbClr val="FF0000"/>
                </a:solidFill>
              </a:rPr>
              <a:t>currentVoyage.Date = Empty</a:t>
            </a:r>
          </a:p>
          <a:p>
            <a:r>
              <a:rPr lang="en-GB" sz="1600">
                <a:solidFill>
                  <a:srgbClr val="FF0000"/>
                </a:solidFill>
              </a:rPr>
              <a:t>requiredDate = 02-Mar-15</a:t>
            </a:r>
          </a:p>
          <a:p>
            <a:r>
              <a:rPr lang="en-GB" sz="1600">
                <a:solidFill>
                  <a:srgbClr val="FF0000"/>
                </a:solidFill>
              </a:rPr>
              <a:t>daysFlexibility = 0</a:t>
            </a:r>
          </a:p>
          <a:p>
            <a:r>
              <a:rPr lang="en-GB" sz="1600">
                <a:solidFill>
                  <a:srgbClr val="FF0000"/>
                </a:solidFill>
              </a:rPr>
              <a:t>Path: 1-2-9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</p:spTree>
    <p:extLst>
      <p:ext uri="{BB962C8B-B14F-4D97-AF65-F5344CB8AC3E}">
        <p14:creationId xmlns:p14="http://schemas.microsoft.com/office/powerpoint/2010/main" val="23384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44091" y="4044076"/>
            <a:ext cx="43073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0648" y="0"/>
            <a:ext cx="4095328" cy="71096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2: Earlier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04-Mar-15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1-2-3-5-6-9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3: Later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1</a:t>
            </a:r>
          </a:p>
          <a:p>
            <a:r>
              <a:rPr lang="en-GB" sz="1600"/>
              <a:t>Path: 1-2-3-5-7-8-9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4: No Match</a:t>
            </a:r>
            <a:endParaRPr lang="en-GB" sz="1600"/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1-2-3-5-7-2-9</a:t>
            </a:r>
          </a:p>
          <a:p>
            <a:pPr>
              <a:spcBef>
                <a:spcPts val="1200"/>
              </a:spcBef>
            </a:pPr>
            <a:r>
              <a:rPr lang="en-GB" sz="1600" b="1"/>
              <a:t>Test Case 5: No Voyages</a:t>
            </a:r>
            <a:endParaRPr lang="en-GB" sz="1600"/>
          </a:p>
          <a:p>
            <a:r>
              <a:rPr lang="en-GB" sz="1600"/>
              <a:t>currentVoyage.Date = Empty</a:t>
            </a:r>
          </a:p>
          <a:p>
            <a:r>
              <a:rPr lang="en-GB" sz="1600"/>
              <a:t>requiredDate = 02-Mar-15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1-2-9</a:t>
            </a:r>
          </a:p>
        </p:txBody>
      </p:sp>
      <p:sp>
        <p:nvSpPr>
          <p:cNvPr id="62" name="Oval 61"/>
          <p:cNvSpPr/>
          <p:nvPr/>
        </p:nvSpPr>
        <p:spPr>
          <a:xfrm>
            <a:off x="6051411" y="114590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3" name="Oval 62"/>
          <p:cNvSpPr/>
          <p:nvPr/>
        </p:nvSpPr>
        <p:spPr>
          <a:xfrm>
            <a:off x="6051411" y="172197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6051411" y="237004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6843499" y="30004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7194572" y="36301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4008" y="5805264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Basis Path Coverage</a:t>
            </a:r>
          </a:p>
          <a:p>
            <a:r>
              <a:rPr lang="en-GB"/>
              <a:t>All Paths through code are followed</a:t>
            </a:r>
          </a:p>
          <a:p>
            <a:r>
              <a:rPr lang="en-GB"/>
              <a:t>excluding iteration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77418" y="48503"/>
            <a:ext cx="32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All Test Cases for </a:t>
            </a:r>
          </a:p>
          <a:p>
            <a:pPr algn="ctr"/>
            <a:r>
              <a:rPr lang="en-GB" b="1">
                <a:solidFill>
                  <a:srgbClr val="0070C0"/>
                </a:solidFill>
              </a:rPr>
              <a:t>Basis Path Coverage</a:t>
            </a:r>
          </a:p>
        </p:txBody>
      </p:sp>
    </p:spTree>
    <p:extLst>
      <p:ext uri="{BB962C8B-B14F-4D97-AF65-F5344CB8AC3E}">
        <p14:creationId xmlns:p14="http://schemas.microsoft.com/office/powerpoint/2010/main" val="3131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</a:t>
            </a:r>
          </a:p>
        </p:txBody>
      </p:sp>
    </p:spTree>
    <p:extLst>
      <p:ext uri="{BB962C8B-B14F-4D97-AF65-F5344CB8AC3E}">
        <p14:creationId xmlns:p14="http://schemas.microsoft.com/office/powerpoint/2010/main" val="10709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</a:t>
            </a:r>
          </a:p>
        </p:txBody>
      </p:sp>
    </p:spTree>
    <p:extLst>
      <p:ext uri="{BB962C8B-B14F-4D97-AF65-F5344CB8AC3E}">
        <p14:creationId xmlns:p14="http://schemas.microsoft.com/office/powerpoint/2010/main" val="1093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</a:t>
            </a:r>
          </a:p>
        </p:txBody>
      </p:sp>
    </p:spTree>
    <p:extLst>
      <p:ext uri="{BB962C8B-B14F-4D97-AF65-F5344CB8AC3E}">
        <p14:creationId xmlns:p14="http://schemas.microsoft.com/office/powerpoint/2010/main" val="18108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</a:t>
            </a:r>
          </a:p>
        </p:txBody>
      </p:sp>
    </p:spTree>
    <p:extLst>
      <p:ext uri="{BB962C8B-B14F-4D97-AF65-F5344CB8AC3E}">
        <p14:creationId xmlns:p14="http://schemas.microsoft.com/office/powerpoint/2010/main" val="11837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</p:txBody>
      </p:sp>
    </p:spTree>
    <p:extLst>
      <p:ext uri="{BB962C8B-B14F-4D97-AF65-F5344CB8AC3E}">
        <p14:creationId xmlns:p14="http://schemas.microsoft.com/office/powerpoint/2010/main" val="39461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21127" y="113657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6021127" y="171264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21127" y="236071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188632" y="29911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813215" y="2991136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300192" y="363018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6660232" y="425909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/>
          <p:cNvSpPr/>
          <p:nvPr/>
        </p:nvSpPr>
        <p:spPr>
          <a:xfrm>
            <a:off x="7164288" y="3620852"/>
            <a:ext cx="288032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6021127" y="512455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0" rtlCol="0" anchor="ctr"/>
          <a:lstStyle/>
          <a:p>
            <a:pPr algn="ctr"/>
            <a:r>
              <a:rPr lang="en-GB" sz="1000" b="1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6165143" y="142460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>
            <a:off x="6165143" y="2000672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5434483" y="2648744"/>
            <a:ext cx="730660" cy="384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8" idx="1"/>
          </p:cNvCxnSpPr>
          <p:nvPr/>
        </p:nvCxnSpPr>
        <p:spPr>
          <a:xfrm>
            <a:off x="6165143" y="2648744"/>
            <a:ext cx="690253" cy="3845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6444208" y="3279168"/>
            <a:ext cx="513023" cy="3510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2" idx="0"/>
          </p:cNvCxnSpPr>
          <p:nvPr/>
        </p:nvCxnSpPr>
        <p:spPr>
          <a:xfrm>
            <a:off x="6957231" y="3279168"/>
            <a:ext cx="351073" cy="341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6"/>
          </p:cNvCxnSpPr>
          <p:nvPr/>
        </p:nvCxnSpPr>
        <p:spPr>
          <a:xfrm rot="16200000" flipV="1">
            <a:off x="6039058" y="2126757"/>
            <a:ext cx="2187420" cy="1647217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</p:cNvCxnSpPr>
          <p:nvPr/>
        </p:nvCxnSpPr>
        <p:spPr>
          <a:xfrm>
            <a:off x="7410139" y="3866703"/>
            <a:ext cx="152400" cy="177373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13" idx="2"/>
          </p:cNvCxnSpPr>
          <p:nvPr/>
        </p:nvCxnSpPr>
        <p:spPr>
          <a:xfrm rot="10800000" flipV="1">
            <a:off x="6021127" y="1856656"/>
            <a:ext cx="12700" cy="3411912"/>
          </a:xfrm>
          <a:prstGeom prst="bentConnector3">
            <a:avLst>
              <a:gd name="adj1" fmla="val 986538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3" idx="0"/>
          </p:cNvCxnSpPr>
          <p:nvPr/>
        </p:nvCxnSpPr>
        <p:spPr>
          <a:xfrm flipH="1">
            <a:off x="6165143" y="3876033"/>
            <a:ext cx="177230" cy="12485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0"/>
          </p:cNvCxnSpPr>
          <p:nvPr/>
        </p:nvCxnSpPr>
        <p:spPr>
          <a:xfrm>
            <a:off x="6165143" y="704528"/>
            <a:ext cx="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4"/>
          </p:cNvCxnSpPr>
          <p:nvPr/>
        </p:nvCxnSpPr>
        <p:spPr>
          <a:xfrm flipH="1">
            <a:off x="6159710" y="5412584"/>
            <a:ext cx="0" cy="3325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4"/>
          </p:cNvCxnSpPr>
          <p:nvPr/>
        </p:nvCxnSpPr>
        <p:spPr>
          <a:xfrm>
            <a:off x="5332648" y="3279168"/>
            <a:ext cx="0" cy="152981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3" idx="1"/>
          </p:cNvCxnSpPr>
          <p:nvPr/>
        </p:nvCxnSpPr>
        <p:spPr>
          <a:xfrm>
            <a:off x="5332648" y="4808984"/>
            <a:ext cx="730660" cy="35774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3" idx="7"/>
          </p:cNvCxnSpPr>
          <p:nvPr/>
        </p:nvCxnSpPr>
        <p:spPr>
          <a:xfrm flipH="1">
            <a:off x="6266978" y="4504943"/>
            <a:ext cx="435435" cy="661790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4008" y="5805264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Statement Coverage</a:t>
            </a:r>
          </a:p>
          <a:p>
            <a:r>
              <a:rPr lang="en-GB"/>
              <a:t>All statements executed at least once.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562539" y="4044076"/>
            <a:ext cx="393838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7"/>
          </p:cNvCxnSpPr>
          <p:nvPr/>
        </p:nvCxnSpPr>
        <p:spPr>
          <a:xfrm flipH="1">
            <a:off x="6906083" y="3866703"/>
            <a:ext cx="300386" cy="4345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0648" y="0"/>
            <a:ext cx="409532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Test Case 1: Exact Match</a:t>
            </a:r>
          </a:p>
          <a:p>
            <a:r>
              <a:rPr lang="en-GB" sz="1600"/>
              <a:t>currentVoyage.Date = 03-Mar-15 [1]</a:t>
            </a:r>
          </a:p>
          <a:p>
            <a:r>
              <a:rPr lang="en-GB" sz="1600"/>
              <a:t>requiredDate = 03-Mar-15</a:t>
            </a:r>
          </a:p>
          <a:p>
            <a:r>
              <a:rPr lang="en-GB" sz="1600"/>
              <a:t>daysFlexibility = 0</a:t>
            </a:r>
          </a:p>
          <a:p>
            <a:r>
              <a:rPr lang="en-GB" sz="1600"/>
              <a:t>Path: 1-2-3-4-9</a:t>
            </a:r>
          </a:p>
        </p:txBody>
      </p:sp>
    </p:spTree>
    <p:extLst>
      <p:ext uri="{BB962C8B-B14F-4D97-AF65-F5344CB8AC3E}">
        <p14:creationId xmlns:p14="http://schemas.microsoft.com/office/powerpoint/2010/main" val="4538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437</TotalTime>
  <Words>2474</Words>
  <Application>Microsoft Office PowerPoint</Application>
  <PresentationFormat>On-screen Show (4:3)</PresentationFormat>
  <Paragraphs>791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Blank</vt:lpstr>
      <vt:lpstr>Cover Coverage Example Animation</vt:lpstr>
      <vt:lpstr>Statement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EDGE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PATH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Kirby</dc:creator>
  <cp:lastModifiedBy>John Kirby</cp:lastModifiedBy>
  <cp:revision>44</cp:revision>
  <dcterms:created xsi:type="dcterms:W3CDTF">2015-02-24T17:01:09Z</dcterms:created>
  <dcterms:modified xsi:type="dcterms:W3CDTF">2017-02-17T11:43:46Z</dcterms:modified>
</cp:coreProperties>
</file>