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6" r:id="rId1"/>
    <p:sldMasterId id="2147483714" r:id="rId2"/>
  </p:sldMasterIdLst>
  <p:notesMasterIdLst>
    <p:notesMasterId r:id="rId45"/>
  </p:notesMasterIdLst>
  <p:handoutMasterIdLst>
    <p:handoutMasterId r:id="rId46"/>
  </p:handoutMasterIdLst>
  <p:sldIdLst>
    <p:sldId id="258" r:id="rId3"/>
    <p:sldId id="545" r:id="rId4"/>
    <p:sldId id="554" r:id="rId5"/>
    <p:sldId id="425" r:id="rId6"/>
    <p:sldId id="426" r:id="rId7"/>
    <p:sldId id="427" r:id="rId8"/>
    <p:sldId id="428" r:id="rId9"/>
    <p:sldId id="430" r:id="rId10"/>
    <p:sldId id="431" r:id="rId11"/>
    <p:sldId id="432" r:id="rId12"/>
    <p:sldId id="436" r:id="rId13"/>
    <p:sldId id="437" r:id="rId14"/>
    <p:sldId id="433" r:id="rId15"/>
    <p:sldId id="434" r:id="rId16"/>
    <p:sldId id="435" r:id="rId17"/>
    <p:sldId id="438" r:id="rId18"/>
    <p:sldId id="439" r:id="rId19"/>
    <p:sldId id="440" r:id="rId20"/>
    <p:sldId id="441" r:id="rId21"/>
    <p:sldId id="442" r:id="rId22"/>
    <p:sldId id="518" r:id="rId23"/>
    <p:sldId id="445" r:id="rId24"/>
    <p:sldId id="446" r:id="rId25"/>
    <p:sldId id="449" r:id="rId26"/>
    <p:sldId id="546" r:id="rId27"/>
    <p:sldId id="486" r:id="rId28"/>
    <p:sldId id="487" r:id="rId29"/>
    <p:sldId id="532" r:id="rId30"/>
    <p:sldId id="489" r:id="rId31"/>
    <p:sldId id="548" r:id="rId32"/>
    <p:sldId id="549" r:id="rId33"/>
    <p:sldId id="550" r:id="rId34"/>
    <p:sldId id="551" r:id="rId35"/>
    <p:sldId id="552" r:id="rId36"/>
    <p:sldId id="553" r:id="rId37"/>
    <p:sldId id="490" r:id="rId38"/>
    <p:sldId id="491" r:id="rId39"/>
    <p:sldId id="492" r:id="rId40"/>
    <p:sldId id="493" r:id="rId41"/>
    <p:sldId id="494" r:id="rId42"/>
    <p:sldId id="533" r:id="rId43"/>
    <p:sldId id="547" r:id="rId44"/>
  </p:sldIdLst>
  <p:sldSz cx="9144000" cy="6858000" type="screen4x3"/>
  <p:notesSz cx="6669088" cy="9928225"/>
  <p:defaultTextStyle>
    <a:defPPr>
      <a:defRPr lang="en-GB"/>
    </a:defPPr>
    <a:lvl1pPr algn="l" rtl="0" fontAlgn="base">
      <a:spcBef>
        <a:spcPts val="600"/>
      </a:spcBef>
      <a:spcAft>
        <a:spcPct val="0"/>
      </a:spcAft>
      <a:buClr>
        <a:srgbClr val="003399"/>
      </a:buClr>
      <a:buSzPct val="100000"/>
      <a:buFont typeface="Lucida Sans Unicode" pitchFamily="34" charset="0"/>
      <a:buChar char="–"/>
      <a:defRPr sz="2800" kern="1200">
        <a:solidFill>
          <a:srgbClr val="000099"/>
        </a:solidFill>
        <a:latin typeface="Symbol" pitchFamily="18" charset="2"/>
        <a:ea typeface="+mn-ea"/>
        <a:cs typeface="Lucida Sans Unicode" pitchFamily="34" charset="0"/>
      </a:defRPr>
    </a:lvl1pPr>
    <a:lvl2pPr marL="457200" algn="l" rtl="0" fontAlgn="base">
      <a:spcBef>
        <a:spcPts val="600"/>
      </a:spcBef>
      <a:spcAft>
        <a:spcPct val="0"/>
      </a:spcAft>
      <a:buClr>
        <a:srgbClr val="003399"/>
      </a:buClr>
      <a:buSzPct val="100000"/>
      <a:buFont typeface="Lucida Sans Unicode" pitchFamily="34" charset="0"/>
      <a:buChar char="–"/>
      <a:defRPr sz="2800" kern="1200">
        <a:solidFill>
          <a:srgbClr val="000099"/>
        </a:solidFill>
        <a:latin typeface="Symbol" pitchFamily="18" charset="2"/>
        <a:ea typeface="+mn-ea"/>
        <a:cs typeface="Lucida Sans Unicode" pitchFamily="34" charset="0"/>
      </a:defRPr>
    </a:lvl2pPr>
    <a:lvl3pPr marL="914400" algn="l" rtl="0" fontAlgn="base">
      <a:spcBef>
        <a:spcPts val="600"/>
      </a:spcBef>
      <a:spcAft>
        <a:spcPct val="0"/>
      </a:spcAft>
      <a:buClr>
        <a:srgbClr val="003399"/>
      </a:buClr>
      <a:buSzPct val="100000"/>
      <a:buFont typeface="Lucida Sans Unicode" pitchFamily="34" charset="0"/>
      <a:buChar char="–"/>
      <a:defRPr sz="2800" kern="1200">
        <a:solidFill>
          <a:srgbClr val="000099"/>
        </a:solidFill>
        <a:latin typeface="Symbol" pitchFamily="18" charset="2"/>
        <a:ea typeface="+mn-ea"/>
        <a:cs typeface="Lucida Sans Unicode" pitchFamily="34" charset="0"/>
      </a:defRPr>
    </a:lvl3pPr>
    <a:lvl4pPr marL="1371600" algn="l" rtl="0" fontAlgn="base">
      <a:spcBef>
        <a:spcPts val="600"/>
      </a:spcBef>
      <a:spcAft>
        <a:spcPct val="0"/>
      </a:spcAft>
      <a:buClr>
        <a:srgbClr val="003399"/>
      </a:buClr>
      <a:buSzPct val="100000"/>
      <a:buFont typeface="Lucida Sans Unicode" pitchFamily="34" charset="0"/>
      <a:buChar char="–"/>
      <a:defRPr sz="2800" kern="1200">
        <a:solidFill>
          <a:srgbClr val="000099"/>
        </a:solidFill>
        <a:latin typeface="Symbol" pitchFamily="18" charset="2"/>
        <a:ea typeface="+mn-ea"/>
        <a:cs typeface="Lucida Sans Unicode" pitchFamily="34" charset="0"/>
      </a:defRPr>
    </a:lvl4pPr>
    <a:lvl5pPr marL="1828800" algn="l" rtl="0" fontAlgn="base">
      <a:spcBef>
        <a:spcPts val="600"/>
      </a:spcBef>
      <a:spcAft>
        <a:spcPct val="0"/>
      </a:spcAft>
      <a:buClr>
        <a:srgbClr val="003399"/>
      </a:buClr>
      <a:buSzPct val="100000"/>
      <a:buFont typeface="Lucida Sans Unicode" pitchFamily="34" charset="0"/>
      <a:buChar char="–"/>
      <a:defRPr sz="2800" kern="1200">
        <a:solidFill>
          <a:srgbClr val="000099"/>
        </a:solidFill>
        <a:latin typeface="Symbol" pitchFamily="18" charset="2"/>
        <a:ea typeface="+mn-ea"/>
        <a:cs typeface="Lucida Sans Unicode" pitchFamily="34" charset="0"/>
      </a:defRPr>
    </a:lvl5pPr>
    <a:lvl6pPr marL="2286000" algn="l" defTabSz="914400" rtl="0" eaLnBrk="1" latinLnBrk="0" hangingPunct="1">
      <a:defRPr sz="2800" kern="1200">
        <a:solidFill>
          <a:srgbClr val="000099"/>
        </a:solidFill>
        <a:latin typeface="Symbol" pitchFamily="18" charset="2"/>
        <a:ea typeface="+mn-ea"/>
        <a:cs typeface="Lucida Sans Unicode" pitchFamily="34" charset="0"/>
      </a:defRPr>
    </a:lvl6pPr>
    <a:lvl7pPr marL="2743200" algn="l" defTabSz="914400" rtl="0" eaLnBrk="1" latinLnBrk="0" hangingPunct="1">
      <a:defRPr sz="2800" kern="1200">
        <a:solidFill>
          <a:srgbClr val="000099"/>
        </a:solidFill>
        <a:latin typeface="Symbol" pitchFamily="18" charset="2"/>
        <a:ea typeface="+mn-ea"/>
        <a:cs typeface="Lucida Sans Unicode" pitchFamily="34" charset="0"/>
      </a:defRPr>
    </a:lvl7pPr>
    <a:lvl8pPr marL="3200400" algn="l" defTabSz="914400" rtl="0" eaLnBrk="1" latinLnBrk="0" hangingPunct="1">
      <a:defRPr sz="2800" kern="1200">
        <a:solidFill>
          <a:srgbClr val="000099"/>
        </a:solidFill>
        <a:latin typeface="Symbol" pitchFamily="18" charset="2"/>
        <a:ea typeface="+mn-ea"/>
        <a:cs typeface="Lucida Sans Unicode" pitchFamily="34" charset="0"/>
      </a:defRPr>
    </a:lvl8pPr>
    <a:lvl9pPr marL="3657600" algn="l" defTabSz="914400" rtl="0" eaLnBrk="1" latinLnBrk="0" hangingPunct="1">
      <a:defRPr sz="2800" kern="1200">
        <a:solidFill>
          <a:srgbClr val="000099"/>
        </a:solidFill>
        <a:latin typeface="Symbol" pitchFamily="18" charset="2"/>
        <a:ea typeface="+mn-ea"/>
        <a:cs typeface="Lucida Sans Unicode"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40" autoAdjust="0"/>
    <p:restoredTop sz="94612" autoAdjust="0"/>
  </p:normalViewPr>
  <p:slideViewPr>
    <p:cSldViewPr>
      <p:cViewPr varScale="1">
        <p:scale>
          <a:sx n="92" d="100"/>
          <a:sy n="92" d="100"/>
        </p:scale>
        <p:origin x="84" y="150"/>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752" y="-72"/>
      </p:cViewPr>
      <p:guideLst>
        <p:guide orient="horz" pos="3127"/>
        <p:guide pos="210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51" Type="http://schemas.microsoft.com/office/2016/11/relationships/changesInfo" Target="changesInfos/changesInfo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rkup, Joe (Student)" userId="372915f8-3175-4a39-b563-94ef310d28f2" providerId="ADAL" clId="{636709D2-BC14-4E44-BA91-B65A0DF6B0A4}"/>
    <pc:docChg chg="undo custSel addSld delSld">
      <pc:chgData name="Kirkup, Joe (Student)" userId="372915f8-3175-4a39-b563-94ef310d28f2" providerId="ADAL" clId="{636709D2-BC14-4E44-BA91-B65A0DF6B0A4}" dt="2021-01-29T11:21:55.862" v="1" actId="47"/>
      <pc:docMkLst>
        <pc:docMk/>
      </pc:docMkLst>
      <pc:sldChg chg="add del">
        <pc:chgData name="Kirkup, Joe (Student)" userId="372915f8-3175-4a39-b563-94ef310d28f2" providerId="ADAL" clId="{636709D2-BC14-4E44-BA91-B65A0DF6B0A4}" dt="2021-01-29T11:21:55.862" v="1" actId="47"/>
        <pc:sldMkLst>
          <pc:docMk/>
          <pc:sldMk cId="0" sldId="42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77607" y="0"/>
            <a:ext cx="2889938" cy="496411"/>
          </a:xfrm>
          <a:prstGeom prst="rect">
            <a:avLst/>
          </a:prstGeom>
        </p:spPr>
        <p:txBody>
          <a:bodyPr vert="horz" lIns="91440" tIns="45720" rIns="91440" bIns="45720" rtlCol="0"/>
          <a:lstStyle>
            <a:lvl1pPr algn="r">
              <a:defRPr sz="1200"/>
            </a:lvl1pPr>
          </a:lstStyle>
          <a:p>
            <a:fld id="{451DA7BA-F49D-42C1-8F4C-BB937B122467}" type="datetimeFigureOut">
              <a:rPr lang="en-GB" smtClean="0"/>
              <a:t>29/01/2021</a:t>
            </a:fld>
            <a:endParaRPr lang="en-GB"/>
          </a:p>
        </p:txBody>
      </p:sp>
      <p:sp>
        <p:nvSpPr>
          <p:cNvPr id="4" name="Footer Placeholder 3"/>
          <p:cNvSpPr>
            <a:spLocks noGrp="1"/>
          </p:cNvSpPr>
          <p:nvPr>
            <p:ph type="ftr" sz="quarter" idx="2"/>
          </p:nvPr>
        </p:nvSpPr>
        <p:spPr>
          <a:xfrm>
            <a:off x="0" y="9430091"/>
            <a:ext cx="2889938" cy="496411"/>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77607" y="9430091"/>
            <a:ext cx="2889938" cy="496411"/>
          </a:xfrm>
          <a:prstGeom prst="rect">
            <a:avLst/>
          </a:prstGeom>
        </p:spPr>
        <p:txBody>
          <a:bodyPr vert="horz" lIns="91440" tIns="45720" rIns="91440" bIns="45720" rtlCol="0" anchor="b"/>
          <a:lstStyle>
            <a:lvl1pPr algn="r">
              <a:defRPr sz="1200"/>
            </a:lvl1pPr>
          </a:lstStyle>
          <a:p>
            <a:fld id="{32E84500-9B07-45B9-89C8-FD3AB8B09C94}" type="slidenum">
              <a:rPr lang="en-GB" smtClean="0"/>
              <a:t>‹#›</a:t>
            </a:fld>
            <a:endParaRPr lang="en-GB"/>
          </a:p>
        </p:txBody>
      </p:sp>
    </p:spTree>
    <p:extLst>
      <p:ext uri="{BB962C8B-B14F-4D97-AF65-F5344CB8AC3E}">
        <p14:creationId xmlns:p14="http://schemas.microsoft.com/office/powerpoint/2010/main" val="30477404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90" name="AutoShape 1"/>
          <p:cNvSpPr>
            <a:spLocks noChangeArrowheads="1"/>
          </p:cNvSpPr>
          <p:nvPr/>
        </p:nvSpPr>
        <p:spPr bwMode="auto">
          <a:xfrm>
            <a:off x="0" y="0"/>
            <a:ext cx="6669088" cy="9928225"/>
          </a:xfrm>
          <a:prstGeom prst="roundRect">
            <a:avLst>
              <a:gd name="adj" fmla="val 23"/>
            </a:avLst>
          </a:prstGeom>
          <a:solidFill>
            <a:srgbClr val="FFFFFF"/>
          </a:solidFill>
          <a:ln>
            <a:noFill/>
          </a:ln>
          <a:extLst>
            <a:ext uri="{91240B29-F687-4F45-9708-019B960494DF}">
              <a14:hiddenLine xmlns:a14="http://schemas.microsoft.com/office/drawing/2010/main" w="9360">
                <a:solidFill>
                  <a:srgbClr val="000000"/>
                </a:solidFill>
                <a:round/>
                <a:headEnd/>
                <a:tailEnd/>
              </a14:hiddenLine>
            </a:ext>
          </a:extLst>
        </p:spPr>
        <p:txBody>
          <a:bodyPr wrap="none" anchor="ctr"/>
          <a:lstStyle/>
          <a:p>
            <a:endParaRPr lang="en-US"/>
          </a:p>
        </p:txBody>
      </p:sp>
      <p:sp>
        <p:nvSpPr>
          <p:cNvPr id="114691" name="AutoShape 2"/>
          <p:cNvSpPr>
            <a:spLocks noChangeArrowheads="1"/>
          </p:cNvSpPr>
          <p:nvPr/>
        </p:nvSpPr>
        <p:spPr bwMode="auto">
          <a:xfrm>
            <a:off x="0" y="0"/>
            <a:ext cx="6669088" cy="9928225"/>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692" name="AutoShape 3"/>
          <p:cNvSpPr>
            <a:spLocks noChangeArrowheads="1"/>
          </p:cNvSpPr>
          <p:nvPr/>
        </p:nvSpPr>
        <p:spPr bwMode="auto">
          <a:xfrm>
            <a:off x="0" y="0"/>
            <a:ext cx="6669088" cy="9928225"/>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693" name="AutoShape 4"/>
          <p:cNvSpPr>
            <a:spLocks noChangeArrowheads="1"/>
          </p:cNvSpPr>
          <p:nvPr/>
        </p:nvSpPr>
        <p:spPr bwMode="auto">
          <a:xfrm>
            <a:off x="0" y="0"/>
            <a:ext cx="6669088" cy="9928225"/>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694" name="AutoShape 5"/>
          <p:cNvSpPr>
            <a:spLocks noChangeArrowheads="1"/>
          </p:cNvSpPr>
          <p:nvPr/>
        </p:nvSpPr>
        <p:spPr bwMode="auto">
          <a:xfrm>
            <a:off x="0" y="0"/>
            <a:ext cx="6669088" cy="9928225"/>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695" name="AutoShape 6"/>
          <p:cNvSpPr>
            <a:spLocks noChangeArrowheads="1"/>
          </p:cNvSpPr>
          <p:nvPr/>
        </p:nvSpPr>
        <p:spPr bwMode="auto">
          <a:xfrm>
            <a:off x="0" y="0"/>
            <a:ext cx="6669088" cy="9928225"/>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696" name="AutoShape 7"/>
          <p:cNvSpPr>
            <a:spLocks noChangeArrowheads="1"/>
          </p:cNvSpPr>
          <p:nvPr/>
        </p:nvSpPr>
        <p:spPr bwMode="auto">
          <a:xfrm>
            <a:off x="0" y="0"/>
            <a:ext cx="6669088" cy="9928225"/>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697" name="AutoShape 8"/>
          <p:cNvSpPr>
            <a:spLocks noChangeArrowheads="1"/>
          </p:cNvSpPr>
          <p:nvPr/>
        </p:nvSpPr>
        <p:spPr bwMode="auto">
          <a:xfrm>
            <a:off x="0" y="0"/>
            <a:ext cx="6669088" cy="9928225"/>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698" name="Rectangle 9"/>
          <p:cNvSpPr>
            <a:spLocks noGrp="1" noRot="1" noChangeAspect="1" noChangeArrowheads="1" noTextEdit="1"/>
          </p:cNvSpPr>
          <p:nvPr>
            <p:ph type="sldImg"/>
          </p:nvPr>
        </p:nvSpPr>
        <p:spPr bwMode="auto">
          <a:xfrm>
            <a:off x="854075" y="744538"/>
            <a:ext cx="4960938" cy="3722687"/>
          </a:xfrm>
          <a:prstGeom prst="rect">
            <a:avLst/>
          </a:prstGeom>
          <a:solidFill>
            <a:srgbClr val="FFFFFF"/>
          </a:solidFill>
          <a:ln w="9525">
            <a:solidFill>
              <a:srgbClr val="000000"/>
            </a:solidFill>
            <a:miter lim="800000"/>
            <a:headEnd/>
            <a:tailEnd/>
          </a:ln>
        </p:spPr>
      </p:sp>
      <p:sp>
        <p:nvSpPr>
          <p:cNvPr id="3082" name="Rectangle 10"/>
          <p:cNvSpPr txBox="1">
            <a:spLocks noGrp="1" noChangeArrowheads="1"/>
          </p:cNvSpPr>
          <p:nvPr>
            <p:ph type="body" idx="1"/>
          </p:nvPr>
        </p:nvSpPr>
        <p:spPr bwMode="auto">
          <a:xfrm>
            <a:off x="666909" y="4715907"/>
            <a:ext cx="5335270" cy="446770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endParaRPr lang="en-US" noProof="0"/>
          </a:p>
        </p:txBody>
      </p:sp>
    </p:spTree>
    <p:extLst>
      <p:ext uri="{BB962C8B-B14F-4D97-AF65-F5344CB8AC3E}">
        <p14:creationId xmlns:p14="http://schemas.microsoft.com/office/powerpoint/2010/main" val="3566778421"/>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Rectangle 1"/>
          <p:cNvSpPr>
            <a:spLocks noGrp="1" noRot="1" noChangeAspect="1" noChangeArrowheads="1" noTextEdit="1"/>
          </p:cNvSpPr>
          <p:nvPr>
            <p:ph type="sldImg"/>
          </p:nvPr>
        </p:nvSpPr>
        <p:spPr>
          <a:ln/>
        </p:spPr>
      </p:sp>
      <p:sp>
        <p:nvSpPr>
          <p:cNvPr id="117763"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50" name="Rectangle 1"/>
          <p:cNvSpPr>
            <a:spLocks noGrp="1" noRot="1" noChangeAspect="1" noChangeArrowheads="1" noTextEdit="1"/>
          </p:cNvSpPr>
          <p:nvPr>
            <p:ph type="sldImg"/>
          </p:nvPr>
        </p:nvSpPr>
        <p:spPr>
          <a:ln/>
        </p:spPr>
      </p:sp>
      <p:sp>
        <p:nvSpPr>
          <p:cNvPr id="130051"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074" name="Rectangle 1"/>
          <p:cNvSpPr>
            <a:spLocks noGrp="1" noRot="1" noChangeAspect="1" noChangeArrowheads="1" noTextEdit="1"/>
          </p:cNvSpPr>
          <p:nvPr>
            <p:ph type="sldImg"/>
          </p:nvPr>
        </p:nvSpPr>
        <p:spPr>
          <a:ln/>
        </p:spPr>
      </p:sp>
      <p:sp>
        <p:nvSpPr>
          <p:cNvPr id="131075"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8" name="Rectangle 1"/>
          <p:cNvSpPr>
            <a:spLocks noGrp="1" noRot="1" noChangeAspect="1" noChangeArrowheads="1" noTextEdit="1"/>
          </p:cNvSpPr>
          <p:nvPr>
            <p:ph type="sldImg"/>
          </p:nvPr>
        </p:nvSpPr>
        <p:spPr>
          <a:ln/>
        </p:spPr>
      </p:sp>
      <p:sp>
        <p:nvSpPr>
          <p:cNvPr id="132099"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
          <p:cNvSpPr>
            <a:spLocks noGrp="1" noRot="1" noChangeAspect="1" noChangeArrowheads="1" noTextEdit="1"/>
          </p:cNvSpPr>
          <p:nvPr>
            <p:ph type="sldImg"/>
          </p:nvPr>
        </p:nvSpPr>
        <p:spPr>
          <a:ln/>
        </p:spPr>
      </p:sp>
      <p:sp>
        <p:nvSpPr>
          <p:cNvPr id="133123"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6" name="Rectangle 1"/>
          <p:cNvSpPr>
            <a:spLocks noGrp="1" noRot="1" noChangeAspect="1" noChangeArrowheads="1" noTextEdit="1"/>
          </p:cNvSpPr>
          <p:nvPr>
            <p:ph type="sldImg"/>
          </p:nvPr>
        </p:nvSpPr>
        <p:spPr>
          <a:ln/>
        </p:spPr>
      </p:sp>
      <p:sp>
        <p:nvSpPr>
          <p:cNvPr id="134147"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70" name="Rectangle 1"/>
          <p:cNvSpPr>
            <a:spLocks noGrp="1" noRot="1" noChangeAspect="1" noChangeArrowheads="1" noTextEdit="1"/>
          </p:cNvSpPr>
          <p:nvPr>
            <p:ph type="sldImg"/>
          </p:nvPr>
        </p:nvSpPr>
        <p:spPr>
          <a:ln/>
        </p:spPr>
      </p:sp>
      <p:sp>
        <p:nvSpPr>
          <p:cNvPr id="135171"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194" name="Rectangle 1"/>
          <p:cNvSpPr>
            <a:spLocks noGrp="1" noRot="1" noChangeAspect="1" noChangeArrowheads="1" noTextEdit="1"/>
          </p:cNvSpPr>
          <p:nvPr>
            <p:ph type="sldImg"/>
          </p:nvPr>
        </p:nvSpPr>
        <p:spPr>
          <a:ln/>
        </p:spPr>
      </p:sp>
      <p:sp>
        <p:nvSpPr>
          <p:cNvPr id="136195"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218" name="Rectangle 1"/>
          <p:cNvSpPr>
            <a:spLocks noGrp="1" noRot="1" noChangeAspect="1" noChangeArrowheads="1" noTextEdit="1"/>
          </p:cNvSpPr>
          <p:nvPr>
            <p:ph type="sldImg"/>
          </p:nvPr>
        </p:nvSpPr>
        <p:spPr>
          <a:ln/>
        </p:spPr>
      </p:sp>
      <p:sp>
        <p:nvSpPr>
          <p:cNvPr id="137219"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266" name="Rectangle 1"/>
          <p:cNvSpPr>
            <a:spLocks noGrp="1" noRot="1" noChangeAspect="1" noChangeArrowheads="1" noTextEdit="1"/>
          </p:cNvSpPr>
          <p:nvPr>
            <p:ph type="sldImg"/>
          </p:nvPr>
        </p:nvSpPr>
        <p:spPr>
          <a:ln/>
        </p:spPr>
      </p:sp>
      <p:sp>
        <p:nvSpPr>
          <p:cNvPr id="139267"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290" name="Rectangle 1"/>
          <p:cNvSpPr>
            <a:spLocks noGrp="1" noRot="1" noChangeAspect="1" noChangeArrowheads="1" noTextEdit="1"/>
          </p:cNvSpPr>
          <p:nvPr>
            <p:ph type="sldImg"/>
          </p:nvPr>
        </p:nvSpPr>
        <p:spPr>
          <a:ln/>
        </p:spPr>
      </p:sp>
      <p:sp>
        <p:nvSpPr>
          <p:cNvPr id="140291"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4" name="Rectangle 1"/>
          <p:cNvSpPr>
            <a:spLocks noGrp="1" noRot="1" noChangeAspect="1" noChangeArrowheads="1" noTextEdit="1"/>
          </p:cNvSpPr>
          <p:nvPr>
            <p:ph type="sldImg"/>
          </p:nvPr>
        </p:nvSpPr>
        <p:spPr>
          <a:ln/>
        </p:spPr>
      </p:sp>
      <p:sp>
        <p:nvSpPr>
          <p:cNvPr id="120835"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8" name="Rectangle 1"/>
          <p:cNvSpPr>
            <a:spLocks noGrp="1" noRot="1" noChangeAspect="1" noChangeArrowheads="1" noTextEdit="1"/>
          </p:cNvSpPr>
          <p:nvPr>
            <p:ph type="sldImg"/>
          </p:nvPr>
        </p:nvSpPr>
        <p:spPr>
          <a:ln/>
        </p:spPr>
      </p:sp>
      <p:sp>
        <p:nvSpPr>
          <p:cNvPr id="142339"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410" name="Rectangle 1"/>
          <p:cNvSpPr>
            <a:spLocks noGrp="1" noRot="1" noChangeAspect="1" noChangeArrowheads="1" noTextEdit="1"/>
          </p:cNvSpPr>
          <p:nvPr>
            <p:ph type="sldImg"/>
          </p:nvPr>
        </p:nvSpPr>
        <p:spPr>
          <a:ln/>
        </p:spPr>
      </p:sp>
      <p:sp>
        <p:nvSpPr>
          <p:cNvPr id="145411"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434" name="Rectangle 1"/>
          <p:cNvSpPr>
            <a:spLocks noGrp="1" noRot="1" noChangeAspect="1" noChangeArrowheads="1" noTextEdit="1"/>
          </p:cNvSpPr>
          <p:nvPr>
            <p:ph type="sldImg"/>
          </p:nvPr>
        </p:nvSpPr>
        <p:spPr>
          <a:ln/>
        </p:spPr>
      </p:sp>
      <p:sp>
        <p:nvSpPr>
          <p:cNvPr id="146435"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9442" name="Rectangle 1"/>
          <p:cNvSpPr>
            <a:spLocks noGrp="1" noRot="1" noChangeAspect="1" noChangeArrowheads="1" noTextEdit="1"/>
          </p:cNvSpPr>
          <p:nvPr>
            <p:ph type="sldImg"/>
          </p:nvPr>
        </p:nvSpPr>
        <p:spPr>
          <a:ln/>
        </p:spPr>
      </p:sp>
      <p:sp>
        <p:nvSpPr>
          <p:cNvPr id="189443"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0466" name="Rectangle 1"/>
          <p:cNvSpPr>
            <a:spLocks noGrp="1" noRot="1" noChangeAspect="1" noChangeArrowheads="1" noTextEdit="1"/>
          </p:cNvSpPr>
          <p:nvPr>
            <p:ph type="sldImg"/>
          </p:nvPr>
        </p:nvSpPr>
        <p:spPr>
          <a:ln/>
        </p:spPr>
      </p:sp>
      <p:sp>
        <p:nvSpPr>
          <p:cNvPr id="190467"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1490" name="Rectangle 1"/>
          <p:cNvSpPr>
            <a:spLocks noGrp="1" noRot="1" noChangeAspect="1" noChangeArrowheads="1" noTextEdit="1"/>
          </p:cNvSpPr>
          <p:nvPr>
            <p:ph type="sldImg"/>
          </p:nvPr>
        </p:nvSpPr>
        <p:spPr>
          <a:ln/>
        </p:spPr>
      </p:sp>
      <p:sp>
        <p:nvSpPr>
          <p:cNvPr id="191491"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2514" name="Rectangle 1"/>
          <p:cNvSpPr>
            <a:spLocks noGrp="1" noRot="1" noChangeAspect="1" noChangeArrowheads="1" noTextEdit="1"/>
          </p:cNvSpPr>
          <p:nvPr>
            <p:ph type="sldImg"/>
          </p:nvPr>
        </p:nvSpPr>
        <p:spPr>
          <a:ln/>
        </p:spPr>
      </p:sp>
      <p:sp>
        <p:nvSpPr>
          <p:cNvPr id="192515"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3538" name="Rectangle 1"/>
          <p:cNvSpPr>
            <a:spLocks noGrp="1" noRot="1" noChangeAspect="1" noChangeArrowheads="1" noTextEdit="1"/>
          </p:cNvSpPr>
          <p:nvPr>
            <p:ph type="sldImg"/>
          </p:nvPr>
        </p:nvSpPr>
        <p:spPr>
          <a:ln/>
        </p:spPr>
      </p:sp>
      <p:sp>
        <p:nvSpPr>
          <p:cNvPr id="193539"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62" name="Rectangle 1"/>
          <p:cNvSpPr>
            <a:spLocks noGrp="1" noRot="1" noChangeAspect="1" noChangeArrowheads="1" noTextEdit="1"/>
          </p:cNvSpPr>
          <p:nvPr>
            <p:ph type="sldImg"/>
          </p:nvPr>
        </p:nvSpPr>
        <p:spPr>
          <a:ln/>
        </p:spPr>
      </p:sp>
      <p:sp>
        <p:nvSpPr>
          <p:cNvPr id="194563"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5586" name="Rectangle 1"/>
          <p:cNvSpPr>
            <a:spLocks noGrp="1" noRot="1" noChangeAspect="1" noChangeArrowheads="1" noTextEdit="1"/>
          </p:cNvSpPr>
          <p:nvPr>
            <p:ph type="sldImg"/>
          </p:nvPr>
        </p:nvSpPr>
        <p:spPr>
          <a:ln/>
        </p:spPr>
      </p:sp>
      <p:sp>
        <p:nvSpPr>
          <p:cNvPr id="195587"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2" name="Rectangle 1"/>
          <p:cNvSpPr>
            <a:spLocks noGrp="1" noRot="1" noChangeAspect="1" noChangeArrowheads="1" noTextEdit="1"/>
          </p:cNvSpPr>
          <p:nvPr>
            <p:ph type="sldImg"/>
          </p:nvPr>
        </p:nvSpPr>
        <p:spPr>
          <a:ln/>
        </p:spPr>
      </p:sp>
      <p:sp>
        <p:nvSpPr>
          <p:cNvPr id="122883"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6610" name="Rectangle 1"/>
          <p:cNvSpPr>
            <a:spLocks noGrp="1" noRot="1" noChangeAspect="1" noChangeArrowheads="1" noTextEdit="1"/>
          </p:cNvSpPr>
          <p:nvPr>
            <p:ph type="sldImg"/>
          </p:nvPr>
        </p:nvSpPr>
        <p:spPr>
          <a:ln/>
        </p:spPr>
      </p:sp>
      <p:sp>
        <p:nvSpPr>
          <p:cNvPr id="196611"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7634" name="Rectangle 1"/>
          <p:cNvSpPr>
            <a:spLocks noGrp="1" noRot="1" noChangeAspect="1" noChangeArrowheads="1" noTextEdit="1"/>
          </p:cNvSpPr>
          <p:nvPr>
            <p:ph type="sldImg"/>
          </p:nvPr>
        </p:nvSpPr>
        <p:spPr>
          <a:ln/>
        </p:spPr>
      </p:sp>
      <p:sp>
        <p:nvSpPr>
          <p:cNvPr id="197635"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8658" name="Rectangle 1"/>
          <p:cNvSpPr>
            <a:spLocks noGrp="1" noRot="1" noChangeAspect="1" noChangeArrowheads="1" noTextEdit="1"/>
          </p:cNvSpPr>
          <p:nvPr>
            <p:ph type="sldImg"/>
          </p:nvPr>
        </p:nvSpPr>
        <p:spPr>
          <a:ln/>
        </p:spPr>
      </p:sp>
      <p:sp>
        <p:nvSpPr>
          <p:cNvPr id="198659"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6" name="Rectangle 1"/>
          <p:cNvSpPr>
            <a:spLocks noGrp="1" noRot="1" noChangeAspect="1" noChangeArrowheads="1" noTextEdit="1"/>
          </p:cNvSpPr>
          <p:nvPr>
            <p:ph type="sldImg"/>
          </p:nvPr>
        </p:nvSpPr>
        <p:spPr>
          <a:ln/>
        </p:spPr>
      </p:sp>
      <p:sp>
        <p:nvSpPr>
          <p:cNvPr id="123907"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30" name="Rectangle 1"/>
          <p:cNvSpPr>
            <a:spLocks noGrp="1" noRot="1" noChangeAspect="1" noChangeArrowheads="1" noTextEdit="1"/>
          </p:cNvSpPr>
          <p:nvPr>
            <p:ph type="sldImg"/>
          </p:nvPr>
        </p:nvSpPr>
        <p:spPr>
          <a:ln/>
        </p:spPr>
      </p:sp>
      <p:sp>
        <p:nvSpPr>
          <p:cNvPr id="124931"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4" name="Rectangle 1"/>
          <p:cNvSpPr>
            <a:spLocks noGrp="1" noRot="1" noChangeAspect="1" noChangeArrowheads="1" noTextEdit="1"/>
          </p:cNvSpPr>
          <p:nvPr>
            <p:ph type="sldImg"/>
          </p:nvPr>
        </p:nvSpPr>
        <p:spPr>
          <a:ln/>
        </p:spPr>
      </p:sp>
      <p:sp>
        <p:nvSpPr>
          <p:cNvPr id="125955"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978" name="Rectangle 1"/>
          <p:cNvSpPr>
            <a:spLocks noGrp="1" noRot="1" noChangeAspect="1" noChangeArrowheads="1" noTextEdit="1"/>
          </p:cNvSpPr>
          <p:nvPr>
            <p:ph type="sldImg"/>
          </p:nvPr>
        </p:nvSpPr>
        <p:spPr>
          <a:ln/>
        </p:spPr>
      </p:sp>
      <p:sp>
        <p:nvSpPr>
          <p:cNvPr id="126979"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8002" name="Rectangle 1"/>
          <p:cNvSpPr>
            <a:spLocks noGrp="1" noRot="1" noChangeAspect="1" noChangeArrowheads="1" noTextEdit="1"/>
          </p:cNvSpPr>
          <p:nvPr>
            <p:ph type="sldImg"/>
          </p:nvPr>
        </p:nvSpPr>
        <p:spPr>
          <a:ln/>
        </p:spPr>
      </p:sp>
      <p:sp>
        <p:nvSpPr>
          <p:cNvPr id="128003"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026" name="Rectangle 1"/>
          <p:cNvSpPr>
            <a:spLocks noGrp="1" noRot="1" noChangeAspect="1" noChangeArrowheads="1" noTextEdit="1"/>
          </p:cNvSpPr>
          <p:nvPr>
            <p:ph type="sldImg"/>
          </p:nvPr>
        </p:nvSpPr>
        <p:spPr>
          <a:ln/>
        </p:spPr>
      </p:sp>
      <p:sp>
        <p:nvSpPr>
          <p:cNvPr id="129027"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35217DE2-A14C-4206-98D3-3FE562C55C8C}" type="datetimeFigureOut">
              <a:rPr lang="en-US"/>
              <a:pPr/>
              <a:t>1/29/2021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A25EEAD-9C67-46D5-B076-F415D613DBD5}" type="slidenum">
              <a:rPr lang="en-US"/>
              <a:pPr/>
              <a:t>‹#›</a:t>
            </a:fld>
            <a:endParaRPr lang="en-US"/>
          </a:p>
        </p:txBody>
      </p:sp>
    </p:spTree>
    <p:extLst>
      <p:ext uri="{BB962C8B-B14F-4D97-AF65-F5344CB8AC3E}">
        <p14:creationId xmlns:p14="http://schemas.microsoft.com/office/powerpoint/2010/main" val="3435996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B870DC7-4D9F-4CE7-A1C6-6A88BA0A93FE}" type="datetimeFigureOut">
              <a:rPr lang="en-US"/>
              <a:pPr/>
              <a:t>1/29/2021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7B42A6D-9BFE-4C90-9B60-E72CE296B7BB}" type="slidenum">
              <a:rPr lang="en-US"/>
              <a:pPr/>
              <a:t>‹#›</a:t>
            </a:fld>
            <a:endParaRPr lang="en-US"/>
          </a:p>
        </p:txBody>
      </p:sp>
    </p:spTree>
    <p:extLst>
      <p:ext uri="{BB962C8B-B14F-4D97-AF65-F5344CB8AC3E}">
        <p14:creationId xmlns:p14="http://schemas.microsoft.com/office/powerpoint/2010/main" val="2871095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48E9105-D0D5-48FF-BC61-FDD246EE6BDC}" type="datetimeFigureOut">
              <a:rPr lang="en-US"/>
              <a:pPr/>
              <a:t>1/29/2021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55D0BA8-B28D-4A63-B0D0-21C4179B0E17}" type="slidenum">
              <a:rPr lang="en-US"/>
              <a:pPr/>
              <a:t>‹#›</a:t>
            </a:fld>
            <a:endParaRPr lang="en-US"/>
          </a:p>
        </p:txBody>
      </p:sp>
    </p:spTree>
    <p:extLst>
      <p:ext uri="{BB962C8B-B14F-4D97-AF65-F5344CB8AC3E}">
        <p14:creationId xmlns:p14="http://schemas.microsoft.com/office/powerpoint/2010/main" val="15986321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1/29/2021</a:t>
            </a:fld>
            <a:endParaRPr lang="en-US"/>
          </a:p>
        </p:txBody>
      </p:sp>
      <p:sp>
        <p:nvSpPr>
          <p:cNvPr id="17" name="Footer Placeholder 16"/>
          <p:cNvSpPr>
            <a:spLocks noGrp="1"/>
          </p:cNvSpPr>
          <p:nvPr>
            <p:ph type="ftr" sz="quarter" idx="11"/>
          </p:nvPr>
        </p:nvSpPr>
        <p:spPr/>
        <p:txBody>
          <a:bodyPr/>
          <a:lstStyle/>
          <a:p>
            <a:endParaRPr kumimoji="0" lang="en-US"/>
          </a:p>
        </p:txBody>
      </p:sp>
      <p:sp>
        <p:nvSpPr>
          <p:cNvPr id="29" name="Slide Number Placeholder 28"/>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1/29/2021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1/29/2021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7924800" y="6416675"/>
            <a:ext cx="762000" cy="365125"/>
          </a:xfrm>
        </p:spPr>
        <p:txBody>
          <a:bodyPr/>
          <a:lstStyle/>
          <a:p>
            <a:fld id="{69E29E33-B620-47F9-BB04-8846C2A5AFCC}" type="slidenum">
              <a:rPr kumimoji="0" lang="en-US" smtClean="0"/>
              <a:pPr eaLnBrk="1" latinLnBrk="0" hangingPunct="1"/>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1/29/2021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1/29/2021</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1/29/2021</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1/29/2021</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1/29/2021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30C65B81-574A-4AF4-802A-0F6C578C52BF}" type="datetimeFigureOut">
              <a:rPr lang="en-US"/>
              <a:pPr/>
              <a:t>1/29/2021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05D53A-437F-4159-BDB0-BCCEBDAF9C60}" type="slidenum">
              <a:rPr lang="en-US"/>
              <a:pPr/>
              <a:t>‹#›</a:t>
            </a:fld>
            <a:endParaRPr lang="en-US"/>
          </a:p>
        </p:txBody>
      </p:sp>
    </p:spTree>
    <p:extLst>
      <p:ext uri="{BB962C8B-B14F-4D97-AF65-F5344CB8AC3E}">
        <p14:creationId xmlns:p14="http://schemas.microsoft.com/office/powerpoint/2010/main" val="28756644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1/29/2021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1/29/2021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1/29/2021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E21BAE31-401F-42EA-B517-6EC7E95FCA7A}" type="datetimeFigureOut">
              <a:rPr lang="en-US"/>
              <a:pPr/>
              <a:t>1/29/2021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2358743-7EFE-4D06-ABD7-73B737127AD2}" type="slidenum">
              <a:rPr lang="en-US"/>
              <a:pPr/>
              <a:t>‹#›</a:t>
            </a:fld>
            <a:endParaRPr lang="en-US"/>
          </a:p>
        </p:txBody>
      </p:sp>
    </p:spTree>
    <p:extLst>
      <p:ext uri="{BB962C8B-B14F-4D97-AF65-F5344CB8AC3E}">
        <p14:creationId xmlns:p14="http://schemas.microsoft.com/office/powerpoint/2010/main" val="3621079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122009B0-E06E-41F6-B5BB-08239E2316CF}" type="datetimeFigureOut">
              <a:rPr lang="en-US"/>
              <a:pPr/>
              <a:t>1/29/2021</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32B33709-492F-4843-B1A5-FC163886FA10}" type="slidenum">
              <a:rPr lang="en-US"/>
              <a:pPr/>
              <a:t>‹#›</a:t>
            </a:fld>
            <a:endParaRPr lang="en-US"/>
          </a:p>
        </p:txBody>
      </p:sp>
    </p:spTree>
    <p:extLst>
      <p:ext uri="{BB962C8B-B14F-4D97-AF65-F5344CB8AC3E}">
        <p14:creationId xmlns:p14="http://schemas.microsoft.com/office/powerpoint/2010/main" val="4188982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9680CE2F-3D49-42BE-9ADC-E64094788D72}" type="datetimeFigureOut">
              <a:rPr lang="en-US"/>
              <a:pPr/>
              <a:t>1/29/2021</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9FC4B36C-64BA-4C11-BB3C-4B830E136BDF}" type="slidenum">
              <a:rPr lang="en-US"/>
              <a:pPr/>
              <a:t>‹#›</a:t>
            </a:fld>
            <a:endParaRPr lang="en-US"/>
          </a:p>
        </p:txBody>
      </p:sp>
    </p:spTree>
    <p:extLst>
      <p:ext uri="{BB962C8B-B14F-4D97-AF65-F5344CB8AC3E}">
        <p14:creationId xmlns:p14="http://schemas.microsoft.com/office/powerpoint/2010/main" val="3519726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5E61F147-B7AD-49DF-96EF-B2C0DCA4C04A}" type="datetimeFigureOut">
              <a:rPr lang="en-US"/>
              <a:pPr/>
              <a:t>1/29/2021</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9EBBC1E9-432F-4E0B-A6DE-63527520E8E5}" type="slidenum">
              <a:rPr lang="en-US"/>
              <a:pPr/>
              <a:t>‹#›</a:t>
            </a:fld>
            <a:endParaRPr lang="en-US"/>
          </a:p>
        </p:txBody>
      </p:sp>
    </p:spTree>
    <p:extLst>
      <p:ext uri="{BB962C8B-B14F-4D97-AF65-F5344CB8AC3E}">
        <p14:creationId xmlns:p14="http://schemas.microsoft.com/office/powerpoint/2010/main" val="3454055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54C2A507-A1EF-46B5-8C07-766292141113}" type="datetimeFigureOut">
              <a:rPr lang="en-US"/>
              <a:pPr/>
              <a:t>1/29/2021</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7C9F18A0-6BF6-41AF-B071-25D38C5D9B8E}" type="slidenum">
              <a:rPr lang="en-US"/>
              <a:pPr/>
              <a:t>‹#›</a:t>
            </a:fld>
            <a:endParaRPr lang="en-US"/>
          </a:p>
        </p:txBody>
      </p:sp>
    </p:spTree>
    <p:extLst>
      <p:ext uri="{BB962C8B-B14F-4D97-AF65-F5344CB8AC3E}">
        <p14:creationId xmlns:p14="http://schemas.microsoft.com/office/powerpoint/2010/main" val="3338695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7D691554-FFF6-48FB-8ECD-054B253B7DD7}" type="datetimeFigureOut">
              <a:rPr lang="en-US"/>
              <a:pPr/>
              <a:t>1/29/2021</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8E2E052F-7E8F-4A59-8A7C-87FBA46CFCA7}" type="slidenum">
              <a:rPr lang="en-US"/>
              <a:pPr/>
              <a:t>‹#›</a:t>
            </a:fld>
            <a:endParaRPr lang="en-US"/>
          </a:p>
        </p:txBody>
      </p:sp>
    </p:spTree>
    <p:extLst>
      <p:ext uri="{BB962C8B-B14F-4D97-AF65-F5344CB8AC3E}">
        <p14:creationId xmlns:p14="http://schemas.microsoft.com/office/powerpoint/2010/main" val="3772644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49C155B8-A9D5-4942-B56E-CA5CB4FB5422}" type="datetimeFigureOut">
              <a:rPr lang="en-US"/>
              <a:pPr/>
              <a:t>1/29/2021</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CED1DB72-BC20-431F-8722-0406260CBACB}" type="slidenum">
              <a:rPr lang="en-US"/>
              <a:pPr/>
              <a:t>‹#›</a:t>
            </a:fld>
            <a:endParaRPr lang="en-US"/>
          </a:p>
        </p:txBody>
      </p:sp>
    </p:spTree>
    <p:extLst>
      <p:ext uri="{BB962C8B-B14F-4D97-AF65-F5344CB8AC3E}">
        <p14:creationId xmlns:p14="http://schemas.microsoft.com/office/powerpoint/2010/main" val="1002658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6E6F91B7-A4F7-44BA-BAC6-517C21FA9733}" type="datetimeFigureOut">
              <a:rPr lang="en-US"/>
              <a:pPr/>
              <a:t>1/29/2021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BFC3C529-B936-4935-BE03-05CD94D638EB}"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pPr eaLnBrk="1" latinLnBrk="0" hangingPunct="1"/>
            <a:fld id="{7CB97365-EBCA-4027-87D5-99FC1D4DF0BB}" type="datetimeFigureOut">
              <a:rPr lang="en-US" smtClean="0"/>
              <a:pPr eaLnBrk="1" latinLnBrk="0" hangingPunct="1"/>
              <a:t>1/29/2021</a:t>
            </a:fld>
            <a:endParaRPr lang="en-US">
              <a:solidFill>
                <a:schemeClr val="tx1">
                  <a:shade val="50000"/>
                </a:schemeClr>
              </a:solidFill>
            </a:endParaRPr>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kumimoji="0" lang="en-US">
              <a:solidFill>
                <a:schemeClr val="tx1">
                  <a:shade val="50000"/>
                </a:schemeClr>
              </a:solidFill>
            </a:endParaRPr>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69E29E33-B620-47F9-BB04-8846C2A5AFCC}" type="slidenum">
              <a:rPr kumimoji="0" lang="en-US" smtClean="0"/>
              <a:pPr eaLnBrk="1" latinLnBrk="0" hangingPunct="1"/>
              <a:t>‹#›</a:t>
            </a:fld>
            <a:endParaRPr kumimoji="0" lang="en-US" dirty="0">
              <a:solidFill>
                <a:schemeClr val="tx1">
                  <a:shade val="50000"/>
                </a:schemeClr>
              </a:solidFill>
            </a:endParaRPr>
          </a:p>
        </p:txBody>
      </p:sp>
    </p:spTree>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ourcemaking.com/design_patterns/abstract_factory" TargetMode="Externa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a:xfrm>
            <a:off x="457200" y="0"/>
            <a:ext cx="8228013" cy="1143000"/>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t>Lecture 2 Module Design</a:t>
            </a:r>
          </a:p>
        </p:txBody>
      </p:sp>
      <p:sp>
        <p:nvSpPr>
          <p:cNvPr id="6147" name="Rectangle 2"/>
          <p:cNvSpPr>
            <a:spLocks noGrp="1" noChangeArrowheads="1"/>
          </p:cNvSpPr>
          <p:nvPr>
            <p:ph idx="1"/>
          </p:nvPr>
        </p:nvSpPr>
        <p:spPr>
          <a:xfrm>
            <a:off x="457200" y="1447800"/>
            <a:ext cx="8228013" cy="4676775"/>
          </a:xfrm>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dirty="0"/>
              <a:t>Last Week :</a:t>
            </a:r>
            <a:r>
              <a:rPr lang="en-GB" dirty="0">
                <a:cs typeface="Arial" charset="0"/>
              </a:rPr>
              <a:t>Early design decisions address the system’s architecture</a:t>
            </a:r>
          </a:p>
          <a:p>
            <a:pPr>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This Week: Later design decisions address how to implement the individual units</a:t>
            </a:r>
          </a:p>
          <a:p>
            <a:endParaRPr lang="en-US" dirty="0"/>
          </a:p>
          <a:p>
            <a:r>
              <a:rPr lang="en-US" dirty="0"/>
              <a:t>Still focusing on Routine Design</a:t>
            </a:r>
          </a:p>
          <a:p>
            <a:pPr marL="137160" indent="0">
              <a:buNone/>
            </a:pPr>
            <a:endParaRPr lang="en-GB"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a:xfrm>
            <a:off x="457200" y="0"/>
            <a:ext cx="8212138" cy="1127125"/>
          </a:xfrm>
        </p:spPr>
        <p:txBody>
          <a:bodyPr>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6.2 Design Principles </a:t>
            </a:r>
            <a:br>
              <a:rPr lang="en-GB"/>
            </a:br>
            <a:r>
              <a:rPr lang="en-GB" sz="2800"/>
              <a:t>Common Coupling</a:t>
            </a:r>
          </a:p>
        </p:txBody>
      </p:sp>
      <p:sp>
        <p:nvSpPr>
          <p:cNvPr id="16387" name="Rectangle 2"/>
          <p:cNvSpPr>
            <a:spLocks noGrp="1" noChangeArrowheads="1"/>
          </p:cNvSpPr>
          <p:nvPr>
            <p:ph idx="1"/>
          </p:nvPr>
        </p:nvSpPr>
        <p:spPr>
          <a:xfrm>
            <a:off x="457200" y="1447800"/>
            <a:ext cx="8212138" cy="4660900"/>
          </a:xfrm>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a:t>Making a change to the common data means tracing back to all components that access those data to evaluate the effect of the change</a:t>
            </a:r>
          </a:p>
        </p:txBody>
      </p:sp>
      <p:pic>
        <p:nvPicPr>
          <p:cNvPr id="1638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600325"/>
            <a:ext cx="5334000" cy="358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a:xfrm>
            <a:off x="457200" y="0"/>
            <a:ext cx="8212138" cy="1127125"/>
          </a:xfrm>
        </p:spPr>
        <p:txBody>
          <a:bodyPr>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6.2 Design Principles </a:t>
            </a:r>
            <a:br>
              <a:rPr lang="en-GB"/>
            </a:br>
            <a:r>
              <a:rPr lang="en-GB" sz="2800"/>
              <a:t>Control Coupling</a:t>
            </a:r>
          </a:p>
        </p:txBody>
      </p:sp>
      <p:sp>
        <p:nvSpPr>
          <p:cNvPr id="17411" name="Rectangle 2"/>
          <p:cNvSpPr>
            <a:spLocks noGrp="1" noChangeArrowheads="1"/>
          </p:cNvSpPr>
          <p:nvPr>
            <p:ph idx="1"/>
          </p:nvPr>
        </p:nvSpPr>
        <p:spPr>
          <a:xfrm>
            <a:off x="457200" y="1447800"/>
            <a:ext cx="8212138" cy="4660900"/>
          </a:xfrm>
        </p:spPr>
        <p:txBody>
          <a:bodyPr/>
          <a:lstStyle/>
          <a:p>
            <a:r>
              <a:rPr lang="en-US"/>
              <a:t>When one module passes parameters or a return code to control the behavior of another module</a:t>
            </a:r>
          </a:p>
          <a:p>
            <a:r>
              <a:rPr lang="en-US"/>
              <a:t>It is impossible for the controlled module to function without some direction from the controlling module</a:t>
            </a:r>
            <a:endParaRPr lang="en-GB"/>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a:xfrm>
            <a:off x="457200" y="0"/>
            <a:ext cx="8212138" cy="1127125"/>
          </a:xfrm>
        </p:spPr>
        <p:txBody>
          <a:bodyPr>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6.2 Design Principles </a:t>
            </a:r>
            <a:br>
              <a:rPr lang="en-GB"/>
            </a:br>
            <a:r>
              <a:rPr lang="en-GB" sz="2800"/>
              <a:t>Stamp and Data Coupling</a:t>
            </a:r>
          </a:p>
        </p:txBody>
      </p:sp>
      <p:sp>
        <p:nvSpPr>
          <p:cNvPr id="18435" name="Rectangle 2"/>
          <p:cNvSpPr>
            <a:spLocks noGrp="1" noChangeArrowheads="1"/>
          </p:cNvSpPr>
          <p:nvPr>
            <p:ph idx="1"/>
          </p:nvPr>
        </p:nvSpPr>
        <p:spPr>
          <a:xfrm>
            <a:off x="457200" y="1447800"/>
            <a:ext cx="8212138" cy="4660900"/>
          </a:xfrm>
        </p:spPr>
        <p:txBody>
          <a:bodyPr/>
          <a:lstStyle/>
          <a:p>
            <a:r>
              <a:rPr lang="en-US" sz="2400" b="1"/>
              <a:t>Stamp coupling </a:t>
            </a:r>
            <a:r>
              <a:rPr lang="en-US" sz="2400"/>
              <a:t>occurs when complex data structures are passed between modules</a:t>
            </a:r>
          </a:p>
          <a:p>
            <a:pPr lvl="1"/>
            <a:r>
              <a:rPr lang="en-US" sz="1800"/>
              <a:t>Stamp coupling represents a more complex interface between modules, because the modules have to agree on the data’s format and organization</a:t>
            </a:r>
          </a:p>
          <a:p>
            <a:r>
              <a:rPr lang="en-US" sz="2400"/>
              <a:t>If only data values, and not structured data, are passed, then the modules are connected by </a:t>
            </a:r>
            <a:r>
              <a:rPr lang="en-US" sz="2400" b="1"/>
              <a:t>data coupling</a:t>
            </a:r>
          </a:p>
          <a:p>
            <a:pPr lvl="1"/>
            <a:r>
              <a:rPr lang="en-US" sz="1800"/>
              <a:t>Data coupling is simpler and less likely to be affected by changes in data representation</a:t>
            </a:r>
            <a:endParaRPr lang="en-GB" sz="480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p:nvPr>
        </p:nvSpPr>
        <p:spPr>
          <a:xfrm>
            <a:off x="457200" y="0"/>
            <a:ext cx="8212138" cy="1127125"/>
          </a:xfrm>
        </p:spPr>
        <p:txBody>
          <a:bodyPr>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6.2 Design Principles </a:t>
            </a:r>
            <a:br>
              <a:rPr lang="en-GB"/>
            </a:br>
            <a:r>
              <a:rPr lang="en-GB" sz="2800"/>
              <a:t>Cohesion</a:t>
            </a:r>
          </a:p>
        </p:txBody>
      </p:sp>
      <p:sp>
        <p:nvSpPr>
          <p:cNvPr id="19459" name="Rectangle 2"/>
          <p:cNvSpPr>
            <a:spLocks noGrp="1" noChangeArrowheads="1"/>
          </p:cNvSpPr>
          <p:nvPr>
            <p:ph idx="1"/>
          </p:nvPr>
        </p:nvSpPr>
        <p:spPr>
          <a:xfrm>
            <a:off x="457200" y="1447800"/>
            <a:ext cx="8212138" cy="4660900"/>
          </a:xfrm>
        </p:spPr>
        <p:txBody>
          <a:bodyPr/>
          <a:lstStyle/>
          <a:p>
            <a:r>
              <a:rPr lang="en-US" sz="2400" b="1"/>
              <a:t>Cohesion</a:t>
            </a:r>
            <a:r>
              <a:rPr lang="en-US" sz="2400"/>
              <a:t> refers to the dependence within and among a module’s internal elements (e.g., data, functions, internal modules)</a:t>
            </a:r>
          </a:p>
          <a:p>
            <a:endParaRPr lang="en-GB" sz="2400"/>
          </a:p>
        </p:txBody>
      </p:sp>
      <p:sp>
        <p:nvSpPr>
          <p:cNvPr id="19460" name="Rectangle 3"/>
          <p:cNvSpPr>
            <a:spLocks/>
          </p:cNvSpPr>
          <p:nvPr/>
        </p:nvSpPr>
        <p:spPr bwMode="auto">
          <a:xfrm>
            <a:off x="6324600" y="2895600"/>
            <a:ext cx="1524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0" tIns="0" rIns="0" bIns="0"/>
          <a:lstStyle/>
          <a:p>
            <a:r>
              <a:rPr lang="en-US" sz="1300">
                <a:latin typeface="Comic Sans MS" pitchFamily="66" charset="0"/>
              </a:rPr>
              <a:t>LOW COHESION</a:t>
            </a:r>
            <a:endParaRPr lang="en-US" sz="1300" noProof="1"/>
          </a:p>
          <a:p>
            <a:endParaRPr lang="en-US"/>
          </a:p>
        </p:txBody>
      </p:sp>
      <p:sp>
        <p:nvSpPr>
          <p:cNvPr id="19461" name="Rectangle 4"/>
          <p:cNvSpPr>
            <a:spLocks/>
          </p:cNvSpPr>
          <p:nvPr/>
        </p:nvSpPr>
        <p:spPr bwMode="auto">
          <a:xfrm>
            <a:off x="6324600" y="5334000"/>
            <a:ext cx="15240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0" tIns="0" rIns="0" bIns="0"/>
          <a:lstStyle/>
          <a:p>
            <a:r>
              <a:rPr lang="en-US" sz="1300">
                <a:latin typeface="Comic Sans MS" pitchFamily="66" charset="0"/>
              </a:rPr>
              <a:t>HIGH COHESION</a:t>
            </a:r>
            <a:endParaRPr lang="en-US" sz="1300" noProof="1"/>
          </a:p>
          <a:p>
            <a:endParaRPr lang="en-US"/>
          </a:p>
        </p:txBody>
      </p:sp>
      <p:sp>
        <p:nvSpPr>
          <p:cNvPr id="19462" name="AutoShape 5"/>
          <p:cNvSpPr>
            <a:spLocks/>
          </p:cNvSpPr>
          <p:nvPr/>
        </p:nvSpPr>
        <p:spPr bwMode="auto">
          <a:xfrm rot="5400000">
            <a:off x="2559050" y="2089150"/>
            <a:ext cx="3225800" cy="4533900"/>
          </a:xfrm>
          <a:prstGeom prst="rightArrow">
            <a:avLst>
              <a:gd name="adj1" fmla="val 72824"/>
              <a:gd name="adj2" fmla="val 43769"/>
            </a:avLst>
          </a:prstGeom>
          <a:solidFill>
            <a:srgbClr val="E3F6FF"/>
          </a:solidFill>
          <a:ln w="25400">
            <a:solidFill>
              <a:srgbClr val="154168"/>
            </a:solidFill>
            <a:miter lim="800000"/>
            <a:headEnd/>
            <a:tailEnd/>
          </a:ln>
          <a:effectLst>
            <a:outerShdw dist="12699" dir="659961" algn="ctr" rotWithShape="0">
              <a:schemeClr val="bg2">
                <a:alpha val="50000"/>
              </a:schemeClr>
            </a:outerShdw>
          </a:effectLst>
        </p:spPr>
        <p:txBody>
          <a:bodyPr lIns="0" tIns="0" rIns="0" bIns="0"/>
          <a:lstStyle/>
          <a:p>
            <a:endParaRPr lang="en-US"/>
          </a:p>
        </p:txBody>
      </p:sp>
      <p:sp>
        <p:nvSpPr>
          <p:cNvPr id="19463" name="Rectangle 6"/>
          <p:cNvSpPr>
            <a:spLocks/>
          </p:cNvSpPr>
          <p:nvPr/>
        </p:nvSpPr>
        <p:spPr bwMode="auto">
          <a:xfrm>
            <a:off x="3546475" y="3071813"/>
            <a:ext cx="1257300" cy="218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pPr algn="ctr">
              <a:lnSpc>
                <a:spcPct val="85000"/>
              </a:lnSpc>
            </a:pPr>
            <a:r>
              <a:rPr lang="en-US" sz="1300">
                <a:solidFill>
                  <a:srgbClr val="154168"/>
                </a:solidFill>
                <a:latin typeface="Comic Sans MS" pitchFamily="66" charset="0"/>
                <a:sym typeface="Comic Sans MS" pitchFamily="66" charset="0"/>
              </a:rPr>
              <a:t>Coincidental</a:t>
            </a:r>
          </a:p>
          <a:p>
            <a:pPr algn="ctr">
              <a:lnSpc>
                <a:spcPct val="85000"/>
              </a:lnSpc>
            </a:pPr>
            <a:endParaRPr lang="en-US" sz="1300">
              <a:solidFill>
                <a:srgbClr val="154168"/>
              </a:solidFill>
              <a:latin typeface="Comic Sans MS" pitchFamily="66" charset="0"/>
              <a:sym typeface="Comic Sans MS" pitchFamily="66" charset="0"/>
            </a:endParaRPr>
          </a:p>
          <a:p>
            <a:pPr algn="ctr">
              <a:lnSpc>
                <a:spcPct val="85000"/>
              </a:lnSpc>
            </a:pPr>
            <a:r>
              <a:rPr lang="en-US" sz="1300">
                <a:solidFill>
                  <a:srgbClr val="154168"/>
                </a:solidFill>
                <a:latin typeface="Comic Sans MS" pitchFamily="66" charset="0"/>
                <a:sym typeface="Comic Sans MS" pitchFamily="66" charset="0"/>
              </a:rPr>
              <a:t>Logical</a:t>
            </a:r>
          </a:p>
          <a:p>
            <a:pPr algn="ctr">
              <a:lnSpc>
                <a:spcPct val="85000"/>
              </a:lnSpc>
            </a:pPr>
            <a:endParaRPr lang="en-US" sz="1300">
              <a:solidFill>
                <a:srgbClr val="154168"/>
              </a:solidFill>
              <a:latin typeface="Comic Sans MS" pitchFamily="66" charset="0"/>
              <a:sym typeface="Comic Sans MS" pitchFamily="66" charset="0"/>
            </a:endParaRPr>
          </a:p>
          <a:p>
            <a:pPr algn="ctr">
              <a:lnSpc>
                <a:spcPct val="85000"/>
              </a:lnSpc>
            </a:pPr>
            <a:r>
              <a:rPr lang="en-US" sz="1300">
                <a:solidFill>
                  <a:srgbClr val="154168"/>
                </a:solidFill>
                <a:latin typeface="Comic Sans MS" pitchFamily="66" charset="0"/>
                <a:sym typeface="Comic Sans MS" pitchFamily="66" charset="0"/>
              </a:rPr>
              <a:t>Temporal</a:t>
            </a:r>
          </a:p>
          <a:p>
            <a:pPr algn="ctr">
              <a:lnSpc>
                <a:spcPct val="85000"/>
              </a:lnSpc>
            </a:pPr>
            <a:endParaRPr lang="en-US" sz="1300">
              <a:solidFill>
                <a:srgbClr val="154168"/>
              </a:solidFill>
              <a:latin typeface="Comic Sans MS" pitchFamily="66" charset="0"/>
              <a:sym typeface="Comic Sans MS" pitchFamily="66" charset="0"/>
            </a:endParaRPr>
          </a:p>
          <a:p>
            <a:pPr algn="ctr">
              <a:lnSpc>
                <a:spcPct val="85000"/>
              </a:lnSpc>
            </a:pPr>
            <a:r>
              <a:rPr lang="en-US" sz="1300">
                <a:solidFill>
                  <a:srgbClr val="154168"/>
                </a:solidFill>
                <a:latin typeface="Comic Sans MS" pitchFamily="66" charset="0"/>
                <a:sym typeface="Comic Sans MS" pitchFamily="66" charset="0"/>
              </a:rPr>
              <a:t>Procedural</a:t>
            </a:r>
          </a:p>
          <a:p>
            <a:pPr algn="ctr">
              <a:lnSpc>
                <a:spcPct val="85000"/>
              </a:lnSpc>
            </a:pPr>
            <a:endParaRPr lang="en-US" sz="1300">
              <a:solidFill>
                <a:srgbClr val="154168"/>
              </a:solidFill>
              <a:latin typeface="Comic Sans MS" pitchFamily="66" charset="0"/>
              <a:sym typeface="Comic Sans MS" pitchFamily="66" charset="0"/>
            </a:endParaRPr>
          </a:p>
          <a:p>
            <a:pPr algn="ctr">
              <a:lnSpc>
                <a:spcPct val="85000"/>
              </a:lnSpc>
            </a:pPr>
            <a:r>
              <a:rPr lang="en-US" sz="1300">
                <a:solidFill>
                  <a:srgbClr val="154168"/>
                </a:solidFill>
                <a:latin typeface="Comic Sans MS" pitchFamily="66" charset="0"/>
                <a:sym typeface="Comic Sans MS" pitchFamily="66" charset="0"/>
              </a:rPr>
              <a:t>Communicational</a:t>
            </a:r>
          </a:p>
          <a:p>
            <a:pPr algn="ctr">
              <a:lnSpc>
                <a:spcPct val="85000"/>
              </a:lnSpc>
            </a:pPr>
            <a:endParaRPr lang="en-US" sz="1300">
              <a:solidFill>
                <a:srgbClr val="154168"/>
              </a:solidFill>
              <a:latin typeface="Comic Sans MS" pitchFamily="66" charset="0"/>
              <a:sym typeface="Comic Sans MS" pitchFamily="66" charset="0"/>
            </a:endParaRPr>
          </a:p>
          <a:p>
            <a:pPr algn="ctr">
              <a:lnSpc>
                <a:spcPct val="85000"/>
              </a:lnSpc>
            </a:pPr>
            <a:r>
              <a:rPr lang="en-US" sz="1300">
                <a:solidFill>
                  <a:srgbClr val="154168"/>
                </a:solidFill>
                <a:latin typeface="Comic Sans MS" pitchFamily="66" charset="0"/>
                <a:sym typeface="Comic Sans MS" pitchFamily="66" charset="0"/>
              </a:rPr>
              <a:t>Functional</a:t>
            </a:r>
          </a:p>
          <a:p>
            <a:pPr algn="ctr">
              <a:lnSpc>
                <a:spcPct val="85000"/>
              </a:lnSpc>
            </a:pPr>
            <a:endParaRPr lang="en-US" sz="1300">
              <a:solidFill>
                <a:srgbClr val="154168"/>
              </a:solidFill>
              <a:latin typeface="Comic Sans MS" pitchFamily="66" charset="0"/>
              <a:sym typeface="Comic Sans MS" pitchFamily="66" charset="0"/>
            </a:endParaRPr>
          </a:p>
          <a:p>
            <a:pPr algn="ctr">
              <a:lnSpc>
                <a:spcPct val="85000"/>
              </a:lnSpc>
            </a:pPr>
            <a:r>
              <a:rPr lang="en-US" sz="1300">
                <a:solidFill>
                  <a:srgbClr val="154168"/>
                </a:solidFill>
                <a:latin typeface="Comic Sans MS" pitchFamily="66" charset="0"/>
                <a:sym typeface="Comic Sans MS" pitchFamily="66" charset="0"/>
              </a:rPr>
              <a:t>Informational</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a:xfrm>
            <a:off x="457200" y="0"/>
            <a:ext cx="8212138" cy="1127125"/>
          </a:xfrm>
        </p:spPr>
        <p:txBody>
          <a:bodyPr>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6.2 Design Principles </a:t>
            </a:r>
            <a:br>
              <a:rPr lang="en-GB"/>
            </a:br>
            <a:r>
              <a:rPr lang="en-GB" sz="2800"/>
              <a:t>Cohesion (continued)</a:t>
            </a:r>
          </a:p>
        </p:txBody>
      </p:sp>
      <p:sp>
        <p:nvSpPr>
          <p:cNvPr id="20483" name="Rectangle 2"/>
          <p:cNvSpPr>
            <a:spLocks noGrp="1" noChangeArrowheads="1"/>
          </p:cNvSpPr>
          <p:nvPr>
            <p:ph idx="1"/>
          </p:nvPr>
        </p:nvSpPr>
        <p:spPr>
          <a:xfrm>
            <a:off x="457200" y="1447800"/>
            <a:ext cx="8212138" cy="4660900"/>
          </a:xfrm>
        </p:spPr>
        <p:txBody>
          <a:bodyPr/>
          <a:lstStyle/>
          <a:p>
            <a:r>
              <a:rPr lang="en-US" sz="2400"/>
              <a:t>Coincidental  (worst degree)</a:t>
            </a:r>
          </a:p>
          <a:p>
            <a:pPr lvl="1"/>
            <a:r>
              <a:rPr lang="en-US" sz="2000"/>
              <a:t>Parts are unrelated to one another</a:t>
            </a:r>
          </a:p>
          <a:p>
            <a:r>
              <a:rPr lang="en-US" sz="2400"/>
              <a:t>Logical</a:t>
            </a:r>
          </a:p>
          <a:p>
            <a:pPr lvl="1"/>
            <a:r>
              <a:rPr lang="en-US" sz="2000"/>
              <a:t>Parts are related only by the logic structure of code</a:t>
            </a:r>
          </a:p>
          <a:p>
            <a:r>
              <a:rPr lang="en-US" sz="2400"/>
              <a:t>Temporal</a:t>
            </a:r>
          </a:p>
          <a:p>
            <a:pPr lvl="1"/>
            <a:r>
              <a:rPr lang="en-US" sz="2000"/>
              <a:t>Module’s data and functions related because they are used at the same time in an execution</a:t>
            </a:r>
          </a:p>
          <a:p>
            <a:r>
              <a:rPr lang="en-US" sz="2400"/>
              <a:t>Procedural</a:t>
            </a:r>
          </a:p>
          <a:p>
            <a:pPr lvl="1"/>
            <a:r>
              <a:rPr lang="en-US" sz="2000"/>
              <a:t>Similar to temporal, and functions pertain to some related action or purpose</a:t>
            </a:r>
          </a:p>
          <a:p>
            <a:pPr lvl="1"/>
            <a:endParaRPr lang="en-US" sz="1600"/>
          </a:p>
          <a:p>
            <a:endParaRPr lang="en-GB" sz="2400"/>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p:nvPr>
        </p:nvSpPr>
        <p:spPr>
          <a:xfrm>
            <a:off x="457200" y="0"/>
            <a:ext cx="8212138" cy="1127125"/>
          </a:xfrm>
        </p:spPr>
        <p:txBody>
          <a:bodyPr>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6.2 Design Principles </a:t>
            </a:r>
            <a:br>
              <a:rPr lang="en-GB"/>
            </a:br>
            <a:r>
              <a:rPr lang="en-GB" sz="2800"/>
              <a:t>Cohesion (continued)</a:t>
            </a:r>
          </a:p>
        </p:txBody>
      </p:sp>
      <p:sp>
        <p:nvSpPr>
          <p:cNvPr id="21507" name="Rectangle 2"/>
          <p:cNvSpPr>
            <a:spLocks noGrp="1" noChangeArrowheads="1"/>
          </p:cNvSpPr>
          <p:nvPr>
            <p:ph idx="1"/>
          </p:nvPr>
        </p:nvSpPr>
        <p:spPr>
          <a:xfrm>
            <a:off x="457200" y="1447800"/>
            <a:ext cx="8212138" cy="4660900"/>
          </a:xfrm>
        </p:spPr>
        <p:txBody>
          <a:bodyPr/>
          <a:lstStyle/>
          <a:p>
            <a:r>
              <a:rPr lang="en-US" sz="2400"/>
              <a:t>Communication </a:t>
            </a:r>
          </a:p>
          <a:p>
            <a:pPr lvl="1"/>
            <a:r>
              <a:rPr lang="en-US" sz="2000"/>
              <a:t>Operates on the same data set</a:t>
            </a:r>
          </a:p>
          <a:p>
            <a:r>
              <a:rPr lang="en-US" sz="2400"/>
              <a:t>Functional (ideal degree)</a:t>
            </a:r>
          </a:p>
          <a:p>
            <a:pPr lvl="1"/>
            <a:r>
              <a:rPr lang="en-US" sz="1800"/>
              <a:t>All elements essential to a single function are contained in one module, and all of the elements are essential to the performance of the function</a:t>
            </a:r>
          </a:p>
          <a:p>
            <a:r>
              <a:rPr lang="en-US" sz="2400"/>
              <a:t>Informational</a:t>
            </a:r>
          </a:p>
          <a:p>
            <a:pPr lvl="1"/>
            <a:r>
              <a:rPr lang="en-US" sz="2000"/>
              <a:t>Adaption of functional cohesion to data abstraction and object-based design</a:t>
            </a:r>
          </a:p>
          <a:p>
            <a:pPr lvl="1"/>
            <a:endParaRPr lang="en-US" sz="1600"/>
          </a:p>
          <a:p>
            <a:endParaRPr lang="en-GB" sz="2400"/>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a:xfrm>
            <a:off x="457200" y="0"/>
            <a:ext cx="8212138" cy="1127125"/>
          </a:xfrm>
        </p:spPr>
        <p:txBody>
          <a:bodyPr>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6.2 Design Principles </a:t>
            </a:r>
            <a:br>
              <a:rPr lang="en-GB"/>
            </a:br>
            <a:r>
              <a:rPr lang="en-GB" sz="2800"/>
              <a:t>Interfaces</a:t>
            </a:r>
          </a:p>
        </p:txBody>
      </p:sp>
      <p:sp>
        <p:nvSpPr>
          <p:cNvPr id="22531" name="Rectangle 2"/>
          <p:cNvSpPr>
            <a:spLocks noGrp="1" noChangeArrowheads="1"/>
          </p:cNvSpPr>
          <p:nvPr>
            <p:ph idx="1"/>
          </p:nvPr>
        </p:nvSpPr>
        <p:spPr>
          <a:xfrm>
            <a:off x="457200" y="1447800"/>
            <a:ext cx="8212138" cy="4660900"/>
          </a:xfrm>
        </p:spPr>
        <p:txBody>
          <a:bodyPr/>
          <a:lstStyle/>
          <a:p>
            <a:r>
              <a:rPr lang="en-US" sz="2400"/>
              <a:t>An </a:t>
            </a:r>
            <a:r>
              <a:rPr lang="en-US" sz="2400" b="1"/>
              <a:t>interface </a:t>
            </a:r>
            <a:r>
              <a:rPr lang="en-US" sz="2400"/>
              <a:t>defines what services the software unit provides to the rest of the system, and how other units can access those services</a:t>
            </a:r>
          </a:p>
          <a:p>
            <a:pPr lvl="1"/>
            <a:r>
              <a:rPr lang="en-US" sz="1800"/>
              <a:t>For example, the interface to an object is the collection of the object’s public operations and the operations’ </a:t>
            </a:r>
            <a:r>
              <a:rPr lang="en-US" sz="1800" b="1"/>
              <a:t>signatures</a:t>
            </a:r>
            <a:r>
              <a:rPr lang="en-US" sz="1800"/>
              <a:t>, which specify each operation’s name, parameters, and possible return values</a:t>
            </a:r>
            <a:endParaRPr lang="en-US" sz="4800"/>
          </a:p>
          <a:p>
            <a:r>
              <a:rPr lang="en-US" sz="2400"/>
              <a:t>An interface must also define what the unit requires, in terms of services or assumptions, for it to work correctly</a:t>
            </a:r>
          </a:p>
          <a:p>
            <a:r>
              <a:rPr lang="en-US" sz="2400"/>
              <a:t>A software unit’s interface describes what the unit requires of its environment, as well as what it provides to its environment</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ChangeArrowheads="1"/>
          </p:cNvSpPr>
          <p:nvPr>
            <p:ph type="title"/>
          </p:nvPr>
        </p:nvSpPr>
        <p:spPr>
          <a:xfrm>
            <a:off x="457200" y="0"/>
            <a:ext cx="8212138" cy="1127125"/>
          </a:xfrm>
        </p:spPr>
        <p:txBody>
          <a:bodyPr>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6.2 Design Principles </a:t>
            </a:r>
            <a:br>
              <a:rPr lang="en-GB"/>
            </a:br>
            <a:r>
              <a:rPr lang="en-GB" sz="2800"/>
              <a:t>Interfaces (continued)</a:t>
            </a:r>
          </a:p>
        </p:txBody>
      </p:sp>
      <p:sp>
        <p:nvSpPr>
          <p:cNvPr id="23555" name="Rectangle 2"/>
          <p:cNvSpPr>
            <a:spLocks noGrp="1" noChangeArrowheads="1"/>
          </p:cNvSpPr>
          <p:nvPr>
            <p:ph idx="1"/>
          </p:nvPr>
        </p:nvSpPr>
        <p:spPr>
          <a:xfrm>
            <a:off x="457200" y="1447800"/>
            <a:ext cx="8212138" cy="4660900"/>
          </a:xfrm>
        </p:spPr>
        <p:txBody>
          <a:bodyPr/>
          <a:lstStyle/>
          <a:p>
            <a:r>
              <a:rPr lang="en-US" sz="2400"/>
              <a:t>A software unit may have several interfaces that make different demands on its environment or that offer different levels of service</a:t>
            </a:r>
            <a:endParaRPr lang="en-GB" sz="2400"/>
          </a:p>
          <a:p>
            <a:endParaRPr lang="en-US" sz="2400"/>
          </a:p>
        </p:txBody>
      </p:sp>
      <p:sp>
        <p:nvSpPr>
          <p:cNvPr id="23556" name="Rectangle 16"/>
          <p:cNvSpPr>
            <a:spLocks/>
          </p:cNvSpPr>
          <p:nvPr/>
        </p:nvSpPr>
        <p:spPr bwMode="auto">
          <a:xfrm>
            <a:off x="533400" y="2667000"/>
            <a:ext cx="8001000" cy="3429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57" name="Rectangle 17"/>
          <p:cNvSpPr>
            <a:spLocks/>
          </p:cNvSpPr>
          <p:nvPr/>
        </p:nvSpPr>
        <p:spPr bwMode="auto">
          <a:xfrm>
            <a:off x="762000" y="2960688"/>
            <a:ext cx="6489700" cy="275431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88900" tIns="88900" rIns="88900" bIns="88900" anchor="ctr"/>
          <a:lstStyle/>
          <a:p>
            <a:pPr>
              <a:lnSpc>
                <a:spcPct val="140000"/>
              </a:lnSpc>
            </a:pPr>
            <a:r>
              <a:rPr lang="en-US" sz="1300">
                <a:latin typeface="Comic Sans MS" pitchFamily="66" charset="0"/>
                <a:sym typeface="Comic Sans MS" pitchFamily="66" charset="0"/>
              </a:rPr>
              <a:t>Data				</a:t>
            </a:r>
          </a:p>
          <a:p>
            <a:pPr>
              <a:lnSpc>
                <a:spcPct val="40000"/>
              </a:lnSpc>
              <a:buFont typeface="Lucida Sans Unicode" pitchFamily="34" charset="0"/>
              <a:buNone/>
            </a:pPr>
            <a:r>
              <a:rPr lang="en-US" sz="1300">
                <a:latin typeface="Comic Sans MS" pitchFamily="66" charset="0"/>
                <a:sym typeface="Comic Sans MS" pitchFamily="66" charset="0"/>
              </a:rPr>
              <a:t>________________			</a:t>
            </a:r>
          </a:p>
          <a:p>
            <a:pPr>
              <a:lnSpc>
                <a:spcPct val="40000"/>
              </a:lnSpc>
              <a:buFont typeface="Lucida Sans Unicode" pitchFamily="34" charset="0"/>
              <a:buNone/>
            </a:pPr>
            <a:r>
              <a:rPr lang="en-US" sz="1300">
                <a:latin typeface="Comic Sans MS" pitchFamily="66" charset="0"/>
                <a:sym typeface="Comic Sans MS" pitchFamily="66" charset="0"/>
              </a:rPr>
              <a:t>_________________			 						</a:t>
            </a:r>
          </a:p>
          <a:p>
            <a:pPr>
              <a:lnSpc>
                <a:spcPct val="40000"/>
              </a:lnSpc>
              <a:buFont typeface="Lucida Sans Unicode" pitchFamily="34" charset="0"/>
              <a:buNone/>
            </a:pPr>
            <a:r>
              <a:rPr lang="en-US" sz="1300">
                <a:latin typeface="Comic Sans MS" pitchFamily="66" charset="0"/>
                <a:sym typeface="Comic Sans MS" pitchFamily="66" charset="0"/>
              </a:rPr>
              <a:t>_________________</a:t>
            </a:r>
          </a:p>
          <a:p>
            <a:pPr>
              <a:lnSpc>
                <a:spcPct val="140000"/>
              </a:lnSpc>
            </a:pPr>
            <a:r>
              <a:rPr lang="en-US" sz="1300">
                <a:latin typeface="Comic Sans MS" pitchFamily="66" charset="0"/>
                <a:sym typeface="Comic Sans MS" pitchFamily="66" charset="0"/>
              </a:rPr>
              <a:t>Operation 1 </a:t>
            </a:r>
          </a:p>
          <a:p>
            <a:pPr>
              <a:lnSpc>
                <a:spcPct val="40000"/>
              </a:lnSpc>
              <a:buFont typeface="Lucida Sans Unicode" pitchFamily="34" charset="0"/>
              <a:buNone/>
            </a:pPr>
            <a:r>
              <a:rPr lang="en-US" sz="1300">
                <a:latin typeface="Comic Sans MS" pitchFamily="66" charset="0"/>
                <a:sym typeface="Comic Sans MS" pitchFamily="66" charset="0"/>
              </a:rPr>
              <a:t>_________________</a:t>
            </a:r>
          </a:p>
          <a:p>
            <a:pPr>
              <a:lnSpc>
                <a:spcPct val="40000"/>
              </a:lnSpc>
              <a:buFont typeface="Lucida Sans Unicode" pitchFamily="34" charset="0"/>
              <a:buNone/>
            </a:pPr>
            <a:r>
              <a:rPr lang="en-US" sz="1300">
                <a:latin typeface="Comic Sans MS" pitchFamily="66" charset="0"/>
                <a:sym typeface="Comic Sans MS" pitchFamily="66" charset="0"/>
              </a:rPr>
              <a:t>_________________</a:t>
            </a:r>
          </a:p>
          <a:p>
            <a:pPr>
              <a:lnSpc>
                <a:spcPct val="40000"/>
              </a:lnSpc>
              <a:buFont typeface="Lucida Sans Unicode" pitchFamily="34" charset="0"/>
              <a:buNone/>
            </a:pPr>
            <a:r>
              <a:rPr lang="en-US" sz="1300">
                <a:latin typeface="Comic Sans MS" pitchFamily="66" charset="0"/>
                <a:sym typeface="Comic Sans MS" pitchFamily="66" charset="0"/>
              </a:rPr>
              <a:t>_________________</a:t>
            </a:r>
          </a:p>
          <a:p>
            <a:pPr>
              <a:lnSpc>
                <a:spcPct val="40000"/>
              </a:lnSpc>
              <a:buFont typeface="Lucida Sans Unicode" pitchFamily="34" charset="0"/>
              <a:buNone/>
            </a:pPr>
            <a:r>
              <a:rPr lang="en-US" sz="1300">
                <a:latin typeface="Comic Sans MS" pitchFamily="66" charset="0"/>
                <a:sym typeface="Comic Sans MS" pitchFamily="66" charset="0"/>
              </a:rPr>
              <a:t>_________________</a:t>
            </a:r>
          </a:p>
          <a:p>
            <a:pPr>
              <a:lnSpc>
                <a:spcPct val="130000"/>
              </a:lnSpc>
            </a:pPr>
            <a:r>
              <a:rPr lang="en-US" sz="1300">
                <a:latin typeface="Comic Sans MS" pitchFamily="66" charset="0"/>
                <a:sym typeface="Comic Sans MS" pitchFamily="66" charset="0"/>
              </a:rPr>
              <a:t>Operation 2</a:t>
            </a:r>
          </a:p>
          <a:p>
            <a:pPr>
              <a:lnSpc>
                <a:spcPct val="40000"/>
              </a:lnSpc>
              <a:buFont typeface="Lucida Sans Unicode" pitchFamily="34" charset="0"/>
              <a:buNone/>
            </a:pPr>
            <a:r>
              <a:rPr lang="en-US" sz="1300">
                <a:latin typeface="Comic Sans MS" pitchFamily="66" charset="0"/>
                <a:sym typeface="Comic Sans MS" pitchFamily="66" charset="0"/>
              </a:rPr>
              <a:t>_________________</a:t>
            </a:r>
          </a:p>
          <a:p>
            <a:pPr>
              <a:lnSpc>
                <a:spcPct val="40000"/>
              </a:lnSpc>
              <a:buFont typeface="Lucida Sans Unicode" pitchFamily="34" charset="0"/>
              <a:buNone/>
            </a:pPr>
            <a:r>
              <a:rPr lang="en-US" sz="1300">
                <a:latin typeface="Comic Sans MS" pitchFamily="66" charset="0"/>
                <a:sym typeface="Comic Sans MS" pitchFamily="66" charset="0"/>
              </a:rPr>
              <a:t>_________________ </a:t>
            </a:r>
          </a:p>
          <a:p>
            <a:pPr>
              <a:lnSpc>
                <a:spcPct val="40000"/>
              </a:lnSpc>
              <a:buFont typeface="Lucida Sans Unicode" pitchFamily="34" charset="0"/>
              <a:buNone/>
            </a:pPr>
            <a:r>
              <a:rPr lang="en-US" sz="1300">
                <a:latin typeface="Comic Sans MS" pitchFamily="66" charset="0"/>
                <a:sym typeface="Comic Sans MS" pitchFamily="66" charset="0"/>
              </a:rPr>
              <a:t>_________________</a:t>
            </a:r>
          </a:p>
          <a:p>
            <a:pPr>
              <a:lnSpc>
                <a:spcPct val="40000"/>
              </a:lnSpc>
              <a:buFont typeface="Lucida Sans Unicode" pitchFamily="34" charset="0"/>
              <a:buNone/>
            </a:pPr>
            <a:r>
              <a:rPr lang="en-US" sz="1300">
                <a:latin typeface="Comic Sans MS" pitchFamily="66" charset="0"/>
                <a:sym typeface="Comic Sans MS" pitchFamily="66" charset="0"/>
              </a:rPr>
              <a:t>_________________</a:t>
            </a:r>
          </a:p>
        </p:txBody>
      </p:sp>
      <p:sp>
        <p:nvSpPr>
          <p:cNvPr id="23558" name="Rectangle 18"/>
          <p:cNvSpPr>
            <a:spLocks/>
          </p:cNvSpPr>
          <p:nvPr/>
        </p:nvSpPr>
        <p:spPr bwMode="auto">
          <a:xfrm>
            <a:off x="1365250" y="2546350"/>
            <a:ext cx="1263650" cy="314325"/>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p>
            <a:pPr algn="ctr"/>
            <a:r>
              <a:rPr lang="en-US" sz="2000">
                <a:latin typeface="Comic Sans MS" pitchFamily="66" charset="0"/>
                <a:sym typeface="Comic Sans MS" pitchFamily="66" charset="0"/>
              </a:rPr>
              <a:t>Module</a:t>
            </a:r>
          </a:p>
        </p:txBody>
      </p:sp>
      <p:grpSp>
        <p:nvGrpSpPr>
          <p:cNvPr id="23559" name="Group 19"/>
          <p:cNvGrpSpPr>
            <a:grpSpLocks/>
          </p:cNvGrpSpPr>
          <p:nvPr/>
        </p:nvGrpSpPr>
        <p:grpSpPr bwMode="auto">
          <a:xfrm>
            <a:off x="6083300" y="3028950"/>
            <a:ext cx="2303463" cy="1130300"/>
            <a:chOff x="0" y="20"/>
            <a:chExt cx="973" cy="696"/>
          </a:xfrm>
        </p:grpSpPr>
        <p:sp>
          <p:nvSpPr>
            <p:cNvPr id="23565" name="Rectangle 20"/>
            <p:cNvSpPr>
              <a:spLocks/>
            </p:cNvSpPr>
            <p:nvPr/>
          </p:nvSpPr>
          <p:spPr bwMode="auto">
            <a:xfrm>
              <a:off x="0" y="20"/>
              <a:ext cx="807" cy="696"/>
            </a:xfrm>
            <a:prstGeom prst="rect">
              <a:avLst/>
            </a:prstGeom>
            <a:solidFill>
              <a:srgbClr val="FFFFFF"/>
            </a:solidFill>
            <a:ln w="12700">
              <a:solidFill>
                <a:schemeClr val="tx1"/>
              </a:solidFill>
              <a:miter lim="800000"/>
              <a:headEnd/>
              <a:tailEnd/>
            </a:ln>
          </p:spPr>
          <p:txBody>
            <a:bodyPr wrap="none" lIns="88900" tIns="88900" rIns="88900" bIns="88900" anchor="ctr">
              <a:spAutoFit/>
            </a:bodyPr>
            <a:lstStyle/>
            <a:p>
              <a:pPr>
                <a:lnSpc>
                  <a:spcPct val="140000"/>
                </a:lnSpc>
              </a:pPr>
              <a:r>
                <a:rPr lang="en-US" sz="1300">
                  <a:latin typeface="Comic Sans MS" pitchFamily="66" charset="0"/>
                  <a:sym typeface="Comic Sans MS" pitchFamily="66" charset="0"/>
                </a:rPr>
                <a:t>Interface A</a:t>
              </a:r>
            </a:p>
            <a:p>
              <a:pPr>
                <a:lnSpc>
                  <a:spcPct val="140000"/>
                </a:lnSpc>
              </a:pPr>
              <a:r>
                <a:rPr lang="en-US" sz="1300">
                  <a:latin typeface="Comic Sans MS" pitchFamily="66" charset="0"/>
                  <a:sym typeface="Comic Sans MS" pitchFamily="66" charset="0"/>
                </a:rPr>
                <a:t>Operation 1 ()</a:t>
              </a:r>
            </a:p>
            <a:p>
              <a:pPr>
                <a:lnSpc>
                  <a:spcPct val="90000"/>
                </a:lnSpc>
              </a:pPr>
              <a:r>
                <a:rPr lang="en-US" sz="1300">
                  <a:latin typeface="Comic Sans MS" pitchFamily="66" charset="0"/>
                  <a:sym typeface="Comic Sans MS" pitchFamily="66" charset="0"/>
                </a:rPr>
                <a:t>Operation 2 ()</a:t>
              </a:r>
            </a:p>
            <a:p>
              <a:pPr>
                <a:lnSpc>
                  <a:spcPct val="90000"/>
                </a:lnSpc>
              </a:pPr>
              <a:r>
                <a:rPr lang="en-US" sz="1300">
                  <a:latin typeface="Comic Sans MS" pitchFamily="66" charset="0"/>
                  <a:sym typeface="Comic Sans MS" pitchFamily="66" charset="0"/>
                </a:rPr>
                <a:t>Operation 4 ()</a:t>
              </a:r>
            </a:p>
          </p:txBody>
        </p:sp>
        <p:sp>
          <p:nvSpPr>
            <p:cNvPr id="23566" name="Rectangle 21"/>
            <p:cNvSpPr>
              <a:spLocks/>
            </p:cNvSpPr>
            <p:nvPr/>
          </p:nvSpPr>
          <p:spPr bwMode="auto">
            <a:xfrm>
              <a:off x="797" y="312"/>
              <a:ext cx="176" cy="72"/>
            </a:xfrm>
            <a:prstGeom prst="rect">
              <a:avLst/>
            </a:prstGeom>
            <a:solidFill>
              <a:srgbClr val="81A7FF"/>
            </a:solidFill>
            <a:ln w="12700">
              <a:solidFill>
                <a:schemeClr val="tx1"/>
              </a:solidFill>
              <a:miter lim="800000"/>
              <a:headEnd/>
              <a:tailEnd/>
            </a:ln>
          </p:spPr>
          <p:txBody>
            <a:bodyPr lIns="0" tIns="0" rIns="0" bIns="0"/>
            <a:lstStyle/>
            <a:p>
              <a:endParaRPr lang="en-US"/>
            </a:p>
          </p:txBody>
        </p:sp>
        <p:sp>
          <p:nvSpPr>
            <p:cNvPr id="23567" name="Rectangle 22"/>
            <p:cNvSpPr>
              <a:spLocks/>
            </p:cNvSpPr>
            <p:nvPr/>
          </p:nvSpPr>
          <p:spPr bwMode="auto">
            <a:xfrm>
              <a:off x="797" y="432"/>
              <a:ext cx="176" cy="72"/>
            </a:xfrm>
            <a:prstGeom prst="rect">
              <a:avLst/>
            </a:prstGeom>
            <a:solidFill>
              <a:srgbClr val="81A7FF"/>
            </a:solidFill>
            <a:ln w="12700">
              <a:solidFill>
                <a:schemeClr val="tx1"/>
              </a:solidFill>
              <a:miter lim="800000"/>
              <a:headEnd/>
              <a:tailEnd/>
            </a:ln>
          </p:spPr>
          <p:txBody>
            <a:bodyPr lIns="0" tIns="0" rIns="0" bIns="0"/>
            <a:lstStyle/>
            <a:p>
              <a:endParaRPr lang="en-US"/>
            </a:p>
          </p:txBody>
        </p:sp>
        <p:sp>
          <p:nvSpPr>
            <p:cNvPr id="23568" name="Rectangle 23"/>
            <p:cNvSpPr>
              <a:spLocks/>
            </p:cNvSpPr>
            <p:nvPr/>
          </p:nvSpPr>
          <p:spPr bwMode="auto">
            <a:xfrm>
              <a:off x="797" y="560"/>
              <a:ext cx="176" cy="72"/>
            </a:xfrm>
            <a:prstGeom prst="rect">
              <a:avLst/>
            </a:prstGeom>
            <a:solidFill>
              <a:srgbClr val="81A7FF"/>
            </a:solidFill>
            <a:ln w="12700">
              <a:solidFill>
                <a:schemeClr val="tx1"/>
              </a:solidFill>
              <a:miter lim="800000"/>
              <a:headEnd/>
              <a:tailEnd/>
            </a:ln>
          </p:spPr>
          <p:txBody>
            <a:bodyPr lIns="0" tIns="0" rIns="0" bIns="0"/>
            <a:lstStyle/>
            <a:p>
              <a:endParaRPr lang="en-US"/>
            </a:p>
          </p:txBody>
        </p:sp>
      </p:grpSp>
      <p:grpSp>
        <p:nvGrpSpPr>
          <p:cNvPr id="23560" name="Group 24"/>
          <p:cNvGrpSpPr>
            <a:grpSpLocks/>
          </p:cNvGrpSpPr>
          <p:nvPr/>
        </p:nvGrpSpPr>
        <p:grpSpPr bwMode="auto">
          <a:xfrm>
            <a:off x="6083300" y="4316413"/>
            <a:ext cx="2303463" cy="1047750"/>
            <a:chOff x="0" y="-18"/>
            <a:chExt cx="973" cy="645"/>
          </a:xfrm>
        </p:grpSpPr>
        <p:sp>
          <p:nvSpPr>
            <p:cNvPr id="23562" name="Rectangle 25"/>
            <p:cNvSpPr>
              <a:spLocks/>
            </p:cNvSpPr>
            <p:nvPr/>
          </p:nvSpPr>
          <p:spPr bwMode="auto">
            <a:xfrm>
              <a:off x="0" y="-18"/>
              <a:ext cx="807" cy="645"/>
            </a:xfrm>
            <a:prstGeom prst="rect">
              <a:avLst/>
            </a:prstGeom>
            <a:solidFill>
              <a:srgbClr val="FFFFFF"/>
            </a:solidFill>
            <a:ln w="12700">
              <a:solidFill>
                <a:schemeClr val="tx1"/>
              </a:solidFill>
              <a:miter lim="800000"/>
              <a:headEnd/>
              <a:tailEnd/>
            </a:ln>
          </p:spPr>
          <p:txBody>
            <a:bodyPr wrap="none" lIns="88900" tIns="88900" rIns="88900" bIns="88900" anchor="ctr">
              <a:spAutoFit/>
            </a:bodyPr>
            <a:lstStyle/>
            <a:p>
              <a:pPr>
                <a:lnSpc>
                  <a:spcPct val="140000"/>
                </a:lnSpc>
              </a:pPr>
              <a:r>
                <a:rPr lang="en-US" sz="1300">
                  <a:latin typeface="Comic Sans MS" pitchFamily="66" charset="0"/>
                  <a:sym typeface="Comic Sans MS" pitchFamily="66" charset="0"/>
                </a:rPr>
                <a:t>Interface B</a:t>
              </a:r>
            </a:p>
            <a:p>
              <a:pPr>
                <a:lnSpc>
                  <a:spcPct val="140000"/>
                </a:lnSpc>
              </a:pPr>
              <a:r>
                <a:rPr lang="en-US" sz="1300">
                  <a:latin typeface="Comic Sans MS" pitchFamily="66" charset="0"/>
                  <a:sym typeface="Comic Sans MS" pitchFamily="66" charset="0"/>
                </a:rPr>
                <a:t>Operation 2 ()</a:t>
              </a:r>
            </a:p>
            <a:p>
              <a:pPr>
                <a:lnSpc>
                  <a:spcPct val="140000"/>
                </a:lnSpc>
              </a:pPr>
              <a:r>
                <a:rPr lang="en-US" sz="1300">
                  <a:latin typeface="Comic Sans MS" pitchFamily="66" charset="0"/>
                  <a:sym typeface="Comic Sans MS" pitchFamily="66" charset="0"/>
                </a:rPr>
                <a:t>Operation 3 ()</a:t>
              </a:r>
            </a:p>
          </p:txBody>
        </p:sp>
        <p:sp>
          <p:nvSpPr>
            <p:cNvPr id="23563" name="Rectangle 26"/>
            <p:cNvSpPr>
              <a:spLocks/>
            </p:cNvSpPr>
            <p:nvPr/>
          </p:nvSpPr>
          <p:spPr bwMode="auto">
            <a:xfrm>
              <a:off x="797" y="304"/>
              <a:ext cx="176" cy="72"/>
            </a:xfrm>
            <a:prstGeom prst="rect">
              <a:avLst/>
            </a:prstGeom>
            <a:solidFill>
              <a:srgbClr val="81A7FF"/>
            </a:solidFill>
            <a:ln w="12700">
              <a:solidFill>
                <a:schemeClr val="tx1"/>
              </a:solidFill>
              <a:miter lim="800000"/>
              <a:headEnd/>
              <a:tailEnd/>
            </a:ln>
          </p:spPr>
          <p:txBody>
            <a:bodyPr lIns="0" tIns="0" rIns="0" bIns="0"/>
            <a:lstStyle/>
            <a:p>
              <a:endParaRPr lang="en-US"/>
            </a:p>
          </p:txBody>
        </p:sp>
        <p:sp>
          <p:nvSpPr>
            <p:cNvPr id="23564" name="Rectangle 27"/>
            <p:cNvSpPr>
              <a:spLocks/>
            </p:cNvSpPr>
            <p:nvPr/>
          </p:nvSpPr>
          <p:spPr bwMode="auto">
            <a:xfrm>
              <a:off x="797" y="424"/>
              <a:ext cx="176" cy="72"/>
            </a:xfrm>
            <a:prstGeom prst="rect">
              <a:avLst/>
            </a:prstGeom>
            <a:solidFill>
              <a:srgbClr val="81A7FF"/>
            </a:solidFill>
            <a:ln w="12700">
              <a:solidFill>
                <a:schemeClr val="tx1"/>
              </a:solidFill>
              <a:miter lim="800000"/>
              <a:headEnd/>
              <a:tailEnd/>
            </a:ln>
          </p:spPr>
          <p:txBody>
            <a:bodyPr lIns="0" tIns="0" rIns="0" bIns="0"/>
            <a:lstStyle/>
            <a:p>
              <a:endParaRPr lang="en-US"/>
            </a:p>
          </p:txBody>
        </p:sp>
      </p:grpSp>
      <p:sp>
        <p:nvSpPr>
          <p:cNvPr id="23561" name="Rectangle 28"/>
          <p:cNvSpPr>
            <a:spLocks/>
          </p:cNvSpPr>
          <p:nvPr/>
        </p:nvSpPr>
        <p:spPr bwMode="auto">
          <a:xfrm>
            <a:off x="3124200" y="3470275"/>
            <a:ext cx="3159125"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p>
            <a:pPr>
              <a:lnSpc>
                <a:spcPct val="40000"/>
              </a:lnSpc>
            </a:pPr>
            <a:r>
              <a:rPr lang="en-US" sz="1300">
                <a:latin typeface="Comic Sans MS" pitchFamily="66" charset="0"/>
                <a:sym typeface="Comic Sans MS" pitchFamily="66" charset="0"/>
              </a:rPr>
              <a:t>Operation 3</a:t>
            </a:r>
          </a:p>
          <a:p>
            <a:pPr>
              <a:lnSpc>
                <a:spcPct val="40000"/>
              </a:lnSpc>
              <a:buFont typeface="Lucida Sans Unicode" pitchFamily="34" charset="0"/>
              <a:buNone/>
            </a:pPr>
            <a:r>
              <a:rPr lang="en-US" sz="1300">
                <a:latin typeface="Comic Sans MS" pitchFamily="66" charset="0"/>
                <a:sym typeface="Comic Sans MS" pitchFamily="66" charset="0"/>
              </a:rPr>
              <a:t>_________________</a:t>
            </a:r>
          </a:p>
          <a:p>
            <a:pPr>
              <a:lnSpc>
                <a:spcPct val="40000"/>
              </a:lnSpc>
              <a:buFont typeface="Lucida Sans Unicode" pitchFamily="34" charset="0"/>
              <a:buNone/>
            </a:pPr>
            <a:r>
              <a:rPr lang="en-US" sz="1300">
                <a:latin typeface="Comic Sans MS" pitchFamily="66" charset="0"/>
                <a:sym typeface="Comic Sans MS" pitchFamily="66" charset="0"/>
              </a:rPr>
              <a:t>_________________</a:t>
            </a:r>
          </a:p>
          <a:p>
            <a:pPr>
              <a:lnSpc>
                <a:spcPct val="40000"/>
              </a:lnSpc>
              <a:buFont typeface="Lucida Sans Unicode" pitchFamily="34" charset="0"/>
              <a:buNone/>
            </a:pPr>
            <a:r>
              <a:rPr lang="en-US" sz="1300">
                <a:latin typeface="Comic Sans MS" pitchFamily="66" charset="0"/>
                <a:sym typeface="Comic Sans MS" pitchFamily="66" charset="0"/>
              </a:rPr>
              <a:t>_________________</a:t>
            </a:r>
          </a:p>
          <a:p>
            <a:pPr>
              <a:lnSpc>
                <a:spcPct val="40000"/>
              </a:lnSpc>
              <a:buFont typeface="Lucida Sans Unicode" pitchFamily="34" charset="0"/>
              <a:buNone/>
            </a:pPr>
            <a:r>
              <a:rPr lang="en-US" sz="1300">
                <a:latin typeface="Comic Sans MS" pitchFamily="66" charset="0"/>
                <a:sym typeface="Comic Sans MS" pitchFamily="66" charset="0"/>
              </a:rPr>
              <a:t>_________________</a:t>
            </a:r>
          </a:p>
          <a:p>
            <a:pPr>
              <a:lnSpc>
                <a:spcPct val="130000"/>
              </a:lnSpc>
            </a:pPr>
            <a:r>
              <a:rPr lang="en-US" sz="1300">
                <a:latin typeface="Comic Sans MS" pitchFamily="66" charset="0"/>
                <a:sym typeface="Comic Sans MS" pitchFamily="66" charset="0"/>
              </a:rPr>
              <a:t>Operation 4</a:t>
            </a:r>
          </a:p>
          <a:p>
            <a:pPr>
              <a:lnSpc>
                <a:spcPct val="40000"/>
              </a:lnSpc>
              <a:buFont typeface="Lucida Sans Unicode" pitchFamily="34" charset="0"/>
              <a:buNone/>
            </a:pPr>
            <a:r>
              <a:rPr lang="en-US" sz="1300">
                <a:latin typeface="Comic Sans MS" pitchFamily="66" charset="0"/>
                <a:sym typeface="Comic Sans MS" pitchFamily="66" charset="0"/>
              </a:rPr>
              <a:t>_________________</a:t>
            </a:r>
          </a:p>
          <a:p>
            <a:pPr>
              <a:lnSpc>
                <a:spcPct val="40000"/>
              </a:lnSpc>
              <a:buFont typeface="Lucida Sans Unicode" pitchFamily="34" charset="0"/>
              <a:buNone/>
            </a:pPr>
            <a:r>
              <a:rPr lang="en-US" sz="1300">
                <a:latin typeface="Comic Sans MS" pitchFamily="66" charset="0"/>
                <a:sym typeface="Comic Sans MS" pitchFamily="66" charset="0"/>
              </a:rPr>
              <a:t>_________________</a:t>
            </a:r>
          </a:p>
          <a:p>
            <a:pPr>
              <a:lnSpc>
                <a:spcPct val="40000"/>
              </a:lnSpc>
              <a:buFont typeface="Lucida Sans Unicode" pitchFamily="34" charset="0"/>
              <a:buNone/>
            </a:pPr>
            <a:r>
              <a:rPr lang="en-US" sz="1300">
                <a:latin typeface="Comic Sans MS" pitchFamily="66" charset="0"/>
                <a:sym typeface="Comic Sans MS" pitchFamily="66" charset="0"/>
              </a:rPr>
              <a:t>_________________</a:t>
            </a:r>
          </a:p>
          <a:p>
            <a:pPr>
              <a:lnSpc>
                <a:spcPct val="40000"/>
              </a:lnSpc>
              <a:buFont typeface="Lucida Sans Unicode" pitchFamily="34" charset="0"/>
              <a:buNone/>
            </a:pPr>
            <a:r>
              <a:rPr lang="en-US" sz="1300">
                <a:latin typeface="Comic Sans MS" pitchFamily="66" charset="0"/>
                <a:sym typeface="Comic Sans MS" pitchFamily="66" charset="0"/>
              </a:rPr>
              <a:t>_________________</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p:nvPr>
        </p:nvSpPr>
        <p:spPr>
          <a:xfrm>
            <a:off x="457200" y="0"/>
            <a:ext cx="8212138" cy="1127125"/>
          </a:xfrm>
        </p:spPr>
        <p:txBody>
          <a:bodyPr>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6.2 Design Principles </a:t>
            </a:r>
            <a:br>
              <a:rPr lang="en-GB"/>
            </a:br>
            <a:r>
              <a:rPr lang="en-GB" sz="2800"/>
              <a:t>Interfaces (continued)</a:t>
            </a:r>
          </a:p>
        </p:txBody>
      </p:sp>
      <p:sp>
        <p:nvSpPr>
          <p:cNvPr id="24579" name="Rectangle 2"/>
          <p:cNvSpPr>
            <a:spLocks noGrp="1" noChangeArrowheads="1"/>
          </p:cNvSpPr>
          <p:nvPr>
            <p:ph idx="1"/>
          </p:nvPr>
        </p:nvSpPr>
        <p:spPr>
          <a:xfrm>
            <a:off x="457200" y="1447800"/>
            <a:ext cx="8212138" cy="4660900"/>
          </a:xfrm>
        </p:spPr>
        <p:txBody>
          <a:bodyPr/>
          <a:lstStyle/>
          <a:p>
            <a:r>
              <a:rPr lang="en-US" sz="2400"/>
              <a:t>The </a:t>
            </a:r>
            <a:r>
              <a:rPr lang="en-US" sz="2400" b="1"/>
              <a:t>specification </a:t>
            </a:r>
            <a:r>
              <a:rPr lang="en-US" sz="2400"/>
              <a:t>of a software unit’s interface describes the externally visible properties of the software unit</a:t>
            </a:r>
          </a:p>
          <a:p>
            <a:r>
              <a:rPr lang="en-US" sz="2400"/>
              <a:t>An interface specification should communicate to other system developers everything that they need to know to use our software unit correctly</a:t>
            </a:r>
          </a:p>
          <a:p>
            <a:pPr lvl="1"/>
            <a:r>
              <a:rPr lang="en-US" sz="2000"/>
              <a:t>Purpose</a:t>
            </a:r>
          </a:p>
          <a:p>
            <a:pPr lvl="1"/>
            <a:r>
              <a:rPr lang="en-US" sz="2000"/>
              <a:t>Preconditions (assumptions)</a:t>
            </a:r>
          </a:p>
          <a:p>
            <a:pPr lvl="1"/>
            <a:r>
              <a:rPr lang="en-US" sz="2000"/>
              <a:t>Protocols</a:t>
            </a:r>
          </a:p>
          <a:p>
            <a:pPr lvl="1"/>
            <a:r>
              <a:rPr lang="en-US" sz="2000"/>
              <a:t>Postconditions (visible effects)</a:t>
            </a:r>
          </a:p>
          <a:p>
            <a:pPr lvl="1"/>
            <a:r>
              <a:rPr lang="en-US" sz="2000"/>
              <a:t>Quality attributes</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a:xfrm>
            <a:off x="457200" y="0"/>
            <a:ext cx="8212138" cy="1127125"/>
          </a:xfrm>
        </p:spPr>
        <p:txBody>
          <a:bodyPr>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6.2 Design Principles </a:t>
            </a:r>
            <a:br>
              <a:rPr lang="en-GB"/>
            </a:br>
            <a:r>
              <a:rPr lang="en-GB" sz="2800"/>
              <a:t>Information Hiding</a:t>
            </a:r>
          </a:p>
        </p:txBody>
      </p:sp>
      <p:sp>
        <p:nvSpPr>
          <p:cNvPr id="25603" name="Rectangle 2"/>
          <p:cNvSpPr>
            <a:spLocks noGrp="1" noChangeArrowheads="1"/>
          </p:cNvSpPr>
          <p:nvPr>
            <p:ph idx="1"/>
          </p:nvPr>
        </p:nvSpPr>
        <p:spPr>
          <a:xfrm>
            <a:off x="457200" y="1447800"/>
            <a:ext cx="8212138" cy="4660900"/>
          </a:xfrm>
        </p:spPr>
        <p:txBody>
          <a:bodyPr/>
          <a:lstStyle/>
          <a:p>
            <a:r>
              <a:rPr lang="en-US" sz="2400" b="1"/>
              <a:t>Information hiding  </a:t>
            </a:r>
            <a:r>
              <a:rPr lang="en-US" sz="2400"/>
              <a:t>is distinguished by its guidance for decomposing a system: </a:t>
            </a:r>
          </a:p>
          <a:p>
            <a:pPr lvl="1"/>
            <a:r>
              <a:rPr lang="en-US" sz="1800"/>
              <a:t>Each software unit encapsulates a separate design decision that could be changed in the future  </a:t>
            </a:r>
          </a:p>
          <a:p>
            <a:pPr lvl="1"/>
            <a:r>
              <a:rPr lang="en-US" sz="1800"/>
              <a:t>Then the interfaces and interface specifications are used to describe each software unit in terms of its externally visible properties</a:t>
            </a:r>
          </a:p>
          <a:p>
            <a:r>
              <a:rPr lang="en-US" sz="2400"/>
              <a:t>Using this principle, modules may exhibit different kinds of cohesion</a:t>
            </a:r>
          </a:p>
          <a:p>
            <a:pPr lvl="1"/>
            <a:r>
              <a:rPr lang="en-US" sz="1800"/>
              <a:t>A module that hides a data representation may be informationally cohesive</a:t>
            </a:r>
          </a:p>
          <a:p>
            <a:pPr lvl="1"/>
            <a:r>
              <a:rPr lang="en-US" sz="1800"/>
              <a:t>A module that hides an algorithm may be functionally cohesive</a:t>
            </a:r>
          </a:p>
          <a:p>
            <a:r>
              <a:rPr lang="en-US" sz="2400"/>
              <a:t>A big advantage of information hiding is that the resulting software units are loosely coupled</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Lecture 1 recap</a:t>
            </a:r>
          </a:p>
        </p:txBody>
      </p:sp>
      <p:sp>
        <p:nvSpPr>
          <p:cNvPr id="3" name="Content Placeholder 2"/>
          <p:cNvSpPr>
            <a:spLocks noGrp="1"/>
          </p:cNvSpPr>
          <p:nvPr>
            <p:ph idx="1"/>
          </p:nvPr>
        </p:nvSpPr>
        <p:spPr/>
        <p:txBody>
          <a:bodyPr>
            <a:normAutofit/>
          </a:bodyPr>
          <a:lstStyle/>
          <a:p>
            <a:r>
              <a:rPr lang="en-GB" dirty="0"/>
              <a:t>Summary :</a:t>
            </a:r>
          </a:p>
          <a:p>
            <a:pPr lvl="1"/>
            <a:r>
              <a:rPr lang="en-GB" dirty="0"/>
              <a:t>Assignment: Task 2-group collaborative design- A slide show (15 minutes)</a:t>
            </a:r>
          </a:p>
          <a:p>
            <a:pPr lvl="1"/>
            <a:r>
              <a:rPr lang="en-GB" dirty="0"/>
              <a:t>Design methods:- different decomposition</a:t>
            </a:r>
          </a:p>
          <a:p>
            <a:pPr lvl="1"/>
            <a:r>
              <a:rPr lang="en-GB" dirty="0"/>
              <a:t>Architectural Views: different views</a:t>
            </a:r>
          </a:p>
          <a:p>
            <a:pPr lvl="1"/>
            <a:r>
              <a:rPr lang="en-GB" dirty="0"/>
              <a:t>Structure of tutorials and Importance of attending</a:t>
            </a:r>
          </a:p>
          <a:p>
            <a:pPr lvl="1"/>
            <a:r>
              <a:rPr lang="en-GB" dirty="0"/>
              <a:t>relating decompositions and views to your case study</a:t>
            </a:r>
          </a:p>
          <a:p>
            <a:pPr lvl="1"/>
            <a:r>
              <a:rPr lang="en-GB" dirty="0"/>
              <a:t>Forming groups </a:t>
            </a:r>
          </a:p>
          <a:p>
            <a:pPr marL="585216" lvl="1" indent="0">
              <a:buNone/>
            </a:pPr>
            <a:endParaRPr lang="en-GB" dirty="0"/>
          </a:p>
          <a:p>
            <a:pPr marL="137160" indent="0">
              <a:buNone/>
            </a:pPr>
            <a:endParaRPr lang="en-GB" dirty="0"/>
          </a:p>
        </p:txBody>
      </p:sp>
    </p:spTree>
    <p:extLst>
      <p:ext uri="{BB962C8B-B14F-4D97-AF65-F5344CB8AC3E}">
        <p14:creationId xmlns:p14="http://schemas.microsoft.com/office/powerpoint/2010/main" val="886435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title"/>
          </p:nvPr>
        </p:nvSpPr>
        <p:spPr>
          <a:xfrm>
            <a:off x="457200" y="0"/>
            <a:ext cx="8212138" cy="1127125"/>
          </a:xfrm>
        </p:spPr>
        <p:txBody>
          <a:bodyPr>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6.2 Design Principles </a:t>
            </a:r>
            <a:br>
              <a:rPr lang="en-GB"/>
            </a:br>
            <a:r>
              <a:rPr lang="en-GB" sz="2800"/>
              <a:t>Incremental Development</a:t>
            </a:r>
          </a:p>
        </p:txBody>
      </p:sp>
      <p:sp>
        <p:nvSpPr>
          <p:cNvPr id="27651" name="Rectangle 2"/>
          <p:cNvSpPr>
            <a:spLocks noGrp="1" noChangeArrowheads="1"/>
          </p:cNvSpPr>
          <p:nvPr>
            <p:ph idx="1"/>
          </p:nvPr>
        </p:nvSpPr>
        <p:spPr>
          <a:xfrm>
            <a:off x="457200" y="1447800"/>
            <a:ext cx="8212138" cy="4660900"/>
          </a:xfrm>
        </p:spPr>
        <p:txBody>
          <a:bodyPr/>
          <a:lstStyle/>
          <a:p>
            <a:r>
              <a:rPr lang="en-US"/>
              <a:t>Given a design consisting of software units and their interfaces, we can use the information about the units’ dependencies to devise an incremental schedule of development</a:t>
            </a:r>
          </a:p>
          <a:p>
            <a:r>
              <a:rPr lang="en-US"/>
              <a:t>Start by mapping out the units’ </a:t>
            </a:r>
            <a:r>
              <a:rPr lang="en-US" b="1"/>
              <a:t>uses relation</a:t>
            </a:r>
            <a:endParaRPr lang="en-US"/>
          </a:p>
          <a:p>
            <a:pPr lvl="1"/>
            <a:r>
              <a:rPr lang="en-US"/>
              <a:t>relates each software unit to the other software units on which it depends</a:t>
            </a:r>
          </a:p>
          <a:p>
            <a:r>
              <a:rPr lang="en-US" b="1"/>
              <a:t>Uses graphs </a:t>
            </a:r>
            <a:r>
              <a:rPr lang="en-US"/>
              <a:t>can help to identify progressively larger subsets of our system that we can implement and test incrementally</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p:nvPr>
        </p:nvSpPr>
        <p:spPr>
          <a:xfrm>
            <a:off x="457200" y="0"/>
            <a:ext cx="8212138" cy="1127125"/>
          </a:xfrm>
        </p:spPr>
        <p:txBody>
          <a:bodyPr>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6.2 Design Principles </a:t>
            </a:r>
            <a:br>
              <a:rPr lang="en-GB"/>
            </a:br>
            <a:r>
              <a:rPr lang="en-GB" sz="2800"/>
              <a:t>Incremental Development (continued)</a:t>
            </a:r>
          </a:p>
        </p:txBody>
      </p:sp>
      <p:sp>
        <p:nvSpPr>
          <p:cNvPr id="28675" name="Rectangle 2"/>
          <p:cNvSpPr>
            <a:spLocks noGrp="1" noChangeArrowheads="1"/>
          </p:cNvSpPr>
          <p:nvPr>
            <p:ph idx="1"/>
          </p:nvPr>
        </p:nvSpPr>
        <p:spPr>
          <a:xfrm>
            <a:off x="457200" y="1447800"/>
            <a:ext cx="8212138" cy="4660900"/>
          </a:xfrm>
        </p:spPr>
        <p:txBody>
          <a:bodyPr/>
          <a:lstStyle/>
          <a:p>
            <a:r>
              <a:rPr lang="en-US"/>
              <a:t>Uses graphs for two designs</a:t>
            </a:r>
          </a:p>
          <a:p>
            <a:pPr lvl="1"/>
            <a:r>
              <a:rPr lang="en-US" b="1"/>
              <a:t>Fan-in</a:t>
            </a:r>
            <a:r>
              <a:rPr lang="en-US"/>
              <a:t> refers to the number of units that use a particular software unit</a:t>
            </a:r>
          </a:p>
          <a:p>
            <a:pPr lvl="1"/>
            <a:r>
              <a:rPr lang="en-US" b="1"/>
              <a:t>Fan-out</a:t>
            </a:r>
            <a:r>
              <a:rPr lang="en-US"/>
              <a:t> refers to the number of unts used by particular software unit</a:t>
            </a:r>
          </a:p>
        </p:txBody>
      </p:sp>
      <p:pic>
        <p:nvPicPr>
          <p:cNvPr id="2867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962400"/>
            <a:ext cx="7119938"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noChangeArrowheads="1"/>
          </p:cNvSpPr>
          <p:nvPr>
            <p:ph type="title"/>
          </p:nvPr>
        </p:nvSpPr>
        <p:spPr>
          <a:xfrm>
            <a:off x="457200" y="0"/>
            <a:ext cx="8212138" cy="1127125"/>
          </a:xfrm>
        </p:spPr>
        <p:txBody>
          <a:bodyPr>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6.2 Design Principles </a:t>
            </a:r>
            <a:br>
              <a:rPr lang="en-GB"/>
            </a:br>
            <a:r>
              <a:rPr lang="en-GB" sz="2800"/>
              <a:t>Abstraction</a:t>
            </a:r>
          </a:p>
        </p:txBody>
      </p:sp>
      <p:sp>
        <p:nvSpPr>
          <p:cNvPr id="30723" name="Rectangle 2"/>
          <p:cNvSpPr>
            <a:spLocks noGrp="1" noChangeArrowheads="1"/>
          </p:cNvSpPr>
          <p:nvPr>
            <p:ph idx="1"/>
          </p:nvPr>
        </p:nvSpPr>
        <p:spPr>
          <a:xfrm>
            <a:off x="457200" y="1447800"/>
            <a:ext cx="8212138" cy="4660900"/>
          </a:xfrm>
        </p:spPr>
        <p:txBody>
          <a:bodyPr/>
          <a:lstStyle/>
          <a:p>
            <a:r>
              <a:rPr lang="en-US"/>
              <a:t>An </a:t>
            </a:r>
            <a:r>
              <a:rPr lang="en-US" b="1"/>
              <a:t>abstraction </a:t>
            </a:r>
            <a:r>
              <a:rPr lang="en-US"/>
              <a:t>is a model or representation that omits some details so that it can focus on other details </a:t>
            </a:r>
          </a:p>
          <a:p>
            <a:r>
              <a:rPr lang="en-US"/>
              <a:t>The definition is vague about which details are left out of a model, because different abstractions, built for different purposes, omit different kinds of details</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noChangeArrowheads="1"/>
          </p:cNvSpPr>
          <p:nvPr>
            <p:ph type="title"/>
          </p:nvPr>
        </p:nvSpPr>
        <p:spPr>
          <a:xfrm>
            <a:off x="457200" y="0"/>
            <a:ext cx="8212138" cy="1127125"/>
          </a:xfrm>
        </p:spPr>
        <p:txBody>
          <a:bodyPr>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6.2 Design Principles </a:t>
            </a:r>
            <a:br>
              <a:rPr lang="en-GB"/>
            </a:br>
            <a:r>
              <a:rPr lang="en-GB" sz="2800"/>
              <a:t>Generality</a:t>
            </a:r>
          </a:p>
        </p:txBody>
      </p:sp>
      <p:sp>
        <p:nvSpPr>
          <p:cNvPr id="33795" name="Rectangle 2"/>
          <p:cNvSpPr>
            <a:spLocks noGrp="1" noChangeArrowheads="1"/>
          </p:cNvSpPr>
          <p:nvPr>
            <p:ph idx="1"/>
          </p:nvPr>
        </p:nvSpPr>
        <p:spPr>
          <a:xfrm>
            <a:off x="457200" y="1447800"/>
            <a:ext cx="8212138" cy="4660900"/>
          </a:xfrm>
        </p:spPr>
        <p:txBody>
          <a:bodyPr/>
          <a:lstStyle/>
          <a:p>
            <a:r>
              <a:rPr lang="en-US" b="1"/>
              <a:t>Generality </a:t>
            </a:r>
            <a:r>
              <a:rPr lang="en-US"/>
              <a:t>is the design principle that makes a software unit as universally applicable as possible, to increase the chance that it will be useful in some future system</a:t>
            </a:r>
          </a:p>
          <a:p>
            <a:r>
              <a:rPr lang="en-US"/>
              <a:t>We make a unit more general by increasing the number of contexts in which can it be used. There are several ways of doing this:</a:t>
            </a:r>
          </a:p>
          <a:p>
            <a:pPr lvl="1"/>
            <a:r>
              <a:rPr lang="en-US" sz="1800"/>
              <a:t>Parameterizing context-specific information</a:t>
            </a:r>
          </a:p>
          <a:p>
            <a:pPr lvl="1"/>
            <a:r>
              <a:rPr lang="en-US" sz="1800"/>
              <a:t>Removing preconditions</a:t>
            </a:r>
          </a:p>
          <a:p>
            <a:pPr lvl="1"/>
            <a:r>
              <a:rPr lang="en-US" sz="1800"/>
              <a:t>Simplifying postconditions</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ChangeArrowheads="1"/>
          </p:cNvSpPr>
          <p:nvPr>
            <p:ph type="title"/>
          </p:nvPr>
        </p:nvSpPr>
        <p:spPr>
          <a:xfrm>
            <a:off x="457200" y="0"/>
            <a:ext cx="8212138" cy="1127125"/>
          </a:xfrm>
        </p:spPr>
        <p:txBody>
          <a:bodyPr>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6.2 Design Principles </a:t>
            </a:r>
            <a:br>
              <a:rPr lang="en-GB"/>
            </a:br>
            <a:r>
              <a:rPr lang="en-GB" sz="2800"/>
              <a:t>Generality (continued)</a:t>
            </a:r>
          </a:p>
        </p:txBody>
      </p:sp>
      <p:sp>
        <p:nvSpPr>
          <p:cNvPr id="34819" name="Rectangle 2"/>
          <p:cNvSpPr>
            <a:spLocks noGrp="1" noChangeArrowheads="1"/>
          </p:cNvSpPr>
          <p:nvPr>
            <p:ph idx="1"/>
          </p:nvPr>
        </p:nvSpPr>
        <p:spPr>
          <a:xfrm>
            <a:off x="457200" y="1447800"/>
            <a:ext cx="8212138" cy="4660900"/>
          </a:xfrm>
        </p:spPr>
        <p:txBody>
          <a:bodyPr/>
          <a:lstStyle/>
          <a:p>
            <a:r>
              <a:rPr lang="en-US" sz="2400"/>
              <a:t>The following four procedure interfaces are listed in order of increasing generality:</a:t>
            </a:r>
          </a:p>
          <a:p>
            <a:pPr lvl="1">
              <a:buFont typeface="Lucida Sans Unicode" pitchFamily="34" charset="0"/>
              <a:buNone/>
            </a:pPr>
            <a:r>
              <a:rPr lang="en-US" sz="1600">
                <a:latin typeface="Courier New" pitchFamily="49" charset="0"/>
                <a:cs typeface="Courier New" pitchFamily="49" charset="0"/>
              </a:rPr>
              <a:t>PROCEDURE SUM: INTEGER;</a:t>
            </a:r>
          </a:p>
          <a:p>
            <a:pPr lvl="1">
              <a:buFont typeface="Lucida Sans Unicode" pitchFamily="34" charset="0"/>
              <a:buNone/>
            </a:pPr>
            <a:r>
              <a:rPr lang="en-US" sz="1600">
                <a:latin typeface="Courier New" pitchFamily="49" charset="0"/>
                <a:cs typeface="Courier New" pitchFamily="49" charset="0"/>
              </a:rPr>
              <a:t>POSTCONDITION: returns sum of 3 global variables</a:t>
            </a:r>
          </a:p>
          <a:p>
            <a:pPr lvl="1">
              <a:buFont typeface="Lucida Sans Unicode" pitchFamily="34" charset="0"/>
              <a:buNone/>
            </a:pPr>
            <a:endParaRPr lang="en-US" sz="1600">
              <a:latin typeface="Courier New" pitchFamily="49" charset="0"/>
              <a:cs typeface="Courier New" pitchFamily="49" charset="0"/>
            </a:endParaRPr>
          </a:p>
          <a:p>
            <a:pPr lvl="1">
              <a:buFont typeface="Lucida Sans Unicode" pitchFamily="34" charset="0"/>
              <a:buNone/>
            </a:pPr>
            <a:r>
              <a:rPr lang="en-US" sz="1600">
                <a:latin typeface="Courier New" pitchFamily="49" charset="0"/>
                <a:cs typeface="Courier New" pitchFamily="49" charset="0"/>
              </a:rPr>
              <a:t>PROCEDURE SUM (a, b, c: INTEGER): INTEGER;</a:t>
            </a:r>
          </a:p>
          <a:p>
            <a:pPr lvl="1">
              <a:buFont typeface="Lucida Sans Unicode" pitchFamily="34" charset="0"/>
              <a:buNone/>
            </a:pPr>
            <a:r>
              <a:rPr lang="en-US" sz="1600">
                <a:latin typeface="Courier New" pitchFamily="49" charset="0"/>
                <a:cs typeface="Courier New" pitchFamily="49" charset="0"/>
              </a:rPr>
              <a:t>POSTCONDITION: returns sum of parameters</a:t>
            </a:r>
          </a:p>
          <a:p>
            <a:pPr lvl="1">
              <a:buFont typeface="Lucida Sans Unicode" pitchFamily="34" charset="0"/>
              <a:buNone/>
            </a:pPr>
            <a:endParaRPr lang="en-US" sz="1600">
              <a:latin typeface="Courier New" pitchFamily="49" charset="0"/>
              <a:cs typeface="Courier New" pitchFamily="49" charset="0"/>
            </a:endParaRPr>
          </a:p>
          <a:p>
            <a:pPr lvl="1">
              <a:buFont typeface="Lucida Sans Unicode" pitchFamily="34" charset="0"/>
              <a:buNone/>
            </a:pPr>
            <a:r>
              <a:rPr lang="en-US" sz="1600">
                <a:latin typeface="Courier New" pitchFamily="49" charset="0"/>
                <a:cs typeface="Courier New" pitchFamily="49" charset="0"/>
              </a:rPr>
              <a:t>PROCEDURE SUM (a[]: INTEGER; len: INTEGER): INTEGER</a:t>
            </a:r>
          </a:p>
          <a:p>
            <a:pPr lvl="1">
              <a:buFont typeface="Lucida Sans Unicode" pitchFamily="34" charset="0"/>
              <a:buNone/>
            </a:pPr>
            <a:r>
              <a:rPr lang="en-US" sz="1600">
                <a:latin typeface="Courier New" pitchFamily="49" charset="0"/>
                <a:cs typeface="Courier New" pitchFamily="49" charset="0"/>
              </a:rPr>
              <a:t>PRECONDITION: 0 &lt;= len &lt;= size of array a</a:t>
            </a:r>
          </a:p>
          <a:p>
            <a:pPr lvl="1">
              <a:buFont typeface="Lucida Sans Unicode" pitchFamily="34" charset="0"/>
              <a:buNone/>
            </a:pPr>
            <a:r>
              <a:rPr lang="en-US" sz="1600">
                <a:latin typeface="Courier New" pitchFamily="49" charset="0"/>
                <a:cs typeface="Courier New" pitchFamily="49" charset="0"/>
              </a:rPr>
              <a:t>POSTCONDITION: returns sum of elements 1..len in array a</a:t>
            </a:r>
          </a:p>
          <a:p>
            <a:pPr lvl="1">
              <a:buFont typeface="Lucida Sans Unicode" pitchFamily="34" charset="0"/>
              <a:buNone/>
            </a:pPr>
            <a:endParaRPr lang="en-US" sz="1600">
              <a:latin typeface="Courier New" pitchFamily="49" charset="0"/>
              <a:cs typeface="Courier New" pitchFamily="49" charset="0"/>
            </a:endParaRPr>
          </a:p>
          <a:p>
            <a:pPr lvl="1">
              <a:buFont typeface="Lucida Sans Unicode" pitchFamily="34" charset="0"/>
              <a:buNone/>
            </a:pPr>
            <a:r>
              <a:rPr lang="en-US" sz="1600">
                <a:latin typeface="Courier New" pitchFamily="49" charset="0"/>
                <a:cs typeface="Courier New" pitchFamily="49" charset="0"/>
              </a:rPr>
              <a:t>PROCEDURE SUM (a[]: INTEGER): INTEGER</a:t>
            </a:r>
          </a:p>
          <a:p>
            <a:pPr lvl="1">
              <a:buFont typeface="Lucida Sans Unicode" pitchFamily="34" charset="0"/>
              <a:buNone/>
            </a:pPr>
            <a:r>
              <a:rPr lang="en-US" sz="1600">
                <a:latin typeface="Courier New" pitchFamily="49" charset="0"/>
                <a:cs typeface="Courier New" pitchFamily="49" charset="0"/>
              </a:rPr>
              <a:t>POSTCONDITION: returns sum of elements in array a</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GB"/>
              <a:t>Design Patterns </a:t>
            </a:r>
          </a:p>
        </p:txBody>
      </p:sp>
      <p:sp>
        <p:nvSpPr>
          <p:cNvPr id="29699" name="Content Placeholder 2"/>
          <p:cNvSpPr>
            <a:spLocks noGrp="1"/>
          </p:cNvSpPr>
          <p:nvPr>
            <p:ph idx="1"/>
          </p:nvPr>
        </p:nvSpPr>
        <p:spPr/>
        <p:txBody>
          <a:bodyPr/>
          <a:lstStyle/>
          <a:p>
            <a:pPr marL="0" indent="0">
              <a:buFont typeface="Monotype Sorts" pitchFamily="2" charset="2"/>
              <a:buNone/>
            </a:pPr>
            <a:endParaRPr lang="en-GB" sz="1600"/>
          </a:p>
          <a:p>
            <a:pPr marL="0" indent="0">
              <a:buFont typeface="Monotype Sorts" pitchFamily="2" charset="2"/>
              <a:buNone/>
            </a:pPr>
            <a:r>
              <a:rPr lang="en-GB" sz="1600"/>
              <a:t>Christopher Alexander described patterns as "</a:t>
            </a:r>
            <a:r>
              <a:rPr lang="en-GB" sz="1600" i="1">
                <a:solidFill>
                  <a:srgbClr val="C00000"/>
                </a:solidFill>
              </a:rPr>
              <a:t> (it)  describes a problem which occurs over an over again in our environment, and then describes the core of the solution to that problem, in such a way that you can use this solution a million times over, without ever doing it the same way twice</a:t>
            </a:r>
            <a:r>
              <a:rPr lang="en-GB" sz="1600"/>
              <a:t>".</a:t>
            </a:r>
          </a:p>
          <a:p>
            <a:pPr marL="0" indent="0">
              <a:buFont typeface="Monotype Sorts" pitchFamily="2" charset="2"/>
              <a:buNone/>
            </a:pPr>
            <a:endParaRPr lang="en-GB" sz="1600"/>
          </a:p>
          <a:p>
            <a:pPr marL="0" indent="0">
              <a:buFont typeface="Monotype Sorts" pitchFamily="2" charset="2"/>
              <a:buNone/>
            </a:pPr>
            <a:r>
              <a:rPr lang="en-GB" sz="1600"/>
              <a:t>The intent of each design pattern is to provide a description that enables a designer to determine</a:t>
            </a:r>
          </a:p>
          <a:p>
            <a:pPr marL="0" indent="0">
              <a:buFont typeface="Monotype Sorts" pitchFamily="2" charset="2"/>
              <a:buNone/>
            </a:pPr>
            <a:endParaRPr lang="en-GB" sz="1600"/>
          </a:p>
          <a:p>
            <a:pPr marL="0" indent="0">
              <a:buFontTx/>
              <a:buAutoNum type="arabicPeriod"/>
            </a:pPr>
            <a:r>
              <a:rPr lang="en-GB" sz="1600"/>
              <a:t>whether the pattern is applicable to the current work,</a:t>
            </a:r>
          </a:p>
          <a:p>
            <a:pPr marL="0" indent="0">
              <a:buFontTx/>
              <a:buAutoNum type="arabicPeriod"/>
            </a:pPr>
            <a:r>
              <a:rPr lang="en-GB" sz="1600"/>
              <a:t>whether the pattern can be reused (hence, saving design time),</a:t>
            </a:r>
          </a:p>
          <a:p>
            <a:pPr marL="0" indent="0">
              <a:buFontTx/>
              <a:buAutoNum type="arabicPeriod"/>
            </a:pPr>
            <a:r>
              <a:rPr lang="en-GB" sz="1600"/>
              <a:t>whether the pattern can serve as a guide for developing similar, but functionally or structurally different pattern.</a:t>
            </a:r>
          </a:p>
          <a:p>
            <a:pPr marL="0" indent="0">
              <a:buFont typeface="Monotype Sorts" pitchFamily="2" charset="2"/>
              <a:buNone/>
            </a:pPr>
            <a:endParaRPr lang="en-GB" sz="1600"/>
          </a:p>
          <a:p>
            <a:pPr marL="0" indent="0">
              <a:buFont typeface="Monotype Sorts" pitchFamily="2" charset="2"/>
              <a:buNone/>
            </a:pPr>
            <a:endParaRPr lang="en-GB" sz="1600"/>
          </a:p>
          <a:p>
            <a:pPr marL="0" indent="0"/>
            <a:endParaRPr lang="en-GB"/>
          </a:p>
        </p:txBody>
      </p:sp>
    </p:spTree>
    <p:extLst>
      <p:ext uri="{BB962C8B-B14F-4D97-AF65-F5344CB8AC3E}">
        <p14:creationId xmlns:p14="http://schemas.microsoft.com/office/powerpoint/2010/main" val="725877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
          <p:cNvSpPr>
            <a:spLocks noGrp="1" noChangeArrowheads="1"/>
          </p:cNvSpPr>
          <p:nvPr>
            <p:ph type="title"/>
          </p:nvPr>
        </p:nvSpPr>
        <p:spPr>
          <a:xfrm>
            <a:off x="457200" y="0"/>
            <a:ext cx="86868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6.5 OO Design Patterns</a:t>
            </a:r>
            <a:endParaRPr lang="en-GB" sz="2800"/>
          </a:p>
        </p:txBody>
      </p:sp>
      <p:sp>
        <p:nvSpPr>
          <p:cNvPr id="77827" name="Rectangle 3"/>
          <p:cNvSpPr txBox="1">
            <a:spLocks noChangeArrowheads="1"/>
          </p:cNvSpPr>
          <p:nvPr/>
        </p:nvSpPr>
        <p:spPr bwMode="auto">
          <a:xfrm>
            <a:off x="457200" y="1430338"/>
            <a:ext cx="8216900" cy="466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30200" indent="-330200" defTabSz="457200" eaLnBrk="0" hangingPunct="0">
              <a:defRPr sz="2800">
                <a:solidFill>
                  <a:srgbClr val="000099"/>
                </a:solidFill>
                <a:latin typeface="Symbol" pitchFamily="18" charset="2"/>
                <a:cs typeface="Lucida Sans Unicode" pitchFamily="34" charset="0"/>
              </a:defRPr>
            </a:lvl1pPr>
            <a:lvl2pPr marL="742950" indent="-285750" defTabSz="457200" eaLnBrk="0" hangingPunct="0">
              <a:defRPr sz="2800">
                <a:solidFill>
                  <a:srgbClr val="000099"/>
                </a:solidFill>
                <a:latin typeface="Symbol" pitchFamily="18" charset="2"/>
                <a:cs typeface="Lucida Sans Unicode" pitchFamily="34" charset="0"/>
              </a:defRPr>
            </a:lvl2pPr>
            <a:lvl3pPr marL="1143000" indent="-228600" defTabSz="457200" eaLnBrk="0" hangingPunct="0">
              <a:defRPr sz="2800">
                <a:solidFill>
                  <a:srgbClr val="000099"/>
                </a:solidFill>
                <a:latin typeface="Symbol" pitchFamily="18" charset="2"/>
                <a:cs typeface="Lucida Sans Unicode" pitchFamily="34" charset="0"/>
              </a:defRPr>
            </a:lvl3pPr>
            <a:lvl4pPr marL="1600200" indent="-228600" defTabSz="457200" eaLnBrk="0" hangingPunct="0">
              <a:defRPr sz="2800">
                <a:solidFill>
                  <a:srgbClr val="000099"/>
                </a:solidFill>
                <a:latin typeface="Symbol" pitchFamily="18" charset="2"/>
                <a:cs typeface="Lucida Sans Unicode" pitchFamily="34" charset="0"/>
              </a:defRPr>
            </a:lvl4pPr>
            <a:lvl5pPr marL="2057400" indent="-228600" defTabSz="457200" eaLnBrk="0" hangingPunct="0">
              <a:defRPr sz="2800">
                <a:solidFill>
                  <a:srgbClr val="000099"/>
                </a:solidFill>
                <a:latin typeface="Symbol" pitchFamily="18" charset="2"/>
                <a:cs typeface="Lucida Sans Unicode" pitchFamily="34" charset="0"/>
              </a:defRPr>
            </a:lvl5pPr>
            <a:lvl6pPr marL="2514600" indent="-228600" defTabSz="457200" eaLnBrk="0" fontAlgn="base" hangingPunct="0">
              <a:spcBef>
                <a:spcPts val="600"/>
              </a:spcBef>
              <a:spcAft>
                <a:spcPct val="0"/>
              </a:spcAft>
              <a:buClr>
                <a:srgbClr val="003399"/>
              </a:buClr>
              <a:buSzPct val="100000"/>
              <a:buFont typeface="Lucida Sans Unicode" pitchFamily="34" charset="0"/>
              <a:buChar char="–"/>
              <a:defRPr sz="2800">
                <a:solidFill>
                  <a:srgbClr val="000099"/>
                </a:solidFill>
                <a:latin typeface="Symbol" pitchFamily="18" charset="2"/>
                <a:cs typeface="Lucida Sans Unicode" pitchFamily="34" charset="0"/>
              </a:defRPr>
            </a:lvl6pPr>
            <a:lvl7pPr marL="2971800" indent="-228600" defTabSz="457200" eaLnBrk="0" fontAlgn="base" hangingPunct="0">
              <a:spcBef>
                <a:spcPts val="600"/>
              </a:spcBef>
              <a:spcAft>
                <a:spcPct val="0"/>
              </a:spcAft>
              <a:buClr>
                <a:srgbClr val="003399"/>
              </a:buClr>
              <a:buSzPct val="100000"/>
              <a:buFont typeface="Lucida Sans Unicode" pitchFamily="34" charset="0"/>
              <a:buChar char="–"/>
              <a:defRPr sz="2800">
                <a:solidFill>
                  <a:srgbClr val="000099"/>
                </a:solidFill>
                <a:latin typeface="Symbol" pitchFamily="18" charset="2"/>
                <a:cs typeface="Lucida Sans Unicode" pitchFamily="34" charset="0"/>
              </a:defRPr>
            </a:lvl7pPr>
            <a:lvl8pPr marL="3429000" indent="-228600" defTabSz="457200" eaLnBrk="0" fontAlgn="base" hangingPunct="0">
              <a:spcBef>
                <a:spcPts val="600"/>
              </a:spcBef>
              <a:spcAft>
                <a:spcPct val="0"/>
              </a:spcAft>
              <a:buClr>
                <a:srgbClr val="003399"/>
              </a:buClr>
              <a:buSzPct val="100000"/>
              <a:buFont typeface="Lucida Sans Unicode" pitchFamily="34" charset="0"/>
              <a:buChar char="–"/>
              <a:defRPr sz="2800">
                <a:solidFill>
                  <a:srgbClr val="000099"/>
                </a:solidFill>
                <a:latin typeface="Symbol" pitchFamily="18" charset="2"/>
                <a:cs typeface="Lucida Sans Unicode" pitchFamily="34" charset="0"/>
              </a:defRPr>
            </a:lvl8pPr>
            <a:lvl9pPr marL="3886200" indent="-228600" defTabSz="457200" eaLnBrk="0" fontAlgn="base" hangingPunct="0">
              <a:spcBef>
                <a:spcPts val="600"/>
              </a:spcBef>
              <a:spcAft>
                <a:spcPct val="0"/>
              </a:spcAft>
              <a:buClr>
                <a:srgbClr val="003399"/>
              </a:buClr>
              <a:buSzPct val="100000"/>
              <a:buFont typeface="Lucida Sans Unicode" pitchFamily="34" charset="0"/>
              <a:buChar char="–"/>
              <a:defRPr sz="2800">
                <a:solidFill>
                  <a:srgbClr val="000099"/>
                </a:solidFill>
                <a:latin typeface="Symbol" pitchFamily="18" charset="2"/>
                <a:cs typeface="Lucida Sans Unicode" pitchFamily="34" charset="0"/>
              </a:defRPr>
            </a:lvl9pPr>
          </a:lstStyle>
          <a:p>
            <a:pPr>
              <a:spcBef>
                <a:spcPts val="700"/>
              </a:spcBef>
              <a:buFont typeface="Lucida Sans Unicode" pitchFamily="34" charset="0"/>
              <a:buChar char="•"/>
            </a:pPr>
            <a:r>
              <a:rPr lang="en-US">
                <a:latin typeface="Calibri" pitchFamily="34" charset="0"/>
              </a:rPr>
              <a:t>A design pattern codifies design decisions and best practices for solving a particular design problem according to design principles</a:t>
            </a:r>
          </a:p>
          <a:p>
            <a:pPr>
              <a:spcBef>
                <a:spcPts val="700"/>
              </a:spcBef>
              <a:buFont typeface="Lucida Sans Unicode" pitchFamily="34" charset="0"/>
              <a:buChar char="•"/>
            </a:pPr>
            <a:r>
              <a:rPr lang="en-US">
                <a:latin typeface="Calibri" pitchFamily="34" charset="0"/>
              </a:rPr>
              <a:t>Design patterns are not the same as software libraries; they are not packaged solutions that can be used as is. Rather, they are templates for a solution that must be modified and adapted for each particular use</a:t>
            </a:r>
          </a:p>
          <a:p>
            <a:pPr>
              <a:spcBef>
                <a:spcPts val="700"/>
              </a:spcBef>
              <a:buFont typeface="Lucida Sans Unicode" pitchFamily="34" charset="0"/>
              <a:buChar char="•"/>
            </a:pPr>
            <a:endParaRPr lang="en-US">
              <a:latin typeface="Calibri" pitchFamily="34" charset="0"/>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
          <p:cNvSpPr>
            <a:spLocks noGrp="1" noChangeArrowheads="1"/>
          </p:cNvSpPr>
          <p:nvPr>
            <p:ph type="title"/>
          </p:nvPr>
        </p:nvSpPr>
        <p:spPr>
          <a:xfrm>
            <a:off x="457200" y="0"/>
            <a:ext cx="8686800" cy="1127125"/>
          </a:xfrm>
        </p:spPr>
        <p:txBody>
          <a:bodyPr>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6.5 OO Design Patterns</a:t>
            </a:r>
            <a:br>
              <a:rPr lang="en-US"/>
            </a:br>
            <a:r>
              <a:rPr lang="en-US" sz="2800"/>
              <a:t>Template Method Pattern</a:t>
            </a:r>
            <a:endParaRPr lang="en-GB" sz="2800"/>
          </a:p>
        </p:txBody>
      </p:sp>
      <p:sp>
        <p:nvSpPr>
          <p:cNvPr id="78851" name="Rectangle 3"/>
          <p:cNvSpPr txBox="1">
            <a:spLocks noChangeArrowheads="1"/>
          </p:cNvSpPr>
          <p:nvPr/>
        </p:nvSpPr>
        <p:spPr bwMode="auto">
          <a:xfrm>
            <a:off x="457200" y="1447800"/>
            <a:ext cx="8216900" cy="466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30200" indent="-330200" defTabSz="457200" eaLnBrk="0" hangingPunct="0">
              <a:defRPr sz="2800">
                <a:solidFill>
                  <a:srgbClr val="000099"/>
                </a:solidFill>
                <a:latin typeface="Symbol" pitchFamily="18" charset="2"/>
                <a:cs typeface="Lucida Sans Unicode" pitchFamily="34" charset="0"/>
              </a:defRPr>
            </a:lvl1pPr>
            <a:lvl2pPr marL="742950" indent="-285750" defTabSz="457200" eaLnBrk="0" hangingPunct="0">
              <a:defRPr sz="2800">
                <a:solidFill>
                  <a:srgbClr val="000099"/>
                </a:solidFill>
                <a:latin typeface="Symbol" pitchFamily="18" charset="2"/>
                <a:cs typeface="Lucida Sans Unicode" pitchFamily="34" charset="0"/>
              </a:defRPr>
            </a:lvl2pPr>
            <a:lvl3pPr marL="1143000" indent="-228600" defTabSz="457200" eaLnBrk="0" hangingPunct="0">
              <a:defRPr sz="2800">
                <a:solidFill>
                  <a:srgbClr val="000099"/>
                </a:solidFill>
                <a:latin typeface="Symbol" pitchFamily="18" charset="2"/>
                <a:cs typeface="Lucida Sans Unicode" pitchFamily="34" charset="0"/>
              </a:defRPr>
            </a:lvl3pPr>
            <a:lvl4pPr marL="1600200" indent="-228600" defTabSz="457200" eaLnBrk="0" hangingPunct="0">
              <a:defRPr sz="2800">
                <a:solidFill>
                  <a:srgbClr val="000099"/>
                </a:solidFill>
                <a:latin typeface="Symbol" pitchFamily="18" charset="2"/>
                <a:cs typeface="Lucida Sans Unicode" pitchFamily="34" charset="0"/>
              </a:defRPr>
            </a:lvl4pPr>
            <a:lvl5pPr marL="2057400" indent="-228600" defTabSz="457200" eaLnBrk="0" hangingPunct="0">
              <a:defRPr sz="2800">
                <a:solidFill>
                  <a:srgbClr val="000099"/>
                </a:solidFill>
                <a:latin typeface="Symbol" pitchFamily="18" charset="2"/>
                <a:cs typeface="Lucida Sans Unicode" pitchFamily="34" charset="0"/>
              </a:defRPr>
            </a:lvl5pPr>
            <a:lvl6pPr marL="2514600" indent="-228600" defTabSz="457200" eaLnBrk="0" fontAlgn="base" hangingPunct="0">
              <a:spcBef>
                <a:spcPts val="600"/>
              </a:spcBef>
              <a:spcAft>
                <a:spcPct val="0"/>
              </a:spcAft>
              <a:buClr>
                <a:srgbClr val="003399"/>
              </a:buClr>
              <a:buSzPct val="100000"/>
              <a:buFont typeface="Lucida Sans Unicode" pitchFamily="34" charset="0"/>
              <a:buChar char="–"/>
              <a:defRPr sz="2800">
                <a:solidFill>
                  <a:srgbClr val="000099"/>
                </a:solidFill>
                <a:latin typeface="Symbol" pitchFamily="18" charset="2"/>
                <a:cs typeface="Lucida Sans Unicode" pitchFamily="34" charset="0"/>
              </a:defRPr>
            </a:lvl6pPr>
            <a:lvl7pPr marL="2971800" indent="-228600" defTabSz="457200" eaLnBrk="0" fontAlgn="base" hangingPunct="0">
              <a:spcBef>
                <a:spcPts val="600"/>
              </a:spcBef>
              <a:spcAft>
                <a:spcPct val="0"/>
              </a:spcAft>
              <a:buClr>
                <a:srgbClr val="003399"/>
              </a:buClr>
              <a:buSzPct val="100000"/>
              <a:buFont typeface="Lucida Sans Unicode" pitchFamily="34" charset="0"/>
              <a:buChar char="–"/>
              <a:defRPr sz="2800">
                <a:solidFill>
                  <a:srgbClr val="000099"/>
                </a:solidFill>
                <a:latin typeface="Symbol" pitchFamily="18" charset="2"/>
                <a:cs typeface="Lucida Sans Unicode" pitchFamily="34" charset="0"/>
              </a:defRPr>
            </a:lvl7pPr>
            <a:lvl8pPr marL="3429000" indent="-228600" defTabSz="457200" eaLnBrk="0" fontAlgn="base" hangingPunct="0">
              <a:spcBef>
                <a:spcPts val="600"/>
              </a:spcBef>
              <a:spcAft>
                <a:spcPct val="0"/>
              </a:spcAft>
              <a:buClr>
                <a:srgbClr val="003399"/>
              </a:buClr>
              <a:buSzPct val="100000"/>
              <a:buFont typeface="Lucida Sans Unicode" pitchFamily="34" charset="0"/>
              <a:buChar char="–"/>
              <a:defRPr sz="2800">
                <a:solidFill>
                  <a:srgbClr val="000099"/>
                </a:solidFill>
                <a:latin typeface="Symbol" pitchFamily="18" charset="2"/>
                <a:cs typeface="Lucida Sans Unicode" pitchFamily="34" charset="0"/>
              </a:defRPr>
            </a:lvl8pPr>
            <a:lvl9pPr marL="3886200" indent="-228600" defTabSz="457200" eaLnBrk="0" fontAlgn="base" hangingPunct="0">
              <a:spcBef>
                <a:spcPts val="600"/>
              </a:spcBef>
              <a:spcAft>
                <a:spcPct val="0"/>
              </a:spcAft>
              <a:buClr>
                <a:srgbClr val="003399"/>
              </a:buClr>
              <a:buSzPct val="100000"/>
              <a:buFont typeface="Lucida Sans Unicode" pitchFamily="34" charset="0"/>
              <a:buChar char="–"/>
              <a:defRPr sz="2800">
                <a:solidFill>
                  <a:srgbClr val="000099"/>
                </a:solidFill>
                <a:latin typeface="Symbol" pitchFamily="18" charset="2"/>
                <a:cs typeface="Lucida Sans Unicode" pitchFamily="34" charset="0"/>
              </a:defRPr>
            </a:lvl9pPr>
          </a:lstStyle>
          <a:p>
            <a:pPr>
              <a:spcBef>
                <a:spcPts val="700"/>
              </a:spcBef>
              <a:buFont typeface="Lucida Sans Unicode" pitchFamily="34" charset="0"/>
              <a:buChar char="•"/>
            </a:pPr>
            <a:endParaRPr lang="en-US" sz="2400">
              <a:latin typeface="Calibri" pitchFamily="34" charset="0"/>
            </a:endParaRPr>
          </a:p>
        </p:txBody>
      </p:sp>
      <p:sp>
        <p:nvSpPr>
          <p:cNvPr id="5" name="Rectangle 2"/>
          <p:cNvSpPr txBox="1">
            <a:spLocks noChangeArrowheads="1"/>
          </p:cNvSpPr>
          <p:nvPr/>
        </p:nvSpPr>
        <p:spPr bwMode="auto">
          <a:xfrm>
            <a:off x="457200" y="1397000"/>
            <a:ext cx="8212138" cy="4660900"/>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r>
              <a:rPr lang="en-US" kern="0" dirty="0">
                <a:latin typeface="+mn-lt"/>
                <a:cs typeface="+mn-cs"/>
              </a:rPr>
              <a:t>The Template Method pattern aims to reduce the amount of duplicate code among subclasses of the same parent class</a:t>
            </a:r>
          </a:p>
          <a:p>
            <a:pPr marL="730250" lvl="1" indent="-273050" defTabSz="457200" eaLnBrk="0" hangingPunct="0">
              <a:defRPr/>
            </a:pPr>
            <a:r>
              <a:rPr lang="en-US" sz="1800" kern="0" dirty="0">
                <a:latin typeface="+mn-lt"/>
                <a:cs typeface="+mn-cs"/>
              </a:rPr>
              <a:t>It is particularly useful when multiple subclasses have similar but not identical implementations of the same method</a:t>
            </a:r>
          </a:p>
          <a:p>
            <a:pPr marL="730250" lvl="1" indent="-273050" defTabSz="457200" eaLnBrk="0" hangingPunct="0">
              <a:defRPr/>
            </a:pPr>
            <a:r>
              <a:rPr lang="en-US" sz="1800" kern="0" dirty="0">
                <a:latin typeface="+mn-lt"/>
                <a:cs typeface="+mn-cs"/>
              </a:rPr>
              <a:t>This pattern addresses this problem by localizing the duplicate code structure in an abstract class from which the subclasses inherit</a:t>
            </a:r>
          </a:p>
          <a:p>
            <a:pPr marL="330200" indent="-330200" defTabSz="457200" eaLnBrk="0" hangingPunct="0">
              <a:spcBef>
                <a:spcPts val="700"/>
              </a:spcBef>
              <a:buFont typeface="Lucida Sans Unicode" pitchFamily="34" charset="0"/>
              <a:buChar char="•"/>
              <a:defRPr/>
            </a:pPr>
            <a:r>
              <a:rPr lang="en-US" kern="0" dirty="0">
                <a:latin typeface="+mn-lt"/>
                <a:cs typeface="+mn-cs"/>
              </a:rPr>
              <a:t>The abstract class defines a template method that implements the common steps of an operation, and declares abstract primitive operations that represent the variation points</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
          <p:cNvSpPr>
            <a:spLocks noGrp="1" noChangeArrowheads="1"/>
          </p:cNvSpPr>
          <p:nvPr>
            <p:ph type="title"/>
          </p:nvPr>
        </p:nvSpPr>
        <p:spPr>
          <a:xfrm>
            <a:off x="457200" y="0"/>
            <a:ext cx="8686800" cy="1127125"/>
          </a:xfrm>
        </p:spPr>
        <p:txBody>
          <a:bodyPr>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6.5 OO Design Patterns</a:t>
            </a:r>
            <a:br>
              <a:rPr lang="en-US"/>
            </a:br>
            <a:r>
              <a:rPr lang="en-US" sz="2800"/>
              <a:t>Template Method Pattern (continued)</a:t>
            </a:r>
            <a:endParaRPr lang="en-GB" sz="2800"/>
          </a:p>
        </p:txBody>
      </p:sp>
      <p:sp>
        <p:nvSpPr>
          <p:cNvPr id="79875" name="Rectangle 3"/>
          <p:cNvSpPr txBox="1">
            <a:spLocks noChangeArrowheads="1"/>
          </p:cNvSpPr>
          <p:nvPr/>
        </p:nvSpPr>
        <p:spPr bwMode="auto">
          <a:xfrm>
            <a:off x="457200" y="1447800"/>
            <a:ext cx="8216900" cy="466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30200" indent="-330200" defTabSz="457200" eaLnBrk="0" hangingPunct="0">
              <a:defRPr sz="2800">
                <a:solidFill>
                  <a:srgbClr val="000099"/>
                </a:solidFill>
                <a:latin typeface="Symbol" pitchFamily="18" charset="2"/>
                <a:cs typeface="Lucida Sans Unicode" pitchFamily="34" charset="0"/>
              </a:defRPr>
            </a:lvl1pPr>
            <a:lvl2pPr marL="742950" indent="-285750" defTabSz="457200" eaLnBrk="0" hangingPunct="0">
              <a:defRPr sz="2800">
                <a:solidFill>
                  <a:srgbClr val="000099"/>
                </a:solidFill>
                <a:latin typeface="Symbol" pitchFamily="18" charset="2"/>
                <a:cs typeface="Lucida Sans Unicode" pitchFamily="34" charset="0"/>
              </a:defRPr>
            </a:lvl2pPr>
            <a:lvl3pPr marL="1143000" indent="-228600" defTabSz="457200" eaLnBrk="0" hangingPunct="0">
              <a:defRPr sz="2800">
                <a:solidFill>
                  <a:srgbClr val="000099"/>
                </a:solidFill>
                <a:latin typeface="Symbol" pitchFamily="18" charset="2"/>
                <a:cs typeface="Lucida Sans Unicode" pitchFamily="34" charset="0"/>
              </a:defRPr>
            </a:lvl3pPr>
            <a:lvl4pPr marL="1600200" indent="-228600" defTabSz="457200" eaLnBrk="0" hangingPunct="0">
              <a:defRPr sz="2800">
                <a:solidFill>
                  <a:srgbClr val="000099"/>
                </a:solidFill>
                <a:latin typeface="Symbol" pitchFamily="18" charset="2"/>
                <a:cs typeface="Lucida Sans Unicode" pitchFamily="34" charset="0"/>
              </a:defRPr>
            </a:lvl4pPr>
            <a:lvl5pPr marL="2057400" indent="-228600" defTabSz="457200" eaLnBrk="0" hangingPunct="0">
              <a:defRPr sz="2800">
                <a:solidFill>
                  <a:srgbClr val="000099"/>
                </a:solidFill>
                <a:latin typeface="Symbol" pitchFamily="18" charset="2"/>
                <a:cs typeface="Lucida Sans Unicode" pitchFamily="34" charset="0"/>
              </a:defRPr>
            </a:lvl5pPr>
            <a:lvl6pPr marL="2514600" indent="-228600" defTabSz="457200" eaLnBrk="0" fontAlgn="base" hangingPunct="0">
              <a:spcBef>
                <a:spcPts val="600"/>
              </a:spcBef>
              <a:spcAft>
                <a:spcPct val="0"/>
              </a:spcAft>
              <a:buClr>
                <a:srgbClr val="003399"/>
              </a:buClr>
              <a:buSzPct val="100000"/>
              <a:buFont typeface="Lucida Sans Unicode" pitchFamily="34" charset="0"/>
              <a:buChar char="–"/>
              <a:defRPr sz="2800">
                <a:solidFill>
                  <a:srgbClr val="000099"/>
                </a:solidFill>
                <a:latin typeface="Symbol" pitchFamily="18" charset="2"/>
                <a:cs typeface="Lucida Sans Unicode" pitchFamily="34" charset="0"/>
              </a:defRPr>
            </a:lvl6pPr>
            <a:lvl7pPr marL="2971800" indent="-228600" defTabSz="457200" eaLnBrk="0" fontAlgn="base" hangingPunct="0">
              <a:spcBef>
                <a:spcPts val="600"/>
              </a:spcBef>
              <a:spcAft>
                <a:spcPct val="0"/>
              </a:spcAft>
              <a:buClr>
                <a:srgbClr val="003399"/>
              </a:buClr>
              <a:buSzPct val="100000"/>
              <a:buFont typeface="Lucida Sans Unicode" pitchFamily="34" charset="0"/>
              <a:buChar char="–"/>
              <a:defRPr sz="2800">
                <a:solidFill>
                  <a:srgbClr val="000099"/>
                </a:solidFill>
                <a:latin typeface="Symbol" pitchFamily="18" charset="2"/>
                <a:cs typeface="Lucida Sans Unicode" pitchFamily="34" charset="0"/>
              </a:defRPr>
            </a:lvl7pPr>
            <a:lvl8pPr marL="3429000" indent="-228600" defTabSz="457200" eaLnBrk="0" fontAlgn="base" hangingPunct="0">
              <a:spcBef>
                <a:spcPts val="600"/>
              </a:spcBef>
              <a:spcAft>
                <a:spcPct val="0"/>
              </a:spcAft>
              <a:buClr>
                <a:srgbClr val="003399"/>
              </a:buClr>
              <a:buSzPct val="100000"/>
              <a:buFont typeface="Lucida Sans Unicode" pitchFamily="34" charset="0"/>
              <a:buChar char="–"/>
              <a:defRPr sz="2800">
                <a:solidFill>
                  <a:srgbClr val="000099"/>
                </a:solidFill>
                <a:latin typeface="Symbol" pitchFamily="18" charset="2"/>
                <a:cs typeface="Lucida Sans Unicode" pitchFamily="34" charset="0"/>
              </a:defRPr>
            </a:lvl8pPr>
            <a:lvl9pPr marL="3886200" indent="-228600" defTabSz="457200" eaLnBrk="0" fontAlgn="base" hangingPunct="0">
              <a:spcBef>
                <a:spcPts val="600"/>
              </a:spcBef>
              <a:spcAft>
                <a:spcPct val="0"/>
              </a:spcAft>
              <a:buClr>
                <a:srgbClr val="003399"/>
              </a:buClr>
              <a:buSzPct val="100000"/>
              <a:buFont typeface="Lucida Sans Unicode" pitchFamily="34" charset="0"/>
              <a:buChar char="–"/>
              <a:defRPr sz="2800">
                <a:solidFill>
                  <a:srgbClr val="000099"/>
                </a:solidFill>
                <a:latin typeface="Symbol" pitchFamily="18" charset="2"/>
                <a:cs typeface="Lucida Sans Unicode" pitchFamily="34" charset="0"/>
              </a:defRPr>
            </a:lvl9pPr>
          </a:lstStyle>
          <a:p>
            <a:pPr>
              <a:spcBef>
                <a:spcPts val="700"/>
              </a:spcBef>
              <a:buFont typeface="Lucida Sans Unicode" pitchFamily="34" charset="0"/>
              <a:buChar char="•"/>
            </a:pPr>
            <a:endParaRPr lang="en-US" sz="2400">
              <a:latin typeface="Calibri" pitchFamily="34" charset="0"/>
            </a:endParaRPr>
          </a:p>
        </p:txBody>
      </p:sp>
      <p:sp>
        <p:nvSpPr>
          <p:cNvPr id="79876" name="Rectangle 2"/>
          <p:cNvSpPr txBox="1">
            <a:spLocks noChangeArrowheads="1"/>
          </p:cNvSpPr>
          <p:nvPr/>
        </p:nvSpPr>
        <p:spPr bwMode="auto">
          <a:xfrm>
            <a:off x="457200" y="1397000"/>
            <a:ext cx="8212138" cy="466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30200" indent="-330200" defTabSz="457200" eaLnBrk="0" hangingPunct="0">
              <a:defRPr sz="2800">
                <a:solidFill>
                  <a:srgbClr val="000099"/>
                </a:solidFill>
                <a:latin typeface="Symbol" pitchFamily="18" charset="2"/>
                <a:cs typeface="Lucida Sans Unicode" pitchFamily="34" charset="0"/>
              </a:defRPr>
            </a:lvl1pPr>
            <a:lvl2pPr marL="742950" indent="-285750" defTabSz="457200" eaLnBrk="0" hangingPunct="0">
              <a:defRPr sz="2800">
                <a:solidFill>
                  <a:srgbClr val="000099"/>
                </a:solidFill>
                <a:latin typeface="Symbol" pitchFamily="18" charset="2"/>
                <a:cs typeface="Lucida Sans Unicode" pitchFamily="34" charset="0"/>
              </a:defRPr>
            </a:lvl2pPr>
            <a:lvl3pPr marL="1143000" indent="-228600" defTabSz="457200" eaLnBrk="0" hangingPunct="0">
              <a:defRPr sz="2800">
                <a:solidFill>
                  <a:srgbClr val="000099"/>
                </a:solidFill>
                <a:latin typeface="Symbol" pitchFamily="18" charset="2"/>
                <a:cs typeface="Lucida Sans Unicode" pitchFamily="34" charset="0"/>
              </a:defRPr>
            </a:lvl3pPr>
            <a:lvl4pPr marL="1600200" indent="-228600" defTabSz="457200" eaLnBrk="0" hangingPunct="0">
              <a:defRPr sz="2800">
                <a:solidFill>
                  <a:srgbClr val="000099"/>
                </a:solidFill>
                <a:latin typeface="Symbol" pitchFamily="18" charset="2"/>
                <a:cs typeface="Lucida Sans Unicode" pitchFamily="34" charset="0"/>
              </a:defRPr>
            </a:lvl4pPr>
            <a:lvl5pPr marL="2057400" indent="-228600" defTabSz="457200" eaLnBrk="0" hangingPunct="0">
              <a:defRPr sz="2800">
                <a:solidFill>
                  <a:srgbClr val="000099"/>
                </a:solidFill>
                <a:latin typeface="Symbol" pitchFamily="18" charset="2"/>
                <a:cs typeface="Lucida Sans Unicode" pitchFamily="34" charset="0"/>
              </a:defRPr>
            </a:lvl5pPr>
            <a:lvl6pPr marL="2514600" indent="-228600" defTabSz="457200" eaLnBrk="0" fontAlgn="base" hangingPunct="0">
              <a:spcBef>
                <a:spcPts val="600"/>
              </a:spcBef>
              <a:spcAft>
                <a:spcPct val="0"/>
              </a:spcAft>
              <a:buClr>
                <a:srgbClr val="003399"/>
              </a:buClr>
              <a:buSzPct val="100000"/>
              <a:buFont typeface="Lucida Sans Unicode" pitchFamily="34" charset="0"/>
              <a:buChar char="–"/>
              <a:defRPr sz="2800">
                <a:solidFill>
                  <a:srgbClr val="000099"/>
                </a:solidFill>
                <a:latin typeface="Symbol" pitchFamily="18" charset="2"/>
                <a:cs typeface="Lucida Sans Unicode" pitchFamily="34" charset="0"/>
              </a:defRPr>
            </a:lvl6pPr>
            <a:lvl7pPr marL="2971800" indent="-228600" defTabSz="457200" eaLnBrk="0" fontAlgn="base" hangingPunct="0">
              <a:spcBef>
                <a:spcPts val="600"/>
              </a:spcBef>
              <a:spcAft>
                <a:spcPct val="0"/>
              </a:spcAft>
              <a:buClr>
                <a:srgbClr val="003399"/>
              </a:buClr>
              <a:buSzPct val="100000"/>
              <a:buFont typeface="Lucida Sans Unicode" pitchFamily="34" charset="0"/>
              <a:buChar char="–"/>
              <a:defRPr sz="2800">
                <a:solidFill>
                  <a:srgbClr val="000099"/>
                </a:solidFill>
                <a:latin typeface="Symbol" pitchFamily="18" charset="2"/>
                <a:cs typeface="Lucida Sans Unicode" pitchFamily="34" charset="0"/>
              </a:defRPr>
            </a:lvl7pPr>
            <a:lvl8pPr marL="3429000" indent="-228600" defTabSz="457200" eaLnBrk="0" fontAlgn="base" hangingPunct="0">
              <a:spcBef>
                <a:spcPts val="600"/>
              </a:spcBef>
              <a:spcAft>
                <a:spcPct val="0"/>
              </a:spcAft>
              <a:buClr>
                <a:srgbClr val="003399"/>
              </a:buClr>
              <a:buSzPct val="100000"/>
              <a:buFont typeface="Lucida Sans Unicode" pitchFamily="34" charset="0"/>
              <a:buChar char="–"/>
              <a:defRPr sz="2800">
                <a:solidFill>
                  <a:srgbClr val="000099"/>
                </a:solidFill>
                <a:latin typeface="Symbol" pitchFamily="18" charset="2"/>
                <a:cs typeface="Lucida Sans Unicode" pitchFamily="34" charset="0"/>
              </a:defRPr>
            </a:lvl8pPr>
            <a:lvl9pPr marL="3886200" indent="-228600" defTabSz="457200" eaLnBrk="0" fontAlgn="base" hangingPunct="0">
              <a:spcBef>
                <a:spcPts val="600"/>
              </a:spcBef>
              <a:spcAft>
                <a:spcPct val="0"/>
              </a:spcAft>
              <a:buClr>
                <a:srgbClr val="003399"/>
              </a:buClr>
              <a:buSzPct val="100000"/>
              <a:buFont typeface="Lucida Sans Unicode" pitchFamily="34" charset="0"/>
              <a:buChar char="–"/>
              <a:defRPr sz="2800">
                <a:solidFill>
                  <a:srgbClr val="000099"/>
                </a:solidFill>
                <a:latin typeface="Symbol" pitchFamily="18" charset="2"/>
                <a:cs typeface="Lucida Sans Unicode" pitchFamily="34" charset="0"/>
              </a:defRPr>
            </a:lvl9pPr>
          </a:lstStyle>
          <a:p>
            <a:pPr>
              <a:spcBef>
                <a:spcPts val="700"/>
              </a:spcBef>
              <a:buFont typeface="Lucida Sans Unicode" pitchFamily="34" charset="0"/>
              <a:buChar char="•"/>
            </a:pPr>
            <a:endParaRPr lang="en-US">
              <a:latin typeface="Calibri" pitchFamily="34" charset="0"/>
            </a:endParaRPr>
          </a:p>
        </p:txBody>
      </p:sp>
      <p:pic>
        <p:nvPicPr>
          <p:cNvPr id="79877" name="Picture 5" descr="Slide29.JPG"/>
          <p:cNvPicPr>
            <a:picLocks noChangeAspect="1"/>
          </p:cNvPicPr>
          <p:nvPr/>
        </p:nvPicPr>
        <p:blipFill>
          <a:blip r:embed="rId3">
            <a:extLst>
              <a:ext uri="{28A0092B-C50C-407E-A947-70E740481C1C}">
                <a14:useLocalDpi xmlns:a14="http://schemas.microsoft.com/office/drawing/2010/main" val="0"/>
              </a:ext>
            </a:extLst>
          </a:blip>
          <a:srcRect l="13095" t="11111" r="4762" b="22221"/>
          <a:stretch>
            <a:fillRect/>
          </a:stretch>
        </p:blipFill>
        <p:spPr bwMode="auto">
          <a:xfrm>
            <a:off x="914400" y="1676400"/>
            <a:ext cx="675957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
          <p:cNvSpPr>
            <a:spLocks noGrp="1" noChangeArrowheads="1"/>
          </p:cNvSpPr>
          <p:nvPr>
            <p:ph type="title"/>
          </p:nvPr>
        </p:nvSpPr>
        <p:spPr>
          <a:xfrm>
            <a:off x="457200" y="0"/>
            <a:ext cx="8686800" cy="1127125"/>
          </a:xfrm>
        </p:spPr>
        <p:txBody>
          <a:bodyPr>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6.5 OO Design Patterns</a:t>
            </a:r>
            <a:br>
              <a:rPr lang="en-US"/>
            </a:br>
            <a:r>
              <a:rPr lang="en-US" sz="2800"/>
              <a:t>Factory Method Pattern</a:t>
            </a:r>
            <a:endParaRPr lang="en-GB" sz="2800"/>
          </a:p>
        </p:txBody>
      </p:sp>
      <p:sp>
        <p:nvSpPr>
          <p:cNvPr id="80899" name="Rectangle 3"/>
          <p:cNvSpPr txBox="1">
            <a:spLocks noChangeArrowheads="1"/>
          </p:cNvSpPr>
          <p:nvPr/>
        </p:nvSpPr>
        <p:spPr bwMode="auto">
          <a:xfrm>
            <a:off x="457200" y="1447800"/>
            <a:ext cx="8216900" cy="466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30200" indent="-330200" defTabSz="457200" eaLnBrk="0" hangingPunct="0">
              <a:defRPr sz="2800">
                <a:solidFill>
                  <a:srgbClr val="000099"/>
                </a:solidFill>
                <a:latin typeface="Symbol" pitchFamily="18" charset="2"/>
                <a:cs typeface="Lucida Sans Unicode" pitchFamily="34" charset="0"/>
              </a:defRPr>
            </a:lvl1pPr>
            <a:lvl2pPr marL="742950" indent="-285750" defTabSz="457200" eaLnBrk="0" hangingPunct="0">
              <a:defRPr sz="2800">
                <a:solidFill>
                  <a:srgbClr val="000099"/>
                </a:solidFill>
                <a:latin typeface="Symbol" pitchFamily="18" charset="2"/>
                <a:cs typeface="Lucida Sans Unicode" pitchFamily="34" charset="0"/>
              </a:defRPr>
            </a:lvl2pPr>
            <a:lvl3pPr marL="1143000" indent="-228600" defTabSz="457200" eaLnBrk="0" hangingPunct="0">
              <a:defRPr sz="2800">
                <a:solidFill>
                  <a:srgbClr val="000099"/>
                </a:solidFill>
                <a:latin typeface="Symbol" pitchFamily="18" charset="2"/>
                <a:cs typeface="Lucida Sans Unicode" pitchFamily="34" charset="0"/>
              </a:defRPr>
            </a:lvl3pPr>
            <a:lvl4pPr marL="1600200" indent="-228600" defTabSz="457200" eaLnBrk="0" hangingPunct="0">
              <a:defRPr sz="2800">
                <a:solidFill>
                  <a:srgbClr val="000099"/>
                </a:solidFill>
                <a:latin typeface="Symbol" pitchFamily="18" charset="2"/>
                <a:cs typeface="Lucida Sans Unicode" pitchFamily="34" charset="0"/>
              </a:defRPr>
            </a:lvl4pPr>
            <a:lvl5pPr marL="2057400" indent="-228600" defTabSz="457200" eaLnBrk="0" hangingPunct="0">
              <a:defRPr sz="2800">
                <a:solidFill>
                  <a:srgbClr val="000099"/>
                </a:solidFill>
                <a:latin typeface="Symbol" pitchFamily="18" charset="2"/>
                <a:cs typeface="Lucida Sans Unicode" pitchFamily="34" charset="0"/>
              </a:defRPr>
            </a:lvl5pPr>
            <a:lvl6pPr marL="2514600" indent="-228600" defTabSz="457200" eaLnBrk="0" fontAlgn="base" hangingPunct="0">
              <a:spcBef>
                <a:spcPts val="600"/>
              </a:spcBef>
              <a:spcAft>
                <a:spcPct val="0"/>
              </a:spcAft>
              <a:buClr>
                <a:srgbClr val="003399"/>
              </a:buClr>
              <a:buSzPct val="100000"/>
              <a:buFont typeface="Lucida Sans Unicode" pitchFamily="34" charset="0"/>
              <a:buChar char="–"/>
              <a:defRPr sz="2800">
                <a:solidFill>
                  <a:srgbClr val="000099"/>
                </a:solidFill>
                <a:latin typeface="Symbol" pitchFamily="18" charset="2"/>
                <a:cs typeface="Lucida Sans Unicode" pitchFamily="34" charset="0"/>
              </a:defRPr>
            </a:lvl6pPr>
            <a:lvl7pPr marL="2971800" indent="-228600" defTabSz="457200" eaLnBrk="0" fontAlgn="base" hangingPunct="0">
              <a:spcBef>
                <a:spcPts val="600"/>
              </a:spcBef>
              <a:spcAft>
                <a:spcPct val="0"/>
              </a:spcAft>
              <a:buClr>
                <a:srgbClr val="003399"/>
              </a:buClr>
              <a:buSzPct val="100000"/>
              <a:buFont typeface="Lucida Sans Unicode" pitchFamily="34" charset="0"/>
              <a:buChar char="–"/>
              <a:defRPr sz="2800">
                <a:solidFill>
                  <a:srgbClr val="000099"/>
                </a:solidFill>
                <a:latin typeface="Symbol" pitchFamily="18" charset="2"/>
                <a:cs typeface="Lucida Sans Unicode" pitchFamily="34" charset="0"/>
              </a:defRPr>
            </a:lvl7pPr>
            <a:lvl8pPr marL="3429000" indent="-228600" defTabSz="457200" eaLnBrk="0" fontAlgn="base" hangingPunct="0">
              <a:spcBef>
                <a:spcPts val="600"/>
              </a:spcBef>
              <a:spcAft>
                <a:spcPct val="0"/>
              </a:spcAft>
              <a:buClr>
                <a:srgbClr val="003399"/>
              </a:buClr>
              <a:buSzPct val="100000"/>
              <a:buFont typeface="Lucida Sans Unicode" pitchFamily="34" charset="0"/>
              <a:buChar char="–"/>
              <a:defRPr sz="2800">
                <a:solidFill>
                  <a:srgbClr val="000099"/>
                </a:solidFill>
                <a:latin typeface="Symbol" pitchFamily="18" charset="2"/>
                <a:cs typeface="Lucida Sans Unicode" pitchFamily="34" charset="0"/>
              </a:defRPr>
            </a:lvl8pPr>
            <a:lvl9pPr marL="3886200" indent="-228600" defTabSz="457200" eaLnBrk="0" fontAlgn="base" hangingPunct="0">
              <a:spcBef>
                <a:spcPts val="600"/>
              </a:spcBef>
              <a:spcAft>
                <a:spcPct val="0"/>
              </a:spcAft>
              <a:buClr>
                <a:srgbClr val="003399"/>
              </a:buClr>
              <a:buSzPct val="100000"/>
              <a:buFont typeface="Lucida Sans Unicode" pitchFamily="34" charset="0"/>
              <a:buChar char="–"/>
              <a:defRPr sz="2800">
                <a:solidFill>
                  <a:srgbClr val="000099"/>
                </a:solidFill>
                <a:latin typeface="Symbol" pitchFamily="18" charset="2"/>
                <a:cs typeface="Lucida Sans Unicode" pitchFamily="34" charset="0"/>
              </a:defRPr>
            </a:lvl9pPr>
          </a:lstStyle>
          <a:p>
            <a:pPr>
              <a:spcBef>
                <a:spcPts val="700"/>
              </a:spcBef>
              <a:buFont typeface="Lucida Sans Unicode" pitchFamily="34" charset="0"/>
              <a:buChar char="•"/>
            </a:pPr>
            <a:endParaRPr lang="en-US" sz="2400">
              <a:latin typeface="Calibri" pitchFamily="34" charset="0"/>
            </a:endParaRPr>
          </a:p>
        </p:txBody>
      </p:sp>
      <p:sp>
        <p:nvSpPr>
          <p:cNvPr id="5" name="Rectangle 2"/>
          <p:cNvSpPr txBox="1">
            <a:spLocks noChangeArrowheads="1"/>
          </p:cNvSpPr>
          <p:nvPr/>
        </p:nvSpPr>
        <p:spPr bwMode="auto">
          <a:xfrm>
            <a:off x="457200" y="1397000"/>
            <a:ext cx="8212138" cy="4660900"/>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r>
              <a:rPr lang="en-US" sz="2400" kern="0" dirty="0">
                <a:latin typeface="+mn-lt"/>
                <a:cs typeface="+mn-cs"/>
              </a:rPr>
              <a:t>The Factory Method pattern is used to encapsulate the code that creates objects</a:t>
            </a:r>
          </a:p>
          <a:p>
            <a:pPr marL="330200" indent="-330200" defTabSz="457200" eaLnBrk="0" hangingPunct="0">
              <a:spcBef>
                <a:spcPts val="700"/>
              </a:spcBef>
              <a:buFont typeface="Lucida Sans Unicode" pitchFamily="34" charset="0"/>
              <a:buChar char="•"/>
              <a:defRPr/>
            </a:pPr>
            <a:r>
              <a:rPr lang="en-US" sz="2400" kern="0" dirty="0">
                <a:latin typeface="+mn-lt"/>
                <a:cs typeface="+mn-cs"/>
              </a:rPr>
              <a:t>The factory Method pattern is </a:t>
            </a:r>
            <a:r>
              <a:rPr lang="en-US" sz="2400" kern="0" dirty="0" err="1">
                <a:latin typeface="+mn-lt"/>
                <a:cs typeface="+mn-cs"/>
              </a:rPr>
              <a:t>similarto</a:t>
            </a:r>
            <a:r>
              <a:rPr lang="en-US" sz="2400" kern="0" dirty="0">
                <a:latin typeface="+mn-lt"/>
                <a:cs typeface="+mn-cs"/>
              </a:rPr>
              <a:t> the Template method pattern</a:t>
            </a:r>
          </a:p>
          <a:p>
            <a:pPr marL="330200" indent="-330200" defTabSz="457200" eaLnBrk="0" hangingPunct="0">
              <a:spcBef>
                <a:spcPts val="700"/>
              </a:spcBef>
              <a:buFont typeface="Lucida Sans Unicode" pitchFamily="34" charset="0"/>
              <a:buChar char="•"/>
              <a:defRPr/>
            </a:pPr>
            <a:r>
              <a:rPr lang="en-US" sz="2400" kern="0" dirty="0">
                <a:latin typeface="+mn-lt"/>
                <a:cs typeface="+mn-cs"/>
              </a:rPr>
              <a:t>The similar but not identical methods are the constructor methods that instantiate objects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 Design</a:t>
            </a:r>
          </a:p>
        </p:txBody>
      </p:sp>
      <p:sp>
        <p:nvSpPr>
          <p:cNvPr id="3" name="Content Placeholder 2"/>
          <p:cNvSpPr>
            <a:spLocks noGrp="1"/>
          </p:cNvSpPr>
          <p:nvPr>
            <p:ph idx="1"/>
          </p:nvPr>
        </p:nvSpPr>
        <p:spPr/>
        <p:txBody>
          <a:bodyPr/>
          <a:lstStyle/>
          <a:p>
            <a:r>
              <a:rPr lang="en-GB" dirty="0"/>
              <a:t>Based on </a:t>
            </a:r>
            <a:r>
              <a:rPr lang="en-GB" dirty="0" err="1"/>
              <a:t>Pfleeger</a:t>
            </a:r>
            <a:r>
              <a:rPr lang="en-GB" dirty="0"/>
              <a:t> Chapter 6</a:t>
            </a:r>
          </a:p>
          <a:p>
            <a:r>
              <a:rPr lang="en-GB" dirty="0"/>
              <a:t>Design Principles and Methodologies</a:t>
            </a:r>
          </a:p>
          <a:p>
            <a:r>
              <a:rPr lang="en-GB" dirty="0"/>
              <a:t>Design Patterns</a:t>
            </a:r>
          </a:p>
        </p:txBody>
      </p:sp>
    </p:spTree>
    <p:extLst>
      <p:ext uri="{BB962C8B-B14F-4D97-AF65-F5344CB8AC3E}">
        <p14:creationId xmlns:p14="http://schemas.microsoft.com/office/powerpoint/2010/main" val="21171171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Abstract Factory (AF)  Design Pattern</a:t>
            </a:r>
            <a:br>
              <a:rPr lang="en-GB" b="1" dirty="0"/>
            </a:br>
            <a:endParaRPr lang="en-GB" dirty="0"/>
          </a:p>
        </p:txBody>
      </p:sp>
      <p:sp>
        <p:nvSpPr>
          <p:cNvPr id="3" name="Content Placeholder 2"/>
          <p:cNvSpPr>
            <a:spLocks noGrp="1"/>
          </p:cNvSpPr>
          <p:nvPr>
            <p:ph idx="1"/>
          </p:nvPr>
        </p:nvSpPr>
        <p:spPr/>
        <p:txBody>
          <a:bodyPr>
            <a:normAutofit fontScale="92500" lnSpcReduction="10000"/>
          </a:bodyPr>
          <a:lstStyle/>
          <a:p>
            <a:r>
              <a:rPr lang="en-GB" b="1" dirty="0"/>
              <a:t>Intent</a:t>
            </a:r>
          </a:p>
          <a:p>
            <a:r>
              <a:rPr lang="en-GB" dirty="0"/>
              <a:t> Provide an interface for creating families of related or dependent objects without specifying their concrete classes.</a:t>
            </a:r>
          </a:p>
          <a:p>
            <a:r>
              <a:rPr lang="en-GB" dirty="0"/>
              <a:t>A hierarchy that encapsulates: many possible “platforms”, and the construction of a suite of “products”.</a:t>
            </a:r>
          </a:p>
          <a:p>
            <a:pPr marL="0" indent="0">
              <a:buNone/>
            </a:pPr>
            <a:endParaRPr lang="en-GB" dirty="0"/>
          </a:p>
          <a:p>
            <a:r>
              <a:rPr lang="en-GB" b="1" dirty="0"/>
              <a:t>Problem</a:t>
            </a:r>
          </a:p>
          <a:p>
            <a:pPr marL="0" indent="0">
              <a:buNone/>
            </a:pPr>
            <a:r>
              <a:rPr lang="en-GB" dirty="0"/>
              <a:t>If an application is to be portable, it needs to encapsulate platform dependencies</a:t>
            </a:r>
          </a:p>
        </p:txBody>
      </p:sp>
    </p:spTree>
    <p:extLst>
      <p:ext uri="{BB962C8B-B14F-4D97-AF65-F5344CB8AC3E}">
        <p14:creationId xmlns:p14="http://schemas.microsoft.com/office/powerpoint/2010/main" val="42353342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of AF Pattern</a:t>
            </a:r>
          </a:p>
        </p:txBody>
      </p:sp>
      <p:pic>
        <p:nvPicPr>
          <p:cNvPr id="4" name="Content Placeholder 3" descr="http://sourcemaking.com/files/sm/101-1.jpg">
            <a:hlinkClick r:id="rId2"/>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87624" y="2060848"/>
            <a:ext cx="6912768" cy="3197547"/>
          </a:xfrm>
          <a:prstGeom prst="rect">
            <a:avLst/>
          </a:prstGeom>
          <a:noFill/>
          <a:ln>
            <a:noFill/>
          </a:ln>
        </p:spPr>
      </p:pic>
    </p:spTree>
    <p:extLst>
      <p:ext uri="{BB962C8B-B14F-4D97-AF65-F5344CB8AC3E}">
        <p14:creationId xmlns:p14="http://schemas.microsoft.com/office/powerpoint/2010/main" val="10784846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of AF Pattern (cont.)</a:t>
            </a:r>
          </a:p>
        </p:txBody>
      </p:sp>
      <p:sp>
        <p:nvSpPr>
          <p:cNvPr id="3" name="Content Placeholder 2"/>
          <p:cNvSpPr>
            <a:spLocks noGrp="1"/>
          </p:cNvSpPr>
          <p:nvPr>
            <p:ph idx="1"/>
          </p:nvPr>
        </p:nvSpPr>
        <p:spPr/>
        <p:txBody>
          <a:bodyPr/>
          <a:lstStyle/>
          <a:p>
            <a:pPr marL="0" indent="0">
              <a:buNone/>
            </a:pPr>
            <a:r>
              <a:rPr lang="en-GB" dirty="0"/>
              <a:t>The stamping equipment is an Abstract Factory which creates auto body parts. The same machinery is used to stamp right hand doors, left hand doors, right front fenders, left front fenders, hoods, etc. for different models of cars. </a:t>
            </a:r>
          </a:p>
        </p:txBody>
      </p:sp>
    </p:spTree>
    <p:extLst>
      <p:ext uri="{BB962C8B-B14F-4D97-AF65-F5344CB8AC3E}">
        <p14:creationId xmlns:p14="http://schemas.microsoft.com/office/powerpoint/2010/main" val="40792701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Flyweight Design Pattern</a:t>
            </a:r>
            <a:br>
              <a:rPr lang="en-GB" b="1" dirty="0"/>
            </a:br>
            <a:endParaRPr lang="en-GB" dirty="0"/>
          </a:p>
        </p:txBody>
      </p:sp>
      <p:sp>
        <p:nvSpPr>
          <p:cNvPr id="3" name="Content Placeholder 2"/>
          <p:cNvSpPr>
            <a:spLocks noGrp="1"/>
          </p:cNvSpPr>
          <p:nvPr>
            <p:ph idx="1"/>
          </p:nvPr>
        </p:nvSpPr>
        <p:spPr/>
        <p:txBody>
          <a:bodyPr>
            <a:normAutofit/>
          </a:bodyPr>
          <a:lstStyle/>
          <a:p>
            <a:r>
              <a:rPr lang="en-GB" b="1" dirty="0"/>
              <a:t>Intent</a:t>
            </a:r>
          </a:p>
          <a:p>
            <a:r>
              <a:rPr lang="en-GB" dirty="0"/>
              <a:t>Use sharing to support large numbers of fine-grained objects efficiently.</a:t>
            </a:r>
          </a:p>
          <a:p>
            <a:r>
              <a:rPr lang="en-GB" dirty="0"/>
              <a:t>The Motif GUI strategy of replacing heavy-weight widgets with light-weight gadgets.</a:t>
            </a:r>
          </a:p>
          <a:p>
            <a:r>
              <a:rPr lang="en-GB" b="1" dirty="0"/>
              <a:t>Problem</a:t>
            </a:r>
          </a:p>
          <a:p>
            <a:r>
              <a:rPr lang="en-GB" dirty="0"/>
              <a:t>Designing objects down to the lowest levels of system “granularity” provides optimal flexibility, but can be unacceptably expensive in terms of performance and memory usage.</a:t>
            </a:r>
          </a:p>
          <a:p>
            <a:endParaRPr lang="en-GB" dirty="0"/>
          </a:p>
        </p:txBody>
      </p:sp>
    </p:spTree>
    <p:extLst>
      <p:ext uri="{BB962C8B-B14F-4D97-AF65-F5344CB8AC3E}">
        <p14:creationId xmlns:p14="http://schemas.microsoft.com/office/powerpoint/2010/main" val="18778515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Example of a </a:t>
            </a:r>
            <a:r>
              <a:rPr lang="en-GB" dirty="0" err="1"/>
              <a:t>FlyWeight</a:t>
            </a:r>
            <a:r>
              <a:rPr lang="en-GB" dirty="0"/>
              <a:t> Design Pattern </a:t>
            </a:r>
          </a:p>
        </p:txBody>
      </p:sp>
      <p:sp>
        <p:nvSpPr>
          <p:cNvPr id="3" name="Content Placeholder 2"/>
          <p:cNvSpPr>
            <a:spLocks noGrp="1"/>
          </p:cNvSpPr>
          <p:nvPr>
            <p:ph idx="1"/>
          </p:nvPr>
        </p:nvSpPr>
        <p:spPr/>
        <p:txBody>
          <a:bodyPr/>
          <a:lstStyle/>
          <a:p>
            <a:pPr marL="0" indent="0">
              <a:buNone/>
            </a:pP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2195513"/>
            <a:ext cx="4000500"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08761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Example of a </a:t>
            </a:r>
            <a:r>
              <a:rPr lang="en-GB" dirty="0" err="1"/>
              <a:t>FlyWeight</a:t>
            </a:r>
            <a:r>
              <a:rPr lang="en-GB" dirty="0"/>
              <a:t> Design Pattern (</a:t>
            </a:r>
            <a:r>
              <a:rPr lang="en-GB" dirty="0" err="1"/>
              <a:t>cont</a:t>
            </a:r>
            <a:r>
              <a:rPr lang="en-GB" dirty="0"/>
              <a:t>)</a:t>
            </a:r>
          </a:p>
        </p:txBody>
      </p:sp>
      <p:sp>
        <p:nvSpPr>
          <p:cNvPr id="3" name="Content Placeholder 2"/>
          <p:cNvSpPr>
            <a:spLocks noGrp="1"/>
          </p:cNvSpPr>
          <p:nvPr>
            <p:ph idx="1"/>
          </p:nvPr>
        </p:nvSpPr>
        <p:spPr/>
        <p:txBody>
          <a:bodyPr>
            <a:normAutofit/>
          </a:bodyPr>
          <a:lstStyle/>
          <a:p>
            <a:pPr marL="0" indent="0">
              <a:buNone/>
            </a:pPr>
            <a:r>
              <a:rPr lang="en-GB" dirty="0"/>
              <a:t>The public switched telephone network is an example of a Flyweight. There are several resources such as dial tone generators, ringing generators, and digit receivers that must be shared between all subscribers. A subscriber is unaware of how many resources are in the pool when he or she lifts the handset to make a call. All that matters to subscribers is that a dial tone is provided, digits are received, and the call is completed. </a:t>
            </a:r>
          </a:p>
          <a:p>
            <a:endParaRPr lang="en-GB" dirty="0"/>
          </a:p>
        </p:txBody>
      </p:sp>
    </p:spTree>
    <p:extLst>
      <p:ext uri="{BB962C8B-B14F-4D97-AF65-F5344CB8AC3E}">
        <p14:creationId xmlns:p14="http://schemas.microsoft.com/office/powerpoint/2010/main" val="21607878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
          <p:cNvSpPr>
            <a:spLocks noGrp="1" noChangeArrowheads="1"/>
          </p:cNvSpPr>
          <p:nvPr>
            <p:ph type="title"/>
          </p:nvPr>
        </p:nvSpPr>
        <p:spPr>
          <a:xfrm>
            <a:off x="457200" y="0"/>
            <a:ext cx="8686800" cy="1127125"/>
          </a:xfrm>
        </p:spPr>
        <p:txBody>
          <a:bodyPr>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6.5 OO Design Patterns</a:t>
            </a:r>
            <a:br>
              <a:rPr lang="en-US"/>
            </a:br>
            <a:r>
              <a:rPr lang="en-US" sz="2800"/>
              <a:t>Strategy Pattern</a:t>
            </a:r>
            <a:endParaRPr lang="en-GB" sz="2800"/>
          </a:p>
        </p:txBody>
      </p:sp>
      <p:sp>
        <p:nvSpPr>
          <p:cNvPr id="81923" name="Rectangle 3"/>
          <p:cNvSpPr txBox="1">
            <a:spLocks noChangeArrowheads="1"/>
          </p:cNvSpPr>
          <p:nvPr/>
        </p:nvSpPr>
        <p:spPr bwMode="auto">
          <a:xfrm>
            <a:off x="457200" y="1447800"/>
            <a:ext cx="8216900" cy="466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30200" indent="-330200" defTabSz="457200" eaLnBrk="0" hangingPunct="0">
              <a:defRPr sz="2800">
                <a:solidFill>
                  <a:srgbClr val="000099"/>
                </a:solidFill>
                <a:latin typeface="Symbol" pitchFamily="18" charset="2"/>
                <a:cs typeface="Lucida Sans Unicode" pitchFamily="34" charset="0"/>
              </a:defRPr>
            </a:lvl1pPr>
            <a:lvl2pPr marL="742950" indent="-285750" defTabSz="457200" eaLnBrk="0" hangingPunct="0">
              <a:defRPr sz="2800">
                <a:solidFill>
                  <a:srgbClr val="000099"/>
                </a:solidFill>
                <a:latin typeface="Symbol" pitchFamily="18" charset="2"/>
                <a:cs typeface="Lucida Sans Unicode" pitchFamily="34" charset="0"/>
              </a:defRPr>
            </a:lvl2pPr>
            <a:lvl3pPr marL="1143000" indent="-228600" defTabSz="457200" eaLnBrk="0" hangingPunct="0">
              <a:defRPr sz="2800">
                <a:solidFill>
                  <a:srgbClr val="000099"/>
                </a:solidFill>
                <a:latin typeface="Symbol" pitchFamily="18" charset="2"/>
                <a:cs typeface="Lucida Sans Unicode" pitchFamily="34" charset="0"/>
              </a:defRPr>
            </a:lvl3pPr>
            <a:lvl4pPr marL="1600200" indent="-228600" defTabSz="457200" eaLnBrk="0" hangingPunct="0">
              <a:defRPr sz="2800">
                <a:solidFill>
                  <a:srgbClr val="000099"/>
                </a:solidFill>
                <a:latin typeface="Symbol" pitchFamily="18" charset="2"/>
                <a:cs typeface="Lucida Sans Unicode" pitchFamily="34" charset="0"/>
              </a:defRPr>
            </a:lvl4pPr>
            <a:lvl5pPr marL="2057400" indent="-228600" defTabSz="457200" eaLnBrk="0" hangingPunct="0">
              <a:defRPr sz="2800">
                <a:solidFill>
                  <a:srgbClr val="000099"/>
                </a:solidFill>
                <a:latin typeface="Symbol" pitchFamily="18" charset="2"/>
                <a:cs typeface="Lucida Sans Unicode" pitchFamily="34" charset="0"/>
              </a:defRPr>
            </a:lvl5pPr>
            <a:lvl6pPr marL="2514600" indent="-228600" defTabSz="457200" eaLnBrk="0" fontAlgn="base" hangingPunct="0">
              <a:spcBef>
                <a:spcPts val="600"/>
              </a:spcBef>
              <a:spcAft>
                <a:spcPct val="0"/>
              </a:spcAft>
              <a:buClr>
                <a:srgbClr val="003399"/>
              </a:buClr>
              <a:buSzPct val="100000"/>
              <a:buFont typeface="Lucida Sans Unicode" pitchFamily="34" charset="0"/>
              <a:buChar char="–"/>
              <a:defRPr sz="2800">
                <a:solidFill>
                  <a:srgbClr val="000099"/>
                </a:solidFill>
                <a:latin typeface="Symbol" pitchFamily="18" charset="2"/>
                <a:cs typeface="Lucida Sans Unicode" pitchFamily="34" charset="0"/>
              </a:defRPr>
            </a:lvl6pPr>
            <a:lvl7pPr marL="2971800" indent="-228600" defTabSz="457200" eaLnBrk="0" fontAlgn="base" hangingPunct="0">
              <a:spcBef>
                <a:spcPts val="600"/>
              </a:spcBef>
              <a:spcAft>
                <a:spcPct val="0"/>
              </a:spcAft>
              <a:buClr>
                <a:srgbClr val="003399"/>
              </a:buClr>
              <a:buSzPct val="100000"/>
              <a:buFont typeface="Lucida Sans Unicode" pitchFamily="34" charset="0"/>
              <a:buChar char="–"/>
              <a:defRPr sz="2800">
                <a:solidFill>
                  <a:srgbClr val="000099"/>
                </a:solidFill>
                <a:latin typeface="Symbol" pitchFamily="18" charset="2"/>
                <a:cs typeface="Lucida Sans Unicode" pitchFamily="34" charset="0"/>
              </a:defRPr>
            </a:lvl7pPr>
            <a:lvl8pPr marL="3429000" indent="-228600" defTabSz="457200" eaLnBrk="0" fontAlgn="base" hangingPunct="0">
              <a:spcBef>
                <a:spcPts val="600"/>
              </a:spcBef>
              <a:spcAft>
                <a:spcPct val="0"/>
              </a:spcAft>
              <a:buClr>
                <a:srgbClr val="003399"/>
              </a:buClr>
              <a:buSzPct val="100000"/>
              <a:buFont typeface="Lucida Sans Unicode" pitchFamily="34" charset="0"/>
              <a:buChar char="–"/>
              <a:defRPr sz="2800">
                <a:solidFill>
                  <a:srgbClr val="000099"/>
                </a:solidFill>
                <a:latin typeface="Symbol" pitchFamily="18" charset="2"/>
                <a:cs typeface="Lucida Sans Unicode" pitchFamily="34" charset="0"/>
              </a:defRPr>
            </a:lvl8pPr>
            <a:lvl9pPr marL="3886200" indent="-228600" defTabSz="457200" eaLnBrk="0" fontAlgn="base" hangingPunct="0">
              <a:spcBef>
                <a:spcPts val="600"/>
              </a:spcBef>
              <a:spcAft>
                <a:spcPct val="0"/>
              </a:spcAft>
              <a:buClr>
                <a:srgbClr val="003399"/>
              </a:buClr>
              <a:buSzPct val="100000"/>
              <a:buFont typeface="Lucida Sans Unicode" pitchFamily="34" charset="0"/>
              <a:buChar char="–"/>
              <a:defRPr sz="2800">
                <a:solidFill>
                  <a:srgbClr val="000099"/>
                </a:solidFill>
                <a:latin typeface="Symbol" pitchFamily="18" charset="2"/>
                <a:cs typeface="Lucida Sans Unicode" pitchFamily="34" charset="0"/>
              </a:defRPr>
            </a:lvl9pPr>
          </a:lstStyle>
          <a:p>
            <a:pPr>
              <a:spcBef>
                <a:spcPts val="700"/>
              </a:spcBef>
              <a:buFont typeface="Lucida Sans Unicode" pitchFamily="34" charset="0"/>
              <a:buChar char="•"/>
            </a:pPr>
            <a:endParaRPr lang="en-US" sz="2400">
              <a:latin typeface="Calibri" pitchFamily="34" charset="0"/>
            </a:endParaRPr>
          </a:p>
        </p:txBody>
      </p:sp>
      <p:sp>
        <p:nvSpPr>
          <p:cNvPr id="5" name="Rectangle 2"/>
          <p:cNvSpPr txBox="1">
            <a:spLocks noChangeArrowheads="1"/>
          </p:cNvSpPr>
          <p:nvPr/>
        </p:nvSpPr>
        <p:spPr bwMode="auto">
          <a:xfrm>
            <a:off x="457200" y="1397000"/>
            <a:ext cx="8212138" cy="4660900"/>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r>
              <a:rPr lang="en-US" sz="2400" kern="0" dirty="0">
                <a:latin typeface="+mn-lt"/>
                <a:cs typeface="+mn-cs"/>
              </a:rPr>
              <a:t>The Strategy pattern allows algorithms to be selected at runtime</a:t>
            </a:r>
          </a:p>
          <a:p>
            <a:pPr marL="330200" indent="-330200" defTabSz="457200" eaLnBrk="0" hangingPunct="0">
              <a:spcBef>
                <a:spcPts val="700"/>
              </a:spcBef>
              <a:buFont typeface="Lucida Sans Unicode" pitchFamily="34" charset="0"/>
              <a:buChar char="•"/>
              <a:defRPr/>
            </a:pPr>
            <a:r>
              <a:rPr lang="en-US" sz="2400" kern="0" dirty="0">
                <a:latin typeface="+mn-lt"/>
                <a:cs typeface="+mn-cs"/>
              </a:rPr>
              <a:t>It is useful when various algorithms are available to an application but the chose of best algorithm is not known</a:t>
            </a:r>
          </a:p>
        </p:txBody>
      </p:sp>
      <p:pic>
        <p:nvPicPr>
          <p:cNvPr id="81925" name="Picture 5" descr="Slide29.JPG"/>
          <p:cNvPicPr>
            <a:picLocks noChangeAspect="1"/>
          </p:cNvPicPr>
          <p:nvPr/>
        </p:nvPicPr>
        <p:blipFill>
          <a:blip r:embed="rId3">
            <a:extLst>
              <a:ext uri="{28A0092B-C50C-407E-A947-70E740481C1C}">
                <a14:useLocalDpi xmlns:a14="http://schemas.microsoft.com/office/drawing/2010/main" val="0"/>
              </a:ext>
            </a:extLst>
          </a:blip>
          <a:srcRect l="12675" t="11269" r="7042" b="21127"/>
          <a:stretch>
            <a:fillRect/>
          </a:stretch>
        </p:blipFill>
        <p:spPr bwMode="auto">
          <a:xfrm>
            <a:off x="2590800" y="3200400"/>
            <a:ext cx="43434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
          <p:cNvSpPr>
            <a:spLocks noGrp="1" noChangeArrowheads="1"/>
          </p:cNvSpPr>
          <p:nvPr>
            <p:ph type="title"/>
          </p:nvPr>
        </p:nvSpPr>
        <p:spPr>
          <a:xfrm>
            <a:off x="457200" y="0"/>
            <a:ext cx="8686800" cy="1127125"/>
          </a:xfrm>
        </p:spPr>
        <p:txBody>
          <a:bodyPr>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6.5 OO Design Patterns</a:t>
            </a:r>
            <a:br>
              <a:rPr lang="en-US"/>
            </a:br>
            <a:r>
              <a:rPr lang="en-US" sz="2800"/>
              <a:t>Decorator Pattern</a:t>
            </a:r>
            <a:endParaRPr lang="en-GB" sz="2800"/>
          </a:p>
        </p:txBody>
      </p:sp>
      <p:sp>
        <p:nvSpPr>
          <p:cNvPr id="82947" name="Rectangle 3"/>
          <p:cNvSpPr txBox="1">
            <a:spLocks noChangeArrowheads="1"/>
          </p:cNvSpPr>
          <p:nvPr/>
        </p:nvSpPr>
        <p:spPr bwMode="auto">
          <a:xfrm>
            <a:off x="457200" y="1447800"/>
            <a:ext cx="8216900" cy="466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30200" indent="-330200" defTabSz="457200" eaLnBrk="0" hangingPunct="0">
              <a:defRPr sz="2800">
                <a:solidFill>
                  <a:srgbClr val="000099"/>
                </a:solidFill>
                <a:latin typeface="Symbol" pitchFamily="18" charset="2"/>
                <a:cs typeface="Lucida Sans Unicode" pitchFamily="34" charset="0"/>
              </a:defRPr>
            </a:lvl1pPr>
            <a:lvl2pPr marL="742950" indent="-285750" defTabSz="457200" eaLnBrk="0" hangingPunct="0">
              <a:defRPr sz="2800">
                <a:solidFill>
                  <a:srgbClr val="000099"/>
                </a:solidFill>
                <a:latin typeface="Symbol" pitchFamily="18" charset="2"/>
                <a:cs typeface="Lucida Sans Unicode" pitchFamily="34" charset="0"/>
              </a:defRPr>
            </a:lvl2pPr>
            <a:lvl3pPr marL="1143000" indent="-228600" defTabSz="457200" eaLnBrk="0" hangingPunct="0">
              <a:defRPr sz="2800">
                <a:solidFill>
                  <a:srgbClr val="000099"/>
                </a:solidFill>
                <a:latin typeface="Symbol" pitchFamily="18" charset="2"/>
                <a:cs typeface="Lucida Sans Unicode" pitchFamily="34" charset="0"/>
              </a:defRPr>
            </a:lvl3pPr>
            <a:lvl4pPr marL="1600200" indent="-228600" defTabSz="457200" eaLnBrk="0" hangingPunct="0">
              <a:defRPr sz="2800">
                <a:solidFill>
                  <a:srgbClr val="000099"/>
                </a:solidFill>
                <a:latin typeface="Symbol" pitchFamily="18" charset="2"/>
                <a:cs typeface="Lucida Sans Unicode" pitchFamily="34" charset="0"/>
              </a:defRPr>
            </a:lvl4pPr>
            <a:lvl5pPr marL="2057400" indent="-228600" defTabSz="457200" eaLnBrk="0" hangingPunct="0">
              <a:defRPr sz="2800">
                <a:solidFill>
                  <a:srgbClr val="000099"/>
                </a:solidFill>
                <a:latin typeface="Symbol" pitchFamily="18" charset="2"/>
                <a:cs typeface="Lucida Sans Unicode" pitchFamily="34" charset="0"/>
              </a:defRPr>
            </a:lvl5pPr>
            <a:lvl6pPr marL="2514600" indent="-228600" defTabSz="457200" eaLnBrk="0" fontAlgn="base" hangingPunct="0">
              <a:spcBef>
                <a:spcPts val="600"/>
              </a:spcBef>
              <a:spcAft>
                <a:spcPct val="0"/>
              </a:spcAft>
              <a:buClr>
                <a:srgbClr val="003399"/>
              </a:buClr>
              <a:buSzPct val="100000"/>
              <a:buFont typeface="Lucida Sans Unicode" pitchFamily="34" charset="0"/>
              <a:buChar char="–"/>
              <a:defRPr sz="2800">
                <a:solidFill>
                  <a:srgbClr val="000099"/>
                </a:solidFill>
                <a:latin typeface="Symbol" pitchFamily="18" charset="2"/>
                <a:cs typeface="Lucida Sans Unicode" pitchFamily="34" charset="0"/>
              </a:defRPr>
            </a:lvl6pPr>
            <a:lvl7pPr marL="2971800" indent="-228600" defTabSz="457200" eaLnBrk="0" fontAlgn="base" hangingPunct="0">
              <a:spcBef>
                <a:spcPts val="600"/>
              </a:spcBef>
              <a:spcAft>
                <a:spcPct val="0"/>
              </a:spcAft>
              <a:buClr>
                <a:srgbClr val="003399"/>
              </a:buClr>
              <a:buSzPct val="100000"/>
              <a:buFont typeface="Lucida Sans Unicode" pitchFamily="34" charset="0"/>
              <a:buChar char="–"/>
              <a:defRPr sz="2800">
                <a:solidFill>
                  <a:srgbClr val="000099"/>
                </a:solidFill>
                <a:latin typeface="Symbol" pitchFamily="18" charset="2"/>
                <a:cs typeface="Lucida Sans Unicode" pitchFamily="34" charset="0"/>
              </a:defRPr>
            </a:lvl7pPr>
            <a:lvl8pPr marL="3429000" indent="-228600" defTabSz="457200" eaLnBrk="0" fontAlgn="base" hangingPunct="0">
              <a:spcBef>
                <a:spcPts val="600"/>
              </a:spcBef>
              <a:spcAft>
                <a:spcPct val="0"/>
              </a:spcAft>
              <a:buClr>
                <a:srgbClr val="003399"/>
              </a:buClr>
              <a:buSzPct val="100000"/>
              <a:buFont typeface="Lucida Sans Unicode" pitchFamily="34" charset="0"/>
              <a:buChar char="–"/>
              <a:defRPr sz="2800">
                <a:solidFill>
                  <a:srgbClr val="000099"/>
                </a:solidFill>
                <a:latin typeface="Symbol" pitchFamily="18" charset="2"/>
                <a:cs typeface="Lucida Sans Unicode" pitchFamily="34" charset="0"/>
              </a:defRPr>
            </a:lvl8pPr>
            <a:lvl9pPr marL="3886200" indent="-228600" defTabSz="457200" eaLnBrk="0" fontAlgn="base" hangingPunct="0">
              <a:spcBef>
                <a:spcPts val="600"/>
              </a:spcBef>
              <a:spcAft>
                <a:spcPct val="0"/>
              </a:spcAft>
              <a:buClr>
                <a:srgbClr val="003399"/>
              </a:buClr>
              <a:buSzPct val="100000"/>
              <a:buFont typeface="Lucida Sans Unicode" pitchFamily="34" charset="0"/>
              <a:buChar char="–"/>
              <a:defRPr sz="2800">
                <a:solidFill>
                  <a:srgbClr val="000099"/>
                </a:solidFill>
                <a:latin typeface="Symbol" pitchFamily="18" charset="2"/>
                <a:cs typeface="Lucida Sans Unicode" pitchFamily="34" charset="0"/>
              </a:defRPr>
            </a:lvl9pPr>
          </a:lstStyle>
          <a:p>
            <a:pPr>
              <a:spcBef>
                <a:spcPts val="700"/>
              </a:spcBef>
              <a:buFont typeface="Lucida Sans Unicode" pitchFamily="34" charset="0"/>
              <a:buChar char="•"/>
            </a:pPr>
            <a:endParaRPr lang="en-US" sz="2400">
              <a:latin typeface="Calibri" pitchFamily="34" charset="0"/>
            </a:endParaRPr>
          </a:p>
        </p:txBody>
      </p:sp>
      <p:sp>
        <p:nvSpPr>
          <p:cNvPr id="5" name="Rectangle 2"/>
          <p:cNvSpPr txBox="1">
            <a:spLocks noChangeArrowheads="1"/>
          </p:cNvSpPr>
          <p:nvPr/>
        </p:nvSpPr>
        <p:spPr bwMode="auto">
          <a:xfrm>
            <a:off x="457200" y="1397000"/>
            <a:ext cx="3886200" cy="4660900"/>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r>
              <a:rPr lang="en-US" sz="2400" kern="0" dirty="0">
                <a:latin typeface="+mn-lt"/>
                <a:cs typeface="+mn-cs"/>
              </a:rPr>
              <a:t>The Decorator pattern is used to extend an object’s functionality at runtime</a:t>
            </a:r>
          </a:p>
          <a:p>
            <a:pPr marL="330200" indent="-330200" defTabSz="457200" eaLnBrk="0" hangingPunct="0">
              <a:spcBef>
                <a:spcPts val="700"/>
              </a:spcBef>
              <a:buFont typeface="Lucida Sans Unicode" pitchFamily="34" charset="0"/>
              <a:buChar char="•"/>
              <a:defRPr/>
            </a:pPr>
            <a:r>
              <a:rPr lang="en-US" sz="2400" kern="0" dirty="0">
                <a:latin typeface="+mn-lt"/>
                <a:cs typeface="+mn-cs"/>
              </a:rPr>
              <a:t>Decorator pattern is a flexible alternative to using inheritance at design time to create subclasses that support new features</a:t>
            </a:r>
          </a:p>
        </p:txBody>
      </p:sp>
      <p:pic>
        <p:nvPicPr>
          <p:cNvPr id="82949" name="Picture 5" descr="Slide31.JPG"/>
          <p:cNvPicPr>
            <a:picLocks noChangeAspect="1"/>
          </p:cNvPicPr>
          <p:nvPr/>
        </p:nvPicPr>
        <p:blipFill>
          <a:blip r:embed="rId3">
            <a:extLst>
              <a:ext uri="{28A0092B-C50C-407E-A947-70E740481C1C}">
                <a14:useLocalDpi xmlns:a14="http://schemas.microsoft.com/office/drawing/2010/main" val="0"/>
              </a:ext>
            </a:extLst>
          </a:blip>
          <a:srcRect l="16936" t="6451" r="14113" b="9677"/>
          <a:stretch>
            <a:fillRect/>
          </a:stretch>
        </p:blipFill>
        <p:spPr bwMode="auto">
          <a:xfrm>
            <a:off x="4343400" y="1447800"/>
            <a:ext cx="43434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
          <p:cNvSpPr>
            <a:spLocks noGrp="1" noChangeArrowheads="1"/>
          </p:cNvSpPr>
          <p:nvPr>
            <p:ph type="title"/>
          </p:nvPr>
        </p:nvSpPr>
        <p:spPr>
          <a:xfrm>
            <a:off x="457200" y="0"/>
            <a:ext cx="8686800" cy="1127125"/>
          </a:xfrm>
        </p:spPr>
        <p:txBody>
          <a:bodyPr>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6.5 OO Design Patterns</a:t>
            </a:r>
            <a:br>
              <a:rPr lang="en-US"/>
            </a:br>
            <a:r>
              <a:rPr lang="en-US" sz="2800"/>
              <a:t>Observer Pattern</a:t>
            </a:r>
            <a:endParaRPr lang="en-GB" sz="2800"/>
          </a:p>
        </p:txBody>
      </p:sp>
      <p:sp>
        <p:nvSpPr>
          <p:cNvPr id="83971" name="Rectangle 3"/>
          <p:cNvSpPr txBox="1">
            <a:spLocks noChangeArrowheads="1"/>
          </p:cNvSpPr>
          <p:nvPr/>
        </p:nvSpPr>
        <p:spPr bwMode="auto">
          <a:xfrm>
            <a:off x="457200" y="1447800"/>
            <a:ext cx="8216900" cy="466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30200" indent="-330200" defTabSz="457200" eaLnBrk="0" hangingPunct="0">
              <a:defRPr sz="2800">
                <a:solidFill>
                  <a:srgbClr val="000099"/>
                </a:solidFill>
                <a:latin typeface="Symbol" pitchFamily="18" charset="2"/>
                <a:cs typeface="Lucida Sans Unicode" pitchFamily="34" charset="0"/>
              </a:defRPr>
            </a:lvl1pPr>
            <a:lvl2pPr marL="742950" indent="-285750" defTabSz="457200" eaLnBrk="0" hangingPunct="0">
              <a:defRPr sz="2800">
                <a:solidFill>
                  <a:srgbClr val="000099"/>
                </a:solidFill>
                <a:latin typeface="Symbol" pitchFamily="18" charset="2"/>
                <a:cs typeface="Lucida Sans Unicode" pitchFamily="34" charset="0"/>
              </a:defRPr>
            </a:lvl2pPr>
            <a:lvl3pPr marL="1143000" indent="-228600" defTabSz="457200" eaLnBrk="0" hangingPunct="0">
              <a:defRPr sz="2800">
                <a:solidFill>
                  <a:srgbClr val="000099"/>
                </a:solidFill>
                <a:latin typeface="Symbol" pitchFamily="18" charset="2"/>
                <a:cs typeface="Lucida Sans Unicode" pitchFamily="34" charset="0"/>
              </a:defRPr>
            </a:lvl3pPr>
            <a:lvl4pPr marL="1600200" indent="-228600" defTabSz="457200" eaLnBrk="0" hangingPunct="0">
              <a:defRPr sz="2800">
                <a:solidFill>
                  <a:srgbClr val="000099"/>
                </a:solidFill>
                <a:latin typeface="Symbol" pitchFamily="18" charset="2"/>
                <a:cs typeface="Lucida Sans Unicode" pitchFamily="34" charset="0"/>
              </a:defRPr>
            </a:lvl4pPr>
            <a:lvl5pPr marL="2057400" indent="-228600" defTabSz="457200" eaLnBrk="0" hangingPunct="0">
              <a:defRPr sz="2800">
                <a:solidFill>
                  <a:srgbClr val="000099"/>
                </a:solidFill>
                <a:latin typeface="Symbol" pitchFamily="18" charset="2"/>
                <a:cs typeface="Lucida Sans Unicode" pitchFamily="34" charset="0"/>
              </a:defRPr>
            </a:lvl5pPr>
            <a:lvl6pPr marL="2514600" indent="-228600" defTabSz="457200" eaLnBrk="0" fontAlgn="base" hangingPunct="0">
              <a:spcBef>
                <a:spcPts val="600"/>
              </a:spcBef>
              <a:spcAft>
                <a:spcPct val="0"/>
              </a:spcAft>
              <a:buClr>
                <a:srgbClr val="003399"/>
              </a:buClr>
              <a:buSzPct val="100000"/>
              <a:buFont typeface="Lucida Sans Unicode" pitchFamily="34" charset="0"/>
              <a:buChar char="–"/>
              <a:defRPr sz="2800">
                <a:solidFill>
                  <a:srgbClr val="000099"/>
                </a:solidFill>
                <a:latin typeface="Symbol" pitchFamily="18" charset="2"/>
                <a:cs typeface="Lucida Sans Unicode" pitchFamily="34" charset="0"/>
              </a:defRPr>
            </a:lvl6pPr>
            <a:lvl7pPr marL="2971800" indent="-228600" defTabSz="457200" eaLnBrk="0" fontAlgn="base" hangingPunct="0">
              <a:spcBef>
                <a:spcPts val="600"/>
              </a:spcBef>
              <a:spcAft>
                <a:spcPct val="0"/>
              </a:spcAft>
              <a:buClr>
                <a:srgbClr val="003399"/>
              </a:buClr>
              <a:buSzPct val="100000"/>
              <a:buFont typeface="Lucida Sans Unicode" pitchFamily="34" charset="0"/>
              <a:buChar char="–"/>
              <a:defRPr sz="2800">
                <a:solidFill>
                  <a:srgbClr val="000099"/>
                </a:solidFill>
                <a:latin typeface="Symbol" pitchFamily="18" charset="2"/>
                <a:cs typeface="Lucida Sans Unicode" pitchFamily="34" charset="0"/>
              </a:defRPr>
            </a:lvl7pPr>
            <a:lvl8pPr marL="3429000" indent="-228600" defTabSz="457200" eaLnBrk="0" fontAlgn="base" hangingPunct="0">
              <a:spcBef>
                <a:spcPts val="600"/>
              </a:spcBef>
              <a:spcAft>
                <a:spcPct val="0"/>
              </a:spcAft>
              <a:buClr>
                <a:srgbClr val="003399"/>
              </a:buClr>
              <a:buSzPct val="100000"/>
              <a:buFont typeface="Lucida Sans Unicode" pitchFamily="34" charset="0"/>
              <a:buChar char="–"/>
              <a:defRPr sz="2800">
                <a:solidFill>
                  <a:srgbClr val="000099"/>
                </a:solidFill>
                <a:latin typeface="Symbol" pitchFamily="18" charset="2"/>
                <a:cs typeface="Lucida Sans Unicode" pitchFamily="34" charset="0"/>
              </a:defRPr>
            </a:lvl8pPr>
            <a:lvl9pPr marL="3886200" indent="-228600" defTabSz="457200" eaLnBrk="0" fontAlgn="base" hangingPunct="0">
              <a:spcBef>
                <a:spcPts val="600"/>
              </a:spcBef>
              <a:spcAft>
                <a:spcPct val="0"/>
              </a:spcAft>
              <a:buClr>
                <a:srgbClr val="003399"/>
              </a:buClr>
              <a:buSzPct val="100000"/>
              <a:buFont typeface="Lucida Sans Unicode" pitchFamily="34" charset="0"/>
              <a:buChar char="–"/>
              <a:defRPr sz="2800">
                <a:solidFill>
                  <a:srgbClr val="000099"/>
                </a:solidFill>
                <a:latin typeface="Symbol" pitchFamily="18" charset="2"/>
                <a:cs typeface="Lucida Sans Unicode" pitchFamily="34" charset="0"/>
              </a:defRPr>
            </a:lvl9pPr>
          </a:lstStyle>
          <a:p>
            <a:pPr>
              <a:spcBef>
                <a:spcPts val="700"/>
              </a:spcBef>
              <a:buFont typeface="Lucida Sans Unicode" pitchFamily="34" charset="0"/>
              <a:buChar char="•"/>
            </a:pPr>
            <a:endParaRPr lang="en-US" sz="2400">
              <a:latin typeface="Calibri" pitchFamily="34" charset="0"/>
            </a:endParaRPr>
          </a:p>
        </p:txBody>
      </p:sp>
      <p:sp>
        <p:nvSpPr>
          <p:cNvPr id="5" name="Rectangle 2"/>
          <p:cNvSpPr txBox="1">
            <a:spLocks noChangeArrowheads="1"/>
          </p:cNvSpPr>
          <p:nvPr/>
        </p:nvSpPr>
        <p:spPr bwMode="auto">
          <a:xfrm>
            <a:off x="457200" y="1397000"/>
            <a:ext cx="8212138" cy="4660900"/>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r>
              <a:rPr lang="en-US" sz="2400" kern="0" dirty="0">
                <a:latin typeface="+mn-lt"/>
                <a:cs typeface="+mn-cs"/>
              </a:rPr>
              <a:t>The Observer pattern is an application of the publish–subscribe architecture style</a:t>
            </a:r>
          </a:p>
          <a:p>
            <a:pPr marL="330200" indent="-330200" defTabSz="457200" eaLnBrk="0" hangingPunct="0">
              <a:spcBef>
                <a:spcPts val="700"/>
              </a:spcBef>
              <a:buFont typeface="Lucida Sans Unicode" pitchFamily="34" charset="0"/>
              <a:buChar char="•"/>
              <a:defRPr/>
            </a:pPr>
            <a:r>
              <a:rPr lang="en-US" sz="2400" kern="0" dirty="0">
                <a:latin typeface="+mn-lt"/>
                <a:cs typeface="+mn-cs"/>
              </a:rPr>
              <a:t>Useful when software needs to notify multiple objects of key events</a:t>
            </a:r>
          </a:p>
        </p:txBody>
      </p:sp>
      <p:pic>
        <p:nvPicPr>
          <p:cNvPr id="83973" name="Picture 5" descr="Slide32.JPG"/>
          <p:cNvPicPr>
            <a:picLocks noChangeAspect="1"/>
          </p:cNvPicPr>
          <p:nvPr/>
        </p:nvPicPr>
        <p:blipFill>
          <a:blip r:embed="rId3">
            <a:extLst>
              <a:ext uri="{28A0092B-C50C-407E-A947-70E740481C1C}">
                <a14:useLocalDpi xmlns:a14="http://schemas.microsoft.com/office/drawing/2010/main" val="0"/>
              </a:ext>
            </a:extLst>
          </a:blip>
          <a:srcRect l="5882" t="17647" r="19118" b="29411"/>
          <a:stretch>
            <a:fillRect/>
          </a:stretch>
        </p:blipFill>
        <p:spPr bwMode="auto">
          <a:xfrm>
            <a:off x="1676400" y="2971800"/>
            <a:ext cx="5900738"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
          <p:cNvSpPr>
            <a:spLocks noGrp="1" noChangeArrowheads="1"/>
          </p:cNvSpPr>
          <p:nvPr>
            <p:ph type="title"/>
          </p:nvPr>
        </p:nvSpPr>
        <p:spPr>
          <a:xfrm>
            <a:off x="457200" y="0"/>
            <a:ext cx="8686800" cy="1127125"/>
          </a:xfrm>
        </p:spPr>
        <p:txBody>
          <a:bodyPr>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6.5 OO Design Patterns</a:t>
            </a:r>
            <a:br>
              <a:rPr lang="en-US"/>
            </a:br>
            <a:r>
              <a:rPr lang="en-US" sz="2800"/>
              <a:t>Composite Pattern</a:t>
            </a:r>
            <a:endParaRPr lang="en-GB" sz="2800"/>
          </a:p>
        </p:txBody>
      </p:sp>
      <p:sp>
        <p:nvSpPr>
          <p:cNvPr id="84995" name="Rectangle 3"/>
          <p:cNvSpPr txBox="1">
            <a:spLocks noChangeArrowheads="1"/>
          </p:cNvSpPr>
          <p:nvPr/>
        </p:nvSpPr>
        <p:spPr bwMode="auto">
          <a:xfrm>
            <a:off x="457200" y="1447800"/>
            <a:ext cx="8216900" cy="466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30200" indent="-330200" defTabSz="457200" eaLnBrk="0" hangingPunct="0">
              <a:defRPr sz="2800">
                <a:solidFill>
                  <a:srgbClr val="000099"/>
                </a:solidFill>
                <a:latin typeface="Symbol" pitchFamily="18" charset="2"/>
                <a:cs typeface="Lucida Sans Unicode" pitchFamily="34" charset="0"/>
              </a:defRPr>
            </a:lvl1pPr>
            <a:lvl2pPr marL="742950" indent="-285750" defTabSz="457200" eaLnBrk="0" hangingPunct="0">
              <a:defRPr sz="2800">
                <a:solidFill>
                  <a:srgbClr val="000099"/>
                </a:solidFill>
                <a:latin typeface="Symbol" pitchFamily="18" charset="2"/>
                <a:cs typeface="Lucida Sans Unicode" pitchFamily="34" charset="0"/>
              </a:defRPr>
            </a:lvl2pPr>
            <a:lvl3pPr marL="1143000" indent="-228600" defTabSz="457200" eaLnBrk="0" hangingPunct="0">
              <a:defRPr sz="2800">
                <a:solidFill>
                  <a:srgbClr val="000099"/>
                </a:solidFill>
                <a:latin typeface="Symbol" pitchFamily="18" charset="2"/>
                <a:cs typeface="Lucida Sans Unicode" pitchFamily="34" charset="0"/>
              </a:defRPr>
            </a:lvl3pPr>
            <a:lvl4pPr marL="1600200" indent="-228600" defTabSz="457200" eaLnBrk="0" hangingPunct="0">
              <a:defRPr sz="2800">
                <a:solidFill>
                  <a:srgbClr val="000099"/>
                </a:solidFill>
                <a:latin typeface="Symbol" pitchFamily="18" charset="2"/>
                <a:cs typeface="Lucida Sans Unicode" pitchFamily="34" charset="0"/>
              </a:defRPr>
            </a:lvl4pPr>
            <a:lvl5pPr marL="2057400" indent="-228600" defTabSz="457200" eaLnBrk="0" hangingPunct="0">
              <a:defRPr sz="2800">
                <a:solidFill>
                  <a:srgbClr val="000099"/>
                </a:solidFill>
                <a:latin typeface="Symbol" pitchFamily="18" charset="2"/>
                <a:cs typeface="Lucida Sans Unicode" pitchFamily="34" charset="0"/>
              </a:defRPr>
            </a:lvl5pPr>
            <a:lvl6pPr marL="2514600" indent="-228600" defTabSz="457200" eaLnBrk="0" fontAlgn="base" hangingPunct="0">
              <a:spcBef>
                <a:spcPts val="600"/>
              </a:spcBef>
              <a:spcAft>
                <a:spcPct val="0"/>
              </a:spcAft>
              <a:buClr>
                <a:srgbClr val="003399"/>
              </a:buClr>
              <a:buSzPct val="100000"/>
              <a:buFont typeface="Lucida Sans Unicode" pitchFamily="34" charset="0"/>
              <a:buChar char="–"/>
              <a:defRPr sz="2800">
                <a:solidFill>
                  <a:srgbClr val="000099"/>
                </a:solidFill>
                <a:latin typeface="Symbol" pitchFamily="18" charset="2"/>
                <a:cs typeface="Lucida Sans Unicode" pitchFamily="34" charset="0"/>
              </a:defRPr>
            </a:lvl6pPr>
            <a:lvl7pPr marL="2971800" indent="-228600" defTabSz="457200" eaLnBrk="0" fontAlgn="base" hangingPunct="0">
              <a:spcBef>
                <a:spcPts val="600"/>
              </a:spcBef>
              <a:spcAft>
                <a:spcPct val="0"/>
              </a:spcAft>
              <a:buClr>
                <a:srgbClr val="003399"/>
              </a:buClr>
              <a:buSzPct val="100000"/>
              <a:buFont typeface="Lucida Sans Unicode" pitchFamily="34" charset="0"/>
              <a:buChar char="–"/>
              <a:defRPr sz="2800">
                <a:solidFill>
                  <a:srgbClr val="000099"/>
                </a:solidFill>
                <a:latin typeface="Symbol" pitchFamily="18" charset="2"/>
                <a:cs typeface="Lucida Sans Unicode" pitchFamily="34" charset="0"/>
              </a:defRPr>
            </a:lvl7pPr>
            <a:lvl8pPr marL="3429000" indent="-228600" defTabSz="457200" eaLnBrk="0" fontAlgn="base" hangingPunct="0">
              <a:spcBef>
                <a:spcPts val="600"/>
              </a:spcBef>
              <a:spcAft>
                <a:spcPct val="0"/>
              </a:spcAft>
              <a:buClr>
                <a:srgbClr val="003399"/>
              </a:buClr>
              <a:buSzPct val="100000"/>
              <a:buFont typeface="Lucida Sans Unicode" pitchFamily="34" charset="0"/>
              <a:buChar char="–"/>
              <a:defRPr sz="2800">
                <a:solidFill>
                  <a:srgbClr val="000099"/>
                </a:solidFill>
                <a:latin typeface="Symbol" pitchFamily="18" charset="2"/>
                <a:cs typeface="Lucida Sans Unicode" pitchFamily="34" charset="0"/>
              </a:defRPr>
            </a:lvl8pPr>
            <a:lvl9pPr marL="3886200" indent="-228600" defTabSz="457200" eaLnBrk="0" fontAlgn="base" hangingPunct="0">
              <a:spcBef>
                <a:spcPts val="600"/>
              </a:spcBef>
              <a:spcAft>
                <a:spcPct val="0"/>
              </a:spcAft>
              <a:buClr>
                <a:srgbClr val="003399"/>
              </a:buClr>
              <a:buSzPct val="100000"/>
              <a:buFont typeface="Lucida Sans Unicode" pitchFamily="34" charset="0"/>
              <a:buChar char="–"/>
              <a:defRPr sz="2800">
                <a:solidFill>
                  <a:srgbClr val="000099"/>
                </a:solidFill>
                <a:latin typeface="Symbol" pitchFamily="18" charset="2"/>
                <a:cs typeface="Lucida Sans Unicode" pitchFamily="34" charset="0"/>
              </a:defRPr>
            </a:lvl9pPr>
          </a:lstStyle>
          <a:p>
            <a:pPr>
              <a:spcBef>
                <a:spcPts val="700"/>
              </a:spcBef>
              <a:buFont typeface="Lucida Sans Unicode" pitchFamily="34" charset="0"/>
              <a:buChar char="•"/>
            </a:pPr>
            <a:endParaRPr lang="en-US" sz="2400">
              <a:latin typeface="Calibri" pitchFamily="34" charset="0"/>
            </a:endParaRPr>
          </a:p>
        </p:txBody>
      </p:sp>
      <p:sp>
        <p:nvSpPr>
          <p:cNvPr id="5" name="Rectangle 2"/>
          <p:cNvSpPr txBox="1">
            <a:spLocks noChangeArrowheads="1"/>
          </p:cNvSpPr>
          <p:nvPr/>
        </p:nvSpPr>
        <p:spPr bwMode="auto">
          <a:xfrm>
            <a:off x="457200" y="1397000"/>
            <a:ext cx="8212138" cy="4660900"/>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r>
              <a:rPr lang="en-US" sz="2400" kern="0" dirty="0">
                <a:latin typeface="+mn-lt"/>
                <a:cs typeface="+mn-cs"/>
              </a:rPr>
              <a:t>A composite object is a heterogeneous, possibly recursive, collection of objects that represents some composite entity</a:t>
            </a:r>
          </a:p>
          <a:p>
            <a:pPr marL="330200" indent="-330200" defTabSz="457200" eaLnBrk="0" hangingPunct="0">
              <a:spcBef>
                <a:spcPts val="700"/>
              </a:spcBef>
              <a:buFont typeface="Lucida Sans Unicode" pitchFamily="34" charset="0"/>
              <a:buChar char="•"/>
              <a:defRPr/>
            </a:pPr>
            <a:r>
              <a:rPr lang="en-US" sz="2400" kern="0" dirty="0">
                <a:latin typeface="+mn-lt"/>
                <a:cs typeface="+mn-cs"/>
              </a:rPr>
              <a:t>The composite pattern promotes the uses of a single uniform interface</a:t>
            </a:r>
          </a:p>
        </p:txBody>
      </p:sp>
      <p:pic>
        <p:nvPicPr>
          <p:cNvPr id="84997" name="Picture 5" descr="Slide33.JPG"/>
          <p:cNvPicPr>
            <a:picLocks noChangeAspect="1"/>
          </p:cNvPicPr>
          <p:nvPr/>
        </p:nvPicPr>
        <p:blipFill>
          <a:blip r:embed="rId3">
            <a:extLst>
              <a:ext uri="{28A0092B-C50C-407E-A947-70E740481C1C}">
                <a14:useLocalDpi xmlns:a14="http://schemas.microsoft.com/office/drawing/2010/main" val="0"/>
              </a:ext>
            </a:extLst>
          </a:blip>
          <a:srcRect l="7292" t="8333" r="14583" b="26389"/>
          <a:stretch>
            <a:fillRect/>
          </a:stretch>
        </p:blipFill>
        <p:spPr bwMode="auto">
          <a:xfrm>
            <a:off x="2743200" y="2590800"/>
            <a:ext cx="57150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457200" y="0"/>
            <a:ext cx="8220075" cy="1135063"/>
          </a:xfrm>
        </p:spPr>
        <p:txBody>
          <a:bodyPr/>
          <a:lstStyle/>
          <a:p>
            <a:pPr eaLnBrk="1" hangingPunct="1"/>
            <a:r>
              <a:rPr lang="en-US"/>
              <a:t>6.2 Design Principles</a:t>
            </a:r>
          </a:p>
        </p:txBody>
      </p:sp>
      <p:sp>
        <p:nvSpPr>
          <p:cNvPr id="9219" name="Rectangle 2"/>
          <p:cNvSpPr>
            <a:spLocks noGrp="1" noChangeArrowheads="1"/>
          </p:cNvSpPr>
          <p:nvPr>
            <p:ph idx="1"/>
          </p:nvPr>
        </p:nvSpPr>
        <p:spPr>
          <a:xfrm>
            <a:off x="457200" y="1447800"/>
            <a:ext cx="8220075" cy="4668838"/>
          </a:xfrm>
        </p:spPr>
        <p:txBody>
          <a:bodyPr>
            <a:normAutofit lnSpcReduction="10000"/>
          </a:bodyPr>
          <a:lstStyle/>
          <a:p>
            <a:r>
              <a:rPr lang="en-US" sz="2400" b="1"/>
              <a:t>Design principles </a:t>
            </a:r>
            <a:r>
              <a:rPr lang="en-US" sz="2400"/>
              <a:t>are guidelines for decomposing a system’s required functionality and behavior into modules</a:t>
            </a:r>
          </a:p>
          <a:p>
            <a:r>
              <a:rPr lang="en-US" sz="2400"/>
              <a:t>The principles identify the criteria</a:t>
            </a:r>
          </a:p>
          <a:p>
            <a:pPr lvl="1"/>
            <a:r>
              <a:rPr lang="en-US" sz="1800"/>
              <a:t>for decomposing a system </a:t>
            </a:r>
          </a:p>
          <a:p>
            <a:pPr lvl="1"/>
            <a:r>
              <a:rPr lang="en-US" sz="1800"/>
              <a:t>deciding what information to provide (and what to conceal) in the resulting modules</a:t>
            </a:r>
          </a:p>
          <a:p>
            <a:r>
              <a:rPr lang="en-US" sz="2400"/>
              <a:t>Six dominant principles:</a:t>
            </a:r>
          </a:p>
          <a:p>
            <a:pPr lvl="1"/>
            <a:r>
              <a:rPr lang="en-US" sz="1800"/>
              <a:t>Modularity</a:t>
            </a:r>
          </a:p>
          <a:p>
            <a:pPr lvl="1"/>
            <a:r>
              <a:rPr lang="en-US" sz="1800"/>
              <a:t>Interfaces</a:t>
            </a:r>
          </a:p>
          <a:p>
            <a:pPr lvl="1"/>
            <a:r>
              <a:rPr lang="en-US" sz="1800"/>
              <a:t>Information hiding</a:t>
            </a:r>
          </a:p>
          <a:p>
            <a:pPr lvl="1"/>
            <a:r>
              <a:rPr lang="en-US" sz="1800"/>
              <a:t>Incremental development</a:t>
            </a:r>
          </a:p>
          <a:p>
            <a:pPr lvl="1"/>
            <a:r>
              <a:rPr lang="en-US" sz="1800"/>
              <a:t>Abstraction</a:t>
            </a:r>
          </a:p>
          <a:p>
            <a:pPr lvl="1"/>
            <a:r>
              <a:rPr lang="en-US" sz="1800"/>
              <a:t>Generality</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
          <p:cNvSpPr>
            <a:spLocks noGrp="1" noChangeArrowheads="1"/>
          </p:cNvSpPr>
          <p:nvPr>
            <p:ph type="title"/>
          </p:nvPr>
        </p:nvSpPr>
        <p:spPr>
          <a:xfrm>
            <a:off x="457200" y="0"/>
            <a:ext cx="8686800" cy="1127125"/>
          </a:xfrm>
        </p:spPr>
        <p:txBody>
          <a:bodyPr>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6.5 OO Design Patterns</a:t>
            </a:r>
            <a:br>
              <a:rPr lang="en-US"/>
            </a:br>
            <a:r>
              <a:rPr lang="en-US" sz="2800"/>
              <a:t>Visitor Pattern</a:t>
            </a:r>
            <a:endParaRPr lang="en-GB" sz="2800"/>
          </a:p>
        </p:txBody>
      </p:sp>
      <p:sp>
        <p:nvSpPr>
          <p:cNvPr id="86019" name="Rectangle 3"/>
          <p:cNvSpPr txBox="1">
            <a:spLocks noChangeArrowheads="1"/>
          </p:cNvSpPr>
          <p:nvPr/>
        </p:nvSpPr>
        <p:spPr bwMode="auto">
          <a:xfrm>
            <a:off x="457200" y="1447800"/>
            <a:ext cx="8216900" cy="466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30200" indent="-330200" defTabSz="457200" eaLnBrk="0" hangingPunct="0">
              <a:defRPr sz="2800">
                <a:solidFill>
                  <a:srgbClr val="000099"/>
                </a:solidFill>
                <a:latin typeface="Symbol" pitchFamily="18" charset="2"/>
                <a:cs typeface="Lucida Sans Unicode" pitchFamily="34" charset="0"/>
              </a:defRPr>
            </a:lvl1pPr>
            <a:lvl2pPr marL="742950" indent="-285750" defTabSz="457200" eaLnBrk="0" hangingPunct="0">
              <a:defRPr sz="2800">
                <a:solidFill>
                  <a:srgbClr val="000099"/>
                </a:solidFill>
                <a:latin typeface="Symbol" pitchFamily="18" charset="2"/>
                <a:cs typeface="Lucida Sans Unicode" pitchFamily="34" charset="0"/>
              </a:defRPr>
            </a:lvl2pPr>
            <a:lvl3pPr marL="1143000" indent="-228600" defTabSz="457200" eaLnBrk="0" hangingPunct="0">
              <a:defRPr sz="2800">
                <a:solidFill>
                  <a:srgbClr val="000099"/>
                </a:solidFill>
                <a:latin typeface="Symbol" pitchFamily="18" charset="2"/>
                <a:cs typeface="Lucida Sans Unicode" pitchFamily="34" charset="0"/>
              </a:defRPr>
            </a:lvl3pPr>
            <a:lvl4pPr marL="1600200" indent="-228600" defTabSz="457200" eaLnBrk="0" hangingPunct="0">
              <a:defRPr sz="2800">
                <a:solidFill>
                  <a:srgbClr val="000099"/>
                </a:solidFill>
                <a:latin typeface="Symbol" pitchFamily="18" charset="2"/>
                <a:cs typeface="Lucida Sans Unicode" pitchFamily="34" charset="0"/>
              </a:defRPr>
            </a:lvl4pPr>
            <a:lvl5pPr marL="2057400" indent="-228600" defTabSz="457200" eaLnBrk="0" hangingPunct="0">
              <a:defRPr sz="2800">
                <a:solidFill>
                  <a:srgbClr val="000099"/>
                </a:solidFill>
                <a:latin typeface="Symbol" pitchFamily="18" charset="2"/>
                <a:cs typeface="Lucida Sans Unicode" pitchFamily="34" charset="0"/>
              </a:defRPr>
            </a:lvl5pPr>
            <a:lvl6pPr marL="2514600" indent="-228600" defTabSz="457200" eaLnBrk="0" fontAlgn="base" hangingPunct="0">
              <a:spcBef>
                <a:spcPts val="600"/>
              </a:spcBef>
              <a:spcAft>
                <a:spcPct val="0"/>
              </a:spcAft>
              <a:buClr>
                <a:srgbClr val="003399"/>
              </a:buClr>
              <a:buSzPct val="100000"/>
              <a:buFont typeface="Lucida Sans Unicode" pitchFamily="34" charset="0"/>
              <a:buChar char="–"/>
              <a:defRPr sz="2800">
                <a:solidFill>
                  <a:srgbClr val="000099"/>
                </a:solidFill>
                <a:latin typeface="Symbol" pitchFamily="18" charset="2"/>
                <a:cs typeface="Lucida Sans Unicode" pitchFamily="34" charset="0"/>
              </a:defRPr>
            </a:lvl6pPr>
            <a:lvl7pPr marL="2971800" indent="-228600" defTabSz="457200" eaLnBrk="0" fontAlgn="base" hangingPunct="0">
              <a:spcBef>
                <a:spcPts val="600"/>
              </a:spcBef>
              <a:spcAft>
                <a:spcPct val="0"/>
              </a:spcAft>
              <a:buClr>
                <a:srgbClr val="003399"/>
              </a:buClr>
              <a:buSzPct val="100000"/>
              <a:buFont typeface="Lucida Sans Unicode" pitchFamily="34" charset="0"/>
              <a:buChar char="–"/>
              <a:defRPr sz="2800">
                <a:solidFill>
                  <a:srgbClr val="000099"/>
                </a:solidFill>
                <a:latin typeface="Symbol" pitchFamily="18" charset="2"/>
                <a:cs typeface="Lucida Sans Unicode" pitchFamily="34" charset="0"/>
              </a:defRPr>
            </a:lvl7pPr>
            <a:lvl8pPr marL="3429000" indent="-228600" defTabSz="457200" eaLnBrk="0" fontAlgn="base" hangingPunct="0">
              <a:spcBef>
                <a:spcPts val="600"/>
              </a:spcBef>
              <a:spcAft>
                <a:spcPct val="0"/>
              </a:spcAft>
              <a:buClr>
                <a:srgbClr val="003399"/>
              </a:buClr>
              <a:buSzPct val="100000"/>
              <a:buFont typeface="Lucida Sans Unicode" pitchFamily="34" charset="0"/>
              <a:buChar char="–"/>
              <a:defRPr sz="2800">
                <a:solidFill>
                  <a:srgbClr val="000099"/>
                </a:solidFill>
                <a:latin typeface="Symbol" pitchFamily="18" charset="2"/>
                <a:cs typeface="Lucida Sans Unicode" pitchFamily="34" charset="0"/>
              </a:defRPr>
            </a:lvl8pPr>
            <a:lvl9pPr marL="3886200" indent="-228600" defTabSz="457200" eaLnBrk="0" fontAlgn="base" hangingPunct="0">
              <a:spcBef>
                <a:spcPts val="600"/>
              </a:spcBef>
              <a:spcAft>
                <a:spcPct val="0"/>
              </a:spcAft>
              <a:buClr>
                <a:srgbClr val="003399"/>
              </a:buClr>
              <a:buSzPct val="100000"/>
              <a:buFont typeface="Lucida Sans Unicode" pitchFamily="34" charset="0"/>
              <a:buChar char="–"/>
              <a:defRPr sz="2800">
                <a:solidFill>
                  <a:srgbClr val="000099"/>
                </a:solidFill>
                <a:latin typeface="Symbol" pitchFamily="18" charset="2"/>
                <a:cs typeface="Lucida Sans Unicode" pitchFamily="34" charset="0"/>
              </a:defRPr>
            </a:lvl9pPr>
          </a:lstStyle>
          <a:p>
            <a:pPr>
              <a:spcBef>
                <a:spcPts val="700"/>
              </a:spcBef>
              <a:buFont typeface="Lucida Sans Unicode" pitchFamily="34" charset="0"/>
              <a:buChar char="•"/>
            </a:pPr>
            <a:endParaRPr lang="en-US" sz="2400">
              <a:latin typeface="Calibri" pitchFamily="34" charset="0"/>
            </a:endParaRPr>
          </a:p>
        </p:txBody>
      </p:sp>
      <p:sp>
        <p:nvSpPr>
          <p:cNvPr id="5" name="Rectangle 2"/>
          <p:cNvSpPr txBox="1">
            <a:spLocks noChangeArrowheads="1"/>
          </p:cNvSpPr>
          <p:nvPr/>
        </p:nvSpPr>
        <p:spPr bwMode="auto">
          <a:xfrm>
            <a:off x="457200" y="1397000"/>
            <a:ext cx="8212138" cy="4660900"/>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r>
              <a:rPr lang="en-US" sz="2400" kern="0" dirty="0">
                <a:latin typeface="+mn-lt"/>
                <a:cs typeface="+mn-cs"/>
              </a:rPr>
              <a:t>The Visitor pattern collects and encapsulates operation fragments into their own classes</a:t>
            </a:r>
          </a:p>
          <a:p>
            <a:pPr marL="330200" indent="-330200" defTabSz="457200" eaLnBrk="0" hangingPunct="0">
              <a:spcBef>
                <a:spcPts val="700"/>
              </a:spcBef>
              <a:buFont typeface="Lucida Sans Unicode" pitchFamily="34" charset="0"/>
              <a:buChar char="•"/>
              <a:defRPr/>
            </a:pPr>
            <a:r>
              <a:rPr lang="en-US" sz="2400" kern="0" dirty="0">
                <a:latin typeface="+mn-lt"/>
                <a:cs typeface="+mn-cs"/>
              </a:rPr>
              <a:t>Each operation is implemented as a separate subclass of an abstract </a:t>
            </a:r>
            <a:r>
              <a:rPr lang="en-US" sz="2400" kern="0" dirty="0">
                <a:latin typeface="Courier New" pitchFamily="49" charset="0"/>
                <a:cs typeface="Courier New" pitchFamily="49" charset="0"/>
              </a:rPr>
              <a:t>Visitor</a:t>
            </a:r>
            <a:r>
              <a:rPr lang="en-US" sz="2400" kern="0" dirty="0">
                <a:latin typeface="+mn-lt"/>
                <a:cs typeface="+mn-cs"/>
              </a:rPr>
              <a:t> class</a:t>
            </a:r>
          </a:p>
        </p:txBody>
      </p:sp>
      <p:pic>
        <p:nvPicPr>
          <p:cNvPr id="86021" name="Picture 5" descr="Slide34.JPG"/>
          <p:cNvPicPr>
            <a:picLocks noChangeAspect="1"/>
          </p:cNvPicPr>
          <p:nvPr/>
        </p:nvPicPr>
        <p:blipFill>
          <a:blip r:embed="rId3">
            <a:extLst>
              <a:ext uri="{28A0092B-C50C-407E-A947-70E740481C1C}">
                <a14:useLocalDpi xmlns:a14="http://schemas.microsoft.com/office/drawing/2010/main" val="0"/>
              </a:ext>
            </a:extLst>
          </a:blip>
          <a:srcRect t="8888" r="3333" b="14987"/>
          <a:stretch>
            <a:fillRect/>
          </a:stretch>
        </p:blipFill>
        <p:spPr bwMode="auto">
          <a:xfrm>
            <a:off x="1828800" y="2895600"/>
            <a:ext cx="5562600"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
          <p:cNvSpPr>
            <a:spLocks noGrp="1" noChangeArrowheads="1"/>
          </p:cNvSpPr>
          <p:nvPr>
            <p:ph type="title"/>
          </p:nvPr>
        </p:nvSpPr>
        <p:spPr>
          <a:xfrm>
            <a:off x="457200" y="0"/>
            <a:ext cx="8686800" cy="1127125"/>
          </a:xfrm>
        </p:spPr>
        <p:txBody>
          <a:bodyPr>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6.5 OO Design Patterns</a:t>
            </a:r>
            <a:br>
              <a:rPr lang="en-US"/>
            </a:br>
            <a:r>
              <a:rPr lang="en-US" sz="2400"/>
              <a:t>Application of Composite Pattern to Represent Math Expressions</a:t>
            </a:r>
            <a:endParaRPr lang="en-GB" sz="2400"/>
          </a:p>
        </p:txBody>
      </p:sp>
      <p:sp>
        <p:nvSpPr>
          <p:cNvPr id="87043" name="Rectangle 3"/>
          <p:cNvSpPr txBox="1">
            <a:spLocks noChangeArrowheads="1"/>
          </p:cNvSpPr>
          <p:nvPr/>
        </p:nvSpPr>
        <p:spPr bwMode="auto">
          <a:xfrm>
            <a:off x="457200" y="1447800"/>
            <a:ext cx="8216900" cy="466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30200" indent="-330200" defTabSz="457200" eaLnBrk="0" hangingPunct="0">
              <a:defRPr sz="2800">
                <a:solidFill>
                  <a:srgbClr val="000099"/>
                </a:solidFill>
                <a:latin typeface="Symbol" pitchFamily="18" charset="2"/>
                <a:cs typeface="Lucida Sans Unicode" pitchFamily="34" charset="0"/>
              </a:defRPr>
            </a:lvl1pPr>
            <a:lvl2pPr marL="742950" indent="-285750" defTabSz="457200" eaLnBrk="0" hangingPunct="0">
              <a:defRPr sz="2800">
                <a:solidFill>
                  <a:srgbClr val="000099"/>
                </a:solidFill>
                <a:latin typeface="Symbol" pitchFamily="18" charset="2"/>
                <a:cs typeface="Lucida Sans Unicode" pitchFamily="34" charset="0"/>
              </a:defRPr>
            </a:lvl2pPr>
            <a:lvl3pPr marL="1143000" indent="-228600" defTabSz="457200" eaLnBrk="0" hangingPunct="0">
              <a:defRPr sz="2800">
                <a:solidFill>
                  <a:srgbClr val="000099"/>
                </a:solidFill>
                <a:latin typeface="Symbol" pitchFamily="18" charset="2"/>
                <a:cs typeface="Lucida Sans Unicode" pitchFamily="34" charset="0"/>
              </a:defRPr>
            </a:lvl3pPr>
            <a:lvl4pPr marL="1600200" indent="-228600" defTabSz="457200" eaLnBrk="0" hangingPunct="0">
              <a:defRPr sz="2800">
                <a:solidFill>
                  <a:srgbClr val="000099"/>
                </a:solidFill>
                <a:latin typeface="Symbol" pitchFamily="18" charset="2"/>
                <a:cs typeface="Lucida Sans Unicode" pitchFamily="34" charset="0"/>
              </a:defRPr>
            </a:lvl4pPr>
            <a:lvl5pPr marL="2057400" indent="-228600" defTabSz="457200" eaLnBrk="0" hangingPunct="0">
              <a:defRPr sz="2800">
                <a:solidFill>
                  <a:srgbClr val="000099"/>
                </a:solidFill>
                <a:latin typeface="Symbol" pitchFamily="18" charset="2"/>
                <a:cs typeface="Lucida Sans Unicode" pitchFamily="34" charset="0"/>
              </a:defRPr>
            </a:lvl5pPr>
            <a:lvl6pPr marL="2514600" indent="-228600" defTabSz="457200" eaLnBrk="0" fontAlgn="base" hangingPunct="0">
              <a:spcBef>
                <a:spcPts val="600"/>
              </a:spcBef>
              <a:spcAft>
                <a:spcPct val="0"/>
              </a:spcAft>
              <a:buClr>
                <a:srgbClr val="003399"/>
              </a:buClr>
              <a:buSzPct val="100000"/>
              <a:buFont typeface="Lucida Sans Unicode" pitchFamily="34" charset="0"/>
              <a:buChar char="–"/>
              <a:defRPr sz="2800">
                <a:solidFill>
                  <a:srgbClr val="000099"/>
                </a:solidFill>
                <a:latin typeface="Symbol" pitchFamily="18" charset="2"/>
                <a:cs typeface="Lucida Sans Unicode" pitchFamily="34" charset="0"/>
              </a:defRPr>
            </a:lvl6pPr>
            <a:lvl7pPr marL="2971800" indent="-228600" defTabSz="457200" eaLnBrk="0" fontAlgn="base" hangingPunct="0">
              <a:spcBef>
                <a:spcPts val="600"/>
              </a:spcBef>
              <a:spcAft>
                <a:spcPct val="0"/>
              </a:spcAft>
              <a:buClr>
                <a:srgbClr val="003399"/>
              </a:buClr>
              <a:buSzPct val="100000"/>
              <a:buFont typeface="Lucida Sans Unicode" pitchFamily="34" charset="0"/>
              <a:buChar char="–"/>
              <a:defRPr sz="2800">
                <a:solidFill>
                  <a:srgbClr val="000099"/>
                </a:solidFill>
                <a:latin typeface="Symbol" pitchFamily="18" charset="2"/>
                <a:cs typeface="Lucida Sans Unicode" pitchFamily="34" charset="0"/>
              </a:defRPr>
            </a:lvl7pPr>
            <a:lvl8pPr marL="3429000" indent="-228600" defTabSz="457200" eaLnBrk="0" fontAlgn="base" hangingPunct="0">
              <a:spcBef>
                <a:spcPts val="600"/>
              </a:spcBef>
              <a:spcAft>
                <a:spcPct val="0"/>
              </a:spcAft>
              <a:buClr>
                <a:srgbClr val="003399"/>
              </a:buClr>
              <a:buSzPct val="100000"/>
              <a:buFont typeface="Lucida Sans Unicode" pitchFamily="34" charset="0"/>
              <a:buChar char="–"/>
              <a:defRPr sz="2800">
                <a:solidFill>
                  <a:srgbClr val="000099"/>
                </a:solidFill>
                <a:latin typeface="Symbol" pitchFamily="18" charset="2"/>
                <a:cs typeface="Lucida Sans Unicode" pitchFamily="34" charset="0"/>
              </a:defRPr>
            </a:lvl8pPr>
            <a:lvl9pPr marL="3886200" indent="-228600" defTabSz="457200" eaLnBrk="0" fontAlgn="base" hangingPunct="0">
              <a:spcBef>
                <a:spcPts val="600"/>
              </a:spcBef>
              <a:spcAft>
                <a:spcPct val="0"/>
              </a:spcAft>
              <a:buClr>
                <a:srgbClr val="003399"/>
              </a:buClr>
              <a:buSzPct val="100000"/>
              <a:buFont typeface="Lucida Sans Unicode" pitchFamily="34" charset="0"/>
              <a:buChar char="–"/>
              <a:defRPr sz="2800">
                <a:solidFill>
                  <a:srgbClr val="000099"/>
                </a:solidFill>
                <a:latin typeface="Symbol" pitchFamily="18" charset="2"/>
                <a:cs typeface="Lucida Sans Unicode" pitchFamily="34" charset="0"/>
              </a:defRPr>
            </a:lvl9pPr>
          </a:lstStyle>
          <a:p>
            <a:pPr>
              <a:spcBef>
                <a:spcPts val="700"/>
              </a:spcBef>
              <a:buFont typeface="Lucida Sans Unicode" pitchFamily="34" charset="0"/>
              <a:buChar char="•"/>
            </a:pPr>
            <a:endParaRPr lang="en-US" sz="2400">
              <a:latin typeface="Calibri" pitchFamily="34" charset="0"/>
            </a:endParaRPr>
          </a:p>
        </p:txBody>
      </p:sp>
      <p:sp>
        <p:nvSpPr>
          <p:cNvPr id="87044" name="Rectangle 2"/>
          <p:cNvSpPr txBox="1">
            <a:spLocks noChangeArrowheads="1"/>
          </p:cNvSpPr>
          <p:nvPr/>
        </p:nvSpPr>
        <p:spPr bwMode="auto">
          <a:xfrm>
            <a:off x="457200" y="1397000"/>
            <a:ext cx="8212138" cy="466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30200" indent="-330200" defTabSz="457200" eaLnBrk="0" hangingPunct="0">
              <a:defRPr sz="2800">
                <a:solidFill>
                  <a:srgbClr val="000099"/>
                </a:solidFill>
                <a:latin typeface="Symbol" pitchFamily="18" charset="2"/>
                <a:cs typeface="Lucida Sans Unicode" pitchFamily="34" charset="0"/>
              </a:defRPr>
            </a:lvl1pPr>
            <a:lvl2pPr marL="742950" indent="-285750" defTabSz="457200" eaLnBrk="0" hangingPunct="0">
              <a:defRPr sz="2800">
                <a:solidFill>
                  <a:srgbClr val="000099"/>
                </a:solidFill>
                <a:latin typeface="Symbol" pitchFamily="18" charset="2"/>
                <a:cs typeface="Lucida Sans Unicode" pitchFamily="34" charset="0"/>
              </a:defRPr>
            </a:lvl2pPr>
            <a:lvl3pPr marL="1143000" indent="-228600" defTabSz="457200" eaLnBrk="0" hangingPunct="0">
              <a:defRPr sz="2800">
                <a:solidFill>
                  <a:srgbClr val="000099"/>
                </a:solidFill>
                <a:latin typeface="Symbol" pitchFamily="18" charset="2"/>
                <a:cs typeface="Lucida Sans Unicode" pitchFamily="34" charset="0"/>
              </a:defRPr>
            </a:lvl3pPr>
            <a:lvl4pPr marL="1600200" indent="-228600" defTabSz="457200" eaLnBrk="0" hangingPunct="0">
              <a:defRPr sz="2800">
                <a:solidFill>
                  <a:srgbClr val="000099"/>
                </a:solidFill>
                <a:latin typeface="Symbol" pitchFamily="18" charset="2"/>
                <a:cs typeface="Lucida Sans Unicode" pitchFamily="34" charset="0"/>
              </a:defRPr>
            </a:lvl4pPr>
            <a:lvl5pPr marL="2057400" indent="-228600" defTabSz="457200" eaLnBrk="0" hangingPunct="0">
              <a:defRPr sz="2800">
                <a:solidFill>
                  <a:srgbClr val="000099"/>
                </a:solidFill>
                <a:latin typeface="Symbol" pitchFamily="18" charset="2"/>
                <a:cs typeface="Lucida Sans Unicode" pitchFamily="34" charset="0"/>
              </a:defRPr>
            </a:lvl5pPr>
            <a:lvl6pPr marL="2514600" indent="-228600" defTabSz="457200" eaLnBrk="0" fontAlgn="base" hangingPunct="0">
              <a:spcBef>
                <a:spcPts val="600"/>
              </a:spcBef>
              <a:spcAft>
                <a:spcPct val="0"/>
              </a:spcAft>
              <a:buClr>
                <a:srgbClr val="003399"/>
              </a:buClr>
              <a:buSzPct val="100000"/>
              <a:buFont typeface="Lucida Sans Unicode" pitchFamily="34" charset="0"/>
              <a:buChar char="–"/>
              <a:defRPr sz="2800">
                <a:solidFill>
                  <a:srgbClr val="000099"/>
                </a:solidFill>
                <a:latin typeface="Symbol" pitchFamily="18" charset="2"/>
                <a:cs typeface="Lucida Sans Unicode" pitchFamily="34" charset="0"/>
              </a:defRPr>
            </a:lvl6pPr>
            <a:lvl7pPr marL="2971800" indent="-228600" defTabSz="457200" eaLnBrk="0" fontAlgn="base" hangingPunct="0">
              <a:spcBef>
                <a:spcPts val="600"/>
              </a:spcBef>
              <a:spcAft>
                <a:spcPct val="0"/>
              </a:spcAft>
              <a:buClr>
                <a:srgbClr val="003399"/>
              </a:buClr>
              <a:buSzPct val="100000"/>
              <a:buFont typeface="Lucida Sans Unicode" pitchFamily="34" charset="0"/>
              <a:buChar char="–"/>
              <a:defRPr sz="2800">
                <a:solidFill>
                  <a:srgbClr val="000099"/>
                </a:solidFill>
                <a:latin typeface="Symbol" pitchFamily="18" charset="2"/>
                <a:cs typeface="Lucida Sans Unicode" pitchFamily="34" charset="0"/>
              </a:defRPr>
            </a:lvl7pPr>
            <a:lvl8pPr marL="3429000" indent="-228600" defTabSz="457200" eaLnBrk="0" fontAlgn="base" hangingPunct="0">
              <a:spcBef>
                <a:spcPts val="600"/>
              </a:spcBef>
              <a:spcAft>
                <a:spcPct val="0"/>
              </a:spcAft>
              <a:buClr>
                <a:srgbClr val="003399"/>
              </a:buClr>
              <a:buSzPct val="100000"/>
              <a:buFont typeface="Lucida Sans Unicode" pitchFamily="34" charset="0"/>
              <a:buChar char="–"/>
              <a:defRPr sz="2800">
                <a:solidFill>
                  <a:srgbClr val="000099"/>
                </a:solidFill>
                <a:latin typeface="Symbol" pitchFamily="18" charset="2"/>
                <a:cs typeface="Lucida Sans Unicode" pitchFamily="34" charset="0"/>
              </a:defRPr>
            </a:lvl8pPr>
            <a:lvl9pPr marL="3886200" indent="-228600" defTabSz="457200" eaLnBrk="0" fontAlgn="base" hangingPunct="0">
              <a:spcBef>
                <a:spcPts val="600"/>
              </a:spcBef>
              <a:spcAft>
                <a:spcPct val="0"/>
              </a:spcAft>
              <a:buClr>
                <a:srgbClr val="003399"/>
              </a:buClr>
              <a:buSzPct val="100000"/>
              <a:buFont typeface="Lucida Sans Unicode" pitchFamily="34" charset="0"/>
              <a:buChar char="–"/>
              <a:defRPr sz="2800">
                <a:solidFill>
                  <a:srgbClr val="000099"/>
                </a:solidFill>
                <a:latin typeface="Symbol" pitchFamily="18" charset="2"/>
                <a:cs typeface="Lucida Sans Unicode" pitchFamily="34" charset="0"/>
              </a:defRPr>
            </a:lvl9pPr>
          </a:lstStyle>
          <a:p>
            <a:pPr>
              <a:spcBef>
                <a:spcPts val="700"/>
              </a:spcBef>
              <a:buFont typeface="Lucida Sans Unicode" pitchFamily="34" charset="0"/>
              <a:buChar char="•"/>
            </a:pPr>
            <a:endParaRPr lang="en-US" sz="2400">
              <a:latin typeface="Calibri" pitchFamily="34" charset="0"/>
            </a:endParaRPr>
          </a:p>
        </p:txBody>
      </p:sp>
      <p:pic>
        <p:nvPicPr>
          <p:cNvPr id="87045" name="Picture 8" descr="Slide35.JPG"/>
          <p:cNvPicPr>
            <a:picLocks noChangeAspect="1"/>
          </p:cNvPicPr>
          <p:nvPr/>
        </p:nvPicPr>
        <p:blipFill>
          <a:blip r:embed="rId3">
            <a:extLst>
              <a:ext uri="{28A0092B-C50C-407E-A947-70E740481C1C}">
                <a14:useLocalDpi xmlns:a14="http://schemas.microsoft.com/office/drawing/2010/main" val="0"/>
              </a:ext>
            </a:extLst>
          </a:blip>
          <a:srcRect l="2499" t="13333" r="833" b="23334"/>
          <a:stretch>
            <a:fillRect/>
          </a:stretch>
        </p:blipFill>
        <p:spPr bwMode="auto">
          <a:xfrm>
            <a:off x="457200" y="1828800"/>
            <a:ext cx="8229600" cy="404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Further Reading</a:t>
            </a:r>
          </a:p>
        </p:txBody>
      </p:sp>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705403" y="2348880"/>
            <a:ext cx="5733193"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5571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a:xfrm>
            <a:off x="457200" y="0"/>
            <a:ext cx="8220075" cy="1135063"/>
          </a:xfrm>
        </p:spPr>
        <p:txBody>
          <a:bodyPr>
            <a:normAutofit fontScale="90000"/>
          </a:bodyPr>
          <a:lstStyle/>
          <a:p>
            <a:pPr eaLnBrk="1" hangingPunct="1"/>
            <a:r>
              <a:rPr lang="en-US"/>
              <a:t>6.2 Design Principles</a:t>
            </a:r>
            <a:br>
              <a:rPr lang="en-US"/>
            </a:br>
            <a:r>
              <a:rPr lang="en-US" sz="2800"/>
              <a:t>Modularity</a:t>
            </a:r>
            <a:endParaRPr lang="en-US"/>
          </a:p>
        </p:txBody>
      </p:sp>
      <p:sp>
        <p:nvSpPr>
          <p:cNvPr id="11267" name="Rectangle 2"/>
          <p:cNvSpPr>
            <a:spLocks noGrp="1" noChangeArrowheads="1"/>
          </p:cNvSpPr>
          <p:nvPr>
            <p:ph idx="1"/>
          </p:nvPr>
        </p:nvSpPr>
        <p:spPr>
          <a:xfrm>
            <a:off x="457200" y="1447800"/>
            <a:ext cx="8220075" cy="4668838"/>
          </a:xfrm>
        </p:spPr>
        <p:txBody>
          <a:bodyPr/>
          <a:lstStyle/>
          <a:p>
            <a:r>
              <a:rPr lang="en-US" sz="2000" b="1"/>
              <a:t>Modularity </a:t>
            </a:r>
            <a:r>
              <a:rPr lang="en-US" sz="2000"/>
              <a:t>is the principle of keeping separate the various unrelated aspects of a system, so that each aspect can be studied in isolation (also called separation of concerns)</a:t>
            </a:r>
          </a:p>
          <a:p>
            <a:r>
              <a:rPr lang="en-US" sz="2000"/>
              <a:t>If the principle is applied well, each resulting module will have a single purpose and will be relatively independent of the others</a:t>
            </a:r>
          </a:p>
          <a:p>
            <a:pPr lvl="1"/>
            <a:r>
              <a:rPr lang="en-US" sz="2000"/>
              <a:t>each module will be easy to understand and develop</a:t>
            </a:r>
          </a:p>
          <a:p>
            <a:pPr lvl="1"/>
            <a:r>
              <a:rPr lang="en-US" sz="2000"/>
              <a:t>easier to locate faults (because there are fewer suspect modules per fault) </a:t>
            </a:r>
          </a:p>
          <a:p>
            <a:pPr lvl="1"/>
            <a:r>
              <a:rPr lang="en-US" sz="2000"/>
              <a:t>Easier to change the system (because a change to one module affects relatively few other modules</a:t>
            </a:r>
          </a:p>
          <a:p>
            <a:r>
              <a:rPr lang="en-US" sz="2000"/>
              <a:t>To determine how well a design separates concerns, we use two concepts that measure module independence: coupling and cohesion</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a:xfrm>
            <a:off x="457200" y="0"/>
            <a:ext cx="8220075" cy="1135063"/>
          </a:xfrm>
        </p:spPr>
        <p:txBody>
          <a:bodyPr>
            <a:normAutofit fontScale="90000"/>
          </a:bodyPr>
          <a:lstStyle/>
          <a:p>
            <a:pPr eaLnBrk="1" hangingPunct="1"/>
            <a:r>
              <a:rPr lang="en-US"/>
              <a:t>6.2 Design Principles</a:t>
            </a:r>
            <a:br>
              <a:rPr lang="en-US"/>
            </a:br>
            <a:r>
              <a:rPr lang="en-US" sz="2800"/>
              <a:t>Coupling</a:t>
            </a:r>
            <a:endParaRPr lang="en-US"/>
          </a:p>
        </p:txBody>
      </p:sp>
      <p:sp>
        <p:nvSpPr>
          <p:cNvPr id="12291" name="Rectangle 2"/>
          <p:cNvSpPr>
            <a:spLocks noGrp="1" noChangeArrowheads="1"/>
          </p:cNvSpPr>
          <p:nvPr>
            <p:ph idx="1"/>
          </p:nvPr>
        </p:nvSpPr>
        <p:spPr>
          <a:xfrm>
            <a:off x="457200" y="1447800"/>
            <a:ext cx="8220075" cy="4668838"/>
          </a:xfrm>
        </p:spPr>
        <p:txBody>
          <a:bodyPr/>
          <a:lstStyle/>
          <a:p>
            <a:r>
              <a:rPr lang="en-US" sz="2400"/>
              <a:t>Two modules are </a:t>
            </a:r>
            <a:r>
              <a:rPr lang="en-US" sz="2400" b="1"/>
              <a:t>tightly coupled </a:t>
            </a:r>
            <a:r>
              <a:rPr lang="en-US" sz="2400"/>
              <a:t>when they depend a great deal on each other</a:t>
            </a:r>
          </a:p>
          <a:p>
            <a:r>
              <a:rPr lang="en-US" sz="2400" b="1"/>
              <a:t>Loosely coupled </a:t>
            </a:r>
            <a:r>
              <a:rPr lang="en-US" sz="2400"/>
              <a:t>modules have some dependence, but their interconnections are weak</a:t>
            </a:r>
          </a:p>
          <a:p>
            <a:r>
              <a:rPr lang="en-US" sz="2400" b="1"/>
              <a:t>Uncoupled</a:t>
            </a:r>
            <a:r>
              <a:rPr lang="en-US" sz="2400"/>
              <a:t> modules have no interconnections at all; they are completely unrelated</a:t>
            </a:r>
          </a:p>
        </p:txBody>
      </p:sp>
      <p:sp>
        <p:nvSpPr>
          <p:cNvPr id="12292" name="Rectangle 5"/>
          <p:cNvSpPr>
            <a:spLocks/>
          </p:cNvSpPr>
          <p:nvPr/>
        </p:nvSpPr>
        <p:spPr bwMode="auto">
          <a:xfrm>
            <a:off x="6400800" y="4191000"/>
            <a:ext cx="876300" cy="520700"/>
          </a:xfrm>
          <a:prstGeom prst="rect">
            <a:avLst/>
          </a:prstGeom>
          <a:solidFill>
            <a:srgbClr val="E7C4FF"/>
          </a:solidFill>
          <a:ln w="25400">
            <a:solidFill>
              <a:schemeClr val="tx1"/>
            </a:solidFill>
            <a:miter lim="800000"/>
            <a:headEnd/>
            <a:tailEnd/>
          </a:ln>
        </p:spPr>
        <p:txBody>
          <a:bodyPr lIns="0" tIns="0" rIns="0" bIns="0"/>
          <a:lstStyle/>
          <a:p>
            <a:endParaRPr lang="en-US"/>
          </a:p>
        </p:txBody>
      </p:sp>
      <p:sp>
        <p:nvSpPr>
          <p:cNvPr id="12293" name="Rectangle 6"/>
          <p:cNvSpPr>
            <a:spLocks/>
          </p:cNvSpPr>
          <p:nvPr/>
        </p:nvSpPr>
        <p:spPr bwMode="auto">
          <a:xfrm>
            <a:off x="7734300" y="4191000"/>
            <a:ext cx="876300" cy="520700"/>
          </a:xfrm>
          <a:prstGeom prst="rect">
            <a:avLst/>
          </a:prstGeom>
          <a:solidFill>
            <a:srgbClr val="E7C4FF"/>
          </a:solidFill>
          <a:ln w="25400">
            <a:solidFill>
              <a:schemeClr val="tx1"/>
            </a:solidFill>
            <a:miter lim="800000"/>
            <a:headEnd/>
            <a:tailEnd/>
          </a:ln>
        </p:spPr>
        <p:txBody>
          <a:bodyPr lIns="0" tIns="0" rIns="0" bIns="0"/>
          <a:lstStyle/>
          <a:p>
            <a:endParaRPr lang="en-US"/>
          </a:p>
        </p:txBody>
      </p:sp>
      <p:sp>
        <p:nvSpPr>
          <p:cNvPr id="12294" name="Rectangle 7"/>
          <p:cNvSpPr>
            <a:spLocks/>
          </p:cNvSpPr>
          <p:nvPr/>
        </p:nvSpPr>
        <p:spPr bwMode="auto">
          <a:xfrm>
            <a:off x="7734300" y="5054600"/>
            <a:ext cx="876300" cy="520700"/>
          </a:xfrm>
          <a:prstGeom prst="rect">
            <a:avLst/>
          </a:prstGeom>
          <a:solidFill>
            <a:srgbClr val="E7C4FF"/>
          </a:solidFill>
          <a:ln w="25400">
            <a:solidFill>
              <a:schemeClr val="tx1"/>
            </a:solidFill>
            <a:miter lim="800000"/>
            <a:headEnd/>
            <a:tailEnd/>
          </a:ln>
        </p:spPr>
        <p:txBody>
          <a:bodyPr lIns="0" tIns="0" rIns="0" bIns="0"/>
          <a:lstStyle/>
          <a:p>
            <a:endParaRPr lang="en-US"/>
          </a:p>
        </p:txBody>
      </p:sp>
      <p:sp>
        <p:nvSpPr>
          <p:cNvPr id="12295" name="Rectangle 8"/>
          <p:cNvSpPr>
            <a:spLocks/>
          </p:cNvSpPr>
          <p:nvPr/>
        </p:nvSpPr>
        <p:spPr bwMode="auto">
          <a:xfrm>
            <a:off x="6400800" y="5054600"/>
            <a:ext cx="876300" cy="520700"/>
          </a:xfrm>
          <a:prstGeom prst="rect">
            <a:avLst/>
          </a:prstGeom>
          <a:solidFill>
            <a:srgbClr val="E7C4FF"/>
          </a:solidFill>
          <a:ln w="25400">
            <a:solidFill>
              <a:schemeClr val="tx1"/>
            </a:solidFill>
            <a:miter lim="800000"/>
            <a:headEnd/>
            <a:tailEnd/>
          </a:ln>
        </p:spPr>
        <p:txBody>
          <a:bodyPr lIns="0" tIns="0" rIns="0" bIns="0"/>
          <a:lstStyle/>
          <a:p>
            <a:endParaRPr lang="en-US"/>
          </a:p>
        </p:txBody>
      </p:sp>
      <p:sp>
        <p:nvSpPr>
          <p:cNvPr id="12296" name="Line 9"/>
          <p:cNvSpPr>
            <a:spLocks noChangeShapeType="1"/>
          </p:cNvSpPr>
          <p:nvPr/>
        </p:nvSpPr>
        <p:spPr bwMode="auto">
          <a:xfrm flipH="1">
            <a:off x="7277100" y="4381500"/>
            <a:ext cx="469900" cy="0"/>
          </a:xfrm>
          <a:prstGeom prst="line">
            <a:avLst/>
          </a:prstGeom>
          <a:noFill/>
          <a:ln w="25400">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endParaRPr lang="en-GB"/>
          </a:p>
        </p:txBody>
      </p:sp>
      <p:sp>
        <p:nvSpPr>
          <p:cNvPr id="12297" name="Line 10"/>
          <p:cNvSpPr>
            <a:spLocks noChangeShapeType="1"/>
          </p:cNvSpPr>
          <p:nvPr/>
        </p:nvSpPr>
        <p:spPr bwMode="auto">
          <a:xfrm flipH="1">
            <a:off x="7277100" y="4597400"/>
            <a:ext cx="469900" cy="0"/>
          </a:xfrm>
          <a:prstGeom prst="line">
            <a:avLst/>
          </a:prstGeom>
          <a:noFill/>
          <a:ln w="25400">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endParaRPr lang="en-GB"/>
          </a:p>
        </p:txBody>
      </p:sp>
      <p:sp>
        <p:nvSpPr>
          <p:cNvPr id="12298" name="Line 11"/>
          <p:cNvSpPr>
            <a:spLocks noChangeShapeType="1"/>
          </p:cNvSpPr>
          <p:nvPr/>
        </p:nvSpPr>
        <p:spPr bwMode="auto">
          <a:xfrm>
            <a:off x="7264400" y="4470400"/>
            <a:ext cx="469900" cy="0"/>
          </a:xfrm>
          <a:prstGeom prst="line">
            <a:avLst/>
          </a:prstGeom>
          <a:noFill/>
          <a:ln w="25400">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endParaRPr lang="en-GB"/>
          </a:p>
        </p:txBody>
      </p:sp>
      <p:sp>
        <p:nvSpPr>
          <p:cNvPr id="12299" name="Line 12"/>
          <p:cNvSpPr>
            <a:spLocks noChangeShapeType="1"/>
          </p:cNvSpPr>
          <p:nvPr/>
        </p:nvSpPr>
        <p:spPr bwMode="auto">
          <a:xfrm flipH="1">
            <a:off x="7277100" y="5283200"/>
            <a:ext cx="469900" cy="0"/>
          </a:xfrm>
          <a:prstGeom prst="line">
            <a:avLst/>
          </a:prstGeom>
          <a:noFill/>
          <a:ln w="25400">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endParaRPr lang="en-GB"/>
          </a:p>
        </p:txBody>
      </p:sp>
      <p:sp>
        <p:nvSpPr>
          <p:cNvPr id="12300" name="Line 13"/>
          <p:cNvSpPr>
            <a:spLocks noChangeShapeType="1"/>
          </p:cNvSpPr>
          <p:nvPr/>
        </p:nvSpPr>
        <p:spPr bwMode="auto">
          <a:xfrm>
            <a:off x="7277100" y="5473700"/>
            <a:ext cx="469900" cy="0"/>
          </a:xfrm>
          <a:prstGeom prst="line">
            <a:avLst/>
          </a:prstGeom>
          <a:noFill/>
          <a:ln w="25400">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endParaRPr lang="en-GB"/>
          </a:p>
        </p:txBody>
      </p:sp>
      <p:sp>
        <p:nvSpPr>
          <p:cNvPr id="12301" name="Line 14"/>
          <p:cNvSpPr>
            <a:spLocks noChangeShapeType="1"/>
          </p:cNvSpPr>
          <p:nvPr/>
        </p:nvSpPr>
        <p:spPr bwMode="auto">
          <a:xfrm flipH="1">
            <a:off x="7277100" y="5372100"/>
            <a:ext cx="469900" cy="0"/>
          </a:xfrm>
          <a:prstGeom prst="line">
            <a:avLst/>
          </a:prstGeom>
          <a:noFill/>
          <a:ln w="25400">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endParaRPr lang="en-GB"/>
          </a:p>
        </p:txBody>
      </p:sp>
      <p:sp>
        <p:nvSpPr>
          <p:cNvPr id="12302" name="Line 15"/>
          <p:cNvSpPr>
            <a:spLocks noChangeShapeType="1"/>
          </p:cNvSpPr>
          <p:nvPr/>
        </p:nvSpPr>
        <p:spPr bwMode="auto">
          <a:xfrm flipH="1">
            <a:off x="7124700" y="4673600"/>
            <a:ext cx="622300" cy="381000"/>
          </a:xfrm>
          <a:prstGeom prst="line">
            <a:avLst/>
          </a:prstGeom>
          <a:noFill/>
          <a:ln w="25400">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endParaRPr lang="en-GB"/>
          </a:p>
        </p:txBody>
      </p:sp>
      <p:sp>
        <p:nvSpPr>
          <p:cNvPr id="12303" name="Line 16"/>
          <p:cNvSpPr>
            <a:spLocks noChangeShapeType="1"/>
          </p:cNvSpPr>
          <p:nvPr/>
        </p:nvSpPr>
        <p:spPr bwMode="auto">
          <a:xfrm flipH="1">
            <a:off x="7261225" y="4711700"/>
            <a:ext cx="574675" cy="350838"/>
          </a:xfrm>
          <a:prstGeom prst="line">
            <a:avLst/>
          </a:prstGeom>
          <a:noFill/>
          <a:ln w="25400">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endParaRPr lang="en-GB"/>
          </a:p>
        </p:txBody>
      </p:sp>
      <p:sp>
        <p:nvSpPr>
          <p:cNvPr id="12304" name="Line 17"/>
          <p:cNvSpPr>
            <a:spLocks noChangeShapeType="1"/>
          </p:cNvSpPr>
          <p:nvPr/>
        </p:nvSpPr>
        <p:spPr bwMode="auto">
          <a:xfrm rot="10800000" flipH="1">
            <a:off x="7264400" y="4724400"/>
            <a:ext cx="711200" cy="431800"/>
          </a:xfrm>
          <a:prstGeom prst="line">
            <a:avLst/>
          </a:prstGeom>
          <a:noFill/>
          <a:ln w="25400">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endParaRPr lang="en-GB"/>
          </a:p>
        </p:txBody>
      </p:sp>
      <p:sp>
        <p:nvSpPr>
          <p:cNvPr id="12305" name="Line 18"/>
          <p:cNvSpPr>
            <a:spLocks noChangeShapeType="1"/>
          </p:cNvSpPr>
          <p:nvPr/>
        </p:nvSpPr>
        <p:spPr bwMode="auto">
          <a:xfrm>
            <a:off x="8140700" y="4724400"/>
            <a:ext cx="0" cy="330200"/>
          </a:xfrm>
          <a:prstGeom prst="line">
            <a:avLst/>
          </a:prstGeom>
          <a:noFill/>
          <a:ln w="25400">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endParaRPr lang="en-GB"/>
          </a:p>
        </p:txBody>
      </p:sp>
      <p:sp>
        <p:nvSpPr>
          <p:cNvPr id="12306" name="Line 19"/>
          <p:cNvSpPr>
            <a:spLocks noChangeShapeType="1"/>
          </p:cNvSpPr>
          <p:nvPr/>
        </p:nvSpPr>
        <p:spPr bwMode="auto">
          <a:xfrm>
            <a:off x="8267700" y="4724400"/>
            <a:ext cx="0" cy="330200"/>
          </a:xfrm>
          <a:prstGeom prst="line">
            <a:avLst/>
          </a:prstGeom>
          <a:noFill/>
          <a:ln w="25400">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endParaRPr lang="en-GB"/>
          </a:p>
        </p:txBody>
      </p:sp>
      <p:sp>
        <p:nvSpPr>
          <p:cNvPr id="12307" name="Line 20"/>
          <p:cNvSpPr>
            <a:spLocks noChangeShapeType="1"/>
          </p:cNvSpPr>
          <p:nvPr/>
        </p:nvSpPr>
        <p:spPr bwMode="auto">
          <a:xfrm rot="10800000" flipH="1">
            <a:off x="8407400" y="4724400"/>
            <a:ext cx="0" cy="330200"/>
          </a:xfrm>
          <a:prstGeom prst="line">
            <a:avLst/>
          </a:prstGeom>
          <a:noFill/>
          <a:ln w="25400">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endParaRPr lang="en-GB"/>
          </a:p>
        </p:txBody>
      </p:sp>
      <p:sp>
        <p:nvSpPr>
          <p:cNvPr id="12308" name="Line 21"/>
          <p:cNvSpPr>
            <a:spLocks noChangeShapeType="1"/>
          </p:cNvSpPr>
          <p:nvPr/>
        </p:nvSpPr>
        <p:spPr bwMode="auto">
          <a:xfrm rot="10800000" flipH="1">
            <a:off x="8534400" y="4724400"/>
            <a:ext cx="0" cy="330200"/>
          </a:xfrm>
          <a:prstGeom prst="line">
            <a:avLst/>
          </a:prstGeom>
          <a:noFill/>
          <a:ln w="25400">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endParaRPr lang="en-GB"/>
          </a:p>
        </p:txBody>
      </p:sp>
      <p:sp>
        <p:nvSpPr>
          <p:cNvPr id="12309" name="Line 22"/>
          <p:cNvSpPr>
            <a:spLocks noChangeShapeType="1"/>
          </p:cNvSpPr>
          <p:nvPr/>
        </p:nvSpPr>
        <p:spPr bwMode="auto">
          <a:xfrm>
            <a:off x="6527800" y="4724400"/>
            <a:ext cx="0" cy="330200"/>
          </a:xfrm>
          <a:prstGeom prst="line">
            <a:avLst/>
          </a:prstGeom>
          <a:noFill/>
          <a:ln w="25400">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endParaRPr lang="en-GB"/>
          </a:p>
        </p:txBody>
      </p:sp>
      <p:sp>
        <p:nvSpPr>
          <p:cNvPr id="12310" name="Line 23"/>
          <p:cNvSpPr>
            <a:spLocks noChangeShapeType="1"/>
          </p:cNvSpPr>
          <p:nvPr/>
        </p:nvSpPr>
        <p:spPr bwMode="auto">
          <a:xfrm>
            <a:off x="6654800" y="4724400"/>
            <a:ext cx="0" cy="330200"/>
          </a:xfrm>
          <a:prstGeom prst="line">
            <a:avLst/>
          </a:prstGeom>
          <a:noFill/>
          <a:ln w="25400">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endParaRPr lang="en-GB"/>
          </a:p>
        </p:txBody>
      </p:sp>
      <p:sp>
        <p:nvSpPr>
          <p:cNvPr id="12311" name="Line 24"/>
          <p:cNvSpPr>
            <a:spLocks noChangeShapeType="1"/>
          </p:cNvSpPr>
          <p:nvPr/>
        </p:nvSpPr>
        <p:spPr bwMode="auto">
          <a:xfrm>
            <a:off x="6794500" y="4724400"/>
            <a:ext cx="0" cy="330200"/>
          </a:xfrm>
          <a:prstGeom prst="line">
            <a:avLst/>
          </a:prstGeom>
          <a:noFill/>
          <a:ln w="25400">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endParaRPr lang="en-GB"/>
          </a:p>
        </p:txBody>
      </p:sp>
      <p:sp>
        <p:nvSpPr>
          <p:cNvPr id="12312" name="Line 25"/>
          <p:cNvSpPr>
            <a:spLocks noChangeShapeType="1"/>
          </p:cNvSpPr>
          <p:nvPr/>
        </p:nvSpPr>
        <p:spPr bwMode="auto">
          <a:xfrm rot="10800000" flipH="1">
            <a:off x="6959600" y="4724400"/>
            <a:ext cx="0" cy="330200"/>
          </a:xfrm>
          <a:prstGeom prst="line">
            <a:avLst/>
          </a:prstGeom>
          <a:noFill/>
          <a:ln w="25400">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endParaRPr lang="en-GB"/>
          </a:p>
        </p:txBody>
      </p:sp>
      <p:sp>
        <p:nvSpPr>
          <p:cNvPr id="12313" name="Rectangle 41"/>
          <p:cNvSpPr>
            <a:spLocks/>
          </p:cNvSpPr>
          <p:nvPr/>
        </p:nvSpPr>
        <p:spPr bwMode="auto">
          <a:xfrm>
            <a:off x="6826250" y="5811838"/>
            <a:ext cx="13509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pPr algn="ctr"/>
            <a:r>
              <a:rPr lang="en-US" sz="1200">
                <a:latin typeface="Comic Sans MS" pitchFamily="66" charset="0"/>
                <a:sym typeface="Comic Sans MS" pitchFamily="66" charset="0"/>
              </a:rPr>
              <a:t>Tightly coupled -</a:t>
            </a:r>
          </a:p>
          <a:p>
            <a:pPr algn="ctr"/>
            <a:r>
              <a:rPr lang="en-US" sz="1200">
                <a:latin typeface="Comic Sans MS" pitchFamily="66" charset="0"/>
                <a:sym typeface="Comic Sans MS" pitchFamily="66" charset="0"/>
              </a:rPr>
              <a:t>many dependencies</a:t>
            </a:r>
          </a:p>
        </p:txBody>
      </p:sp>
      <p:sp>
        <p:nvSpPr>
          <p:cNvPr id="12314" name="Rectangle 26"/>
          <p:cNvSpPr>
            <a:spLocks/>
          </p:cNvSpPr>
          <p:nvPr/>
        </p:nvSpPr>
        <p:spPr bwMode="auto">
          <a:xfrm>
            <a:off x="3771900" y="4165600"/>
            <a:ext cx="876300" cy="520700"/>
          </a:xfrm>
          <a:prstGeom prst="rect">
            <a:avLst/>
          </a:prstGeom>
          <a:solidFill>
            <a:srgbClr val="E7C4FF"/>
          </a:solidFill>
          <a:ln w="25400">
            <a:solidFill>
              <a:schemeClr val="tx1"/>
            </a:solidFill>
            <a:miter lim="800000"/>
            <a:headEnd/>
            <a:tailEnd/>
          </a:ln>
        </p:spPr>
        <p:txBody>
          <a:bodyPr lIns="0" tIns="0" rIns="0" bIns="0"/>
          <a:lstStyle/>
          <a:p>
            <a:endParaRPr lang="en-US"/>
          </a:p>
        </p:txBody>
      </p:sp>
      <p:sp>
        <p:nvSpPr>
          <p:cNvPr id="12315" name="Rectangle 27"/>
          <p:cNvSpPr>
            <a:spLocks/>
          </p:cNvSpPr>
          <p:nvPr/>
        </p:nvSpPr>
        <p:spPr bwMode="auto">
          <a:xfrm>
            <a:off x="5105400" y="4165600"/>
            <a:ext cx="876300" cy="520700"/>
          </a:xfrm>
          <a:prstGeom prst="rect">
            <a:avLst/>
          </a:prstGeom>
          <a:solidFill>
            <a:srgbClr val="E7C4FF"/>
          </a:solidFill>
          <a:ln w="25400">
            <a:solidFill>
              <a:schemeClr val="tx1"/>
            </a:solidFill>
            <a:miter lim="800000"/>
            <a:headEnd/>
            <a:tailEnd/>
          </a:ln>
        </p:spPr>
        <p:txBody>
          <a:bodyPr lIns="0" tIns="0" rIns="0" bIns="0"/>
          <a:lstStyle/>
          <a:p>
            <a:endParaRPr lang="en-US"/>
          </a:p>
        </p:txBody>
      </p:sp>
      <p:sp>
        <p:nvSpPr>
          <p:cNvPr id="12316" name="Rectangle 28"/>
          <p:cNvSpPr>
            <a:spLocks/>
          </p:cNvSpPr>
          <p:nvPr/>
        </p:nvSpPr>
        <p:spPr bwMode="auto">
          <a:xfrm>
            <a:off x="5105400" y="5029200"/>
            <a:ext cx="876300" cy="520700"/>
          </a:xfrm>
          <a:prstGeom prst="rect">
            <a:avLst/>
          </a:prstGeom>
          <a:solidFill>
            <a:srgbClr val="E7C4FF"/>
          </a:solidFill>
          <a:ln w="25400">
            <a:solidFill>
              <a:schemeClr val="tx1"/>
            </a:solidFill>
            <a:miter lim="800000"/>
            <a:headEnd/>
            <a:tailEnd/>
          </a:ln>
        </p:spPr>
        <p:txBody>
          <a:bodyPr lIns="0" tIns="0" rIns="0" bIns="0"/>
          <a:lstStyle/>
          <a:p>
            <a:endParaRPr lang="en-US"/>
          </a:p>
        </p:txBody>
      </p:sp>
      <p:sp>
        <p:nvSpPr>
          <p:cNvPr id="12317" name="Rectangle 29"/>
          <p:cNvSpPr>
            <a:spLocks/>
          </p:cNvSpPr>
          <p:nvPr/>
        </p:nvSpPr>
        <p:spPr bwMode="auto">
          <a:xfrm>
            <a:off x="3771900" y="5029200"/>
            <a:ext cx="876300" cy="520700"/>
          </a:xfrm>
          <a:prstGeom prst="rect">
            <a:avLst/>
          </a:prstGeom>
          <a:solidFill>
            <a:srgbClr val="E7C4FF"/>
          </a:solidFill>
          <a:ln w="25400">
            <a:solidFill>
              <a:schemeClr val="tx1"/>
            </a:solidFill>
            <a:miter lim="800000"/>
            <a:headEnd/>
            <a:tailEnd/>
          </a:ln>
        </p:spPr>
        <p:txBody>
          <a:bodyPr lIns="0" tIns="0" rIns="0" bIns="0"/>
          <a:lstStyle/>
          <a:p>
            <a:endParaRPr lang="en-US"/>
          </a:p>
        </p:txBody>
      </p:sp>
      <p:sp>
        <p:nvSpPr>
          <p:cNvPr id="12318" name="Line 30"/>
          <p:cNvSpPr>
            <a:spLocks noChangeShapeType="1"/>
          </p:cNvSpPr>
          <p:nvPr/>
        </p:nvSpPr>
        <p:spPr bwMode="auto">
          <a:xfrm flipH="1">
            <a:off x="4648200" y="4356100"/>
            <a:ext cx="469900" cy="0"/>
          </a:xfrm>
          <a:prstGeom prst="line">
            <a:avLst/>
          </a:prstGeom>
          <a:noFill/>
          <a:ln w="25400">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endParaRPr lang="en-GB"/>
          </a:p>
        </p:txBody>
      </p:sp>
      <p:sp>
        <p:nvSpPr>
          <p:cNvPr id="12319" name="Line 31"/>
          <p:cNvSpPr>
            <a:spLocks noChangeShapeType="1"/>
          </p:cNvSpPr>
          <p:nvPr/>
        </p:nvSpPr>
        <p:spPr bwMode="auto">
          <a:xfrm>
            <a:off x="4648200" y="5346700"/>
            <a:ext cx="469900" cy="0"/>
          </a:xfrm>
          <a:prstGeom prst="line">
            <a:avLst/>
          </a:prstGeom>
          <a:noFill/>
          <a:ln w="25400">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endParaRPr lang="en-GB"/>
          </a:p>
        </p:txBody>
      </p:sp>
      <p:sp>
        <p:nvSpPr>
          <p:cNvPr id="12320" name="Line 32"/>
          <p:cNvSpPr>
            <a:spLocks noChangeShapeType="1"/>
          </p:cNvSpPr>
          <p:nvPr/>
        </p:nvSpPr>
        <p:spPr bwMode="auto">
          <a:xfrm>
            <a:off x="5384800" y="4699000"/>
            <a:ext cx="0" cy="330200"/>
          </a:xfrm>
          <a:prstGeom prst="line">
            <a:avLst/>
          </a:prstGeom>
          <a:noFill/>
          <a:ln w="25400">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endParaRPr lang="en-GB"/>
          </a:p>
        </p:txBody>
      </p:sp>
      <p:sp>
        <p:nvSpPr>
          <p:cNvPr id="12321" name="Line 33"/>
          <p:cNvSpPr>
            <a:spLocks noChangeShapeType="1"/>
          </p:cNvSpPr>
          <p:nvPr/>
        </p:nvSpPr>
        <p:spPr bwMode="auto">
          <a:xfrm rot="10800000" flipH="1">
            <a:off x="5778500" y="4699000"/>
            <a:ext cx="0" cy="330200"/>
          </a:xfrm>
          <a:prstGeom prst="line">
            <a:avLst/>
          </a:prstGeom>
          <a:noFill/>
          <a:ln w="25400">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endParaRPr lang="en-GB"/>
          </a:p>
        </p:txBody>
      </p:sp>
      <p:sp>
        <p:nvSpPr>
          <p:cNvPr id="12322" name="Line 34"/>
          <p:cNvSpPr>
            <a:spLocks noChangeShapeType="1"/>
          </p:cNvSpPr>
          <p:nvPr/>
        </p:nvSpPr>
        <p:spPr bwMode="auto">
          <a:xfrm>
            <a:off x="3949700" y="4699000"/>
            <a:ext cx="0" cy="330200"/>
          </a:xfrm>
          <a:prstGeom prst="line">
            <a:avLst/>
          </a:prstGeom>
          <a:noFill/>
          <a:ln w="25400">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endParaRPr lang="en-GB"/>
          </a:p>
        </p:txBody>
      </p:sp>
      <p:sp>
        <p:nvSpPr>
          <p:cNvPr id="12323" name="Line 35"/>
          <p:cNvSpPr>
            <a:spLocks noChangeShapeType="1"/>
          </p:cNvSpPr>
          <p:nvPr/>
        </p:nvSpPr>
        <p:spPr bwMode="auto">
          <a:xfrm rot="10800000" flipH="1">
            <a:off x="4381500" y="4699000"/>
            <a:ext cx="0" cy="330200"/>
          </a:xfrm>
          <a:prstGeom prst="line">
            <a:avLst/>
          </a:prstGeom>
          <a:noFill/>
          <a:ln w="25400">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endParaRPr lang="en-GB"/>
          </a:p>
        </p:txBody>
      </p:sp>
      <p:sp>
        <p:nvSpPr>
          <p:cNvPr id="12324" name="Rectangle 42"/>
          <p:cNvSpPr>
            <a:spLocks/>
          </p:cNvSpPr>
          <p:nvPr/>
        </p:nvSpPr>
        <p:spPr bwMode="auto">
          <a:xfrm>
            <a:off x="4210050" y="5786438"/>
            <a:ext cx="13509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pPr algn="ctr"/>
            <a:r>
              <a:rPr lang="en-US" sz="1200">
                <a:latin typeface="Comic Sans MS" pitchFamily="66" charset="0"/>
                <a:sym typeface="Comic Sans MS" pitchFamily="66" charset="0"/>
              </a:rPr>
              <a:t>Loosely coupled -</a:t>
            </a:r>
          </a:p>
          <a:p>
            <a:pPr algn="ctr"/>
            <a:r>
              <a:rPr lang="en-US" sz="1200">
                <a:latin typeface="Comic Sans MS" pitchFamily="66" charset="0"/>
                <a:sym typeface="Comic Sans MS" pitchFamily="66" charset="0"/>
              </a:rPr>
              <a:t>some dependencies</a:t>
            </a:r>
          </a:p>
        </p:txBody>
      </p:sp>
      <p:sp>
        <p:nvSpPr>
          <p:cNvPr id="12325" name="Rectangle 36"/>
          <p:cNvSpPr>
            <a:spLocks/>
          </p:cNvSpPr>
          <p:nvPr/>
        </p:nvSpPr>
        <p:spPr bwMode="auto">
          <a:xfrm>
            <a:off x="1066800" y="4178300"/>
            <a:ext cx="876300" cy="520700"/>
          </a:xfrm>
          <a:prstGeom prst="rect">
            <a:avLst/>
          </a:prstGeom>
          <a:solidFill>
            <a:srgbClr val="E7C4FF"/>
          </a:solidFill>
          <a:ln w="25400">
            <a:solidFill>
              <a:schemeClr val="tx1"/>
            </a:solidFill>
            <a:miter lim="800000"/>
            <a:headEnd/>
            <a:tailEnd/>
          </a:ln>
        </p:spPr>
        <p:txBody>
          <a:bodyPr lIns="0" tIns="0" rIns="0" bIns="0"/>
          <a:lstStyle/>
          <a:p>
            <a:endParaRPr lang="en-US"/>
          </a:p>
        </p:txBody>
      </p:sp>
      <p:sp>
        <p:nvSpPr>
          <p:cNvPr id="12326" name="Rectangle 37"/>
          <p:cNvSpPr>
            <a:spLocks/>
          </p:cNvSpPr>
          <p:nvPr/>
        </p:nvSpPr>
        <p:spPr bwMode="auto">
          <a:xfrm>
            <a:off x="2349500" y="4178300"/>
            <a:ext cx="876300" cy="520700"/>
          </a:xfrm>
          <a:prstGeom prst="rect">
            <a:avLst/>
          </a:prstGeom>
          <a:solidFill>
            <a:srgbClr val="E7C4FF"/>
          </a:solidFill>
          <a:ln w="25400">
            <a:solidFill>
              <a:schemeClr val="tx1"/>
            </a:solidFill>
            <a:miter lim="800000"/>
            <a:headEnd/>
            <a:tailEnd/>
          </a:ln>
        </p:spPr>
        <p:txBody>
          <a:bodyPr lIns="0" tIns="0" rIns="0" bIns="0"/>
          <a:lstStyle/>
          <a:p>
            <a:endParaRPr lang="en-US"/>
          </a:p>
        </p:txBody>
      </p:sp>
      <p:sp>
        <p:nvSpPr>
          <p:cNvPr id="12327" name="Rectangle 38"/>
          <p:cNvSpPr>
            <a:spLocks/>
          </p:cNvSpPr>
          <p:nvPr/>
        </p:nvSpPr>
        <p:spPr bwMode="auto">
          <a:xfrm>
            <a:off x="2349500" y="4953000"/>
            <a:ext cx="876300" cy="520700"/>
          </a:xfrm>
          <a:prstGeom prst="rect">
            <a:avLst/>
          </a:prstGeom>
          <a:solidFill>
            <a:srgbClr val="E7C4FF"/>
          </a:solidFill>
          <a:ln w="25400">
            <a:solidFill>
              <a:schemeClr val="tx1"/>
            </a:solidFill>
            <a:miter lim="800000"/>
            <a:headEnd/>
            <a:tailEnd/>
          </a:ln>
        </p:spPr>
        <p:txBody>
          <a:bodyPr lIns="0" tIns="0" rIns="0" bIns="0"/>
          <a:lstStyle/>
          <a:p>
            <a:endParaRPr lang="en-US"/>
          </a:p>
        </p:txBody>
      </p:sp>
      <p:sp>
        <p:nvSpPr>
          <p:cNvPr id="12328" name="Rectangle 39"/>
          <p:cNvSpPr>
            <a:spLocks/>
          </p:cNvSpPr>
          <p:nvPr/>
        </p:nvSpPr>
        <p:spPr bwMode="auto">
          <a:xfrm>
            <a:off x="1066800" y="4953000"/>
            <a:ext cx="876300" cy="520700"/>
          </a:xfrm>
          <a:prstGeom prst="rect">
            <a:avLst/>
          </a:prstGeom>
          <a:solidFill>
            <a:srgbClr val="E7C4FF"/>
          </a:solidFill>
          <a:ln w="25400">
            <a:solidFill>
              <a:schemeClr val="tx1"/>
            </a:solidFill>
            <a:miter lim="800000"/>
            <a:headEnd/>
            <a:tailEnd/>
          </a:ln>
        </p:spPr>
        <p:txBody>
          <a:bodyPr lIns="0" tIns="0" rIns="0" bIns="0"/>
          <a:lstStyle/>
          <a:p>
            <a:endParaRPr lang="en-US"/>
          </a:p>
        </p:txBody>
      </p:sp>
      <p:sp>
        <p:nvSpPr>
          <p:cNvPr id="12329" name="Rectangle 40"/>
          <p:cNvSpPr>
            <a:spLocks/>
          </p:cNvSpPr>
          <p:nvPr/>
        </p:nvSpPr>
        <p:spPr bwMode="auto">
          <a:xfrm>
            <a:off x="1600200" y="5715000"/>
            <a:ext cx="11541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pPr algn="ctr"/>
            <a:r>
              <a:rPr lang="en-US" sz="1200">
                <a:latin typeface="Comic Sans MS" pitchFamily="66" charset="0"/>
                <a:sym typeface="Comic Sans MS" pitchFamily="66" charset="0"/>
              </a:rPr>
              <a:t>Uncoupled -</a:t>
            </a:r>
          </a:p>
          <a:p>
            <a:pPr algn="ctr"/>
            <a:r>
              <a:rPr lang="en-US" sz="1200">
                <a:latin typeface="Comic Sans MS" pitchFamily="66" charset="0"/>
                <a:sym typeface="Comic Sans MS" pitchFamily="66" charset="0"/>
              </a:rPr>
              <a:t>no dependencies</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457200" y="0"/>
            <a:ext cx="8220075" cy="1135063"/>
          </a:xfrm>
        </p:spPr>
        <p:txBody>
          <a:bodyPr>
            <a:normAutofit fontScale="90000"/>
          </a:bodyPr>
          <a:lstStyle/>
          <a:p>
            <a:pPr eaLnBrk="1" hangingPunct="1"/>
            <a:r>
              <a:rPr lang="en-US"/>
              <a:t>6.2 Design Principles</a:t>
            </a:r>
            <a:br>
              <a:rPr lang="en-US"/>
            </a:br>
            <a:r>
              <a:rPr lang="en-US" sz="2800"/>
              <a:t>Coupling (continued)</a:t>
            </a:r>
            <a:endParaRPr lang="en-US"/>
          </a:p>
        </p:txBody>
      </p:sp>
      <p:sp>
        <p:nvSpPr>
          <p:cNvPr id="13315" name="Rectangle 2"/>
          <p:cNvSpPr>
            <a:spLocks noGrp="1" noChangeArrowheads="1"/>
          </p:cNvSpPr>
          <p:nvPr>
            <p:ph idx="1"/>
          </p:nvPr>
        </p:nvSpPr>
        <p:spPr>
          <a:xfrm>
            <a:off x="457200" y="1447800"/>
            <a:ext cx="8220075" cy="4668838"/>
          </a:xfrm>
        </p:spPr>
        <p:txBody>
          <a:bodyPr/>
          <a:lstStyle/>
          <a:p>
            <a:r>
              <a:rPr lang="en-US"/>
              <a:t>There are many ways that modules can be dependent on each other:</a:t>
            </a:r>
          </a:p>
          <a:p>
            <a:pPr lvl="1"/>
            <a:r>
              <a:rPr lang="en-US" sz="1800"/>
              <a:t>The references made from one module to another</a:t>
            </a:r>
          </a:p>
          <a:p>
            <a:pPr lvl="1"/>
            <a:r>
              <a:rPr lang="en-US" sz="1800"/>
              <a:t>The amount of data passed from one module to another</a:t>
            </a:r>
          </a:p>
          <a:p>
            <a:pPr lvl="1"/>
            <a:r>
              <a:rPr lang="en-US" sz="1800"/>
              <a:t>The amount of control that one module has over the other</a:t>
            </a:r>
          </a:p>
          <a:p>
            <a:r>
              <a:rPr lang="en-US"/>
              <a:t>Coupling can be measured along a spectrum of dependence</a:t>
            </a:r>
          </a:p>
          <a:p>
            <a:pPr>
              <a:buFont typeface="Lucida Sans Unicode" pitchFamily="34" charset="0"/>
              <a:buNone/>
            </a:pPr>
            <a:endParaRPr lang="en-US" sz="240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a:xfrm>
            <a:off x="457200" y="0"/>
            <a:ext cx="8212138" cy="1127125"/>
          </a:xfrm>
        </p:spPr>
        <p:txBody>
          <a:bodyPr>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6.2 Design Principles </a:t>
            </a:r>
            <a:br>
              <a:rPr lang="en-GB"/>
            </a:br>
            <a:r>
              <a:rPr lang="en-GB" sz="2800"/>
              <a:t>Coupling: Types of Coupling</a:t>
            </a:r>
          </a:p>
        </p:txBody>
      </p:sp>
      <p:sp>
        <p:nvSpPr>
          <p:cNvPr id="14339" name="Rectangle 2"/>
          <p:cNvSpPr>
            <a:spLocks noGrp="1" noChangeArrowheads="1"/>
          </p:cNvSpPr>
          <p:nvPr>
            <p:ph idx="1"/>
          </p:nvPr>
        </p:nvSpPr>
        <p:spPr>
          <a:xfrm>
            <a:off x="457200" y="1447800"/>
            <a:ext cx="8212138" cy="4660900"/>
          </a:xfrm>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a:t>Content coupling</a:t>
            </a:r>
          </a:p>
          <a:p>
            <a:pPr>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a:t>Common coupling</a:t>
            </a:r>
          </a:p>
          <a:p>
            <a:pPr>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a:t>Control coupling</a:t>
            </a:r>
          </a:p>
          <a:p>
            <a:pPr>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a:t>Stamp coupling</a:t>
            </a:r>
          </a:p>
          <a:p>
            <a:pPr>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a:t>Data coupling</a:t>
            </a:r>
          </a:p>
        </p:txBody>
      </p:sp>
      <p:sp>
        <p:nvSpPr>
          <p:cNvPr id="14340" name="Rectangle 3"/>
          <p:cNvSpPr>
            <a:spLocks/>
          </p:cNvSpPr>
          <p:nvPr/>
        </p:nvSpPr>
        <p:spPr bwMode="auto">
          <a:xfrm>
            <a:off x="7416800" y="3276600"/>
            <a:ext cx="13319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0" tIns="0" rIns="0" bIns="0"/>
          <a:lstStyle/>
          <a:p>
            <a:r>
              <a:rPr lang="en-US" sz="1000">
                <a:latin typeface="Comic Sans MS" pitchFamily="66" charset="0"/>
              </a:rPr>
              <a:t>TIGHT COUPLING</a:t>
            </a:r>
            <a:endParaRPr lang="en-US" sz="1000" noProof="1"/>
          </a:p>
          <a:p>
            <a:endParaRPr lang="en-US"/>
          </a:p>
        </p:txBody>
      </p:sp>
      <p:sp>
        <p:nvSpPr>
          <p:cNvPr id="14341" name="Rectangle 4"/>
          <p:cNvSpPr>
            <a:spLocks/>
          </p:cNvSpPr>
          <p:nvPr/>
        </p:nvSpPr>
        <p:spPr bwMode="auto">
          <a:xfrm>
            <a:off x="7340600" y="4267200"/>
            <a:ext cx="13335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0" tIns="0" rIns="0" bIns="0"/>
          <a:lstStyle/>
          <a:p>
            <a:r>
              <a:rPr lang="en-US" sz="1000">
                <a:latin typeface="Comic Sans MS" pitchFamily="66" charset="0"/>
              </a:rPr>
              <a:t>LOOSE COUPLING</a:t>
            </a:r>
            <a:endParaRPr lang="en-US" sz="1000" noProof="1"/>
          </a:p>
          <a:p>
            <a:endParaRPr lang="en-US"/>
          </a:p>
        </p:txBody>
      </p:sp>
      <p:sp>
        <p:nvSpPr>
          <p:cNvPr id="14342" name="Rectangle 5"/>
          <p:cNvSpPr>
            <a:spLocks/>
          </p:cNvSpPr>
          <p:nvPr/>
        </p:nvSpPr>
        <p:spPr bwMode="auto">
          <a:xfrm>
            <a:off x="7340600" y="5181600"/>
            <a:ext cx="13335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0" tIns="0" rIns="0" bIns="0"/>
          <a:lstStyle/>
          <a:p>
            <a:r>
              <a:rPr lang="en-US" sz="1000">
                <a:latin typeface="Comic Sans MS" pitchFamily="66" charset="0"/>
              </a:rPr>
              <a:t>LOW COUPLING</a:t>
            </a:r>
            <a:endParaRPr lang="en-US" sz="1000" noProof="1"/>
          </a:p>
          <a:p>
            <a:endParaRPr lang="en-US"/>
          </a:p>
        </p:txBody>
      </p:sp>
      <p:sp>
        <p:nvSpPr>
          <p:cNvPr id="14343" name="AutoShape 6"/>
          <p:cNvSpPr>
            <a:spLocks/>
          </p:cNvSpPr>
          <p:nvPr/>
        </p:nvSpPr>
        <p:spPr bwMode="auto">
          <a:xfrm rot="-5400000">
            <a:off x="4584700" y="2425700"/>
            <a:ext cx="2438400" cy="3530600"/>
          </a:xfrm>
          <a:prstGeom prst="rightArrow">
            <a:avLst>
              <a:gd name="adj1" fmla="val 72824"/>
              <a:gd name="adj2" fmla="val 43769"/>
            </a:avLst>
          </a:prstGeom>
          <a:solidFill>
            <a:srgbClr val="E3F6FF"/>
          </a:solidFill>
          <a:ln w="25400">
            <a:solidFill>
              <a:srgbClr val="154168"/>
            </a:solidFill>
            <a:miter lim="800000"/>
            <a:headEnd/>
            <a:tailEnd/>
          </a:ln>
          <a:effectLst>
            <a:outerShdw dist="12699" dir="659961" algn="ctr" rotWithShape="0">
              <a:schemeClr val="bg2">
                <a:alpha val="50000"/>
              </a:schemeClr>
            </a:outerShdw>
          </a:effectLst>
        </p:spPr>
        <p:txBody>
          <a:bodyPr lIns="0" tIns="0" rIns="0" bIns="0"/>
          <a:lstStyle/>
          <a:p>
            <a:endParaRPr lang="en-US"/>
          </a:p>
        </p:txBody>
      </p:sp>
      <p:sp>
        <p:nvSpPr>
          <p:cNvPr id="14344" name="Rectangle 7"/>
          <p:cNvSpPr>
            <a:spLocks/>
          </p:cNvSpPr>
          <p:nvPr/>
        </p:nvSpPr>
        <p:spPr bwMode="auto">
          <a:xfrm>
            <a:off x="5181600" y="3381375"/>
            <a:ext cx="1276350" cy="197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pPr algn="ctr">
              <a:lnSpc>
                <a:spcPct val="90000"/>
              </a:lnSpc>
            </a:pPr>
            <a:r>
              <a:rPr lang="en-US" sz="1300">
                <a:solidFill>
                  <a:srgbClr val="154168"/>
                </a:solidFill>
                <a:latin typeface="Comic Sans MS" pitchFamily="66" charset="0"/>
                <a:sym typeface="Comic Sans MS" pitchFamily="66" charset="0"/>
              </a:rPr>
              <a:t>Content coupling</a:t>
            </a:r>
          </a:p>
          <a:p>
            <a:pPr algn="ctr">
              <a:lnSpc>
                <a:spcPct val="90000"/>
              </a:lnSpc>
            </a:pPr>
            <a:endParaRPr lang="en-US" sz="1300">
              <a:solidFill>
                <a:srgbClr val="154168"/>
              </a:solidFill>
              <a:latin typeface="Comic Sans MS" pitchFamily="66" charset="0"/>
              <a:sym typeface="Comic Sans MS" pitchFamily="66" charset="0"/>
            </a:endParaRPr>
          </a:p>
          <a:p>
            <a:pPr algn="ctr">
              <a:lnSpc>
                <a:spcPct val="90000"/>
              </a:lnSpc>
            </a:pPr>
            <a:r>
              <a:rPr lang="en-US" sz="1300">
                <a:solidFill>
                  <a:srgbClr val="154168"/>
                </a:solidFill>
                <a:latin typeface="Comic Sans MS" pitchFamily="66" charset="0"/>
                <a:sym typeface="Comic Sans MS" pitchFamily="66" charset="0"/>
              </a:rPr>
              <a:t>Common coupling</a:t>
            </a:r>
          </a:p>
          <a:p>
            <a:pPr algn="ctr">
              <a:lnSpc>
                <a:spcPct val="90000"/>
              </a:lnSpc>
            </a:pPr>
            <a:endParaRPr lang="en-US" sz="1300">
              <a:solidFill>
                <a:srgbClr val="154168"/>
              </a:solidFill>
              <a:latin typeface="Comic Sans MS" pitchFamily="66" charset="0"/>
              <a:sym typeface="Comic Sans MS" pitchFamily="66" charset="0"/>
            </a:endParaRPr>
          </a:p>
          <a:p>
            <a:pPr algn="ctr">
              <a:lnSpc>
                <a:spcPct val="90000"/>
              </a:lnSpc>
            </a:pPr>
            <a:r>
              <a:rPr lang="en-US" sz="1300">
                <a:solidFill>
                  <a:srgbClr val="154168"/>
                </a:solidFill>
                <a:latin typeface="Comic Sans MS" pitchFamily="66" charset="0"/>
                <a:sym typeface="Comic Sans MS" pitchFamily="66" charset="0"/>
              </a:rPr>
              <a:t>Control coupling</a:t>
            </a:r>
          </a:p>
          <a:p>
            <a:pPr algn="ctr">
              <a:lnSpc>
                <a:spcPct val="90000"/>
              </a:lnSpc>
            </a:pPr>
            <a:endParaRPr lang="en-US" sz="1300">
              <a:solidFill>
                <a:srgbClr val="154168"/>
              </a:solidFill>
              <a:latin typeface="Comic Sans MS" pitchFamily="66" charset="0"/>
              <a:sym typeface="Comic Sans MS" pitchFamily="66" charset="0"/>
            </a:endParaRPr>
          </a:p>
          <a:p>
            <a:pPr algn="ctr">
              <a:lnSpc>
                <a:spcPct val="90000"/>
              </a:lnSpc>
            </a:pPr>
            <a:r>
              <a:rPr lang="en-US" sz="1300">
                <a:solidFill>
                  <a:srgbClr val="154168"/>
                </a:solidFill>
                <a:latin typeface="Comic Sans MS" pitchFamily="66" charset="0"/>
                <a:sym typeface="Comic Sans MS" pitchFamily="66" charset="0"/>
              </a:rPr>
              <a:t>Stamp coupling</a:t>
            </a:r>
          </a:p>
          <a:p>
            <a:pPr algn="ctr">
              <a:lnSpc>
                <a:spcPct val="90000"/>
              </a:lnSpc>
            </a:pPr>
            <a:endParaRPr lang="en-US" sz="1300">
              <a:solidFill>
                <a:srgbClr val="154168"/>
              </a:solidFill>
              <a:latin typeface="Comic Sans MS" pitchFamily="66" charset="0"/>
              <a:sym typeface="Comic Sans MS" pitchFamily="66" charset="0"/>
            </a:endParaRPr>
          </a:p>
          <a:p>
            <a:pPr algn="ctr">
              <a:lnSpc>
                <a:spcPct val="90000"/>
              </a:lnSpc>
            </a:pPr>
            <a:r>
              <a:rPr lang="en-US" sz="1300">
                <a:solidFill>
                  <a:srgbClr val="154168"/>
                </a:solidFill>
                <a:latin typeface="Comic Sans MS" pitchFamily="66" charset="0"/>
                <a:sym typeface="Comic Sans MS" pitchFamily="66" charset="0"/>
              </a:rPr>
              <a:t>Data coupling</a:t>
            </a:r>
          </a:p>
          <a:p>
            <a:pPr algn="ctr">
              <a:lnSpc>
                <a:spcPct val="90000"/>
              </a:lnSpc>
            </a:pPr>
            <a:endParaRPr lang="en-US" sz="1300">
              <a:solidFill>
                <a:srgbClr val="154168"/>
              </a:solidFill>
              <a:latin typeface="Comic Sans MS" pitchFamily="66" charset="0"/>
              <a:sym typeface="Comic Sans MS" pitchFamily="66" charset="0"/>
            </a:endParaRPr>
          </a:p>
          <a:p>
            <a:pPr algn="ctr">
              <a:lnSpc>
                <a:spcPct val="90000"/>
              </a:lnSpc>
            </a:pPr>
            <a:r>
              <a:rPr lang="en-US" sz="1300">
                <a:solidFill>
                  <a:srgbClr val="154168"/>
                </a:solidFill>
                <a:latin typeface="Comic Sans MS" pitchFamily="66" charset="0"/>
                <a:sym typeface="Comic Sans MS" pitchFamily="66" charset="0"/>
              </a:rPr>
              <a:t>Uncoupled</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a:xfrm>
            <a:off x="457200" y="0"/>
            <a:ext cx="8212138" cy="1127125"/>
          </a:xfrm>
        </p:spPr>
        <p:txBody>
          <a:bodyPr>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6.2 Design Principles </a:t>
            </a:r>
            <a:br>
              <a:rPr lang="en-GB"/>
            </a:br>
            <a:r>
              <a:rPr lang="en-GB" sz="2800"/>
              <a:t>Content Coupling</a:t>
            </a:r>
          </a:p>
        </p:txBody>
      </p:sp>
      <p:sp>
        <p:nvSpPr>
          <p:cNvPr id="15363" name="Rectangle 2"/>
          <p:cNvSpPr>
            <a:spLocks noGrp="1" noChangeArrowheads="1"/>
          </p:cNvSpPr>
          <p:nvPr>
            <p:ph idx="1"/>
          </p:nvPr>
        </p:nvSpPr>
        <p:spPr>
          <a:xfrm>
            <a:off x="457200" y="1447800"/>
            <a:ext cx="8212138" cy="4660900"/>
          </a:xfrm>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a:t>Occurs when one component modifies an internal data item in another component, or when one component branches into the middle of another component</a:t>
            </a:r>
          </a:p>
        </p:txBody>
      </p:sp>
      <p:pic>
        <p:nvPicPr>
          <p:cNvPr id="1536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505200"/>
            <a:ext cx="2514600" cy="183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Rectangle 3"/>
          <p:cNvSpPr>
            <a:spLocks/>
          </p:cNvSpPr>
          <p:nvPr/>
        </p:nvSpPr>
        <p:spPr bwMode="auto">
          <a:xfrm>
            <a:off x="3505200" y="2819400"/>
            <a:ext cx="2438400" cy="31940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88900" tIns="88900" rIns="88900" bIns="88900" anchor="ctr">
            <a:spAutoFit/>
          </a:bodyPr>
          <a:lstStyle/>
          <a:p>
            <a:pPr>
              <a:lnSpc>
                <a:spcPct val="60000"/>
              </a:lnSpc>
              <a:buFont typeface="Lucida Sans Unicode" pitchFamily="34" charset="0"/>
              <a:buNone/>
            </a:pPr>
            <a:r>
              <a:rPr lang="en-US" sz="1300">
                <a:latin typeface="Comic Sans MS" pitchFamily="66" charset="0"/>
                <a:sym typeface="Comic Sans MS" pitchFamily="66" charset="0"/>
              </a:rPr>
              <a:t>Module B</a:t>
            </a:r>
          </a:p>
          <a:p>
            <a:pPr>
              <a:lnSpc>
                <a:spcPct val="60000"/>
              </a:lnSpc>
              <a:buFont typeface="Lucida Sans Unicode" pitchFamily="34" charset="0"/>
              <a:buNone/>
            </a:pPr>
            <a:r>
              <a:rPr lang="en-US" sz="1300">
                <a:latin typeface="Comic Sans MS" pitchFamily="66" charset="0"/>
                <a:sym typeface="Comic Sans MS" pitchFamily="66" charset="0"/>
              </a:rPr>
              <a:t>_________________</a:t>
            </a:r>
          </a:p>
          <a:p>
            <a:pPr>
              <a:lnSpc>
                <a:spcPct val="60000"/>
              </a:lnSpc>
              <a:buFont typeface="Lucida Sans Unicode" pitchFamily="34" charset="0"/>
              <a:buNone/>
            </a:pPr>
            <a:r>
              <a:rPr lang="en-US" sz="1300">
                <a:latin typeface="Comic Sans MS" pitchFamily="66" charset="0"/>
                <a:sym typeface="Comic Sans MS" pitchFamily="66" charset="0"/>
              </a:rPr>
              <a:t>_________________ </a:t>
            </a:r>
          </a:p>
          <a:p>
            <a:pPr>
              <a:lnSpc>
                <a:spcPct val="60000"/>
              </a:lnSpc>
              <a:buFont typeface="Lucida Sans Unicode" pitchFamily="34" charset="0"/>
              <a:buNone/>
            </a:pPr>
            <a:r>
              <a:rPr lang="en-US" sz="1300">
                <a:latin typeface="Comic Sans MS" pitchFamily="66" charset="0"/>
                <a:sym typeface="Comic Sans MS" pitchFamily="66" charset="0"/>
              </a:rPr>
              <a:t>_________________</a:t>
            </a:r>
          </a:p>
          <a:p>
            <a:pPr>
              <a:lnSpc>
                <a:spcPct val="40000"/>
              </a:lnSpc>
              <a:buFont typeface="Lucida Sans Unicode" pitchFamily="34" charset="0"/>
              <a:buNone/>
            </a:pPr>
            <a:r>
              <a:rPr lang="en-US" sz="1300">
                <a:latin typeface="Comic Sans MS" pitchFamily="66" charset="0"/>
                <a:sym typeface="Comic Sans MS" pitchFamily="66" charset="0"/>
              </a:rPr>
              <a:t>_________________</a:t>
            </a:r>
          </a:p>
          <a:p>
            <a:r>
              <a:rPr lang="en-US" sz="1300">
                <a:latin typeface="Comic Sans MS" pitchFamily="66" charset="0"/>
                <a:sym typeface="Comic Sans MS" pitchFamily="66" charset="0"/>
              </a:rPr>
              <a:t>Generate D</a:t>
            </a:r>
          </a:p>
          <a:p>
            <a:pPr>
              <a:buFont typeface="Lucida Sans Unicode" pitchFamily="34" charset="0"/>
              <a:buNone/>
            </a:pPr>
            <a:r>
              <a:rPr lang="en-US" sz="1300">
                <a:latin typeface="Comic Sans MS" pitchFamily="66" charset="0"/>
                <a:sym typeface="Comic Sans MS" pitchFamily="66" charset="0"/>
              </a:rPr>
              <a:t>Call D</a:t>
            </a:r>
          </a:p>
          <a:p>
            <a:pPr>
              <a:lnSpc>
                <a:spcPct val="50000"/>
              </a:lnSpc>
              <a:buFont typeface="Lucida Sans Unicode" pitchFamily="34" charset="0"/>
              <a:buNone/>
            </a:pPr>
            <a:r>
              <a:rPr lang="en-US" sz="1300">
                <a:latin typeface="Comic Sans MS" pitchFamily="66" charset="0"/>
                <a:sym typeface="Comic Sans MS" pitchFamily="66" charset="0"/>
              </a:rPr>
              <a:t>_________________</a:t>
            </a:r>
          </a:p>
          <a:p>
            <a:pPr>
              <a:lnSpc>
                <a:spcPct val="50000"/>
              </a:lnSpc>
              <a:buFont typeface="Lucida Sans Unicode" pitchFamily="34" charset="0"/>
              <a:buNone/>
            </a:pPr>
            <a:r>
              <a:rPr lang="en-US" sz="1300">
                <a:latin typeface="Comic Sans MS" pitchFamily="66" charset="0"/>
                <a:sym typeface="Comic Sans MS" pitchFamily="66" charset="0"/>
              </a:rPr>
              <a:t>_________________</a:t>
            </a:r>
          </a:p>
          <a:p>
            <a:pPr>
              <a:lnSpc>
                <a:spcPct val="50000"/>
              </a:lnSpc>
              <a:buFont typeface="Lucida Sans Unicode" pitchFamily="34" charset="0"/>
              <a:buNone/>
            </a:pPr>
            <a:r>
              <a:rPr lang="en-US" sz="1300">
                <a:latin typeface="Comic Sans MS" pitchFamily="66" charset="0"/>
                <a:sym typeface="Comic Sans MS" pitchFamily="66" charset="0"/>
              </a:rPr>
              <a:t>_________________ </a:t>
            </a:r>
          </a:p>
          <a:p>
            <a:pPr>
              <a:lnSpc>
                <a:spcPct val="50000"/>
              </a:lnSpc>
              <a:buFont typeface="Lucida Sans Unicode" pitchFamily="34" charset="0"/>
              <a:buNone/>
            </a:pPr>
            <a:r>
              <a:rPr lang="en-US" sz="1300">
                <a:latin typeface="Comic Sans MS" pitchFamily="66" charset="0"/>
                <a:sym typeface="Comic Sans MS" pitchFamily="66" charset="0"/>
              </a:rPr>
              <a:t>_________________</a:t>
            </a:r>
          </a:p>
          <a:p>
            <a:pPr>
              <a:lnSpc>
                <a:spcPct val="50000"/>
              </a:lnSpc>
              <a:buFont typeface="Lucida Sans Unicode" pitchFamily="34" charset="0"/>
              <a:buNone/>
            </a:pPr>
            <a:r>
              <a:rPr lang="en-US" sz="1300">
                <a:latin typeface="Comic Sans MS" pitchFamily="66" charset="0"/>
                <a:sym typeface="Comic Sans MS" pitchFamily="66" charset="0"/>
              </a:rPr>
              <a:t>_________________</a:t>
            </a:r>
          </a:p>
          <a:p>
            <a:pPr>
              <a:lnSpc>
                <a:spcPct val="50000"/>
              </a:lnSpc>
              <a:buFont typeface="Lucida Sans Unicode" pitchFamily="34" charset="0"/>
              <a:buNone/>
            </a:pPr>
            <a:r>
              <a:rPr lang="en-US" sz="1300">
                <a:latin typeface="Comic Sans MS" pitchFamily="66" charset="0"/>
                <a:sym typeface="Comic Sans MS" pitchFamily="66" charset="0"/>
              </a:rPr>
              <a:t>_________________</a:t>
            </a:r>
          </a:p>
          <a:p>
            <a:pPr>
              <a:lnSpc>
                <a:spcPct val="50000"/>
              </a:lnSpc>
              <a:buFont typeface="Lucida Sans Unicode" pitchFamily="34" charset="0"/>
              <a:buNone/>
            </a:pPr>
            <a:r>
              <a:rPr lang="en-US" sz="1300">
                <a:latin typeface="Comic Sans MS" pitchFamily="66" charset="0"/>
                <a:sym typeface="Comic Sans MS" pitchFamily="66" charset="0"/>
              </a:rPr>
              <a:t>_________________ </a:t>
            </a:r>
          </a:p>
          <a:p>
            <a:pPr>
              <a:lnSpc>
                <a:spcPct val="50000"/>
              </a:lnSpc>
              <a:buFont typeface="Lucida Sans Unicode" pitchFamily="34" charset="0"/>
              <a:buNone/>
            </a:pPr>
            <a:r>
              <a:rPr lang="en-US" sz="1300">
                <a:latin typeface="Comic Sans MS" pitchFamily="66" charset="0"/>
                <a:sym typeface="Comic Sans MS" pitchFamily="66" charset="0"/>
              </a:rPr>
              <a:t>_________________</a:t>
            </a:r>
          </a:p>
          <a:p>
            <a:pPr>
              <a:lnSpc>
                <a:spcPct val="50000"/>
              </a:lnSpc>
              <a:buFont typeface="Lucida Sans Unicode" pitchFamily="34" charset="0"/>
              <a:buNone/>
            </a:pPr>
            <a:endParaRPr lang="en-US" sz="1300">
              <a:latin typeface="Comic Sans MS" pitchFamily="66" charset="0"/>
              <a:sym typeface="Comic Sans MS" pitchFamily="66" charset="0"/>
            </a:endParaRPr>
          </a:p>
        </p:txBody>
      </p:sp>
      <p:sp>
        <p:nvSpPr>
          <p:cNvPr id="15366" name="Rectangle 4"/>
          <p:cNvSpPr>
            <a:spLocks/>
          </p:cNvSpPr>
          <p:nvPr/>
        </p:nvSpPr>
        <p:spPr bwMode="auto">
          <a:xfrm>
            <a:off x="6629400" y="3352800"/>
            <a:ext cx="2057400" cy="2425700"/>
          </a:xfrm>
          <a:prstGeom prst="rect">
            <a:avLst/>
          </a:prstGeom>
          <a:noFill/>
          <a:ln w="12700">
            <a:solidFill>
              <a:srgbClr val="0F2F4B"/>
            </a:solidFill>
            <a:miter lim="800000"/>
            <a:headEnd/>
            <a:tailEnd/>
          </a:ln>
          <a:extLst>
            <a:ext uri="{909E8E84-426E-40DD-AFC4-6F175D3DCCD1}">
              <a14:hiddenFill xmlns:a14="http://schemas.microsoft.com/office/drawing/2010/main">
                <a:solidFill>
                  <a:srgbClr val="FFFFFF"/>
                </a:solidFill>
              </a14:hiddenFill>
            </a:ext>
          </a:extLst>
        </p:spPr>
        <p:txBody>
          <a:bodyPr lIns="88900" tIns="88900" rIns="88900" bIns="88900" anchor="ctr">
            <a:spAutoFit/>
          </a:bodyPr>
          <a:lstStyle/>
          <a:p>
            <a:pPr>
              <a:lnSpc>
                <a:spcPct val="60000"/>
              </a:lnSpc>
              <a:buFont typeface="Lucida Sans Unicode" pitchFamily="34" charset="0"/>
              <a:buNone/>
            </a:pPr>
            <a:r>
              <a:rPr lang="en-US" sz="1300">
                <a:latin typeface="Comic Sans MS" pitchFamily="66" charset="0"/>
                <a:sym typeface="Comic Sans MS" pitchFamily="66" charset="0"/>
              </a:rPr>
              <a:t>Module D</a:t>
            </a:r>
          </a:p>
          <a:p>
            <a:pPr>
              <a:lnSpc>
                <a:spcPct val="60000"/>
              </a:lnSpc>
              <a:buFont typeface="Lucida Sans Unicode" pitchFamily="34" charset="0"/>
              <a:buNone/>
            </a:pPr>
            <a:r>
              <a:rPr lang="en-US" sz="1300">
                <a:latin typeface="Comic Sans MS" pitchFamily="66" charset="0"/>
                <a:sym typeface="Comic Sans MS" pitchFamily="66" charset="0"/>
              </a:rPr>
              <a:t>_________________</a:t>
            </a:r>
          </a:p>
          <a:p>
            <a:pPr>
              <a:lnSpc>
                <a:spcPct val="60000"/>
              </a:lnSpc>
              <a:buFont typeface="Lucida Sans Unicode" pitchFamily="34" charset="0"/>
              <a:buNone/>
            </a:pPr>
            <a:r>
              <a:rPr lang="en-US" sz="1300">
                <a:latin typeface="Comic Sans MS" pitchFamily="66" charset="0"/>
                <a:sym typeface="Comic Sans MS" pitchFamily="66" charset="0"/>
              </a:rPr>
              <a:t>_________________ </a:t>
            </a:r>
          </a:p>
          <a:p>
            <a:pPr>
              <a:lnSpc>
                <a:spcPct val="60000"/>
              </a:lnSpc>
              <a:buFont typeface="Lucida Sans Unicode" pitchFamily="34" charset="0"/>
              <a:buNone/>
            </a:pPr>
            <a:r>
              <a:rPr lang="en-US" sz="1300">
                <a:latin typeface="Comic Sans MS" pitchFamily="66" charset="0"/>
                <a:sym typeface="Comic Sans MS" pitchFamily="66" charset="0"/>
              </a:rPr>
              <a:t>_________________</a:t>
            </a:r>
          </a:p>
          <a:p>
            <a:pPr>
              <a:lnSpc>
                <a:spcPct val="60000"/>
              </a:lnSpc>
              <a:buFont typeface="Lucida Sans Unicode" pitchFamily="34" charset="0"/>
              <a:buNone/>
            </a:pPr>
            <a:r>
              <a:rPr lang="en-US" sz="1300">
                <a:latin typeface="Comic Sans MS" pitchFamily="66" charset="0"/>
                <a:sym typeface="Comic Sans MS" pitchFamily="66" charset="0"/>
              </a:rPr>
              <a:t>_________________</a:t>
            </a:r>
          </a:p>
          <a:p>
            <a:pPr>
              <a:lnSpc>
                <a:spcPct val="60000"/>
              </a:lnSpc>
              <a:buFont typeface="Lucida Sans Unicode" pitchFamily="34" charset="0"/>
              <a:buNone/>
            </a:pPr>
            <a:r>
              <a:rPr lang="en-US" sz="1300">
                <a:latin typeface="Comic Sans MS" pitchFamily="66" charset="0"/>
                <a:sym typeface="Comic Sans MS" pitchFamily="66" charset="0"/>
              </a:rPr>
              <a:t>_________________</a:t>
            </a:r>
          </a:p>
          <a:p>
            <a:pPr>
              <a:lnSpc>
                <a:spcPct val="60000"/>
              </a:lnSpc>
              <a:buFont typeface="Lucida Sans Unicode" pitchFamily="34" charset="0"/>
              <a:buNone/>
            </a:pPr>
            <a:r>
              <a:rPr lang="en-US" sz="1300">
                <a:latin typeface="Comic Sans MS" pitchFamily="66" charset="0"/>
                <a:sym typeface="Comic Sans MS" pitchFamily="66" charset="0"/>
              </a:rPr>
              <a:t>_________________</a:t>
            </a:r>
          </a:p>
          <a:p>
            <a:pPr>
              <a:lnSpc>
                <a:spcPct val="60000"/>
              </a:lnSpc>
              <a:buFont typeface="Lucida Sans Unicode" pitchFamily="34" charset="0"/>
              <a:buNone/>
            </a:pPr>
            <a:r>
              <a:rPr lang="en-US" sz="1300">
                <a:latin typeface="Comic Sans MS" pitchFamily="66" charset="0"/>
                <a:sym typeface="Comic Sans MS" pitchFamily="66" charset="0"/>
              </a:rPr>
              <a:t>_________________ </a:t>
            </a:r>
          </a:p>
          <a:p>
            <a:pPr>
              <a:lnSpc>
                <a:spcPct val="60000"/>
              </a:lnSpc>
              <a:buFont typeface="Lucida Sans Unicode" pitchFamily="34" charset="0"/>
              <a:buNone/>
            </a:pPr>
            <a:r>
              <a:rPr lang="en-US" sz="1300">
                <a:latin typeface="Comic Sans MS" pitchFamily="66" charset="0"/>
                <a:sym typeface="Comic Sans MS" pitchFamily="66" charset="0"/>
              </a:rPr>
              <a:t>_________________</a:t>
            </a:r>
          </a:p>
          <a:p>
            <a:pPr>
              <a:lnSpc>
                <a:spcPct val="60000"/>
              </a:lnSpc>
              <a:buFont typeface="Lucida Sans Unicode" pitchFamily="34" charset="0"/>
              <a:buNone/>
            </a:pPr>
            <a:r>
              <a:rPr lang="en-US" sz="1300">
                <a:latin typeface="Comic Sans MS" pitchFamily="66" charset="0"/>
                <a:sym typeface="Comic Sans MS" pitchFamily="66" charset="0"/>
              </a:rPr>
              <a:t>_________________</a:t>
            </a:r>
          </a:p>
          <a:p>
            <a:pPr>
              <a:lnSpc>
                <a:spcPct val="60000"/>
              </a:lnSpc>
              <a:buFont typeface="Lucida Sans Unicode" pitchFamily="34" charset="0"/>
              <a:buNone/>
            </a:pPr>
            <a:r>
              <a:rPr lang="en-US" sz="1300">
                <a:latin typeface="Comic Sans MS" pitchFamily="66" charset="0"/>
                <a:sym typeface="Comic Sans MS" pitchFamily="66" charset="0"/>
              </a:rPr>
              <a:t>_________________</a:t>
            </a:r>
          </a:p>
          <a:p>
            <a:pPr>
              <a:lnSpc>
                <a:spcPct val="40000"/>
              </a:lnSpc>
              <a:buFont typeface="Lucida Sans Unicode" pitchFamily="34" charset="0"/>
              <a:buNone/>
            </a:pPr>
            <a:endParaRPr lang="en-US" sz="1300">
              <a:latin typeface="Comic Sans MS" pitchFamily="66" charset="0"/>
              <a:sym typeface="Comic Sans MS" pitchFamily="66" charset="0"/>
            </a:endParaRPr>
          </a:p>
        </p:txBody>
      </p:sp>
      <p:sp>
        <p:nvSpPr>
          <p:cNvPr id="15367" name="Line 5"/>
          <p:cNvSpPr>
            <a:spLocks noChangeShapeType="1"/>
          </p:cNvSpPr>
          <p:nvPr/>
        </p:nvSpPr>
        <p:spPr bwMode="auto">
          <a:xfrm flipH="1">
            <a:off x="4200525" y="4903788"/>
            <a:ext cx="2451100" cy="0"/>
          </a:xfrm>
          <a:prstGeom prst="line">
            <a:avLst/>
          </a:prstGeom>
          <a:noFill/>
          <a:ln w="38100">
            <a:solidFill>
              <a:srgbClr val="0F2F4B"/>
            </a:solidFill>
            <a:round/>
            <a:headEnd type="stealth" w="med" len="med"/>
            <a:tailEnd/>
          </a:ln>
          <a:extLst>
            <a:ext uri="{909E8E84-426E-40DD-AFC4-6F175D3DCCD1}">
              <a14:hiddenFill xmlns:a14="http://schemas.microsoft.com/office/drawing/2010/main">
                <a:noFill/>
              </a14:hiddenFill>
            </a:ext>
          </a:extLst>
        </p:spPr>
        <p:txBody>
          <a:bodyPr/>
          <a:lstStyle/>
          <a:p>
            <a:endParaRPr lang="en-GB"/>
          </a:p>
        </p:txBody>
      </p:sp>
      <p:sp>
        <p:nvSpPr>
          <p:cNvPr id="15368" name="Line 6"/>
          <p:cNvSpPr>
            <a:spLocks noChangeShapeType="1"/>
          </p:cNvSpPr>
          <p:nvPr/>
        </p:nvSpPr>
        <p:spPr bwMode="auto">
          <a:xfrm flipH="1">
            <a:off x="4606925" y="4675188"/>
            <a:ext cx="2032000" cy="0"/>
          </a:xfrm>
          <a:prstGeom prst="line">
            <a:avLst/>
          </a:prstGeom>
          <a:noFill/>
          <a:ln w="38100">
            <a:solidFill>
              <a:srgbClr val="0F2F4B"/>
            </a:solidFill>
            <a:prstDash val="dash"/>
            <a:round/>
            <a:headEnd type="stealth" w="med" len="med"/>
            <a:tailEnd/>
          </a:ln>
          <a:extLst>
            <a:ext uri="{909E8E84-426E-40DD-AFC4-6F175D3DCCD1}">
              <a14:hiddenFill xmlns:a14="http://schemas.microsoft.com/office/drawing/2010/main">
                <a:noFill/>
              </a14:hiddenFill>
            </a:ext>
          </a:extLst>
        </p:spPr>
        <p:txBody>
          <a:bodyPr/>
          <a:lstStyle/>
          <a:p>
            <a:endParaRPr lang="en-GB"/>
          </a:p>
        </p:txBody>
      </p:sp>
    </p:spTree>
  </p:cSld>
  <p:clrMapOvr>
    <a:masterClrMapping/>
  </p:clrMapOvr>
  <p:transition spd="med"/>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3802</TotalTime>
  <Words>2266</Words>
  <Application>Microsoft Office PowerPoint</Application>
  <PresentationFormat>On-screen Show (4:3)</PresentationFormat>
  <Paragraphs>289</Paragraphs>
  <Slides>42</Slides>
  <Notes>32</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42</vt:i4>
      </vt:variant>
    </vt:vector>
  </HeadingPairs>
  <TitlesOfParts>
    <vt:vector size="57" baseType="lpstr">
      <vt:lpstr>Arial</vt:lpstr>
      <vt:lpstr>Book Antiqua</vt:lpstr>
      <vt:lpstr>Calibri</vt:lpstr>
      <vt:lpstr>Comic Sans MS</vt:lpstr>
      <vt:lpstr>Courier New</vt:lpstr>
      <vt:lpstr>Lucida Sans</vt:lpstr>
      <vt:lpstr>Lucida Sans Unicode</vt:lpstr>
      <vt:lpstr>Monotype Sorts</vt:lpstr>
      <vt:lpstr>Symbol</vt:lpstr>
      <vt:lpstr>Times New Roman</vt:lpstr>
      <vt:lpstr>Wingdings</vt:lpstr>
      <vt:lpstr>Wingdings 2</vt:lpstr>
      <vt:lpstr>Wingdings 3</vt:lpstr>
      <vt:lpstr>Custom Design</vt:lpstr>
      <vt:lpstr>Apex</vt:lpstr>
      <vt:lpstr>Lecture 2 Module Design</vt:lpstr>
      <vt:lpstr>Lecture 1 recap</vt:lpstr>
      <vt:lpstr>Module Design</vt:lpstr>
      <vt:lpstr>6.2 Design Principles</vt:lpstr>
      <vt:lpstr>6.2 Design Principles Modularity</vt:lpstr>
      <vt:lpstr>6.2 Design Principles Coupling</vt:lpstr>
      <vt:lpstr>6.2 Design Principles Coupling (continued)</vt:lpstr>
      <vt:lpstr>6.2 Design Principles  Coupling: Types of Coupling</vt:lpstr>
      <vt:lpstr>6.2 Design Principles  Content Coupling</vt:lpstr>
      <vt:lpstr>6.2 Design Principles  Common Coupling</vt:lpstr>
      <vt:lpstr>6.2 Design Principles  Control Coupling</vt:lpstr>
      <vt:lpstr>6.2 Design Principles  Stamp and Data Coupling</vt:lpstr>
      <vt:lpstr>6.2 Design Principles  Cohesion</vt:lpstr>
      <vt:lpstr>6.2 Design Principles  Cohesion (continued)</vt:lpstr>
      <vt:lpstr>6.2 Design Principles  Cohesion (continued)</vt:lpstr>
      <vt:lpstr>6.2 Design Principles  Interfaces</vt:lpstr>
      <vt:lpstr>6.2 Design Principles  Interfaces (continued)</vt:lpstr>
      <vt:lpstr>6.2 Design Principles  Interfaces (continued)</vt:lpstr>
      <vt:lpstr>6.2 Design Principles  Information Hiding</vt:lpstr>
      <vt:lpstr>6.2 Design Principles  Incremental Development</vt:lpstr>
      <vt:lpstr>6.2 Design Principles  Incremental Development (continued)</vt:lpstr>
      <vt:lpstr>6.2 Design Principles  Abstraction</vt:lpstr>
      <vt:lpstr>6.2 Design Principles  Generality</vt:lpstr>
      <vt:lpstr>6.2 Design Principles  Generality (continued)</vt:lpstr>
      <vt:lpstr>Design Patterns </vt:lpstr>
      <vt:lpstr>6.5 OO Design Patterns</vt:lpstr>
      <vt:lpstr>6.5 OO Design Patterns Template Method Pattern</vt:lpstr>
      <vt:lpstr>6.5 OO Design Patterns Template Method Pattern (continued)</vt:lpstr>
      <vt:lpstr>6.5 OO Design Patterns Factory Method Pattern</vt:lpstr>
      <vt:lpstr>Abstract Factory (AF)  Design Pattern </vt:lpstr>
      <vt:lpstr>Example of AF Pattern</vt:lpstr>
      <vt:lpstr>Example of AF Pattern (cont.)</vt:lpstr>
      <vt:lpstr>Flyweight Design Pattern </vt:lpstr>
      <vt:lpstr>Example of a FlyWeight Design Pattern </vt:lpstr>
      <vt:lpstr>Example of a FlyWeight Design Pattern (cont)</vt:lpstr>
      <vt:lpstr>6.5 OO Design Patterns Strategy Pattern</vt:lpstr>
      <vt:lpstr>6.5 OO Design Patterns Decorator Pattern</vt:lpstr>
      <vt:lpstr>6.5 OO Design Patterns Observer Pattern</vt:lpstr>
      <vt:lpstr>6.5 OO Design Patterns Composite Pattern</vt:lpstr>
      <vt:lpstr>6.5 OO Design Patterns Visitor Pattern</vt:lpstr>
      <vt:lpstr>6.5 OO Design Patterns Application of Composite Pattern to Represent Math Expressions</vt:lpstr>
      <vt:lpstr>Further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dc:title>
  <dc:creator>HS</dc:creator>
  <cp:lastModifiedBy>Kirkup, Joe (Student)</cp:lastModifiedBy>
  <cp:revision>108</cp:revision>
  <cp:lastPrinted>2014-01-30T13:18:27Z</cp:lastPrinted>
  <dcterms:modified xsi:type="dcterms:W3CDTF">2021-01-29T11:22:14Z</dcterms:modified>
</cp:coreProperties>
</file>