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298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61" r:id="rId15"/>
    <p:sldId id="299" r:id="rId16"/>
    <p:sldId id="259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kup, Joe (Student)" userId="372915f8-3175-4a39-b563-94ef310d28f2" providerId="ADAL" clId="{429790BA-DA8E-452F-84A7-C60A29EA4F6A}"/>
    <pc:docChg chg="modSld">
      <pc:chgData name="Kirkup, Joe (Student)" userId="372915f8-3175-4a39-b563-94ef310d28f2" providerId="ADAL" clId="{429790BA-DA8E-452F-84A7-C60A29EA4F6A}" dt="2021-02-12T10:59:28.480" v="11" actId="20577"/>
      <pc:docMkLst>
        <pc:docMk/>
      </pc:docMkLst>
      <pc:sldChg chg="modSp mod">
        <pc:chgData name="Kirkup, Joe (Student)" userId="372915f8-3175-4a39-b563-94ef310d28f2" providerId="ADAL" clId="{429790BA-DA8E-452F-84A7-C60A29EA4F6A}" dt="2021-02-12T10:53:34.587" v="3" actId="20577"/>
        <pc:sldMkLst>
          <pc:docMk/>
          <pc:sldMk cId="3713348128" sldId="263"/>
        </pc:sldMkLst>
        <pc:spChg chg="mod">
          <ac:chgData name="Kirkup, Joe (Student)" userId="372915f8-3175-4a39-b563-94ef310d28f2" providerId="ADAL" clId="{429790BA-DA8E-452F-84A7-C60A29EA4F6A}" dt="2021-02-12T10:53:34.587" v="3" actId="20577"/>
          <ac:spMkLst>
            <pc:docMk/>
            <pc:sldMk cId="3713348128" sldId="263"/>
            <ac:spMk id="39939" creationId="{00000000-0000-0000-0000-000000000000}"/>
          </ac:spMkLst>
        </pc:spChg>
      </pc:sldChg>
      <pc:sldChg chg="modSp mod">
        <pc:chgData name="Kirkup, Joe (Student)" userId="372915f8-3175-4a39-b563-94ef310d28f2" providerId="ADAL" clId="{429790BA-DA8E-452F-84A7-C60A29EA4F6A}" dt="2021-02-12T10:55:33.930" v="7" actId="6549"/>
        <pc:sldMkLst>
          <pc:docMk/>
          <pc:sldMk cId="3991539948" sldId="264"/>
        </pc:sldMkLst>
        <pc:spChg chg="mod">
          <ac:chgData name="Kirkup, Joe (Student)" userId="372915f8-3175-4a39-b563-94ef310d28f2" providerId="ADAL" clId="{429790BA-DA8E-452F-84A7-C60A29EA4F6A}" dt="2021-02-12T10:55:33.930" v="7" actId="6549"/>
          <ac:spMkLst>
            <pc:docMk/>
            <pc:sldMk cId="3991539948" sldId="264"/>
            <ac:spMk id="40963" creationId="{00000000-0000-0000-0000-000000000000}"/>
          </ac:spMkLst>
        </pc:spChg>
      </pc:sldChg>
      <pc:sldChg chg="modSp mod">
        <pc:chgData name="Kirkup, Joe (Student)" userId="372915f8-3175-4a39-b563-94ef310d28f2" providerId="ADAL" clId="{429790BA-DA8E-452F-84A7-C60A29EA4F6A}" dt="2021-02-12T10:59:28.480" v="11" actId="20577"/>
        <pc:sldMkLst>
          <pc:docMk/>
          <pc:sldMk cId="3026720098" sldId="285"/>
        </pc:sldMkLst>
        <pc:spChg chg="mod">
          <ac:chgData name="Kirkup, Joe (Student)" userId="372915f8-3175-4a39-b563-94ef310d28f2" providerId="ADAL" clId="{429790BA-DA8E-452F-84A7-C60A29EA4F6A}" dt="2021-02-12T10:59:28.480" v="11" actId="20577"/>
          <ac:spMkLst>
            <pc:docMk/>
            <pc:sldMk cId="3026720098" sldId="285"/>
            <ac:spMk id="62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7D5B-9076-4B37-AEBD-FE73F920C9EB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55838-1840-477E-B5D4-F686E87B3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7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6DBF40-5162-445C-B8CA-F93B9EAA60E7}" type="slidenum">
              <a:rPr lang="en-GB" smtClean="0"/>
              <a:pPr eaLnBrk="1" hangingPunct="1"/>
              <a:t>5</a:t>
            </a:fld>
            <a:endParaRPr lang="en-GB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/>
          </a:p>
        </p:txBody>
      </p:sp>
      <p:sp>
        <p:nvSpPr>
          <p:cNvPr id="51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8837477-761E-4698-A992-8A8B65BAE755}" type="slidenum">
              <a:rPr lang="en-GB">
                <a:solidFill>
                  <a:prstClr val="black"/>
                </a:solidFill>
              </a:rPr>
              <a:pPr eaLnBrk="1" hangingPunct="1"/>
              <a:t>33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B280E3-9722-44EE-AB59-55928EF4B8DC}" type="slidenum">
              <a:rPr lang="en-GB">
                <a:solidFill>
                  <a:prstClr val="black"/>
                </a:solidFill>
              </a:rPr>
              <a:pPr eaLnBrk="1" hangingPunct="1"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594176D-E7A6-41D5-BE41-833B6651C1CC}" type="slidenum">
              <a:rPr lang="en-GB">
                <a:solidFill>
                  <a:prstClr val="black"/>
                </a:solidFill>
              </a:rPr>
              <a:pPr eaLnBrk="1" hangingPunct="1"/>
              <a:t>25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11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86340B-EE23-4239-BB10-91F2F787048E}" type="slidenum">
              <a:rPr lang="en-GB">
                <a:solidFill>
                  <a:prstClr val="black"/>
                </a:solidFill>
              </a:rPr>
              <a:pPr eaLnBrk="1" hangingPunct="1"/>
              <a:t>26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21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A79068-5D1D-4848-A541-612896012968}" type="slidenum">
              <a:rPr lang="en-GB">
                <a:solidFill>
                  <a:prstClr val="black"/>
                </a:solidFill>
              </a:rPr>
              <a:pPr eaLnBrk="1" hangingPunct="1"/>
              <a:t>27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31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413A87B-5015-458F-B5C9-00796246E5F1}" type="slidenum">
              <a:rPr lang="en-GB">
                <a:solidFill>
                  <a:prstClr val="black"/>
                </a:solidFill>
              </a:rPr>
              <a:pPr eaLnBrk="1" hangingPunct="1"/>
              <a:t>28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42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BF6511-C325-4FF7-8A2D-3996A117F3F5}" type="slidenum">
              <a:rPr lang="en-GB">
                <a:solidFill>
                  <a:prstClr val="black"/>
                </a:solidFill>
              </a:rPr>
              <a:pPr eaLnBrk="1" hangingPunct="1"/>
              <a:t>29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52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A1FC8D-2289-41B2-A9A1-97C92F656CE2}" type="slidenum">
              <a:rPr lang="en-GB">
                <a:solidFill>
                  <a:prstClr val="black"/>
                </a:solidFill>
              </a:rPr>
              <a:pPr eaLnBrk="1" hangingPunct="1"/>
              <a:t>31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62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721742-CE35-4B95-A4EF-6EC9143DC27F}" type="slidenum">
              <a:rPr lang="en-GB">
                <a:solidFill>
                  <a:prstClr val="black"/>
                </a:solidFill>
              </a:rPr>
              <a:pPr eaLnBrk="1" hangingPunct="1"/>
              <a:t>32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62" y="4346837"/>
            <a:ext cx="5202676" cy="385703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972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8513"/>
            <a:ext cx="4270375" cy="32019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497C1-3B37-4D55-8C53-663FEC4D25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2F798-189B-4B8C-8C0E-C0B219A78C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C4C89-0103-4094-965E-95DCEC13A2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4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10437"/>
            <a:ext cx="7239000" cy="9137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99572"/>
            <a:ext cx="3543300" cy="44972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99572"/>
            <a:ext cx="3543300" cy="44972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0" y="64008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3554E-2B87-477D-917E-11E1140C5526}" type="slidenum">
              <a:rPr lang="en-US">
                <a:solidFill>
                  <a:srgbClr val="DFDCB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8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10437"/>
            <a:ext cx="7239000" cy="9137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99573"/>
            <a:ext cx="7239000" cy="2157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37698"/>
            <a:ext cx="7239000" cy="2159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7200" y="64008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8497-27C4-42A8-A0EA-337652AED271}" type="slidenum">
              <a:rPr lang="en-US">
                <a:solidFill>
                  <a:srgbClr val="DFDCB7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40D8-56E9-4A7E-A076-C7C942E98A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531C-2A2D-4B89-8E61-225BE08B38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6B2BD-6533-4181-AA4D-575915CA2D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0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ADB28-2335-403E-A7CA-003A0EC68A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7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C5FFC-6D4C-4830-9059-EE9C32A377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97A41-7C7A-42C2-AD31-93D4DF762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3C4FB-05DC-437C-9807-DF0BD6F852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CB0E-184D-413E-8375-6A9C49902C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B13840-933D-4734-B3A5-20AF120B243E}" type="slidenum">
              <a:rPr lang="en-GB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FDCB7"/>
              </a:solidFill>
              <a:latin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FDCB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0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09F0-815C-4609-B5D7-098FCE7A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4-Final  Session 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F654-D473-4A1F-B258-48C07AEF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  <a:p>
            <a:r>
              <a:rPr lang="en-GB" dirty="0"/>
              <a:t>First week Decomposition/views</a:t>
            </a:r>
          </a:p>
          <a:p>
            <a:r>
              <a:rPr lang="en-GB" dirty="0"/>
              <a:t>Second week Patterns and Principles (section D)</a:t>
            </a:r>
          </a:p>
          <a:p>
            <a:r>
              <a:rPr lang="en-GB" dirty="0"/>
              <a:t>Third week GUI patterns and Guideline (section B)</a:t>
            </a:r>
          </a:p>
          <a:p>
            <a:r>
              <a:rPr lang="en-GB" dirty="0"/>
              <a:t>If lecture missed see </a:t>
            </a:r>
            <a:r>
              <a:rPr lang="en-GB" dirty="0" err="1"/>
              <a:t>Panopta</a:t>
            </a:r>
            <a:r>
              <a:rPr lang="en-GB" dirty="0"/>
              <a:t> VideoRecordingSem2</a:t>
            </a:r>
          </a:p>
          <a:p>
            <a:r>
              <a:rPr lang="en-GB" dirty="0"/>
              <a:t>This week:</a:t>
            </a:r>
          </a:p>
          <a:p>
            <a:r>
              <a:rPr lang="en-GB" dirty="0"/>
              <a:t>Storyboards (section C )</a:t>
            </a:r>
          </a:p>
          <a:p>
            <a:r>
              <a:rPr lang="en-GB" dirty="0"/>
              <a:t>UI Heuristics Evaluation (may be assessed as part of the exam)</a:t>
            </a:r>
          </a:p>
          <a:p>
            <a:r>
              <a:rPr lang="en-GB" dirty="0"/>
              <a:t>SE students have their tutorial on Tuesday 3-5 rather than normal Wednesdays, just for this week. Please all SE students come at 3:00.</a:t>
            </a:r>
          </a:p>
        </p:txBody>
      </p:sp>
    </p:spTree>
    <p:extLst>
      <p:ext uri="{BB962C8B-B14F-4D97-AF65-F5344CB8AC3E}">
        <p14:creationId xmlns:p14="http://schemas.microsoft.com/office/powerpoint/2010/main" val="286290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More Aesthetics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Colours and Patterns should be used carefully</a:t>
            </a:r>
          </a:p>
          <a:p>
            <a:pPr lvl="1" eaLnBrk="1" hangingPunct="1"/>
            <a:r>
              <a:rPr lang="en-GB"/>
              <a:t>Test quality of colours by trying the interface on a black/white monitor</a:t>
            </a:r>
          </a:p>
          <a:p>
            <a:pPr lvl="1" eaLnBrk="1" hangingPunct="1"/>
            <a:r>
              <a:rPr lang="en-GB"/>
              <a:t>Use colours to separate or categorise items</a:t>
            </a:r>
          </a:p>
        </p:txBody>
      </p:sp>
    </p:spTree>
    <p:extLst>
      <p:ext uri="{BB962C8B-B14F-4D97-AF65-F5344CB8AC3E}">
        <p14:creationId xmlns:p14="http://schemas.microsoft.com/office/powerpoint/2010/main" val="267056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User Experience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easy is the system/program to learn?</a:t>
            </a:r>
          </a:p>
          <a:p>
            <a:pPr eaLnBrk="1" hangingPunct="1"/>
            <a:r>
              <a:rPr lang="en-GB" dirty="0"/>
              <a:t>How easy is the system/program to use for the expert?</a:t>
            </a:r>
          </a:p>
          <a:p>
            <a:pPr eaLnBrk="1" hangingPunct="1"/>
            <a:r>
              <a:rPr lang="en-GB" dirty="0"/>
              <a:t>Consider adding shortcuts for the experts</a:t>
            </a:r>
          </a:p>
          <a:p>
            <a:pPr eaLnBrk="1" hangingPunct="1"/>
            <a:r>
              <a:rPr lang="en-GB" dirty="0"/>
              <a:t>Where there is low employee turnover, some training can lessen the impact of less precise interfaces</a:t>
            </a:r>
          </a:p>
          <a:p>
            <a:pPr eaLnBrk="1" hangingPunct="1"/>
            <a:r>
              <a:rPr lang="en-GB" dirty="0"/>
              <a:t>training videos could be useful </a:t>
            </a:r>
          </a:p>
        </p:txBody>
      </p:sp>
    </p:spTree>
    <p:extLst>
      <p:ext uri="{BB962C8B-B14F-4D97-AF65-F5344CB8AC3E}">
        <p14:creationId xmlns:p14="http://schemas.microsoft.com/office/powerpoint/2010/main" val="128022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Consistency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Enables users to predict what will happen</a:t>
            </a:r>
          </a:p>
          <a:p>
            <a:pPr eaLnBrk="1" hangingPunct="1"/>
            <a:r>
              <a:rPr lang="en-GB" dirty="0"/>
              <a:t>Reduces learning curve</a:t>
            </a:r>
          </a:p>
          <a:p>
            <a:pPr eaLnBrk="1" hangingPunct="1"/>
            <a:r>
              <a:rPr lang="en-GB" dirty="0"/>
              <a:t>Considers items within an application and across applications</a:t>
            </a:r>
          </a:p>
          <a:p>
            <a:pPr eaLnBrk="1" hangingPunct="1"/>
            <a:r>
              <a:rPr lang="en-GB" dirty="0"/>
              <a:t> Pertains to many different levels</a:t>
            </a:r>
          </a:p>
          <a:p>
            <a:pPr lvl="1" eaLnBrk="1" hangingPunct="1"/>
            <a:r>
              <a:rPr lang="en-GB" dirty="0"/>
              <a:t>Navigation controls</a:t>
            </a:r>
          </a:p>
          <a:p>
            <a:pPr lvl="1" eaLnBrk="1" hangingPunct="1"/>
            <a:r>
              <a:rPr lang="en-GB" dirty="0"/>
              <a:t>Terminology</a:t>
            </a:r>
          </a:p>
          <a:p>
            <a:pPr lvl="1" eaLnBrk="1" hangingPunct="1"/>
            <a:r>
              <a:rPr lang="en-GB" dirty="0"/>
              <a:t>Report and Form design</a:t>
            </a:r>
          </a:p>
        </p:txBody>
      </p:sp>
    </p:spTree>
    <p:extLst>
      <p:ext uri="{BB962C8B-B14F-4D97-AF65-F5344CB8AC3E}">
        <p14:creationId xmlns:p14="http://schemas.microsoft.com/office/powerpoint/2010/main" val="163251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Minimise Effort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Three click rule</a:t>
            </a:r>
          </a:p>
          <a:p>
            <a:pPr lvl="1" eaLnBrk="1" hangingPunct="1"/>
            <a:r>
              <a:rPr lang="en-GB"/>
              <a:t>Users should be able to go from the start or main menu of a system to the information or action they want in  no more than three clicks or three key strokes</a:t>
            </a:r>
          </a:p>
        </p:txBody>
      </p:sp>
    </p:spTree>
    <p:extLst>
      <p:ext uri="{BB962C8B-B14F-4D97-AF65-F5344CB8AC3E}">
        <p14:creationId xmlns:p14="http://schemas.microsoft.com/office/powerpoint/2010/main" val="171869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Interface Design Prototyping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mock-up or simulation of screen, form, or report.</a:t>
            </a:r>
          </a:p>
          <a:p>
            <a:r>
              <a:rPr lang="en-GB"/>
              <a:t>Common methods include </a:t>
            </a:r>
          </a:p>
          <a:p>
            <a:pPr lvl="1"/>
            <a:r>
              <a:rPr lang="en-GB"/>
              <a:t> Paper</a:t>
            </a:r>
          </a:p>
          <a:p>
            <a:pPr lvl="1"/>
            <a:r>
              <a:rPr lang="en-GB"/>
              <a:t>Storyboarding</a:t>
            </a:r>
          </a:p>
          <a:p>
            <a:pPr lvl="1"/>
            <a:r>
              <a:rPr lang="en-GB"/>
              <a:t> HTML</a:t>
            </a:r>
          </a:p>
          <a:p>
            <a:pPr lvl="1"/>
            <a:r>
              <a:rPr lang="en-GB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12646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2FFB-6C3B-4293-A820-142A5CE5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EA7D-2152-4819-BCBD-945F9697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tells a story of typical and untypical usage of  a software system</a:t>
            </a:r>
          </a:p>
          <a:p>
            <a:r>
              <a:rPr lang="en-GB" dirty="0"/>
              <a:t>Shows the UI in action</a:t>
            </a:r>
          </a:p>
          <a:p>
            <a:r>
              <a:rPr lang="en-GB" dirty="0"/>
              <a:t>Uses boxes representing screens/forms/reports</a:t>
            </a:r>
          </a:p>
          <a:p>
            <a:r>
              <a:rPr lang="en-GB" dirty="0"/>
              <a:t>shows navigation, uses specific scenarios</a:t>
            </a:r>
          </a:p>
          <a:p>
            <a:r>
              <a:rPr lang="en-GB" dirty="0"/>
              <a:t>Can be used for prototyping UI design and useful as part of final documentation of the design</a:t>
            </a:r>
          </a:p>
          <a:p>
            <a:r>
              <a:rPr lang="en-GB" dirty="0"/>
              <a:t>Only need to show the main usages (i.e. avoid showing login etc.)</a:t>
            </a:r>
          </a:p>
          <a:p>
            <a:r>
              <a:rPr lang="en-GB" dirty="0"/>
              <a:t>Show different aspects of the usage of a system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38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Storyboard Example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8025" y="1481138"/>
            <a:ext cx="5187950" cy="4525962"/>
          </a:xfrm>
        </p:spPr>
      </p:pic>
    </p:spTree>
    <p:extLst>
      <p:ext uri="{BB962C8B-B14F-4D97-AF65-F5344CB8AC3E}">
        <p14:creationId xmlns:p14="http://schemas.microsoft.com/office/powerpoint/2010/main" val="336413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4000"/>
              <a:t>User Interface Design Components Navigation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Principles</a:t>
            </a:r>
          </a:p>
          <a:p>
            <a:pPr lvl="1"/>
            <a:r>
              <a:rPr lang="en-GB" dirty="0"/>
              <a:t>Assume users:</a:t>
            </a:r>
          </a:p>
          <a:p>
            <a:pPr lvl="2"/>
            <a:r>
              <a:rPr lang="en-GB" dirty="0"/>
              <a:t>have not read the manual/help instructions</a:t>
            </a:r>
          </a:p>
          <a:p>
            <a:pPr lvl="2"/>
            <a:r>
              <a:rPr lang="en-GB" dirty="0"/>
              <a:t>have not attended training</a:t>
            </a:r>
          </a:p>
          <a:p>
            <a:pPr lvl="2"/>
            <a:r>
              <a:rPr lang="en-GB" dirty="0"/>
              <a:t>do not have external help readily at hand</a:t>
            </a:r>
          </a:p>
          <a:p>
            <a:pPr lvl="1"/>
            <a:r>
              <a:rPr lang="en-GB" dirty="0"/>
              <a:t>All controls should be clear and understandable and placed in an intuitive location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902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More Principles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Prevent mistakes</a:t>
            </a:r>
          </a:p>
          <a:p>
            <a:pPr lvl="1"/>
            <a:r>
              <a:rPr lang="en-GB" dirty="0"/>
              <a:t>Limit choices</a:t>
            </a:r>
          </a:p>
          <a:p>
            <a:pPr lvl="1"/>
            <a:r>
              <a:rPr lang="en-GB" dirty="0"/>
              <a:t>Never display commands that can not be used (or "grey  them out")</a:t>
            </a:r>
          </a:p>
          <a:p>
            <a:pPr lvl="1"/>
            <a:r>
              <a:rPr lang="en-GB" dirty="0"/>
              <a:t>Confirm actions that are difficult or impossible to undo. </a:t>
            </a:r>
          </a:p>
          <a:p>
            <a:pPr lvl="1"/>
            <a:r>
              <a:rPr lang="en-GB" dirty="0"/>
              <a:t>Simplify recover from mistakes</a:t>
            </a:r>
          </a:p>
          <a:p>
            <a:pPr lvl="1"/>
            <a:r>
              <a:rPr lang="en-GB" dirty="0"/>
              <a:t>Use consistent grammar order,</a:t>
            </a:r>
          </a:p>
        </p:txBody>
      </p:sp>
    </p:spTree>
    <p:extLst>
      <p:ext uri="{BB962C8B-B14F-4D97-AF65-F5344CB8AC3E}">
        <p14:creationId xmlns:p14="http://schemas.microsoft.com/office/powerpoint/2010/main" val="371334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Types of Navigation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Languages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Command language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Natural language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Menus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Generally aim at broad shallow menu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Consider using "hot keys".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Direct Manipulation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Used with icons to start programs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Used to shape and size objects</a:t>
            </a:r>
          </a:p>
          <a:p>
            <a:pPr lvl="1">
              <a:lnSpc>
                <a:spcPct val="90000"/>
              </a:lnSpc>
            </a:pPr>
            <a:r>
              <a:rPr lang="en-GB" altLang="zh-CN" sz="2400" dirty="0"/>
              <a:t>May not be intuitive for all commands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15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3B8-2BE6-4895-8A3D-EB008DFB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AD1-18A9-473A-98EC-67ACEA19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attend the tutorials as part of your group.</a:t>
            </a:r>
          </a:p>
          <a:p>
            <a:r>
              <a:rPr lang="en-GB" dirty="0"/>
              <a:t>Make sure your microphone works for tutorials, it will really help to hear you</a:t>
            </a:r>
          </a:p>
          <a:p>
            <a:r>
              <a:rPr lang="en-GB" dirty="0"/>
              <a:t>By the end of this week you can complete Task 2</a:t>
            </a:r>
          </a:p>
          <a:p>
            <a:r>
              <a:rPr lang="en-GB" dirty="0"/>
              <a:t>Use tutorials this week to clarify any issues for ALL of Task 2</a:t>
            </a:r>
          </a:p>
          <a:p>
            <a:r>
              <a:rPr lang="en-GB" dirty="0"/>
              <a:t>Next week is back to GSDP</a:t>
            </a:r>
          </a:p>
          <a:p>
            <a:r>
              <a:rPr lang="en-GB" dirty="0"/>
              <a:t>You will be having a block of software testing lectures AFTER next week as part of SECM</a:t>
            </a:r>
          </a:p>
          <a:p>
            <a:r>
              <a:rPr lang="en-GB" dirty="0"/>
              <a:t>Software Testing is assessed as part of the exam</a:t>
            </a:r>
          </a:p>
          <a:p>
            <a:r>
              <a:rPr lang="en-GB" dirty="0"/>
              <a:t>Please email me with constructive comments to make sessions more useful for you.</a:t>
            </a:r>
          </a:p>
        </p:txBody>
      </p:sp>
    </p:spTree>
    <p:extLst>
      <p:ext uri="{BB962C8B-B14F-4D97-AF65-F5344CB8AC3E}">
        <p14:creationId xmlns:p14="http://schemas.microsoft.com/office/powerpoint/2010/main" val="3951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Input Design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Basic Principles</a:t>
            </a:r>
          </a:p>
          <a:p>
            <a:pPr lvl="1"/>
            <a:r>
              <a:rPr lang="en-GB"/>
              <a:t>The goal is simply and easily capture accurate information for system</a:t>
            </a:r>
          </a:p>
          <a:p>
            <a:pPr lvl="1"/>
            <a:r>
              <a:rPr lang="en-GB"/>
              <a:t>Reflect the nature of the inputs</a:t>
            </a:r>
          </a:p>
          <a:p>
            <a:pPr lvl="1"/>
            <a:r>
              <a:rPr lang="en-GB"/>
              <a:t>Find ways to simplify their collection</a:t>
            </a:r>
          </a:p>
        </p:txBody>
      </p:sp>
    </p:spTree>
    <p:extLst>
      <p:ext uri="{BB962C8B-B14F-4D97-AF65-F5344CB8AC3E}">
        <p14:creationId xmlns:p14="http://schemas.microsoft.com/office/powerpoint/2010/main" val="339346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Online versus Batch Processing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Online processing immediately records the transaction in the appropriate database</a:t>
            </a:r>
          </a:p>
          <a:p>
            <a:pPr>
              <a:lnSpc>
                <a:spcPct val="90000"/>
              </a:lnSpc>
            </a:pPr>
            <a:r>
              <a:rPr lang="en-GB"/>
              <a:t>Batch processing collects inputs overtime and enters them into the system at one time in a batch</a:t>
            </a:r>
          </a:p>
          <a:p>
            <a:pPr>
              <a:lnSpc>
                <a:spcPct val="90000"/>
              </a:lnSpc>
            </a:pPr>
            <a:r>
              <a:rPr lang="en-GB"/>
              <a:t>Batch processing simplifies data communications and other processes, but means that inventory and other reports are not accurate in real time</a:t>
            </a:r>
          </a:p>
        </p:txBody>
      </p:sp>
    </p:spTree>
    <p:extLst>
      <p:ext uri="{BB962C8B-B14F-4D97-AF65-F5344CB8AC3E}">
        <p14:creationId xmlns:p14="http://schemas.microsoft.com/office/powerpoint/2010/main" val="360133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Capture data at the source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Reduces duplicate work</a:t>
            </a:r>
          </a:p>
          <a:p>
            <a:r>
              <a:rPr lang="en-GB"/>
              <a:t>Reduces processing time</a:t>
            </a:r>
          </a:p>
          <a:p>
            <a:r>
              <a:rPr lang="en-GB"/>
              <a:t>Decreases cost</a:t>
            </a:r>
          </a:p>
          <a:p>
            <a:r>
              <a:rPr lang="en-GB"/>
              <a:t>Decreases probability of error</a:t>
            </a:r>
          </a:p>
        </p:txBody>
      </p:sp>
    </p:spTree>
    <p:extLst>
      <p:ext uri="{BB962C8B-B14F-4D97-AF65-F5344CB8AC3E}">
        <p14:creationId xmlns:p14="http://schemas.microsoft.com/office/powerpoint/2010/main" val="349754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Source Data Automation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Can be obtained by using the following technologies:</a:t>
            </a:r>
          </a:p>
          <a:p>
            <a:pPr lvl="1"/>
            <a:r>
              <a:rPr lang="en-GB"/>
              <a:t>bar code readers</a:t>
            </a:r>
          </a:p>
          <a:p>
            <a:pPr lvl="1"/>
            <a:r>
              <a:rPr lang="en-GB"/>
              <a:t>optical character recognition</a:t>
            </a:r>
          </a:p>
          <a:p>
            <a:pPr lvl="1"/>
            <a:r>
              <a:rPr lang="en-GB"/>
              <a:t>magnetic stripe reader</a:t>
            </a:r>
          </a:p>
          <a:p>
            <a:pPr lvl="1"/>
            <a:r>
              <a:rPr lang="en-GB"/>
              <a:t>smart cards</a:t>
            </a:r>
          </a:p>
          <a:p>
            <a:r>
              <a:rPr lang="en-GB"/>
              <a:t>How can Internet be used for source data automation?</a:t>
            </a:r>
          </a:p>
        </p:txBody>
      </p:sp>
    </p:spTree>
    <p:extLst>
      <p:ext uri="{BB962C8B-B14F-4D97-AF65-F5344CB8AC3E}">
        <p14:creationId xmlns:p14="http://schemas.microsoft.com/office/powerpoint/2010/main" val="307667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Output Design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Basic Principles</a:t>
            </a:r>
          </a:p>
          <a:p>
            <a:pPr lvl="1"/>
            <a:r>
              <a:rPr lang="en-GB"/>
              <a:t>Understand report usage</a:t>
            </a:r>
          </a:p>
          <a:p>
            <a:pPr lvl="2"/>
            <a:r>
              <a:rPr lang="en-GB"/>
              <a:t>Reference or cover-to-cover?</a:t>
            </a:r>
          </a:p>
          <a:p>
            <a:pPr lvl="2"/>
            <a:r>
              <a:rPr lang="en-GB"/>
              <a:t>Frequency?</a:t>
            </a:r>
          </a:p>
          <a:p>
            <a:pPr lvl="2"/>
            <a:r>
              <a:rPr lang="en-GB"/>
              <a:t>Real-time or batch reports?</a:t>
            </a:r>
          </a:p>
          <a:p>
            <a:pPr lvl="1"/>
            <a:r>
              <a:rPr lang="en-GB"/>
              <a:t>Manage Information Load</a:t>
            </a:r>
          </a:p>
          <a:p>
            <a:pPr lvl="2"/>
            <a:r>
              <a:rPr lang="en-GB"/>
              <a:t>All needed information, no more</a:t>
            </a:r>
          </a:p>
          <a:p>
            <a:pPr lvl="1"/>
            <a:r>
              <a:rPr lang="en-GB"/>
              <a:t>Minimise bias</a:t>
            </a:r>
          </a:p>
        </p:txBody>
      </p:sp>
    </p:spTree>
    <p:extLst>
      <p:ext uri="{BB962C8B-B14F-4D97-AF65-F5344CB8AC3E}">
        <p14:creationId xmlns:p14="http://schemas.microsoft.com/office/powerpoint/2010/main" val="149393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83600" cy="11080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Direct manipulation advantages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/>
              <a:t>Users feel in control of the computer and are less likely to be intimidated by it</a:t>
            </a:r>
          </a:p>
          <a:p>
            <a:r>
              <a:rPr lang="en-GB"/>
              <a:t>User learning time is relatively short</a:t>
            </a:r>
          </a:p>
          <a:p>
            <a:r>
              <a:rPr lang="en-GB"/>
              <a:t>Users get immediate feedback on their actions </a:t>
            </a:r>
            <a:br>
              <a:rPr lang="en-GB"/>
            </a:br>
            <a:r>
              <a:rPr lang="en-GB"/>
              <a:t>so mistakes can be quickly detected and </a:t>
            </a:r>
            <a:br>
              <a:rPr lang="en-GB"/>
            </a:br>
            <a:r>
              <a:rPr lang="en-GB"/>
              <a:t>corrected</a:t>
            </a:r>
          </a:p>
        </p:txBody>
      </p:sp>
    </p:spTree>
    <p:extLst>
      <p:ext uri="{BB962C8B-B14F-4D97-AF65-F5344CB8AC3E}">
        <p14:creationId xmlns:p14="http://schemas.microsoft.com/office/powerpoint/2010/main" val="31852417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Direct manipulation problems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 sz="2800"/>
              <a:t>The derivation of an appropriate information </a:t>
            </a:r>
            <a:br>
              <a:rPr lang="en-GB" sz="2800"/>
            </a:br>
            <a:r>
              <a:rPr lang="en-GB" sz="2800"/>
              <a:t>space model can be very difficult</a:t>
            </a:r>
          </a:p>
          <a:p>
            <a:r>
              <a:rPr lang="en-GB" sz="2800"/>
              <a:t>Given that users have a large information </a:t>
            </a:r>
            <a:br>
              <a:rPr lang="en-GB" sz="2800"/>
            </a:br>
            <a:r>
              <a:rPr lang="en-GB" sz="2800"/>
              <a:t>space, what facilities for navigating around that </a:t>
            </a:r>
            <a:br>
              <a:rPr lang="en-GB" sz="2800"/>
            </a:br>
            <a:r>
              <a:rPr lang="en-GB" sz="2800"/>
              <a:t>space should be provided?</a:t>
            </a:r>
          </a:p>
          <a:p>
            <a:r>
              <a:rPr lang="en-GB" sz="2800"/>
              <a:t>Direct manipulation interfaces can be complex to program and make heavy demands on the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37411637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Menu systems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/>
              <a:t>Users make a selection from a list of </a:t>
            </a:r>
            <a:br>
              <a:rPr lang="en-GB"/>
            </a:br>
            <a:r>
              <a:rPr lang="en-GB"/>
              <a:t>possibilities presented to them by the system</a:t>
            </a:r>
          </a:p>
          <a:p>
            <a:pPr>
              <a:lnSpc>
                <a:spcPct val="90000"/>
              </a:lnSpc>
            </a:pPr>
            <a:r>
              <a:rPr lang="en-GB"/>
              <a:t>The selection may be made by pointing and </a:t>
            </a:r>
            <a:br>
              <a:rPr lang="en-GB"/>
            </a:br>
            <a:r>
              <a:rPr lang="en-GB"/>
              <a:t>clicking with a mouse, using cursor keys or by </a:t>
            </a:r>
            <a:br>
              <a:rPr lang="en-GB"/>
            </a:br>
            <a:r>
              <a:rPr lang="en-GB"/>
              <a:t>typing the name of the selection</a:t>
            </a:r>
          </a:p>
          <a:p>
            <a:pPr>
              <a:lnSpc>
                <a:spcPct val="90000"/>
              </a:lnSpc>
            </a:pPr>
            <a:r>
              <a:rPr lang="en-GB"/>
              <a:t>May make use of simple-to-use terminals such as touch screens</a:t>
            </a:r>
          </a:p>
        </p:txBody>
      </p:sp>
    </p:spTree>
    <p:extLst>
      <p:ext uri="{BB962C8B-B14F-4D97-AF65-F5344CB8AC3E}">
        <p14:creationId xmlns:p14="http://schemas.microsoft.com/office/powerpoint/2010/main" val="22911697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Advantages of menu systems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/>
              <a:t>Users need not remember command names as they are always presented with a list of valid commands</a:t>
            </a:r>
          </a:p>
          <a:p>
            <a:r>
              <a:rPr lang="en-GB"/>
              <a:t>Typing effort is minimal</a:t>
            </a:r>
          </a:p>
          <a:p>
            <a:r>
              <a:rPr lang="en-GB"/>
              <a:t>User errors are trapped by the interface</a:t>
            </a:r>
          </a:p>
          <a:p>
            <a:r>
              <a:rPr lang="en-GB"/>
              <a:t>Context-dependent help can be provided. The user’s context is indicated by the current menu selection</a:t>
            </a:r>
          </a:p>
        </p:txBody>
      </p:sp>
    </p:spTree>
    <p:extLst>
      <p:ext uri="{BB962C8B-B14F-4D97-AF65-F5344CB8AC3E}">
        <p14:creationId xmlns:p14="http://schemas.microsoft.com/office/powerpoint/2010/main" val="26099943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Problems with menu systems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 sz="2800"/>
              <a:t>Actions which involve logical conjunction (and) </a:t>
            </a:r>
            <a:br>
              <a:rPr lang="en-GB" sz="2800"/>
            </a:br>
            <a:r>
              <a:rPr lang="en-GB" sz="2800"/>
              <a:t>or disjunction (or) are awkward to represent</a:t>
            </a:r>
          </a:p>
          <a:p>
            <a:r>
              <a:rPr lang="en-GB" sz="2800"/>
              <a:t>Menu systems are best suited to presenting a </a:t>
            </a:r>
            <a:br>
              <a:rPr lang="en-GB" sz="2800"/>
            </a:br>
            <a:r>
              <a:rPr lang="en-GB" sz="2800"/>
              <a:t>small number of choices. If there are many </a:t>
            </a:r>
            <a:br>
              <a:rPr lang="en-GB" sz="2800"/>
            </a:br>
            <a:r>
              <a:rPr lang="en-GB" sz="2800"/>
              <a:t>choices, some menu structuring facility must be </a:t>
            </a:r>
            <a:br>
              <a:rPr lang="en-GB" sz="2800"/>
            </a:br>
            <a:r>
              <a:rPr lang="en-GB" sz="2800"/>
              <a:t>used</a:t>
            </a:r>
          </a:p>
          <a:p>
            <a:r>
              <a:rPr lang="en-GB" sz="2800"/>
              <a:t>Experienced users find menus slower than </a:t>
            </a:r>
            <a:br>
              <a:rPr lang="en-GB" sz="2800"/>
            </a:br>
            <a:r>
              <a:rPr lang="en-GB" sz="2800"/>
              <a:t>command language</a:t>
            </a:r>
          </a:p>
        </p:txBody>
      </p:sp>
    </p:spTree>
    <p:extLst>
      <p:ext uri="{BB962C8B-B14F-4D97-AF65-F5344CB8AC3E}">
        <p14:creationId xmlns:p14="http://schemas.microsoft.com/office/powerpoint/2010/main" val="1308598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4000"/>
              <a:t>User interface design process (Sommerville)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835150"/>
            <a:ext cx="834072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8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Form-based interface</a:t>
            </a:r>
          </a:p>
        </p:txBody>
      </p:sp>
      <p:pic>
        <p:nvPicPr>
          <p:cNvPr id="5632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84313"/>
            <a:ext cx="8072438" cy="49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0426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Command interfaces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>
              <a:lnSpc>
                <a:spcPct val="90000"/>
              </a:lnSpc>
            </a:pPr>
            <a:r>
              <a:rPr lang="en-GB"/>
              <a:t>User types commands to give instructions to the system e.g. UNIX</a:t>
            </a:r>
          </a:p>
          <a:p>
            <a:pPr>
              <a:lnSpc>
                <a:spcPct val="90000"/>
              </a:lnSpc>
            </a:pPr>
            <a:r>
              <a:rPr lang="en-GB"/>
              <a:t>May be implemented using cheap terminals.</a:t>
            </a:r>
          </a:p>
          <a:p>
            <a:pPr>
              <a:lnSpc>
                <a:spcPct val="90000"/>
              </a:lnSpc>
            </a:pPr>
            <a:r>
              <a:rPr lang="en-GB"/>
              <a:t>Easy to process using compiler techniques</a:t>
            </a:r>
          </a:p>
          <a:p>
            <a:pPr>
              <a:lnSpc>
                <a:spcPct val="90000"/>
              </a:lnSpc>
            </a:pPr>
            <a:r>
              <a:rPr lang="en-GB"/>
              <a:t>Commands of arbitrary complexity can be </a:t>
            </a:r>
            <a:br>
              <a:rPr lang="en-GB"/>
            </a:br>
            <a:r>
              <a:rPr lang="en-GB"/>
              <a:t>created by command combination</a:t>
            </a:r>
          </a:p>
          <a:p>
            <a:pPr>
              <a:lnSpc>
                <a:spcPct val="90000"/>
              </a:lnSpc>
            </a:pPr>
            <a:r>
              <a:rPr lang="en-GB"/>
              <a:t>Concise interfaces requiring minimal typing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33363763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272463" cy="11080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Problems with command interfaces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/>
              <a:t>Users have to learn and remember a command </a:t>
            </a:r>
            <a:br>
              <a:rPr lang="en-GB"/>
            </a:br>
            <a:r>
              <a:rPr lang="en-GB"/>
              <a:t>language. Command interfaces are therefore </a:t>
            </a:r>
            <a:br>
              <a:rPr lang="en-GB"/>
            </a:br>
            <a:r>
              <a:rPr lang="en-GB"/>
              <a:t>unsuitable for occasional users</a:t>
            </a:r>
          </a:p>
          <a:p>
            <a:r>
              <a:rPr lang="en-GB"/>
              <a:t>Users make errors in command. An error </a:t>
            </a:r>
            <a:br>
              <a:rPr lang="en-GB"/>
            </a:br>
            <a:r>
              <a:rPr lang="en-GB"/>
              <a:t>detection and recovery system is required</a:t>
            </a:r>
          </a:p>
          <a:p>
            <a:r>
              <a:rPr lang="en-GB"/>
              <a:t>System interaction is through a keyboard so typing ability is required</a:t>
            </a:r>
          </a:p>
        </p:txBody>
      </p:sp>
    </p:spTree>
    <p:extLst>
      <p:ext uri="{BB962C8B-B14F-4D97-AF65-F5344CB8AC3E}">
        <p14:creationId xmlns:p14="http://schemas.microsoft.com/office/powerpoint/2010/main" val="33318650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Command languages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/>
              <a:t>Often preferred by experienced users because they allow for faster interaction with the system</a:t>
            </a:r>
          </a:p>
          <a:p>
            <a:r>
              <a:rPr lang="en-GB"/>
              <a:t>Not suitable for casual or inexperienced users</a:t>
            </a:r>
          </a:p>
          <a:p>
            <a:r>
              <a:rPr lang="en-GB"/>
              <a:t>May be provided as an alternative to menu commands (keyboard shortcuts). In some cases, a command language interface and a menu-based interface are supported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4574839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Natural language interfaces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user types a command in a natural language. Generally, the vocabulary is limited and these systems are confined to specific application domains (e.g. timetable enquiries)</a:t>
            </a:r>
          </a:p>
          <a:p>
            <a:r>
              <a:rPr lang="en-GB"/>
              <a:t>NL processing technology is now good enough to make these interfaces effective for casual users but experienced users find that they require too much typing</a:t>
            </a:r>
          </a:p>
        </p:txBody>
      </p:sp>
    </p:spTree>
    <p:extLst>
      <p:ext uri="{BB962C8B-B14F-4D97-AF65-F5344CB8AC3E}">
        <p14:creationId xmlns:p14="http://schemas.microsoft.com/office/powerpoint/2010/main" val="2815901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fundamental goal of navigation design is to make the system as simple to use as possible</a:t>
            </a:r>
          </a:p>
          <a:p>
            <a:r>
              <a:rPr lang="en-GB" dirty="0"/>
              <a:t>The goal of input mechanism is to simply and easily capture accurate information</a:t>
            </a:r>
          </a:p>
          <a:p>
            <a:r>
              <a:rPr lang="en-GB" dirty="0"/>
              <a:t>The goal of the output mechanism is to provide accurate info. to users that minimise information overload and bias </a:t>
            </a:r>
          </a:p>
        </p:txBody>
      </p:sp>
    </p:spTree>
    <p:extLst>
      <p:ext uri="{BB962C8B-B14F-4D97-AF65-F5344CB8AC3E}">
        <p14:creationId xmlns:p14="http://schemas.microsoft.com/office/powerpoint/2010/main" val="2707417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Summary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user interface should be designed to make the user's work easier and more effective.</a:t>
            </a:r>
          </a:p>
          <a:p>
            <a:pPr>
              <a:lnSpc>
                <a:spcPct val="90000"/>
              </a:lnSpc>
            </a:pPr>
            <a:r>
              <a:rPr lang="en-GB" dirty="0"/>
              <a:t>Principles for good interface design include concern for content and context for navigation through activities, aesthetic consideration, assistance for novices and experts, consistency, and minimizing user effort</a:t>
            </a:r>
          </a:p>
          <a:p>
            <a:pPr>
              <a:lnSpc>
                <a:spcPct val="90000"/>
              </a:lnSpc>
            </a:pPr>
            <a:r>
              <a:rPr lang="en-GB" dirty="0"/>
              <a:t>The design process focuses on user actions, diagramming the structure, setting up standards and a template, then evaluating interface designs.</a:t>
            </a:r>
          </a:p>
        </p:txBody>
      </p:sp>
    </p:spTree>
    <p:extLst>
      <p:ext uri="{BB962C8B-B14F-4D97-AF65-F5344CB8AC3E}">
        <p14:creationId xmlns:p14="http://schemas.microsoft.com/office/powerpoint/2010/main" val="302672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UI design principles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 dirty="0"/>
              <a:t>UI design must take account of the needs, experience and capabilities of the system users</a:t>
            </a:r>
          </a:p>
          <a:p>
            <a:r>
              <a:rPr lang="en-GB" dirty="0"/>
              <a:t>Designers should be aware of people’s physical and mental limitations (e.g. limited short-term memory) and should recognise that people make mistakes</a:t>
            </a:r>
          </a:p>
          <a:p>
            <a:pPr lvl="1"/>
            <a:r>
              <a:rPr lang="en-GB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Short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GB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term memory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(STM) is the second stage of the multi-store </a:t>
            </a:r>
            <a:r>
              <a:rPr lang="en-GB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model proposed by the Atkinson-Shiffrin. The </a:t>
            </a:r>
            <a:r>
              <a:rPr lang="en-GB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STM seems to be between 15 and 30 seconds, and the </a:t>
            </a:r>
            <a:r>
              <a:rPr lang="en-GB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capacity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about 7 items</a:t>
            </a:r>
            <a:endParaRPr lang="en-GB" sz="1600" dirty="0"/>
          </a:p>
          <a:p>
            <a:r>
              <a:rPr lang="en-GB" dirty="0"/>
              <a:t>UI design principles underlie interface designs although not all principles are applicable to all designs</a:t>
            </a:r>
          </a:p>
        </p:txBody>
      </p:sp>
    </p:spTree>
    <p:extLst>
      <p:ext uri="{BB962C8B-B14F-4D97-AF65-F5344CB8AC3E}">
        <p14:creationId xmlns:p14="http://schemas.microsoft.com/office/powerpoint/2010/main" val="17460846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64332"/>
            <a:ext cx="76200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/>
              <a:t> How to Evaluate:-An Example of Heuristic Evaluation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r>
              <a:rPr lang="en-GB" sz="2800" b="1" dirty="0"/>
              <a:t>Affordance</a:t>
            </a:r>
            <a:r>
              <a:rPr lang="en-GB" sz="2800" dirty="0"/>
              <a:t>: the features of an object which make it self-apparent how the object should be used. </a:t>
            </a:r>
            <a:r>
              <a:rPr lang="en-GB" sz="2800" b="1" dirty="0"/>
              <a:t>Visibility</a:t>
            </a:r>
            <a:r>
              <a:rPr lang="en-GB" sz="2800" dirty="0"/>
              <a:t>: how clear the relationship between an action and its effects are to the user. </a:t>
            </a:r>
          </a:p>
          <a:p>
            <a:r>
              <a:rPr lang="en-GB" sz="2800" b="1" dirty="0"/>
              <a:t>Feedback</a:t>
            </a:r>
            <a:r>
              <a:rPr lang="en-GB" sz="2800" dirty="0"/>
              <a:t>: the information that a device sends back to the user about what the user has achieved. </a:t>
            </a:r>
            <a:endParaRPr lang="en-GB" sz="2800" b="1" dirty="0"/>
          </a:p>
          <a:p>
            <a:r>
              <a:rPr lang="en-GB" sz="2800" b="1" dirty="0"/>
              <a:t>Interface metaphors</a:t>
            </a:r>
            <a:r>
              <a:rPr lang="en-GB" sz="2800" dirty="0"/>
              <a:t>: the metaphor helps the user to infer how to operate the program, however they are often inconsistent with their real world analogue.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724545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/>
              <a:t>A Simple Example of how to Evaluate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FM radio as part of a web site</a:t>
            </a:r>
          </a:p>
          <a:p>
            <a:pPr lvl="1"/>
            <a:r>
              <a:rPr lang="en-GB" dirty="0"/>
              <a:t> A menu: for selecting a no. of radio stations</a:t>
            </a:r>
          </a:p>
          <a:p>
            <a:pPr lvl="1"/>
            <a:r>
              <a:rPr lang="en-GB" dirty="0"/>
              <a:t>A slider : setting volume</a:t>
            </a:r>
          </a:p>
          <a:p>
            <a:pPr lvl="1"/>
            <a:r>
              <a:rPr lang="en-GB" dirty="0"/>
              <a:t>A field: tune to a station with an exact frequency</a:t>
            </a:r>
          </a:p>
          <a:p>
            <a:pPr lvl="1"/>
            <a:r>
              <a:rPr lang="en-GB" dirty="0"/>
              <a:t>A pair of check boxes: switching the mute on/off</a:t>
            </a:r>
          </a:p>
          <a:p>
            <a:r>
              <a:rPr lang="en-GB" dirty="0"/>
              <a:t>Any improvement?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0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/>
              <a:t>Example (continued)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All good choices except for check boxes (should be radio buttons)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Slider is a good </a:t>
            </a:r>
            <a:r>
              <a:rPr lang="en-GB" sz="2800" b="1" dirty="0"/>
              <a:t>metaphor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improve </a:t>
            </a:r>
            <a:r>
              <a:rPr lang="en-GB" sz="2800" b="1" dirty="0"/>
              <a:t>visibility:</a:t>
            </a:r>
            <a:r>
              <a:rPr lang="en-GB" sz="2800" dirty="0"/>
              <a:t> all the widgets need to be labelled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improve </a:t>
            </a:r>
            <a:r>
              <a:rPr lang="en-GB" sz="2800" b="1" dirty="0"/>
              <a:t>affordance</a:t>
            </a:r>
            <a:r>
              <a:rPr lang="en-GB" sz="2800" dirty="0"/>
              <a:t>: the menu name should be highlighted as the cursor passes over, Slider needs to be raised relative to surface, the field should include a default frequency highlighted, etc.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Two very short videos to watch (last week and this week)</a:t>
            </a: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37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Content Awareness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/>
              <a:t>All interfaces should have titles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Menus should show: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/>
              <a:t>where you 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/>
              <a:t>where you came from to get there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It should be clear what information is within each area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Fields and field labels should be selected carefully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/>
              <a:t>Use dates and version numbers to aid system users</a:t>
            </a:r>
          </a:p>
        </p:txBody>
      </p:sp>
    </p:spTree>
    <p:extLst>
      <p:ext uri="{BB962C8B-B14F-4D97-AF65-F5344CB8AC3E}">
        <p14:creationId xmlns:p14="http://schemas.microsoft.com/office/powerpoint/2010/main" val="837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Aesthetics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Interfaces need to be functional and inviting to use</a:t>
            </a:r>
          </a:p>
          <a:p>
            <a:pPr eaLnBrk="1" hangingPunct="1"/>
            <a:r>
              <a:rPr lang="en-GB"/>
              <a:t>Avoid squeezing in too much</a:t>
            </a:r>
          </a:p>
          <a:p>
            <a:pPr eaLnBrk="1" hangingPunct="1"/>
            <a:r>
              <a:rPr lang="en-GB"/>
              <a:t>Design text carefully</a:t>
            </a:r>
          </a:p>
          <a:p>
            <a:pPr lvl="1" eaLnBrk="1" hangingPunct="1"/>
            <a:r>
              <a:rPr lang="en-GB"/>
              <a:t>Be aware of font and size</a:t>
            </a:r>
          </a:p>
          <a:p>
            <a:pPr lvl="1" eaLnBrk="1" hangingPunct="1"/>
            <a:r>
              <a:rPr lang="en-GB"/>
              <a:t>Avoid using all capital letters</a:t>
            </a:r>
          </a:p>
        </p:txBody>
      </p:sp>
    </p:spTree>
    <p:extLst>
      <p:ext uri="{BB962C8B-B14F-4D97-AF65-F5344CB8AC3E}">
        <p14:creationId xmlns:p14="http://schemas.microsoft.com/office/powerpoint/2010/main" val="301371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107</TotalTime>
  <Words>1742</Words>
  <Application>Microsoft Office PowerPoint</Application>
  <PresentationFormat>On-screen Show (4:3)</PresentationFormat>
  <Paragraphs>205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</vt:lpstr>
      <vt:lpstr>Calibri</vt:lpstr>
      <vt:lpstr>Cambria</vt:lpstr>
      <vt:lpstr>Adjacency</vt:lpstr>
      <vt:lpstr>Week 4-Final  Session on Design</vt:lpstr>
      <vt:lpstr>Useful Instructions</vt:lpstr>
      <vt:lpstr>User interface design process (Sommerville)</vt:lpstr>
      <vt:lpstr>UI design principles</vt:lpstr>
      <vt:lpstr> How to Evaluate:-An Example of Heuristic Evaluation</vt:lpstr>
      <vt:lpstr>A Simple Example of how to Evaluate</vt:lpstr>
      <vt:lpstr>Example (continued)</vt:lpstr>
      <vt:lpstr>Content Awareness</vt:lpstr>
      <vt:lpstr>Aesthetics</vt:lpstr>
      <vt:lpstr>More Aesthetics</vt:lpstr>
      <vt:lpstr>User Experience</vt:lpstr>
      <vt:lpstr>Consistency</vt:lpstr>
      <vt:lpstr>Minimise Effort</vt:lpstr>
      <vt:lpstr>Interface Design Prototyping</vt:lpstr>
      <vt:lpstr>Storyboards</vt:lpstr>
      <vt:lpstr>Storyboard Example</vt:lpstr>
      <vt:lpstr>User Interface Design Components Navigation Design</vt:lpstr>
      <vt:lpstr>More Principles</vt:lpstr>
      <vt:lpstr>Types of Navigation Control</vt:lpstr>
      <vt:lpstr>Input Design</vt:lpstr>
      <vt:lpstr>Online versus Batch Processing</vt:lpstr>
      <vt:lpstr>Capture data at the source</vt:lpstr>
      <vt:lpstr>Source Data Automation</vt:lpstr>
      <vt:lpstr>Output Design</vt:lpstr>
      <vt:lpstr>Direct manipulation advantages</vt:lpstr>
      <vt:lpstr>Direct manipulation problems</vt:lpstr>
      <vt:lpstr>Menu systems</vt:lpstr>
      <vt:lpstr>Advantages of menu systems</vt:lpstr>
      <vt:lpstr>Problems with menu systems</vt:lpstr>
      <vt:lpstr>Form-based interface</vt:lpstr>
      <vt:lpstr>Command interfaces</vt:lpstr>
      <vt:lpstr>Problems with command interfaces</vt:lpstr>
      <vt:lpstr>Command languages</vt:lpstr>
      <vt:lpstr>Natural language interfaces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process (Sommerville)</dc:title>
  <dc:creator>Babak Khazaei</dc:creator>
  <cp:lastModifiedBy>Kirkup, Joe (Student)</cp:lastModifiedBy>
  <cp:revision>15</cp:revision>
  <dcterms:created xsi:type="dcterms:W3CDTF">2014-02-11T15:41:01Z</dcterms:created>
  <dcterms:modified xsi:type="dcterms:W3CDTF">2021-02-12T10:59:55Z</dcterms:modified>
</cp:coreProperties>
</file>