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38"/>
  </p:notesMasterIdLst>
  <p:sldIdLst>
    <p:sldId id="29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EGooLJmqo/QELV9exypn/cMBw9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7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427" cy="513508"/>
          </a:xfrm>
          <a:prstGeom prst="rect">
            <a:avLst/>
          </a:prstGeom>
          <a:noFill/>
          <a:ln>
            <a:noFill/>
          </a:ln>
        </p:spPr>
        <p:txBody>
          <a:bodyPr spcFirstLastPara="1" wrap="square" lIns="99059" tIns="49516" rIns="99059" bIns="49516"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992" y="0"/>
            <a:ext cx="3078427" cy="513508"/>
          </a:xfrm>
          <a:prstGeom prst="rect">
            <a:avLst/>
          </a:prstGeom>
          <a:noFill/>
          <a:ln>
            <a:noFill/>
          </a:ln>
        </p:spPr>
        <p:txBody>
          <a:bodyPr spcFirstLastPara="1" wrap="square" lIns="99059" tIns="49516" rIns="99059" bIns="49516"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8427" cy="513507"/>
          </a:xfrm>
          <a:prstGeom prst="rect">
            <a:avLst/>
          </a:prstGeom>
          <a:noFill/>
          <a:ln>
            <a:noFill/>
          </a:ln>
        </p:spPr>
        <p:txBody>
          <a:bodyPr spcFirstLastPara="1" wrap="square" lIns="99059" tIns="49516" rIns="99059" bIns="49516"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sz="1300" smtClean="0">
                <a:solidFill>
                  <a:schemeClr val="dk1"/>
                </a:solidFill>
                <a:latin typeface="Calibri"/>
                <a:ea typeface="Calibri"/>
                <a:cs typeface="Calibri"/>
                <a:sym typeface="Calibri"/>
              </a:rPr>
              <a:pPr algn="r"/>
              <a:t>‹#›</a:t>
            </a:fld>
            <a:endParaRPr lang="en-GB" sz="13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9: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A more complex example:</a:t>
            </a:r>
            <a:endParaRPr/>
          </a:p>
          <a:p>
            <a:pPr marL="0" indent="0">
              <a:buClr>
                <a:schemeClr val="dk1"/>
              </a:buClr>
              <a:buSzPts val="1200"/>
            </a:pPr>
            <a:r>
              <a:rPr lang="en-GB"/>
              <a:t>Can these two matrices be multiplied? And if yes, what is the size of the resulting matrix?</a:t>
            </a:r>
            <a:endParaRPr/>
          </a:p>
          <a:p>
            <a:pPr marL="0" indent="0"/>
            <a:endParaRPr/>
          </a:p>
        </p:txBody>
      </p:sp>
      <p:sp>
        <p:nvSpPr>
          <p:cNvPr id="180" name="Google Shape;180;p9: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0: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Applying the rule discussed before, the two matrices can be multiplied and the resulting matrix will have 3 rows and 4 columns</a:t>
            </a:r>
            <a:endParaRPr/>
          </a:p>
        </p:txBody>
      </p:sp>
      <p:sp>
        <p:nvSpPr>
          <p:cNvPr id="191" name="Google Shape;191;p10: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1: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buClr>
                <a:schemeClr val="dk1"/>
              </a:buClr>
              <a:buSzPts val="1200"/>
            </a:pPr>
            <a:r>
              <a:rPr lang="en-GB"/>
              <a:t>Can these two matrices be multiplied? And if yes, what is the size of the resulting matrix?</a:t>
            </a:r>
            <a:endParaRPr/>
          </a:p>
          <a:p>
            <a:pPr marL="0" indent="0"/>
            <a:endParaRPr/>
          </a:p>
        </p:txBody>
      </p:sp>
      <p:sp>
        <p:nvSpPr>
          <p:cNvPr id="203" name="Google Shape;203;p11: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No, they cannot be multiplied!</a:t>
            </a:r>
            <a:endParaRPr/>
          </a:p>
          <a:p>
            <a:pPr marL="0" indent="0"/>
            <a:r>
              <a:rPr lang="en-GB"/>
              <a:t>In fact, the number of columns of the first matrix and the number of rows of the second matrix are not the same. So the operation cannot be performed.</a:t>
            </a:r>
            <a:endParaRPr/>
          </a:p>
          <a:p>
            <a:pPr marL="0" indent="0"/>
            <a:r>
              <a:rPr lang="en-GB"/>
              <a:t>So when your software will receive the two matrix to be multiplied will need to check the matrix dimensions to ensure that the operation can be performed</a:t>
            </a:r>
            <a:endParaRPr/>
          </a:p>
        </p:txBody>
      </p:sp>
      <p:sp>
        <p:nvSpPr>
          <p:cNvPr id="213" name="Google Shape;213;p12: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3: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How is the multiplication performed?</a:t>
            </a:r>
            <a:endParaRPr/>
          </a:p>
        </p:txBody>
      </p:sp>
      <p:sp>
        <p:nvSpPr>
          <p:cNvPr id="226" name="Google Shape;226;p13: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4: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Let’s start with this example. Simple one, but which helps getting the point across.</a:t>
            </a:r>
            <a:endParaRPr/>
          </a:p>
          <a:p>
            <a:pPr marL="0" indent="0"/>
            <a:r>
              <a:rPr lang="en-GB"/>
              <a:t>Can these two matrices be multiplied? What are the dimensions of the resulting matrix?</a:t>
            </a:r>
            <a:endParaRPr/>
          </a:p>
          <a:p>
            <a:pPr marL="0" indent="0"/>
            <a:endParaRPr/>
          </a:p>
          <a:p>
            <a:pPr marL="0" indent="0"/>
            <a:r>
              <a:rPr lang="en-GB"/>
              <a:t>Answer: Yes, they can be multiplied, the resulting matrix will be three-by-two</a:t>
            </a:r>
            <a:endParaRPr/>
          </a:p>
        </p:txBody>
      </p:sp>
      <p:sp>
        <p:nvSpPr>
          <p:cNvPr id="233" name="Google Shape;233;p14: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5: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So after we determined that the two matrices can be multiplied, let’s start the multiplication algorithm, let’s select the first row of the first matrix and the first column of the second matrices. In general you always select rows from the first matrix and columns from the second.</a:t>
            </a:r>
            <a:endParaRPr/>
          </a:p>
        </p:txBody>
      </p:sp>
      <p:sp>
        <p:nvSpPr>
          <p:cNvPr id="247" name="Google Shape;247;p15: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6: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Let multiply the terms as highlighted: the first element of the row with the first element of the column and the second element of the row with the second element of the column. The two results are then added.</a:t>
            </a:r>
            <a:endParaRPr/>
          </a:p>
        </p:txBody>
      </p:sp>
      <p:sp>
        <p:nvSpPr>
          <p:cNvPr id="263" name="Google Shape;263;p16: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7: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7: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The resulting value is the element in first row and first column: these are the row and column used for the operation in the source matrices</a:t>
            </a:r>
            <a:endParaRPr/>
          </a:p>
        </p:txBody>
      </p:sp>
      <p:sp>
        <p:nvSpPr>
          <p:cNvPr id="280" name="Google Shape;280;p17: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18: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Once computed the first element, let’s move to the second element: First row, second column.</a:t>
            </a:r>
            <a:endParaRPr/>
          </a:p>
        </p:txBody>
      </p:sp>
      <p:sp>
        <p:nvSpPr>
          <p:cNvPr id="296" name="Google Shape;296;p18: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We will discuss now the practical session</a:t>
            </a:r>
            <a:endParaRPr/>
          </a:p>
        </p:txBody>
      </p:sp>
      <p:sp>
        <p:nvSpPr>
          <p:cNvPr id="103" name="Google Shape;103;p1: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9: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19: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The operation performed between these two is exactly the same as before, just with different numbers.</a:t>
            </a:r>
            <a:endParaRPr/>
          </a:p>
        </p:txBody>
      </p:sp>
      <p:sp>
        <p:nvSpPr>
          <p:cNvPr id="311" name="Google Shape;311;p19: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0: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20: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The result goes in the element in the first row second column, as the row and column selected in the source matrices</a:t>
            </a:r>
            <a:endParaRPr/>
          </a:p>
        </p:txBody>
      </p:sp>
      <p:sp>
        <p:nvSpPr>
          <p:cNvPr id="327" name="Google Shape;327;p20: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21: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And we continue like this for all the elements in the destination matrix. The algorithm is very simple, but requires many iterations to compute all the elements. Here we multiply the second row by the first column</a:t>
            </a:r>
            <a:endParaRPr/>
          </a:p>
        </p:txBody>
      </p:sp>
      <p:sp>
        <p:nvSpPr>
          <p:cNvPr id="342" name="Google Shape;342;p21: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2:notes"/>
          <p:cNvSpPr txBox="1">
            <a:spLocks noGrp="1"/>
          </p:cNvSpPr>
          <p:nvPr>
            <p:ph type="body" idx="1"/>
          </p:nvPr>
        </p:nvSpPr>
        <p:spPr>
          <a:xfrm>
            <a:off x="710407" y="4925407"/>
            <a:ext cx="5683250" cy="4029879"/>
          </a:xfrm>
          <a:prstGeom prst="rect">
            <a:avLst/>
          </a:prstGeom>
        </p:spPr>
        <p:txBody>
          <a:bodyPr spcFirstLastPara="1" wrap="square" lIns="99059" tIns="49516" rIns="99059" bIns="49516" anchor="t" anchorCtr="0">
            <a:noAutofit/>
          </a:bodyPr>
          <a:lstStyle/>
          <a:p>
            <a:pPr marL="0" indent="0"/>
            <a:endParaRPr/>
          </a:p>
        </p:txBody>
      </p:sp>
      <p:sp>
        <p:nvSpPr>
          <p:cNvPr id="355" name="Google Shape;355;p2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3:notes"/>
          <p:cNvSpPr txBox="1">
            <a:spLocks noGrp="1"/>
          </p:cNvSpPr>
          <p:nvPr>
            <p:ph type="body" idx="1"/>
          </p:nvPr>
        </p:nvSpPr>
        <p:spPr>
          <a:xfrm>
            <a:off x="710407" y="4925407"/>
            <a:ext cx="5683250" cy="4029879"/>
          </a:xfrm>
          <a:prstGeom prst="rect">
            <a:avLst/>
          </a:prstGeom>
        </p:spPr>
        <p:txBody>
          <a:bodyPr spcFirstLastPara="1" wrap="square" lIns="99059" tIns="49516" rIns="99059" bIns="49516" anchor="t" anchorCtr="0">
            <a:noAutofit/>
          </a:bodyPr>
          <a:lstStyle/>
          <a:p>
            <a:pPr marL="0" indent="0"/>
            <a:endParaRPr/>
          </a:p>
        </p:txBody>
      </p:sp>
      <p:sp>
        <p:nvSpPr>
          <p:cNvPr id="369" name="Google Shape;369;p2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4: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The second row multiplied by the second column</a:t>
            </a:r>
            <a:endParaRPr/>
          </a:p>
        </p:txBody>
      </p:sp>
      <p:sp>
        <p:nvSpPr>
          <p:cNvPr id="383" name="Google Shape;383;p24: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5:notes"/>
          <p:cNvSpPr txBox="1">
            <a:spLocks noGrp="1"/>
          </p:cNvSpPr>
          <p:nvPr>
            <p:ph type="body" idx="1"/>
          </p:nvPr>
        </p:nvSpPr>
        <p:spPr>
          <a:xfrm>
            <a:off x="710407" y="4925407"/>
            <a:ext cx="5683250" cy="4029879"/>
          </a:xfrm>
          <a:prstGeom prst="rect">
            <a:avLst/>
          </a:prstGeom>
        </p:spPr>
        <p:txBody>
          <a:bodyPr spcFirstLastPara="1" wrap="square" lIns="99059" tIns="49516" rIns="99059" bIns="49516" anchor="t" anchorCtr="0">
            <a:noAutofit/>
          </a:bodyPr>
          <a:lstStyle/>
          <a:p>
            <a:pPr marL="0" indent="0"/>
            <a:endParaRPr/>
          </a:p>
        </p:txBody>
      </p:sp>
      <p:sp>
        <p:nvSpPr>
          <p:cNvPr id="395" name="Google Shape;395;p2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6:notes"/>
          <p:cNvSpPr txBox="1">
            <a:spLocks noGrp="1"/>
          </p:cNvSpPr>
          <p:nvPr>
            <p:ph type="body" idx="1"/>
          </p:nvPr>
        </p:nvSpPr>
        <p:spPr>
          <a:xfrm>
            <a:off x="710407" y="4925407"/>
            <a:ext cx="5683250" cy="4029879"/>
          </a:xfrm>
          <a:prstGeom prst="rect">
            <a:avLst/>
          </a:prstGeom>
        </p:spPr>
        <p:txBody>
          <a:bodyPr spcFirstLastPara="1" wrap="square" lIns="99059" tIns="49516" rIns="99059" bIns="49516" anchor="t" anchorCtr="0">
            <a:noAutofit/>
          </a:bodyPr>
          <a:lstStyle/>
          <a:p>
            <a:pPr marL="0" indent="0"/>
            <a:endParaRPr/>
          </a:p>
        </p:txBody>
      </p:sp>
      <p:sp>
        <p:nvSpPr>
          <p:cNvPr id="408" name="Google Shape;408;p2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7: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27: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The third row multiplied by the first column</a:t>
            </a:r>
            <a:endParaRPr/>
          </a:p>
        </p:txBody>
      </p:sp>
      <p:sp>
        <p:nvSpPr>
          <p:cNvPr id="421" name="Google Shape;421;p27: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8:notes"/>
          <p:cNvSpPr txBox="1">
            <a:spLocks noGrp="1"/>
          </p:cNvSpPr>
          <p:nvPr>
            <p:ph type="body" idx="1"/>
          </p:nvPr>
        </p:nvSpPr>
        <p:spPr>
          <a:xfrm>
            <a:off x="710407" y="4925407"/>
            <a:ext cx="5683250" cy="4029879"/>
          </a:xfrm>
          <a:prstGeom prst="rect">
            <a:avLst/>
          </a:prstGeom>
        </p:spPr>
        <p:txBody>
          <a:bodyPr spcFirstLastPara="1" wrap="square" lIns="99059" tIns="49516" rIns="99059" bIns="49516" anchor="t" anchorCtr="0">
            <a:noAutofit/>
          </a:bodyPr>
          <a:lstStyle/>
          <a:p>
            <a:pPr marL="0" indent="0"/>
            <a:endParaRPr/>
          </a:p>
        </p:txBody>
      </p:sp>
      <p:sp>
        <p:nvSpPr>
          <p:cNvPr id="432" name="Google Shape;432;p2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We’ll focus around the topic of matrix multiplication</a:t>
            </a:r>
            <a:endParaRPr/>
          </a:p>
        </p:txBody>
      </p:sp>
      <p:sp>
        <p:nvSpPr>
          <p:cNvPr id="110" name="Google Shape;110;p2: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9:notes"/>
          <p:cNvSpPr txBox="1">
            <a:spLocks noGrp="1"/>
          </p:cNvSpPr>
          <p:nvPr>
            <p:ph type="body" idx="1"/>
          </p:nvPr>
        </p:nvSpPr>
        <p:spPr>
          <a:xfrm>
            <a:off x="710407" y="4925407"/>
            <a:ext cx="5683250" cy="4029879"/>
          </a:xfrm>
          <a:prstGeom prst="rect">
            <a:avLst/>
          </a:prstGeom>
        </p:spPr>
        <p:txBody>
          <a:bodyPr spcFirstLastPara="1" wrap="square" lIns="99059" tIns="49516" rIns="99059" bIns="49516" anchor="t" anchorCtr="0">
            <a:noAutofit/>
          </a:bodyPr>
          <a:lstStyle/>
          <a:p>
            <a:pPr marL="0" indent="0"/>
            <a:endParaRPr/>
          </a:p>
        </p:txBody>
      </p:sp>
      <p:sp>
        <p:nvSpPr>
          <p:cNvPr id="444" name="Google Shape;444;p29: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0: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p30: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The third row multiplied by the second column</a:t>
            </a:r>
            <a:endParaRPr/>
          </a:p>
        </p:txBody>
      </p:sp>
      <p:sp>
        <p:nvSpPr>
          <p:cNvPr id="456" name="Google Shape;456;p30: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1:notes"/>
          <p:cNvSpPr txBox="1">
            <a:spLocks noGrp="1"/>
          </p:cNvSpPr>
          <p:nvPr>
            <p:ph type="body" idx="1"/>
          </p:nvPr>
        </p:nvSpPr>
        <p:spPr>
          <a:xfrm>
            <a:off x="710407" y="4925407"/>
            <a:ext cx="5683250" cy="4029879"/>
          </a:xfrm>
          <a:prstGeom prst="rect">
            <a:avLst/>
          </a:prstGeom>
        </p:spPr>
        <p:txBody>
          <a:bodyPr spcFirstLastPara="1" wrap="square" lIns="99059" tIns="49516" rIns="99059" bIns="49516" anchor="t" anchorCtr="0">
            <a:noAutofit/>
          </a:bodyPr>
          <a:lstStyle/>
          <a:p>
            <a:pPr marL="0" indent="0"/>
            <a:endParaRPr/>
          </a:p>
        </p:txBody>
      </p:sp>
      <p:sp>
        <p:nvSpPr>
          <p:cNvPr id="466" name="Google Shape;466;p3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2:notes"/>
          <p:cNvSpPr txBox="1">
            <a:spLocks noGrp="1"/>
          </p:cNvSpPr>
          <p:nvPr>
            <p:ph type="body" idx="1"/>
          </p:nvPr>
        </p:nvSpPr>
        <p:spPr>
          <a:xfrm>
            <a:off x="710407" y="4925407"/>
            <a:ext cx="5683250" cy="4029879"/>
          </a:xfrm>
          <a:prstGeom prst="rect">
            <a:avLst/>
          </a:prstGeom>
        </p:spPr>
        <p:txBody>
          <a:bodyPr spcFirstLastPara="1" wrap="square" lIns="99059" tIns="49516" rIns="99059" bIns="49516" anchor="t" anchorCtr="0">
            <a:noAutofit/>
          </a:bodyPr>
          <a:lstStyle/>
          <a:p>
            <a:pPr marL="0" indent="0"/>
            <a:endParaRPr/>
          </a:p>
        </p:txBody>
      </p:sp>
      <p:sp>
        <p:nvSpPr>
          <p:cNvPr id="477" name="Google Shape;477;p3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33: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So, now it is your turn to develop some software: write a piece of code that performs the matrix multiplication algorithm. In this case, we need to do it sequentially: no concurrency required at the moment.</a:t>
            </a:r>
            <a:endParaRPr/>
          </a:p>
          <a:p>
            <a:pPr marL="0" indent="0"/>
            <a:r>
              <a:rPr lang="en-GB"/>
              <a:t>The source matrices can be read from a file. The file needs to contain as initial two numbers the matrix dimensions, then all the numbers in the matrix ordered by row.</a:t>
            </a:r>
            <a:endParaRPr/>
          </a:p>
          <a:p>
            <a:pPr marL="0" indent="0"/>
            <a:r>
              <a:rPr lang="en-GB"/>
              <a:t>Once both the matrices are stored in memory, check if the two matrices can be multiplied.</a:t>
            </a:r>
            <a:endParaRPr/>
          </a:p>
          <a:p>
            <a:pPr marL="0" indent="0"/>
            <a:r>
              <a:rPr lang="en-GB"/>
              <a:t>If they can be multiplied, perform the multiplication, and write the resulting matrix to the destination file, using thee same syntax as the source files</a:t>
            </a:r>
            <a:endParaRPr/>
          </a:p>
        </p:txBody>
      </p:sp>
      <p:sp>
        <p:nvSpPr>
          <p:cNvPr id="488" name="Google Shape;488;p33: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p34: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Words of wisdom: always keep copies of each version of the software you produce.</a:t>
            </a:r>
            <a:endParaRPr/>
          </a:p>
          <a:p>
            <a:pPr marL="0" indent="0"/>
            <a:r>
              <a:rPr lang="en-GB"/>
              <a:t>There will be a moment in the next sessions when you wish to have all of them side-by-side.</a:t>
            </a:r>
            <a:endParaRPr/>
          </a:p>
          <a:p>
            <a:pPr marL="0" indent="0"/>
            <a:r>
              <a:rPr lang="en-GB"/>
              <a:t>Even better if you use some sort of version control system, for example git</a:t>
            </a:r>
            <a:endParaRPr/>
          </a:p>
          <a:p>
            <a:pPr marL="0" indent="0"/>
            <a:r>
              <a:rPr lang="en-GB"/>
              <a:t>I am putting on blackboard the solution to this exercise. I would highly recommend that you write your own solution before looking at mine.</a:t>
            </a:r>
            <a:endParaRPr/>
          </a:p>
        </p:txBody>
      </p:sp>
      <p:sp>
        <p:nvSpPr>
          <p:cNvPr id="495" name="Google Shape;495;p34: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Why matrix multiplication?</a:t>
            </a:r>
            <a:endParaRPr/>
          </a:p>
          <a:p>
            <a:pPr marL="0" indent="0"/>
            <a:r>
              <a:rPr lang="en-GB"/>
              <a:t>In general concurrent programming may be linked to many practical applications. Someone may be interested in application A, someone else may be interested in application B. We will not link this module to one single specific application, but we will keep it as general as possible.</a:t>
            </a:r>
            <a:endParaRPr/>
          </a:p>
          <a:p>
            <a:pPr marL="0" indent="0"/>
            <a:r>
              <a:rPr lang="en-GB"/>
              <a:t>Matrix multiplication is a simple parallelisable algorithm that is common among many different practical application.</a:t>
            </a:r>
            <a:endParaRPr/>
          </a:p>
          <a:p>
            <a:pPr marL="0" indent="0"/>
            <a:r>
              <a:rPr lang="en-GB"/>
              <a:t>In photo editing, filters are applied using matrix multiplication</a:t>
            </a:r>
            <a:endParaRPr/>
          </a:p>
          <a:p>
            <a:pPr marL="0" indent="0"/>
            <a:r>
              <a:rPr lang="en-GB"/>
              <a:t>In gaming, graphical filters are applied using matrix multiplication</a:t>
            </a:r>
            <a:endParaRPr/>
          </a:p>
          <a:p>
            <a:pPr marL="0" indent="0"/>
            <a:r>
              <a:rPr lang="en-GB"/>
              <a:t>In artificial intelligence, neural networks are simulated by using matrix multiplications</a:t>
            </a:r>
            <a:endParaRPr/>
          </a:p>
          <a:p>
            <a:pPr marL="0" indent="0"/>
            <a:r>
              <a:rPr lang="en-GB"/>
              <a:t>Quantum mechanics and physics computation often involve matrix multiplications</a:t>
            </a:r>
            <a:endParaRPr/>
          </a:p>
          <a:p>
            <a:pPr marL="0" indent="0"/>
            <a:r>
              <a:rPr lang="en-GB"/>
              <a:t>Mathematical finance often requires matrix multiplications to compute, for example, the correlation between two instruments</a:t>
            </a:r>
            <a:endParaRPr/>
          </a:p>
        </p:txBody>
      </p:sp>
      <p:sp>
        <p:nvSpPr>
          <p:cNvPr id="117" name="Google Shape;117;p3: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Let’s start talking about this algorithm.</a:t>
            </a:r>
            <a:endParaRPr/>
          </a:p>
          <a:p>
            <a:pPr marL="0" indent="0"/>
            <a:r>
              <a:rPr lang="en-GB"/>
              <a:t>First of all, when is it possible to multiply two matrices?</a:t>
            </a:r>
            <a:endParaRPr/>
          </a:p>
        </p:txBody>
      </p:sp>
      <p:sp>
        <p:nvSpPr>
          <p:cNvPr id="124" name="Google Shape;124;p4: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Let’s start with a simple example: two three-by-three matrices. Do you think these two matrices can be multiplied? What size will the resulting matrix have?</a:t>
            </a:r>
            <a:endParaRPr/>
          </a:p>
        </p:txBody>
      </p:sp>
      <p:sp>
        <p:nvSpPr>
          <p:cNvPr id="131" name="Google Shape;131;p5: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You guessed correctly if you though that the resulting matrix is also three-by-three</a:t>
            </a:r>
            <a:endParaRPr/>
          </a:p>
        </p:txBody>
      </p:sp>
      <p:sp>
        <p:nvSpPr>
          <p:cNvPr id="142" name="Google Shape;142;p6: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7: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Now, a slightly more complex example.</a:t>
            </a:r>
            <a:endParaRPr/>
          </a:p>
          <a:p>
            <a:pPr marL="0" indent="0"/>
            <a:r>
              <a:rPr lang="en-GB"/>
              <a:t>Can these two matrices be multiplied? And if yes, what is the size of the resulting matrix?</a:t>
            </a:r>
            <a:endParaRPr/>
          </a:p>
          <a:p>
            <a:pPr marL="0" indent="0"/>
            <a:endParaRPr/>
          </a:p>
        </p:txBody>
      </p:sp>
      <p:sp>
        <p:nvSpPr>
          <p:cNvPr id="153" name="Google Shape;153;p7: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8: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r>
              <a:rPr lang="en-GB"/>
              <a:t>In this case, not all the dimensions are the same, so we consider the two marked by the blue box. If these two dimensions are the same, then the two matrices can be multiplied. In this case they are, so the resulting matrix will have the number of rows from the first matrix and the number of columns from the second matrix</a:t>
            </a:r>
            <a:endParaRPr/>
          </a:p>
        </p:txBody>
      </p:sp>
      <p:sp>
        <p:nvSpPr>
          <p:cNvPr id="164" name="Google Shape;164;p8:notes"/>
          <p:cNvSpPr txBox="1">
            <a:spLocks noGrp="1"/>
          </p:cNvSpPr>
          <p:nvPr>
            <p:ph type="sldNum" idx="12"/>
          </p:nvPr>
        </p:nvSpPr>
        <p:spPr>
          <a:xfrm>
            <a:off x="4023992"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GB"/>
              <a:pPr algn="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6"/>
          <p:cNvSpPr/>
          <p:nvPr/>
        </p:nvSpPr>
        <p:spPr>
          <a:xfrm>
            <a:off x="838200" y="1112452"/>
            <a:ext cx="10515600" cy="2397511"/>
          </a:xfrm>
          <a:prstGeom prst="roundRect">
            <a:avLst>
              <a:gd name="adj" fmla="val 16667"/>
            </a:avLst>
          </a:prstGeom>
          <a:solidFill>
            <a:srgbClr val="3333B3"/>
          </a:solidFill>
          <a:ln w="12700" cap="flat" cmpd="sng">
            <a:solidFill>
              <a:srgbClr val="3333B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5"/>
          <p:cNvSpPr>
            <a:spLocks noGrp="1"/>
          </p:cNvSpPr>
          <p:nvPr>
            <p:ph type="pic" idx="2"/>
          </p:nvPr>
        </p:nvSpPr>
        <p:spPr>
          <a:xfrm>
            <a:off x="5183188" y="987425"/>
            <a:ext cx="6172200" cy="4873625"/>
          </a:xfrm>
          <a:prstGeom prst="rect">
            <a:avLst/>
          </a:prstGeom>
          <a:noFill/>
          <a:ln>
            <a:noFill/>
          </a:ln>
        </p:spPr>
      </p:sp>
      <p:sp>
        <p:nvSpPr>
          <p:cNvPr id="84" name="Google Shape;84;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46"/>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46"/>
          <p:cNvSpPr txBox="1">
            <a:spLocks noGrp="1"/>
          </p:cNvSpPr>
          <p:nvPr>
            <p:ph type="body" idx="1"/>
          </p:nvPr>
        </p:nvSpPr>
        <p:spPr>
          <a:xfrm rot="5400000">
            <a:off x="3585000" y="-1591200"/>
            <a:ext cx="50220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149080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60933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38635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56823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93113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60716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8119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7"/>
          <p:cNvSpPr/>
          <p:nvPr/>
        </p:nvSpPr>
        <p:spPr>
          <a:xfrm>
            <a:off x="838200" y="1709738"/>
            <a:ext cx="10515600" cy="2879725"/>
          </a:xfrm>
          <a:prstGeom prst="roundRect">
            <a:avLst>
              <a:gd name="adj" fmla="val 16667"/>
            </a:avLst>
          </a:prstGeom>
          <a:solidFill>
            <a:srgbClr val="3333B3"/>
          </a:solidFill>
          <a:ln w="12700" cap="flat" cmpd="sng">
            <a:solidFill>
              <a:srgbClr val="3333B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8300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5974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543888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71037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8"/>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38"/>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8"/>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9"/>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38;p39"/>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9"/>
          <p:cNvSpPr txBox="1">
            <a:spLocks noGrp="1"/>
          </p:cNvSpPr>
          <p:nvPr>
            <p:ph type="body" idx="1"/>
          </p:nvPr>
        </p:nvSpPr>
        <p:spPr>
          <a:xfrm>
            <a:off x="838200" y="1155600"/>
            <a:ext cx="5181600" cy="5022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9"/>
          <p:cNvSpPr txBox="1">
            <a:spLocks noGrp="1"/>
          </p:cNvSpPr>
          <p:nvPr>
            <p:ph type="body" idx="2"/>
          </p:nvPr>
        </p:nvSpPr>
        <p:spPr>
          <a:xfrm>
            <a:off x="6172200" y="1155600"/>
            <a:ext cx="5181600" cy="5022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44"/>
        <p:cNvGrpSpPr/>
        <p:nvPr/>
      </p:nvGrpSpPr>
      <p:grpSpPr>
        <a:xfrm>
          <a:off x="0" y="0"/>
          <a:ext cx="0" cy="0"/>
          <a:chOff x="0" y="0"/>
          <a:chExt cx="0" cy="0"/>
        </a:xfrm>
      </p:grpSpPr>
      <p:sp>
        <p:nvSpPr>
          <p:cNvPr id="45" name="Google Shape;45;p40"/>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40"/>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0"/>
          <p:cNvSpPr txBox="1">
            <a:spLocks noGrp="1"/>
          </p:cNvSpPr>
          <p:nvPr>
            <p:ph type="body" idx="1"/>
          </p:nvPr>
        </p:nvSpPr>
        <p:spPr>
          <a:xfrm>
            <a:off x="838200" y="1155600"/>
            <a:ext cx="5181600" cy="250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0"/>
          <p:cNvSpPr txBox="1">
            <a:spLocks noGrp="1"/>
          </p:cNvSpPr>
          <p:nvPr>
            <p:ph type="body" idx="2"/>
          </p:nvPr>
        </p:nvSpPr>
        <p:spPr>
          <a:xfrm>
            <a:off x="6172200" y="1155600"/>
            <a:ext cx="5181600" cy="250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52" name="Google Shape;52;p40"/>
          <p:cNvSpPr txBox="1">
            <a:spLocks noGrp="1"/>
          </p:cNvSpPr>
          <p:nvPr>
            <p:ph type="body" idx="3"/>
          </p:nvPr>
        </p:nvSpPr>
        <p:spPr>
          <a:xfrm>
            <a:off x="834391" y="3708300"/>
            <a:ext cx="5181600" cy="250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0"/>
          <p:cNvSpPr txBox="1">
            <a:spLocks noGrp="1"/>
          </p:cNvSpPr>
          <p:nvPr>
            <p:ph type="body" idx="4"/>
          </p:nvPr>
        </p:nvSpPr>
        <p:spPr>
          <a:xfrm>
            <a:off x="6176010" y="3708300"/>
            <a:ext cx="5181600" cy="250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41"/>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41"/>
          <p:cNvSpPr txBox="1">
            <a:spLocks noGrp="1"/>
          </p:cNvSpPr>
          <p:nvPr>
            <p:ph type="title"/>
          </p:nvPr>
        </p:nvSpPr>
        <p:spPr>
          <a:xfrm>
            <a:off x="839788"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9788" y="1155600"/>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1"/>
          <p:cNvSpPr txBox="1">
            <a:spLocks noGrp="1"/>
          </p:cNvSpPr>
          <p:nvPr>
            <p:ph type="body" idx="2"/>
          </p:nvPr>
        </p:nvSpPr>
        <p:spPr>
          <a:xfrm>
            <a:off x="839788" y="1979512"/>
            <a:ext cx="5157787" cy="42101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body" idx="3"/>
          </p:nvPr>
        </p:nvSpPr>
        <p:spPr>
          <a:xfrm>
            <a:off x="6172200" y="1155600"/>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41"/>
          <p:cNvSpPr txBox="1">
            <a:spLocks noGrp="1"/>
          </p:cNvSpPr>
          <p:nvPr>
            <p:ph type="body" idx="4"/>
          </p:nvPr>
        </p:nvSpPr>
        <p:spPr>
          <a:xfrm>
            <a:off x="6172200" y="1979512"/>
            <a:ext cx="5183188" cy="42101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42"/>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42"/>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75502395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mailto:sergio.davies@shu.ac.u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andrew.hamilton@shu.ac.u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484400" y="660800"/>
            <a:ext cx="5116000" cy="4926800"/>
          </a:xfrm>
          <a:prstGeom prst="rect">
            <a:avLst/>
          </a:prstGeom>
          <a:noFill/>
          <a:ln>
            <a:noFill/>
          </a:ln>
        </p:spPr>
        <p:txBody>
          <a:bodyPr spcFirstLastPara="1" wrap="square" lIns="121900" tIns="121900" rIns="121900" bIns="121900" anchor="ctr" anchorCtr="0">
            <a:noAutofit/>
          </a:bodyPr>
          <a:lstStyle/>
          <a:p>
            <a:pPr algn="ctr" defTabSz="1219170">
              <a:lnSpc>
                <a:spcPct val="115000"/>
              </a:lnSpc>
              <a:spcBef>
                <a:spcPts val="2400"/>
              </a:spcBef>
            </a:pPr>
            <a:r>
              <a:rPr lang="en-GB" sz="2400" b="1"/>
              <a:t>Get vaccinated</a:t>
            </a:r>
            <a:endParaRPr sz="2400" b="1"/>
          </a:p>
          <a:p>
            <a:pPr algn="ctr" defTabSz="1219170">
              <a:lnSpc>
                <a:spcPct val="115000"/>
              </a:lnSpc>
              <a:spcBef>
                <a:spcPts val="2400"/>
              </a:spcBef>
            </a:pPr>
            <a:r>
              <a:rPr lang="en-GB" sz="2400" b="1"/>
              <a:t>Wear a face covering</a:t>
            </a:r>
            <a:endParaRPr sz="2400"/>
          </a:p>
          <a:p>
            <a:pPr algn="ctr" defTabSz="1219170">
              <a:lnSpc>
                <a:spcPct val="115000"/>
              </a:lnSpc>
              <a:spcBef>
                <a:spcPts val="2400"/>
              </a:spcBef>
            </a:pPr>
            <a:r>
              <a:rPr lang="en-GB" sz="2400" b="1"/>
              <a:t>Hands, face, space and fresh air</a:t>
            </a:r>
            <a:endParaRPr sz="2400" b="1"/>
          </a:p>
          <a:p>
            <a:pPr algn="ctr" defTabSz="1219170">
              <a:lnSpc>
                <a:spcPct val="115000"/>
              </a:lnSpc>
              <a:spcBef>
                <a:spcPts val="2400"/>
              </a:spcBef>
            </a:pPr>
            <a:r>
              <a:rPr lang="en-GB" sz="2400" b="1"/>
              <a:t>Scan Hallam QR Codes</a:t>
            </a:r>
            <a:endParaRPr sz="2400" b="1"/>
          </a:p>
          <a:p>
            <a:pPr algn="ctr" defTabSz="1219170">
              <a:lnSpc>
                <a:spcPct val="115000"/>
              </a:lnSpc>
              <a:spcBef>
                <a:spcPts val="2400"/>
              </a:spcBef>
            </a:pPr>
            <a:r>
              <a:rPr lang="en-GB" sz="2400" b="1"/>
              <a:t>Take regular tests</a:t>
            </a:r>
            <a:endParaRPr sz="2400" b="1"/>
          </a:p>
          <a:p>
            <a:pPr algn="ctr" defTabSz="1219170">
              <a:lnSpc>
                <a:spcPct val="115000"/>
              </a:lnSpc>
              <a:spcBef>
                <a:spcPts val="2400"/>
              </a:spcBef>
              <a:spcAft>
                <a:spcPts val="533"/>
              </a:spcAft>
            </a:pPr>
            <a:r>
              <a:rPr lang="en-GB" sz="2400" b="1"/>
              <a:t>Report Covid-19 cases</a:t>
            </a:r>
            <a:endParaRPr sz="2400">
              <a:solidFill>
                <a:srgbClr val="424242"/>
              </a:solidFill>
              <a:latin typeface="Source Code Pro"/>
              <a:ea typeface="Source Code Pro"/>
              <a:cs typeface="Source Code Pro"/>
              <a:sym typeface="Source Code Pro"/>
            </a:endParaRPr>
          </a:p>
        </p:txBody>
      </p:sp>
      <p:pic>
        <p:nvPicPr>
          <p:cNvPr id="55" name="Google Shape;55;p13"/>
          <p:cNvPicPr preferRelativeResize="0"/>
          <p:nvPr/>
        </p:nvPicPr>
        <p:blipFill>
          <a:blip r:embed="rId3">
            <a:alphaModFix/>
          </a:blip>
          <a:stretch>
            <a:fillRect/>
          </a:stretch>
        </p:blipFill>
        <p:spPr>
          <a:xfrm>
            <a:off x="1" y="3403568"/>
            <a:ext cx="6095999" cy="3478233"/>
          </a:xfrm>
          <a:prstGeom prst="rect">
            <a:avLst/>
          </a:prstGeom>
          <a:noFill/>
          <a:ln>
            <a:noFill/>
          </a:ln>
        </p:spPr>
      </p:pic>
      <p:sp>
        <p:nvSpPr>
          <p:cNvPr id="56" name="Google Shape;56;p13"/>
          <p:cNvSpPr txBox="1"/>
          <p:nvPr/>
        </p:nvSpPr>
        <p:spPr>
          <a:xfrm>
            <a:off x="6300700" y="134834"/>
            <a:ext cx="5465200" cy="1585074"/>
          </a:xfrm>
          <a:prstGeom prst="rect">
            <a:avLst/>
          </a:prstGeom>
          <a:noFill/>
          <a:ln>
            <a:noFill/>
          </a:ln>
        </p:spPr>
        <p:txBody>
          <a:bodyPr spcFirstLastPara="1" wrap="square" lIns="121900" tIns="121900" rIns="121900" bIns="121900" anchor="t" anchorCtr="0">
            <a:spAutoFit/>
          </a:bodyPr>
          <a:lstStyle/>
          <a:p>
            <a:pPr algn="ctr" defTabSz="1219170">
              <a:lnSpc>
                <a:spcPct val="115000"/>
              </a:lnSpc>
              <a:spcBef>
                <a:spcPts val="3200"/>
              </a:spcBef>
              <a:spcAft>
                <a:spcPts val="800"/>
              </a:spcAft>
            </a:pPr>
            <a:r>
              <a:rPr lang="en-GB" sz="4667" b="1">
                <a:solidFill>
                  <a:srgbClr val="E91D63"/>
                </a:solidFill>
              </a:rPr>
              <a:t>Safety measures</a:t>
            </a:r>
            <a:endParaRPr sz="4667" b="1">
              <a:solidFill>
                <a:srgbClr val="E91D63"/>
              </a:solidFill>
            </a:endParaRPr>
          </a:p>
        </p:txBody>
      </p:sp>
      <p:sp>
        <p:nvSpPr>
          <p:cNvPr id="57" name="Google Shape;57;p13"/>
          <p:cNvSpPr/>
          <p:nvPr/>
        </p:nvSpPr>
        <p:spPr>
          <a:xfrm>
            <a:off x="6525533" y="5713100"/>
            <a:ext cx="1087600" cy="611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endParaRPr sz="1867"/>
          </a:p>
        </p:txBody>
      </p:sp>
      <p:sp>
        <p:nvSpPr>
          <p:cNvPr id="58" name="Google Shape;58;p13"/>
          <p:cNvSpPr txBox="1"/>
          <p:nvPr/>
        </p:nvSpPr>
        <p:spPr>
          <a:xfrm>
            <a:off x="6040067" y="5562000"/>
            <a:ext cx="6096000" cy="1647783"/>
          </a:xfrm>
          <a:prstGeom prst="rect">
            <a:avLst/>
          </a:prstGeom>
          <a:noFill/>
          <a:ln>
            <a:noFill/>
          </a:ln>
        </p:spPr>
        <p:txBody>
          <a:bodyPr spcFirstLastPara="1" wrap="square" lIns="121900" tIns="121900" rIns="121900" bIns="121900" anchor="t" anchorCtr="0">
            <a:spAutoFit/>
          </a:bodyPr>
          <a:lstStyle/>
          <a:p>
            <a:pPr algn="just" defTabSz="1219170">
              <a:lnSpc>
                <a:spcPct val="115000"/>
              </a:lnSpc>
              <a:spcBef>
                <a:spcPts val="1600"/>
              </a:spcBef>
              <a:spcAft>
                <a:spcPts val="1600"/>
              </a:spcAft>
            </a:pPr>
            <a:r>
              <a:rPr lang="en-GB" sz="1867"/>
              <a:t>protect the University and local community, show respect and consideration for others,  reduce Covid-19 transmissions, </a:t>
            </a:r>
            <a:r>
              <a:rPr lang="en-GB" sz="1867" b="1">
                <a:solidFill>
                  <a:srgbClr val="FFFFFF"/>
                </a:solidFill>
                <a:highlight>
                  <a:srgbClr val="E91D63"/>
                </a:highlight>
              </a:rPr>
              <a:t>enjoy the full university experience</a:t>
            </a:r>
            <a:endParaRPr sz="1867">
              <a:solidFill>
                <a:srgbClr val="FFFFFF"/>
              </a:solidFill>
              <a:highlight>
                <a:srgbClr val="E91D63"/>
              </a:highlight>
            </a:endParaRPr>
          </a:p>
        </p:txBody>
      </p:sp>
      <p:sp>
        <p:nvSpPr>
          <p:cNvPr id="59" name="Google Shape;59;p13"/>
          <p:cNvSpPr txBox="1"/>
          <p:nvPr/>
        </p:nvSpPr>
        <p:spPr>
          <a:xfrm>
            <a:off x="151467" y="151468"/>
            <a:ext cx="5888800" cy="2832082"/>
          </a:xfrm>
          <a:prstGeom prst="rect">
            <a:avLst/>
          </a:prstGeom>
          <a:noFill/>
          <a:ln>
            <a:noFill/>
          </a:ln>
        </p:spPr>
        <p:txBody>
          <a:bodyPr spcFirstLastPara="1" wrap="square" lIns="121900" tIns="121900" rIns="121900" bIns="121900" anchor="t" anchorCtr="0">
            <a:spAutoFit/>
          </a:bodyPr>
          <a:lstStyle/>
          <a:p>
            <a:pPr defTabSz="1219170"/>
            <a:r>
              <a:rPr lang="en-GB" sz="1867" b="1">
                <a:solidFill>
                  <a:srgbClr val="E91D63"/>
                </a:solidFill>
              </a:rPr>
              <a:t>In a lab:</a:t>
            </a:r>
            <a:endParaRPr sz="1867" b="1">
              <a:solidFill>
                <a:srgbClr val="E91D63"/>
              </a:solidFill>
            </a:endParaRPr>
          </a:p>
          <a:p>
            <a:pPr marL="609585" indent="-423323" defTabSz="1219170">
              <a:buSzPts val="1400"/>
              <a:buFont typeface="Arial"/>
              <a:buChar char="●"/>
            </a:pPr>
            <a:r>
              <a:rPr lang="en-GB" sz="1867" b="1"/>
              <a:t>Give your hands a squirt of sanitizer on the way in and the way out</a:t>
            </a:r>
            <a:endParaRPr sz="1867" b="1"/>
          </a:p>
          <a:p>
            <a:pPr marL="609585" defTabSz="1219170"/>
            <a:endParaRPr sz="1867" b="1"/>
          </a:p>
          <a:p>
            <a:pPr marL="609585" indent="-423323" defTabSz="1219170">
              <a:buSzPts val="1400"/>
              <a:buFont typeface="Arial"/>
              <a:buChar char="●"/>
            </a:pPr>
            <a:r>
              <a:rPr lang="en-GB" sz="1867" b="1"/>
              <a:t>Use the cleaning wipes on your keyboard and mouse - they get gross quickly</a:t>
            </a:r>
            <a:endParaRPr sz="1867" b="1"/>
          </a:p>
          <a:p>
            <a:pPr marL="609585" defTabSz="1219170"/>
            <a:endParaRPr sz="1867" b="1"/>
          </a:p>
          <a:p>
            <a:pPr marL="609585" indent="-423323" defTabSz="1219170">
              <a:buSzPts val="1400"/>
              <a:buFont typeface="Arial"/>
              <a:buChar char="●"/>
            </a:pPr>
            <a:r>
              <a:rPr lang="en-GB" sz="1867" b="1"/>
              <a:t>Open the windows and doors, bring a jumper! </a:t>
            </a:r>
            <a:endParaRPr sz="1867" b="1"/>
          </a:p>
        </p:txBody>
      </p:sp>
      <p:pic>
        <p:nvPicPr>
          <p:cNvPr id="60" name="Google Shape;60;p13"/>
          <p:cNvPicPr preferRelativeResize="0"/>
          <p:nvPr/>
        </p:nvPicPr>
        <p:blipFill rotWithShape="1">
          <a:blip r:embed="rId4">
            <a:alphaModFix/>
          </a:blip>
          <a:srcRect l="32130" t="21139" r="29841" b="19828"/>
          <a:stretch/>
        </p:blipFill>
        <p:spPr>
          <a:xfrm>
            <a:off x="1842832" y="2523897"/>
            <a:ext cx="414133" cy="4006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Matrix dimensions</a:t>
            </a:r>
            <a:endParaRPr/>
          </a:p>
        </p:txBody>
      </p:sp>
      <p:sp>
        <p:nvSpPr>
          <p:cNvPr id="183" name="Google Shape;183;p9"/>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Example 3</a:t>
            </a:r>
            <a:endParaRPr/>
          </a:p>
        </p:txBody>
      </p:sp>
      <p:pic>
        <p:nvPicPr>
          <p:cNvPr id="184" name="Google Shape;184;p9" descr="a three-by-two matrix multiplied by a two-by-four matrix" title="a three-by-two matrix multiplied by a two-by-four matrix"/>
          <p:cNvPicPr preferRelativeResize="0"/>
          <p:nvPr/>
        </p:nvPicPr>
        <p:blipFill rotWithShape="1">
          <a:blip r:embed="rId3">
            <a:alphaModFix/>
          </a:blip>
          <a:srcRect/>
          <a:stretch/>
        </p:blipFill>
        <p:spPr>
          <a:xfrm>
            <a:off x="1195387" y="2314575"/>
            <a:ext cx="9801225" cy="2228850"/>
          </a:xfrm>
          <a:prstGeom prst="rect">
            <a:avLst/>
          </a:prstGeom>
          <a:noFill/>
          <a:ln>
            <a:noFill/>
          </a:ln>
        </p:spPr>
      </p:pic>
      <p:sp>
        <p:nvSpPr>
          <p:cNvPr id="185" name="Google Shape;185;p9"/>
          <p:cNvSpPr/>
          <p:nvPr/>
        </p:nvSpPr>
        <p:spPr>
          <a:xfrm>
            <a:off x="6892508" y="2096219"/>
            <a:ext cx="3959525" cy="267418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9"/>
          <p:cNvSpPr/>
          <p:nvPr/>
        </p:nvSpPr>
        <p:spPr>
          <a:xfrm>
            <a:off x="1492376"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2</a:t>
            </a:r>
            <a:endParaRPr/>
          </a:p>
        </p:txBody>
      </p:sp>
      <p:sp>
        <p:nvSpPr>
          <p:cNvPr id="187" name="Google Shape;187;p9"/>
          <p:cNvSpPr/>
          <p:nvPr/>
        </p:nvSpPr>
        <p:spPr>
          <a:xfrm>
            <a:off x="4687738"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2 x 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Matrix dimensions</a:t>
            </a:r>
            <a:endParaRPr/>
          </a:p>
        </p:txBody>
      </p:sp>
      <p:sp>
        <p:nvSpPr>
          <p:cNvPr id="194" name="Google Shape;194;p10"/>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Example 3</a:t>
            </a:r>
            <a:endParaRPr/>
          </a:p>
        </p:txBody>
      </p:sp>
      <p:pic>
        <p:nvPicPr>
          <p:cNvPr id="195" name="Google Shape;195;p10" descr="a three-by-two matrix multiplied by a two-by-four matrix resulting in a three-by-four matrix" title="a three-by-two matrix multiplied by a two-by-four matrix resulting in a three-by-four matrix"/>
          <p:cNvPicPr preferRelativeResize="0"/>
          <p:nvPr/>
        </p:nvPicPr>
        <p:blipFill rotWithShape="1">
          <a:blip r:embed="rId3">
            <a:alphaModFix/>
          </a:blip>
          <a:srcRect/>
          <a:stretch/>
        </p:blipFill>
        <p:spPr>
          <a:xfrm>
            <a:off x="1195387" y="2314575"/>
            <a:ext cx="9801225" cy="2228850"/>
          </a:xfrm>
          <a:prstGeom prst="rect">
            <a:avLst/>
          </a:prstGeom>
          <a:noFill/>
          <a:ln>
            <a:noFill/>
          </a:ln>
        </p:spPr>
      </p:pic>
      <p:sp>
        <p:nvSpPr>
          <p:cNvPr id="196" name="Google Shape;196;p10"/>
          <p:cNvSpPr/>
          <p:nvPr/>
        </p:nvSpPr>
        <p:spPr>
          <a:xfrm>
            <a:off x="1492376"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2</a:t>
            </a:r>
            <a:endParaRPr/>
          </a:p>
        </p:txBody>
      </p:sp>
      <p:sp>
        <p:nvSpPr>
          <p:cNvPr id="197" name="Google Shape;197;p10"/>
          <p:cNvSpPr/>
          <p:nvPr/>
        </p:nvSpPr>
        <p:spPr>
          <a:xfrm>
            <a:off x="4687738"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2 x 4</a:t>
            </a:r>
            <a:endParaRPr/>
          </a:p>
        </p:txBody>
      </p:sp>
      <p:sp>
        <p:nvSpPr>
          <p:cNvPr id="198" name="Google Shape;198;p10"/>
          <p:cNvSpPr/>
          <p:nvPr/>
        </p:nvSpPr>
        <p:spPr>
          <a:xfrm>
            <a:off x="8118188"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4</a:t>
            </a:r>
            <a:endParaRPr/>
          </a:p>
        </p:txBody>
      </p:sp>
      <p:sp>
        <p:nvSpPr>
          <p:cNvPr id="199" name="Google Shape;199;p10"/>
          <p:cNvSpPr/>
          <p:nvPr/>
        </p:nvSpPr>
        <p:spPr>
          <a:xfrm>
            <a:off x="2536166" y="4710023"/>
            <a:ext cx="2751827" cy="681486"/>
          </a:xfrm>
          <a:prstGeom prst="rect">
            <a:avLst/>
          </a:prstGeom>
          <a:solidFill>
            <a:schemeClr val="accent1">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1"/>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Matrix dimensions</a:t>
            </a:r>
            <a:endParaRPr/>
          </a:p>
        </p:txBody>
      </p:sp>
      <p:sp>
        <p:nvSpPr>
          <p:cNvPr id="206" name="Google Shape;206;p11"/>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Example 4</a:t>
            </a:r>
            <a:endParaRPr/>
          </a:p>
        </p:txBody>
      </p:sp>
      <p:pic>
        <p:nvPicPr>
          <p:cNvPr id="207" name="Google Shape;207;p11" descr="a three-by-three matrix multiplied by a two-by-four matrix" title="a three-by-three matrix multiplied by a two-by-four matrix"/>
          <p:cNvPicPr preferRelativeResize="0"/>
          <p:nvPr/>
        </p:nvPicPr>
        <p:blipFill rotWithShape="1">
          <a:blip r:embed="rId3">
            <a:alphaModFix/>
          </a:blip>
          <a:srcRect/>
          <a:stretch/>
        </p:blipFill>
        <p:spPr>
          <a:xfrm>
            <a:off x="2324100" y="2233612"/>
            <a:ext cx="7543800" cy="2390775"/>
          </a:xfrm>
          <a:prstGeom prst="rect">
            <a:avLst/>
          </a:prstGeom>
          <a:noFill/>
          <a:ln>
            <a:noFill/>
          </a:ln>
        </p:spPr>
      </p:pic>
      <p:sp>
        <p:nvSpPr>
          <p:cNvPr id="208" name="Google Shape;208;p11"/>
          <p:cNvSpPr/>
          <p:nvPr/>
        </p:nvSpPr>
        <p:spPr>
          <a:xfrm>
            <a:off x="3131385"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3</a:t>
            </a:r>
            <a:endParaRPr/>
          </a:p>
        </p:txBody>
      </p:sp>
      <p:sp>
        <p:nvSpPr>
          <p:cNvPr id="209" name="Google Shape;209;p11"/>
          <p:cNvSpPr/>
          <p:nvPr/>
        </p:nvSpPr>
        <p:spPr>
          <a:xfrm>
            <a:off x="7534439"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2 x 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Matrix dimensions</a:t>
            </a:r>
            <a:endParaRPr/>
          </a:p>
        </p:txBody>
      </p:sp>
      <p:sp>
        <p:nvSpPr>
          <p:cNvPr id="216" name="Google Shape;216;p12"/>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Example 4</a:t>
            </a:r>
            <a:endParaRPr/>
          </a:p>
        </p:txBody>
      </p:sp>
      <p:sp>
        <p:nvSpPr>
          <p:cNvPr id="217" name="Google Shape;217;p12"/>
          <p:cNvSpPr/>
          <p:nvPr/>
        </p:nvSpPr>
        <p:spPr>
          <a:xfrm>
            <a:off x="3131385"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3</a:t>
            </a:r>
            <a:endParaRPr/>
          </a:p>
        </p:txBody>
      </p:sp>
      <p:sp>
        <p:nvSpPr>
          <p:cNvPr id="218" name="Google Shape;218;p12"/>
          <p:cNvSpPr/>
          <p:nvPr/>
        </p:nvSpPr>
        <p:spPr>
          <a:xfrm>
            <a:off x="7534439"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2 x 4</a:t>
            </a:r>
            <a:endParaRPr/>
          </a:p>
        </p:txBody>
      </p:sp>
      <p:grpSp>
        <p:nvGrpSpPr>
          <p:cNvPr id="219" name="Google Shape;219;p12" descr="a three-by-three matrix multiplied by a two-by-four matrix cannot be performed" title="a three-by-three matrix multiplied by a two-by-four matrix cannot be performed"/>
          <p:cNvGrpSpPr/>
          <p:nvPr/>
        </p:nvGrpSpPr>
        <p:grpSpPr>
          <a:xfrm>
            <a:off x="2324100" y="2233612"/>
            <a:ext cx="7543800" cy="3157897"/>
            <a:chOff x="2324100" y="2233612"/>
            <a:chExt cx="7543800" cy="3157897"/>
          </a:xfrm>
        </p:grpSpPr>
        <p:pic>
          <p:nvPicPr>
            <p:cNvPr id="220" name="Google Shape;220;p12"/>
            <p:cNvPicPr preferRelativeResize="0"/>
            <p:nvPr/>
          </p:nvPicPr>
          <p:blipFill rotWithShape="1">
            <a:blip r:embed="rId3">
              <a:alphaModFix/>
            </a:blip>
            <a:srcRect/>
            <a:stretch/>
          </p:blipFill>
          <p:spPr>
            <a:xfrm>
              <a:off x="2324100" y="2233612"/>
              <a:ext cx="7543800" cy="2390775"/>
            </a:xfrm>
            <a:prstGeom prst="rect">
              <a:avLst/>
            </a:prstGeom>
            <a:noFill/>
            <a:ln>
              <a:noFill/>
            </a:ln>
          </p:spPr>
        </p:pic>
        <p:sp>
          <p:nvSpPr>
            <p:cNvPr id="221" name="Google Shape;221;p12"/>
            <p:cNvSpPr/>
            <p:nvPr/>
          </p:nvSpPr>
          <p:spPr>
            <a:xfrm>
              <a:off x="4175175" y="4710023"/>
              <a:ext cx="3976787" cy="681486"/>
            </a:xfrm>
            <a:prstGeom prst="rect">
              <a:avLst/>
            </a:prstGeom>
            <a:solidFill>
              <a:srgbClr val="FF000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2" name="Google Shape;222;p12"/>
          <p:cNvSpPr/>
          <p:nvPr/>
        </p:nvSpPr>
        <p:spPr>
          <a:xfrm>
            <a:off x="0" y="2233612"/>
            <a:ext cx="12191999" cy="2390775"/>
          </a:xfrm>
          <a:prstGeom prst="mathMultiply">
            <a:avLst>
              <a:gd name="adj1" fmla="val 23520"/>
            </a:avLst>
          </a:prstGeom>
          <a:solidFill>
            <a:srgbClr val="FF000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6000"/>
              <a:buFont typeface="Calibri"/>
              <a:buNone/>
            </a:pPr>
            <a:r>
              <a:rPr lang="en-GB"/>
              <a:t>2 – How to compute it?</a:t>
            </a:r>
            <a:endParaRPr/>
          </a:p>
        </p:txBody>
      </p:sp>
      <p:sp>
        <p:nvSpPr>
          <p:cNvPr id="229" name="Google Shape;2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14"/>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236" name="Google Shape;236;p14"/>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237" name="Google Shape;237;p14"/>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238" name="Google Shape;238;p14"/>
          <p:cNvSpPr/>
          <p:nvPr/>
        </p:nvSpPr>
        <p:spPr>
          <a:xfrm>
            <a:off x="9118121"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14"/>
          <p:cNvSpPr/>
          <p:nvPr/>
        </p:nvSpPr>
        <p:spPr>
          <a:xfrm>
            <a:off x="10512725"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 name="Google Shape;240;p14"/>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 name="Google Shape;241;p14"/>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 name="Google Shape;242;p14"/>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 name="Google Shape;243;p14"/>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15"/>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250" name="Google Shape;250;p15"/>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251" name="Google Shape;251;p15"/>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252" name="Google Shape;252;p15"/>
          <p:cNvSpPr/>
          <p:nvPr/>
        </p:nvSpPr>
        <p:spPr>
          <a:xfrm>
            <a:off x="1111116" y="2389114"/>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3" name="Google Shape;253;p15"/>
          <p:cNvSpPr/>
          <p:nvPr/>
        </p:nvSpPr>
        <p:spPr>
          <a:xfrm>
            <a:off x="5313871"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4" name="Google Shape;254;p15"/>
          <p:cNvSpPr/>
          <p:nvPr/>
        </p:nvSpPr>
        <p:spPr>
          <a:xfrm>
            <a:off x="9118121"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5" name="Google Shape;255;p15"/>
          <p:cNvSpPr/>
          <p:nvPr/>
        </p:nvSpPr>
        <p:spPr>
          <a:xfrm>
            <a:off x="10512725"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6" name="Google Shape;256;p15"/>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7" name="Google Shape;257;p15"/>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 name="Google Shape;258;p15"/>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15"/>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16"/>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266" name="Google Shape;266;p16"/>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267" name="Google Shape;267;p16"/>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268" name="Google Shape;268;p16"/>
          <p:cNvSpPr/>
          <p:nvPr/>
        </p:nvSpPr>
        <p:spPr>
          <a:xfrm>
            <a:off x="1111116" y="2389114"/>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 name="Google Shape;269;p16"/>
          <p:cNvSpPr/>
          <p:nvPr/>
        </p:nvSpPr>
        <p:spPr>
          <a:xfrm>
            <a:off x="5313871"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 name="Google Shape;270;p16"/>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 30</a:t>
            </a:r>
            <a:endParaRPr/>
          </a:p>
        </p:txBody>
      </p:sp>
      <p:sp>
        <p:nvSpPr>
          <p:cNvPr id="271" name="Google Shape;271;p16"/>
          <p:cNvSpPr/>
          <p:nvPr/>
        </p:nvSpPr>
        <p:spPr>
          <a:xfrm>
            <a:off x="9118121"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2" name="Google Shape;272;p16"/>
          <p:cNvSpPr/>
          <p:nvPr/>
        </p:nvSpPr>
        <p:spPr>
          <a:xfrm>
            <a:off x="10512725"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 name="Google Shape;273;p16"/>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4" name="Google Shape;274;p16"/>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 name="Google Shape;275;p16"/>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 name="Google Shape;276;p16"/>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17"/>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283" name="Google Shape;283;p17"/>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284" name="Google Shape;284;p17"/>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285" name="Google Shape;285;p17"/>
          <p:cNvSpPr/>
          <p:nvPr/>
        </p:nvSpPr>
        <p:spPr>
          <a:xfrm>
            <a:off x="1111116" y="2389114"/>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 name="Google Shape;286;p17"/>
          <p:cNvSpPr/>
          <p:nvPr/>
        </p:nvSpPr>
        <p:spPr>
          <a:xfrm>
            <a:off x="5313871"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 name="Google Shape;287;p17"/>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 30</a:t>
            </a:r>
            <a:endParaRPr/>
          </a:p>
        </p:txBody>
      </p:sp>
      <p:sp>
        <p:nvSpPr>
          <p:cNvPr id="288" name="Google Shape;288;p17"/>
          <p:cNvSpPr/>
          <p:nvPr/>
        </p:nvSpPr>
        <p:spPr>
          <a:xfrm>
            <a:off x="10512725"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 name="Google Shape;289;p17"/>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Google Shape;290;p17"/>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 name="Google Shape;291;p17"/>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 name="Google Shape;292;p17"/>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18"/>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299" name="Google Shape;299;p18"/>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300" name="Google Shape;300;p18"/>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301" name="Google Shape;301;p18"/>
          <p:cNvSpPr/>
          <p:nvPr/>
        </p:nvSpPr>
        <p:spPr>
          <a:xfrm>
            <a:off x="1111116" y="2389114"/>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 name="Google Shape;302;p18"/>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 name="Google Shape;303;p18"/>
          <p:cNvSpPr/>
          <p:nvPr/>
        </p:nvSpPr>
        <p:spPr>
          <a:xfrm>
            <a:off x="10512725"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 name="Google Shape;304;p18"/>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 name="Google Shape;305;p18"/>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6" name="Google Shape;306;p18"/>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 name="Google Shape;307;p18"/>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809897" y="1122363"/>
            <a:ext cx="10563497" cy="2387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Calibri"/>
              <a:buNone/>
            </a:pPr>
            <a:r>
              <a:rPr lang="en-GB" dirty="0"/>
              <a:t>Introduction to </a:t>
            </a:r>
            <a:br>
              <a:rPr lang="en-GB" dirty="0"/>
            </a:br>
            <a:r>
              <a:rPr lang="en-GB" dirty="0"/>
              <a:t>Concurrent and Parallel Systems</a:t>
            </a:r>
            <a:br>
              <a:rPr lang="en-GB" dirty="0"/>
            </a:br>
            <a:r>
              <a:rPr lang="en-GB" dirty="0"/>
              <a:t>Semester 1 – Part 2</a:t>
            </a:r>
            <a:endParaRPr dirty="0"/>
          </a:p>
        </p:txBody>
      </p:sp>
      <p:sp>
        <p:nvSpPr>
          <p:cNvPr id="106" name="Google Shape;106;p1"/>
          <p:cNvSpPr txBox="1">
            <a:spLocks noGrp="1"/>
          </p:cNvSpPr>
          <p:nvPr>
            <p:ph type="subTitle" idx="1"/>
          </p:nvPr>
        </p:nvSpPr>
        <p:spPr>
          <a:xfrm>
            <a:off x="1524000" y="3602038"/>
            <a:ext cx="9144000" cy="2789618"/>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ct val="100000"/>
              <a:buNone/>
            </a:pPr>
            <a:r>
              <a:rPr lang="en-GB"/>
              <a:t>Dr Sergio Davies </a:t>
            </a:r>
            <a:r>
              <a:rPr lang="en-GB" u="sng">
                <a:solidFill>
                  <a:schemeClr val="hlink"/>
                </a:solidFill>
                <a:hlinkClick r:id="rId3"/>
              </a:rPr>
              <a:t>&lt;sergio.davies@shu.ac.uk&gt;</a:t>
            </a:r>
            <a:endParaRPr/>
          </a:p>
          <a:p>
            <a:pPr marL="0" lvl="0" indent="0" algn="ctr" rtl="0">
              <a:lnSpc>
                <a:spcPct val="90000"/>
              </a:lnSpc>
              <a:spcBef>
                <a:spcPts val="1000"/>
              </a:spcBef>
              <a:spcAft>
                <a:spcPts val="0"/>
              </a:spcAft>
              <a:buClr>
                <a:schemeClr val="dk1"/>
              </a:buClr>
              <a:buSzPct val="100000"/>
              <a:buNone/>
            </a:pPr>
            <a:r>
              <a:rPr lang="en-GB"/>
              <a:t>Andrew Hamilton </a:t>
            </a:r>
            <a:r>
              <a:rPr lang="en-GB" u="sng">
                <a:solidFill>
                  <a:schemeClr val="hlink"/>
                </a:solidFill>
                <a:hlinkClick r:id="rId4"/>
              </a:rPr>
              <a:t>&lt;andrew.hamilton@shu.ac.uk&gt;</a:t>
            </a:r>
            <a:endParaRPr/>
          </a:p>
          <a:p>
            <a:pPr marL="0" lvl="0" indent="0" algn="ctr" rtl="0">
              <a:lnSpc>
                <a:spcPct val="90000"/>
              </a:lnSpc>
              <a:spcBef>
                <a:spcPts val="1000"/>
              </a:spcBef>
              <a:spcAft>
                <a:spcPts val="0"/>
              </a:spcAft>
              <a:buClr>
                <a:schemeClr val="dk1"/>
              </a:buClr>
              <a:buSzPct val="100000"/>
              <a:buNone/>
            </a:pPr>
            <a:endParaRPr/>
          </a:p>
          <a:p>
            <a:pPr marL="0" lvl="0" indent="0" algn="ctr" rtl="0">
              <a:lnSpc>
                <a:spcPct val="90000"/>
              </a:lnSpc>
              <a:spcBef>
                <a:spcPts val="1000"/>
              </a:spcBef>
              <a:spcAft>
                <a:spcPts val="0"/>
              </a:spcAft>
              <a:buClr>
                <a:schemeClr val="dk1"/>
              </a:buClr>
              <a:buSzPct val="100000"/>
              <a:buNone/>
            </a:pPr>
            <a:r>
              <a:rPr lang="en-GB"/>
              <a:t>Department of computing</a:t>
            </a:r>
            <a:endParaRPr/>
          </a:p>
          <a:p>
            <a:pPr marL="0" lvl="0" indent="0" algn="ctr" rtl="0">
              <a:lnSpc>
                <a:spcPct val="90000"/>
              </a:lnSpc>
              <a:spcBef>
                <a:spcPts val="1000"/>
              </a:spcBef>
              <a:spcAft>
                <a:spcPts val="0"/>
              </a:spcAft>
              <a:buClr>
                <a:schemeClr val="dk1"/>
              </a:buClr>
              <a:buSzPct val="100000"/>
              <a:buNone/>
            </a:pPr>
            <a:r>
              <a:rPr lang="en-GB"/>
              <a:t>Sheffield Hallam University</a:t>
            </a:r>
            <a:endParaRPr/>
          </a:p>
          <a:p>
            <a:pPr marL="0" lvl="0" indent="0" algn="ctr" rtl="0">
              <a:lnSpc>
                <a:spcPct val="90000"/>
              </a:lnSpc>
              <a:spcBef>
                <a:spcPts val="1000"/>
              </a:spcBef>
              <a:spcAft>
                <a:spcPts val="0"/>
              </a:spcAft>
              <a:buClr>
                <a:schemeClr val="dk1"/>
              </a:buClr>
              <a:buSzPct val="100000"/>
              <a:buNone/>
            </a:pPr>
            <a:endParaRPr/>
          </a:p>
          <a:p>
            <a:pPr marL="0" lvl="0" indent="0" algn="ctr" rtl="0">
              <a:lnSpc>
                <a:spcPct val="90000"/>
              </a:lnSpc>
              <a:spcBef>
                <a:spcPts val="1000"/>
              </a:spcBef>
              <a:spcAft>
                <a:spcPts val="0"/>
              </a:spcAft>
              <a:buClr>
                <a:schemeClr val="dk1"/>
              </a:buClr>
              <a:buSzPct val="100000"/>
              <a:buNone/>
            </a:pPr>
            <a:r>
              <a:rPr lang="en-GB"/>
              <a:t>30 September 2021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19"/>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314" name="Google Shape;314;p19"/>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315" name="Google Shape;315;p19"/>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316" name="Google Shape;316;p19"/>
          <p:cNvSpPr/>
          <p:nvPr/>
        </p:nvSpPr>
        <p:spPr>
          <a:xfrm>
            <a:off x="1111116" y="2389114"/>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 name="Google Shape;317;p19"/>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 name="Google Shape;318;p19"/>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 26</a:t>
            </a:r>
            <a:endParaRPr/>
          </a:p>
        </p:txBody>
      </p:sp>
      <p:sp>
        <p:nvSpPr>
          <p:cNvPr id="319" name="Google Shape;319;p19"/>
          <p:cNvSpPr/>
          <p:nvPr/>
        </p:nvSpPr>
        <p:spPr>
          <a:xfrm>
            <a:off x="10512725" y="2596551"/>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 name="Google Shape;320;p19"/>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 name="Google Shape;321;p19"/>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 name="Google Shape;322;p19"/>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 name="Google Shape;323;p19"/>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20"/>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330" name="Google Shape;330;p20"/>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331" name="Google Shape;331;p20"/>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332" name="Google Shape;332;p20"/>
          <p:cNvSpPr/>
          <p:nvPr/>
        </p:nvSpPr>
        <p:spPr>
          <a:xfrm>
            <a:off x="1111116" y="2389114"/>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 name="Google Shape;333;p20"/>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 name="Google Shape;334;p20"/>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 26</a:t>
            </a:r>
            <a:endParaRPr/>
          </a:p>
        </p:txBody>
      </p:sp>
      <p:sp>
        <p:nvSpPr>
          <p:cNvPr id="335" name="Google Shape;335;p20"/>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6" name="Google Shape;336;p20"/>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 name="Google Shape;337;p20"/>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 name="Google Shape;338;p20"/>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21"/>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345" name="Google Shape;345;p21"/>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346" name="Google Shape;346;p21"/>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347" name="Google Shape;347;p21"/>
          <p:cNvSpPr/>
          <p:nvPr/>
        </p:nvSpPr>
        <p:spPr>
          <a:xfrm>
            <a:off x="1111116" y="3027468"/>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8" name="Google Shape;348;p21"/>
          <p:cNvSpPr/>
          <p:nvPr/>
        </p:nvSpPr>
        <p:spPr>
          <a:xfrm>
            <a:off x="5322497"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9" name="Google Shape;349;p21"/>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 name="Google Shape;350;p21"/>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 name="Google Shape;351;p21"/>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2" name="Google Shape;352;p21"/>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22"/>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358" name="Google Shape;358;p22"/>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359" name="Google Shape;359;p22"/>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360" name="Google Shape;360;p22"/>
          <p:cNvSpPr/>
          <p:nvPr/>
        </p:nvSpPr>
        <p:spPr>
          <a:xfrm>
            <a:off x="1111116" y="3027468"/>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1" name="Google Shape;361;p22"/>
          <p:cNvSpPr/>
          <p:nvPr/>
        </p:nvSpPr>
        <p:spPr>
          <a:xfrm>
            <a:off x="5322497"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 name="Google Shape;362;p22"/>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1</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 -7</a:t>
            </a:r>
            <a:endParaRPr/>
          </a:p>
        </p:txBody>
      </p:sp>
      <p:sp>
        <p:nvSpPr>
          <p:cNvPr id="363" name="Google Shape;363;p22"/>
          <p:cNvSpPr/>
          <p:nvPr/>
        </p:nvSpPr>
        <p:spPr>
          <a:xfrm>
            <a:off x="9118121"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 name="Google Shape;364;p22"/>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 name="Google Shape;365;p22"/>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 name="Google Shape;366;p22"/>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23"/>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372" name="Google Shape;372;p23"/>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373" name="Google Shape;373;p23"/>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374" name="Google Shape;374;p23"/>
          <p:cNvSpPr/>
          <p:nvPr/>
        </p:nvSpPr>
        <p:spPr>
          <a:xfrm>
            <a:off x="1111116" y="3027468"/>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5" name="Google Shape;375;p23"/>
          <p:cNvSpPr/>
          <p:nvPr/>
        </p:nvSpPr>
        <p:spPr>
          <a:xfrm>
            <a:off x="5322497"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6" name="Google Shape;376;p23"/>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1</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 -7</a:t>
            </a:r>
            <a:endParaRPr/>
          </a:p>
        </p:txBody>
      </p:sp>
      <p:sp>
        <p:nvSpPr>
          <p:cNvPr id="377" name="Google Shape;377;p23"/>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8" name="Google Shape;378;p23"/>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9" name="Google Shape;379;p23"/>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24"/>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386" name="Google Shape;386;p24"/>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387" name="Google Shape;387;p24"/>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388" name="Google Shape;388;p24"/>
          <p:cNvSpPr/>
          <p:nvPr/>
        </p:nvSpPr>
        <p:spPr>
          <a:xfrm>
            <a:off x="1111116" y="3010209"/>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9" name="Google Shape;389;p24"/>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0" name="Google Shape;390;p24"/>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1" name="Google Shape;391;p24"/>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2" name="Google Shape;392;p24"/>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5"/>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398" name="Google Shape;398;p25"/>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399" name="Google Shape;399;p25"/>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400" name="Google Shape;400;p25"/>
          <p:cNvSpPr/>
          <p:nvPr/>
        </p:nvSpPr>
        <p:spPr>
          <a:xfrm>
            <a:off x="1111116" y="3010209"/>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 name="Google Shape;401;p25"/>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 name="Google Shape;402;p25"/>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1</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 0</a:t>
            </a:r>
            <a:endParaRPr/>
          </a:p>
        </p:txBody>
      </p:sp>
      <p:sp>
        <p:nvSpPr>
          <p:cNvPr id="403" name="Google Shape;403;p25"/>
          <p:cNvSpPr/>
          <p:nvPr/>
        </p:nvSpPr>
        <p:spPr>
          <a:xfrm>
            <a:off x="10512725" y="3102230"/>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 name="Google Shape;404;p25"/>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 name="Google Shape;405;p25"/>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26"/>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411" name="Google Shape;411;p26"/>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412" name="Google Shape;412;p26"/>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413" name="Google Shape;413;p26"/>
          <p:cNvSpPr/>
          <p:nvPr/>
        </p:nvSpPr>
        <p:spPr>
          <a:xfrm>
            <a:off x="1111116" y="3010210"/>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 name="Google Shape;414;p26"/>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5" name="Google Shape;415;p26"/>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1</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 0</a:t>
            </a:r>
            <a:endParaRPr/>
          </a:p>
        </p:txBody>
      </p:sp>
      <p:sp>
        <p:nvSpPr>
          <p:cNvPr id="416" name="Google Shape;416;p26"/>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7" name="Google Shape;417;p26"/>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27"/>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424" name="Google Shape;424;p27"/>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425" name="Google Shape;425;p27"/>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426" name="Google Shape;426;p27"/>
          <p:cNvSpPr/>
          <p:nvPr/>
        </p:nvSpPr>
        <p:spPr>
          <a:xfrm>
            <a:off x="1111116" y="3622689"/>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7" name="Google Shape;427;p27"/>
          <p:cNvSpPr/>
          <p:nvPr/>
        </p:nvSpPr>
        <p:spPr>
          <a:xfrm>
            <a:off x="5322497"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8" name="Google Shape;428;p27"/>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9" name="Google Shape;429;p27"/>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28"/>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435" name="Google Shape;435;p28"/>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436" name="Google Shape;436;p28"/>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437" name="Google Shape;437;p28"/>
          <p:cNvSpPr/>
          <p:nvPr/>
        </p:nvSpPr>
        <p:spPr>
          <a:xfrm>
            <a:off x="1111116" y="3622689"/>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 name="Google Shape;438;p28"/>
          <p:cNvSpPr/>
          <p:nvPr/>
        </p:nvSpPr>
        <p:spPr>
          <a:xfrm>
            <a:off x="5322497"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9" name="Google Shape;439;p28"/>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9</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 47</a:t>
            </a:r>
            <a:endParaRPr/>
          </a:p>
        </p:txBody>
      </p:sp>
      <p:sp>
        <p:nvSpPr>
          <p:cNvPr id="440" name="Google Shape;440;p28"/>
          <p:cNvSpPr/>
          <p:nvPr/>
        </p:nvSpPr>
        <p:spPr>
          <a:xfrm>
            <a:off x="9118121"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1" name="Google Shape;441;p28"/>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000"/>
              <a:buFont typeface="Calibri"/>
              <a:buNone/>
            </a:pPr>
            <a:r>
              <a:rPr lang="en-GB"/>
              <a:t>TUTORIAL:</a:t>
            </a:r>
            <a:br>
              <a:rPr lang="en-GB"/>
            </a:br>
            <a:r>
              <a:rPr lang="en-GB"/>
              <a:t>Matrix multiplication</a:t>
            </a:r>
            <a:endParaRPr/>
          </a:p>
        </p:txBody>
      </p:sp>
      <p:sp>
        <p:nvSpPr>
          <p:cNvPr id="113" name="Google Shape;113;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29"/>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447" name="Google Shape;447;p29"/>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448" name="Google Shape;448;p29"/>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449" name="Google Shape;449;p29"/>
          <p:cNvSpPr/>
          <p:nvPr/>
        </p:nvSpPr>
        <p:spPr>
          <a:xfrm>
            <a:off x="5322497"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 name="Google Shape;450;p29"/>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5</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9</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3</a:t>
            </a:r>
            <a:r>
              <a:rPr lang="en-GB" sz="4800" b="0" i="0" u="none" strike="noStrike" cap="none">
                <a:solidFill>
                  <a:schemeClr val="dk1"/>
                </a:solidFill>
                <a:latin typeface="Calibri"/>
                <a:ea typeface="Calibri"/>
                <a:cs typeface="Calibri"/>
                <a:sym typeface="Calibri"/>
              </a:rPr>
              <a:t> = 47</a:t>
            </a:r>
            <a:endParaRPr/>
          </a:p>
        </p:txBody>
      </p:sp>
      <p:sp>
        <p:nvSpPr>
          <p:cNvPr id="451" name="Google Shape;451;p29"/>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2" name="Google Shape;452;p29"/>
          <p:cNvSpPr/>
          <p:nvPr/>
        </p:nvSpPr>
        <p:spPr>
          <a:xfrm>
            <a:off x="1111116" y="3622689"/>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p30"/>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459" name="Google Shape;459;p30"/>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460" name="Google Shape;460;p30"/>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461" name="Google Shape;461;p30"/>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 name="Google Shape;462;p30"/>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3" name="Google Shape;463;p30"/>
          <p:cNvSpPr/>
          <p:nvPr/>
        </p:nvSpPr>
        <p:spPr>
          <a:xfrm>
            <a:off x="1111116" y="3622689"/>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pic>
        <p:nvPicPr>
          <p:cNvPr id="468" name="Google Shape;468;p31"/>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469" name="Google Shape;469;p31"/>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470" name="Google Shape;470;p31"/>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471" name="Google Shape;471;p31"/>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 name="Google Shape;472;p31"/>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9</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 44</a:t>
            </a:r>
            <a:endParaRPr/>
          </a:p>
        </p:txBody>
      </p:sp>
      <p:sp>
        <p:nvSpPr>
          <p:cNvPr id="473" name="Google Shape;473;p31"/>
          <p:cNvSpPr/>
          <p:nvPr/>
        </p:nvSpPr>
        <p:spPr>
          <a:xfrm>
            <a:off x="10512725" y="3607909"/>
            <a:ext cx="603849" cy="3795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 name="Google Shape;474;p31"/>
          <p:cNvSpPr/>
          <p:nvPr/>
        </p:nvSpPr>
        <p:spPr>
          <a:xfrm>
            <a:off x="1111116" y="3622689"/>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32"/>
          <p:cNvPicPr preferRelativeResize="0"/>
          <p:nvPr/>
        </p:nvPicPr>
        <p:blipFill rotWithShape="1">
          <a:blip r:embed="rId3">
            <a:alphaModFix/>
          </a:blip>
          <a:srcRect/>
          <a:stretch/>
        </p:blipFill>
        <p:spPr>
          <a:xfrm>
            <a:off x="7787436" y="2288712"/>
            <a:ext cx="3779391" cy="2078322"/>
          </a:xfrm>
          <a:prstGeom prst="rect">
            <a:avLst/>
          </a:prstGeom>
          <a:noFill/>
          <a:ln>
            <a:noFill/>
          </a:ln>
        </p:spPr>
      </p:pic>
      <p:sp>
        <p:nvSpPr>
          <p:cNvPr id="480" name="Google Shape;480;p32"/>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Executing the multiplication</a:t>
            </a:r>
            <a:endParaRPr/>
          </a:p>
        </p:txBody>
      </p:sp>
      <p:pic>
        <p:nvPicPr>
          <p:cNvPr id="481" name="Google Shape;481;p32"/>
          <p:cNvPicPr preferRelativeResize="0">
            <a:picLocks noGrp="1"/>
          </p:cNvPicPr>
          <p:nvPr>
            <p:ph type="body" idx="1"/>
          </p:nvPr>
        </p:nvPicPr>
        <p:blipFill rotWithShape="1">
          <a:blip r:embed="rId4">
            <a:alphaModFix/>
          </a:blip>
          <a:srcRect/>
          <a:stretch/>
        </p:blipFill>
        <p:spPr>
          <a:xfrm>
            <a:off x="611490" y="2228850"/>
            <a:ext cx="7040144" cy="2078322"/>
          </a:xfrm>
          <a:prstGeom prst="rect">
            <a:avLst/>
          </a:prstGeom>
          <a:noFill/>
          <a:ln>
            <a:noFill/>
          </a:ln>
        </p:spPr>
      </p:pic>
      <p:sp>
        <p:nvSpPr>
          <p:cNvPr id="482" name="Google Shape;482;p32"/>
          <p:cNvSpPr/>
          <p:nvPr/>
        </p:nvSpPr>
        <p:spPr>
          <a:xfrm>
            <a:off x="6590573" y="2546905"/>
            <a:ext cx="373958" cy="1442211"/>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 name="Google Shape;483;p32"/>
          <p:cNvSpPr/>
          <p:nvPr/>
        </p:nvSpPr>
        <p:spPr>
          <a:xfrm>
            <a:off x="2751831" y="5175848"/>
            <a:ext cx="6676849"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accent2"/>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2</a:t>
            </a:r>
            <a:r>
              <a:rPr lang="en-GB" sz="4800" b="0" i="0" u="none" strike="noStrike" cap="none">
                <a:solidFill>
                  <a:schemeClr val="dk1"/>
                </a:solidFill>
                <a:latin typeface="Calibri"/>
                <a:ea typeface="Calibri"/>
                <a:cs typeface="Calibri"/>
                <a:sym typeface="Calibri"/>
              </a:rPr>
              <a:t> + </a:t>
            </a:r>
            <a:r>
              <a:rPr lang="en-GB" sz="4800" b="0" i="0" u="none" strike="noStrike" cap="none">
                <a:solidFill>
                  <a:schemeClr val="accent2"/>
                </a:solidFill>
                <a:latin typeface="Calibri"/>
                <a:ea typeface="Calibri"/>
                <a:cs typeface="Calibri"/>
                <a:sym typeface="Calibri"/>
              </a:rPr>
              <a:t>9</a:t>
            </a:r>
            <a:r>
              <a:rPr lang="en-GB" sz="4800" b="0" i="0" u="none" strike="noStrike" cap="none">
                <a:solidFill>
                  <a:schemeClr val="dk1"/>
                </a:solidFill>
                <a:latin typeface="Calibri"/>
                <a:ea typeface="Calibri"/>
                <a:cs typeface="Calibri"/>
                <a:sym typeface="Calibri"/>
              </a:rPr>
              <a:t> x </a:t>
            </a:r>
            <a:r>
              <a:rPr lang="en-GB" sz="4800" b="0" i="0" u="none" strike="noStrike" cap="none">
                <a:solidFill>
                  <a:srgbClr val="00B050"/>
                </a:solidFill>
                <a:latin typeface="Calibri"/>
                <a:ea typeface="Calibri"/>
                <a:cs typeface="Calibri"/>
                <a:sym typeface="Calibri"/>
              </a:rPr>
              <a:t>4</a:t>
            </a:r>
            <a:r>
              <a:rPr lang="en-GB" sz="4800" b="0" i="0" u="none" strike="noStrike" cap="none">
                <a:solidFill>
                  <a:schemeClr val="dk1"/>
                </a:solidFill>
                <a:latin typeface="Calibri"/>
                <a:ea typeface="Calibri"/>
                <a:cs typeface="Calibri"/>
                <a:sym typeface="Calibri"/>
              </a:rPr>
              <a:t> = 44</a:t>
            </a:r>
            <a:endParaRPr/>
          </a:p>
        </p:txBody>
      </p:sp>
      <p:sp>
        <p:nvSpPr>
          <p:cNvPr id="484" name="Google Shape;484;p32"/>
          <p:cNvSpPr/>
          <p:nvPr/>
        </p:nvSpPr>
        <p:spPr>
          <a:xfrm>
            <a:off x="1111116" y="3622689"/>
            <a:ext cx="1838626" cy="384590"/>
          </a:xfrm>
          <a:prstGeom prst="rect">
            <a:avLst/>
          </a:prstGeom>
          <a:solidFill>
            <a:schemeClr val="accent2">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3"/>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Tutorial session</a:t>
            </a:r>
            <a:endParaRPr/>
          </a:p>
        </p:txBody>
      </p:sp>
      <p:sp>
        <p:nvSpPr>
          <p:cNvPr id="491" name="Google Shape;491;p33"/>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Develop a software which computes the matrix multiplication</a:t>
            </a:r>
            <a:endParaRPr/>
          </a:p>
          <a:p>
            <a:pPr marL="457200" lvl="1" indent="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GB"/>
              <a:t>Read source matrices from file;</a:t>
            </a:r>
            <a:endParaRPr/>
          </a:p>
          <a:p>
            <a:pPr marL="1143000" lvl="2" indent="-228600" algn="l" rtl="0">
              <a:lnSpc>
                <a:spcPct val="90000"/>
              </a:lnSpc>
              <a:spcBef>
                <a:spcPts val="500"/>
              </a:spcBef>
              <a:spcAft>
                <a:spcPts val="0"/>
              </a:spcAft>
              <a:buClr>
                <a:schemeClr val="dk1"/>
              </a:buClr>
              <a:buSzPts val="2000"/>
              <a:buChar char="•"/>
            </a:pPr>
            <a:r>
              <a:rPr lang="en-GB"/>
              <a:t>Each file specifies the matrix dimensions in the first two numbers, then all the matrix values</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GB"/>
              <a:t>Check if the two matrices can be multiplied;</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GB"/>
              <a:t>Perform multiplication;</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GB"/>
              <a:t>Write resulting matrix to file;</a:t>
            </a:r>
            <a:endParaRPr/>
          </a:p>
          <a:p>
            <a:pPr marL="1143000" lvl="2" indent="-228600" algn="l" rtl="0">
              <a:lnSpc>
                <a:spcPct val="90000"/>
              </a:lnSpc>
              <a:spcBef>
                <a:spcPts val="500"/>
              </a:spcBef>
              <a:spcAft>
                <a:spcPts val="0"/>
              </a:spcAft>
              <a:buClr>
                <a:schemeClr val="dk1"/>
              </a:buClr>
              <a:buSzPts val="2000"/>
              <a:buChar char="•"/>
            </a:pPr>
            <a:r>
              <a:rPr lang="en-GB"/>
              <a:t>The destination file needs to contain the resulting matrix size, then all the resulting values in some order (e.g. by row)</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4"/>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Words of wisdom</a:t>
            </a:r>
            <a:endParaRPr/>
          </a:p>
        </p:txBody>
      </p:sp>
      <p:sp>
        <p:nvSpPr>
          <p:cNvPr id="498" name="Google Shape;498;p34"/>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None/>
            </a:pPr>
            <a:r>
              <a:rPr lang="en-GB" sz="4800"/>
              <a:t>ALWAYS KEEP </a:t>
            </a:r>
            <a:r>
              <a:rPr lang="en-GB" sz="4800" b="1" u="sng"/>
              <a:t>COPIES</a:t>
            </a:r>
            <a:br>
              <a:rPr lang="en-GB" sz="4800"/>
            </a:br>
            <a:r>
              <a:rPr lang="en-GB" sz="4800"/>
              <a:t>OF </a:t>
            </a:r>
            <a:r>
              <a:rPr lang="en-GB" sz="4800" b="1" u="sng"/>
              <a:t>EACH VERSION</a:t>
            </a:r>
            <a:br>
              <a:rPr lang="en-GB" sz="4800"/>
            </a:br>
            <a:r>
              <a:rPr lang="en-GB" sz="4800"/>
              <a:t>OF THE SOFTWARE YOU PRODUCE</a:t>
            </a:r>
            <a:br>
              <a:rPr lang="en-GB" sz="4800"/>
            </a:br>
            <a:br>
              <a:rPr lang="en-GB" sz="4800"/>
            </a:br>
            <a:r>
              <a:rPr lang="en-GB" sz="4800"/>
              <a:t>They may be needed in </a:t>
            </a:r>
            <a:br>
              <a:rPr lang="en-GB" sz="4800"/>
            </a:br>
            <a:r>
              <a:rPr lang="en-GB" sz="4800"/>
              <a:t>later tutorials</a:t>
            </a:r>
            <a:endParaRPr/>
          </a:p>
          <a:p>
            <a:pPr marL="0" lvl="0" indent="0" algn="ctr" rtl="0">
              <a:lnSpc>
                <a:spcPct val="90000"/>
              </a:lnSpc>
              <a:spcBef>
                <a:spcPts val="1000"/>
              </a:spcBef>
              <a:spcAft>
                <a:spcPts val="0"/>
              </a:spcAft>
              <a:buClr>
                <a:schemeClr val="dk1"/>
              </a:buClr>
              <a:buSzPts val="4800"/>
              <a:buNone/>
            </a:pPr>
            <a:r>
              <a:rPr lang="en-GB" sz="4800"/>
              <a:t>(even better if you use a VCS, e.g. git)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Why matrix multiplication</a:t>
            </a:r>
            <a:endParaRPr/>
          </a:p>
        </p:txBody>
      </p:sp>
      <p:sp>
        <p:nvSpPr>
          <p:cNvPr id="120" name="Google Shape;120;p3"/>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The topics covered in CAPS may be linked to many applications</a:t>
            </a:r>
            <a:endParaRPr/>
          </a:p>
          <a:p>
            <a:pPr marL="685800" lvl="1" indent="-228600" algn="l" rtl="0">
              <a:lnSpc>
                <a:spcPct val="90000"/>
              </a:lnSpc>
              <a:spcBef>
                <a:spcPts val="500"/>
              </a:spcBef>
              <a:spcAft>
                <a:spcPts val="0"/>
              </a:spcAft>
              <a:buClr>
                <a:schemeClr val="dk1"/>
              </a:buClr>
              <a:buSzPts val="2400"/>
              <a:buChar char="•"/>
            </a:pPr>
            <a:r>
              <a:rPr lang="en-GB"/>
              <a:t>Someone may like application A;</a:t>
            </a:r>
            <a:endParaRPr/>
          </a:p>
          <a:p>
            <a:pPr marL="685800" lvl="1" indent="-228600" algn="l" rtl="0">
              <a:lnSpc>
                <a:spcPct val="90000"/>
              </a:lnSpc>
              <a:spcBef>
                <a:spcPts val="500"/>
              </a:spcBef>
              <a:spcAft>
                <a:spcPts val="0"/>
              </a:spcAft>
              <a:buClr>
                <a:schemeClr val="dk1"/>
              </a:buClr>
              <a:buSzPts val="2400"/>
              <a:buChar char="•"/>
            </a:pPr>
            <a:r>
              <a:rPr lang="en-GB"/>
              <a:t>Someone else may like application B;</a:t>
            </a:r>
            <a:endParaRPr/>
          </a:p>
          <a:p>
            <a:pPr marL="228600" lvl="0" indent="-228600" algn="l" rtl="0">
              <a:lnSpc>
                <a:spcPct val="90000"/>
              </a:lnSpc>
              <a:spcBef>
                <a:spcPts val="1000"/>
              </a:spcBef>
              <a:spcAft>
                <a:spcPts val="0"/>
              </a:spcAft>
              <a:buClr>
                <a:schemeClr val="dk1"/>
              </a:buClr>
              <a:buSzPts val="2800"/>
              <a:buChar char="•"/>
            </a:pPr>
            <a:r>
              <a:rPr lang="en-GB"/>
              <a:t>Module will not be tied to a specific application, as there are too many possibilities;</a:t>
            </a:r>
            <a:endParaRPr/>
          </a:p>
          <a:p>
            <a:pPr marL="228600" lvl="0" indent="-228600" algn="l" rtl="0">
              <a:lnSpc>
                <a:spcPct val="90000"/>
              </a:lnSpc>
              <a:spcBef>
                <a:spcPts val="1000"/>
              </a:spcBef>
              <a:spcAft>
                <a:spcPts val="0"/>
              </a:spcAft>
              <a:buClr>
                <a:schemeClr val="dk1"/>
              </a:buClr>
              <a:buSzPts val="2800"/>
              <a:buChar char="•"/>
            </a:pPr>
            <a:r>
              <a:rPr lang="en-GB"/>
              <a:t>Matrix multiplication is a simple parallelisable algorithm used for:</a:t>
            </a:r>
            <a:endParaRPr/>
          </a:p>
          <a:p>
            <a:pPr marL="685800" lvl="1" indent="-228600" algn="l" rtl="0">
              <a:lnSpc>
                <a:spcPct val="90000"/>
              </a:lnSpc>
              <a:spcBef>
                <a:spcPts val="500"/>
              </a:spcBef>
              <a:spcAft>
                <a:spcPts val="0"/>
              </a:spcAft>
              <a:buClr>
                <a:schemeClr val="dk1"/>
              </a:buClr>
              <a:buSzPts val="2400"/>
              <a:buChar char="•"/>
            </a:pPr>
            <a:r>
              <a:rPr lang="en-GB"/>
              <a:t>Photo editing: image filters are applied through matrix multiplication;</a:t>
            </a:r>
            <a:endParaRPr/>
          </a:p>
          <a:p>
            <a:pPr marL="685800" lvl="1" indent="-228600" algn="l" rtl="0">
              <a:lnSpc>
                <a:spcPct val="90000"/>
              </a:lnSpc>
              <a:spcBef>
                <a:spcPts val="500"/>
              </a:spcBef>
              <a:spcAft>
                <a:spcPts val="0"/>
              </a:spcAft>
              <a:buClr>
                <a:schemeClr val="dk1"/>
              </a:buClr>
              <a:buSzPts val="2400"/>
              <a:buChar char="•"/>
            </a:pPr>
            <a:r>
              <a:rPr lang="en-GB"/>
              <a:t>Gaming field: applying filters or moving camera in games;</a:t>
            </a:r>
            <a:endParaRPr/>
          </a:p>
          <a:p>
            <a:pPr marL="685800" lvl="1" indent="-228600" algn="l" rtl="0">
              <a:lnSpc>
                <a:spcPct val="90000"/>
              </a:lnSpc>
              <a:spcBef>
                <a:spcPts val="500"/>
              </a:spcBef>
              <a:spcAft>
                <a:spcPts val="0"/>
              </a:spcAft>
              <a:buClr>
                <a:schemeClr val="dk1"/>
              </a:buClr>
              <a:buSzPts val="2400"/>
              <a:buChar char="•"/>
            </a:pPr>
            <a:r>
              <a:rPr lang="en-GB"/>
              <a:t>Artificial intelligence: neural networks are simulated by the use of matrices and multiplication between them;</a:t>
            </a:r>
            <a:endParaRPr/>
          </a:p>
          <a:p>
            <a:pPr marL="685800" lvl="1" indent="-228600" algn="l" rtl="0">
              <a:lnSpc>
                <a:spcPct val="90000"/>
              </a:lnSpc>
              <a:spcBef>
                <a:spcPts val="500"/>
              </a:spcBef>
              <a:spcAft>
                <a:spcPts val="0"/>
              </a:spcAft>
              <a:buClr>
                <a:schemeClr val="dk1"/>
              </a:buClr>
              <a:buSzPts val="2400"/>
              <a:buChar char="•"/>
            </a:pPr>
            <a:r>
              <a:rPr lang="en-GB"/>
              <a:t>Quantum mechanics and physics computations;</a:t>
            </a:r>
            <a:endParaRPr/>
          </a:p>
          <a:p>
            <a:pPr marL="685800" lvl="1" indent="-228600" algn="l" rtl="0">
              <a:lnSpc>
                <a:spcPct val="90000"/>
              </a:lnSpc>
              <a:spcBef>
                <a:spcPts val="500"/>
              </a:spcBef>
              <a:spcAft>
                <a:spcPts val="0"/>
              </a:spcAft>
              <a:buClr>
                <a:schemeClr val="dk1"/>
              </a:buClr>
              <a:buSzPts val="2400"/>
              <a:buChar char="•"/>
            </a:pPr>
            <a:r>
              <a:rPr lang="en-GB"/>
              <a:t>Mathematical finance (e.g. correlations between two financial instruments);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6000"/>
              <a:buFont typeface="Calibri"/>
              <a:buNone/>
            </a:pPr>
            <a:r>
              <a:rPr lang="en-GB"/>
              <a:t>1 – When is it possible?</a:t>
            </a:r>
            <a:endParaRPr/>
          </a:p>
        </p:txBody>
      </p:sp>
      <p:sp>
        <p:nvSpPr>
          <p:cNvPr id="127" name="Google Shape;127;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Matrix dimensions</a:t>
            </a:r>
            <a:endParaRPr/>
          </a:p>
        </p:txBody>
      </p:sp>
      <p:sp>
        <p:nvSpPr>
          <p:cNvPr id="134" name="Google Shape;134;p5"/>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Example 1</a:t>
            </a:r>
            <a:endParaRPr/>
          </a:p>
        </p:txBody>
      </p:sp>
      <p:pic>
        <p:nvPicPr>
          <p:cNvPr id="135" name="Google Shape;135;p5" descr="two three-by-three matrices" title="two three-by-three matrices"/>
          <p:cNvPicPr preferRelativeResize="0"/>
          <p:nvPr/>
        </p:nvPicPr>
        <p:blipFill rotWithShape="1">
          <a:blip r:embed="rId3">
            <a:alphaModFix/>
          </a:blip>
          <a:srcRect/>
          <a:stretch/>
        </p:blipFill>
        <p:spPr>
          <a:xfrm>
            <a:off x="1266825" y="2257425"/>
            <a:ext cx="9658350" cy="2343150"/>
          </a:xfrm>
          <a:prstGeom prst="rect">
            <a:avLst/>
          </a:prstGeom>
          <a:noFill/>
          <a:ln>
            <a:noFill/>
          </a:ln>
        </p:spPr>
      </p:pic>
      <p:sp>
        <p:nvSpPr>
          <p:cNvPr id="136" name="Google Shape;136;p5"/>
          <p:cNvSpPr/>
          <p:nvPr/>
        </p:nvSpPr>
        <p:spPr>
          <a:xfrm>
            <a:off x="7108166" y="2096219"/>
            <a:ext cx="3959525" cy="267418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5"/>
          <p:cNvSpPr/>
          <p:nvPr/>
        </p:nvSpPr>
        <p:spPr>
          <a:xfrm>
            <a:off x="1733910"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3</a:t>
            </a:r>
            <a:endParaRPr/>
          </a:p>
        </p:txBody>
      </p:sp>
      <p:sp>
        <p:nvSpPr>
          <p:cNvPr id="138" name="Google Shape;138;p5"/>
          <p:cNvSpPr/>
          <p:nvPr/>
        </p:nvSpPr>
        <p:spPr>
          <a:xfrm>
            <a:off x="4851644"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Matrix dimensions</a:t>
            </a:r>
            <a:endParaRPr/>
          </a:p>
        </p:txBody>
      </p:sp>
      <p:sp>
        <p:nvSpPr>
          <p:cNvPr id="145" name="Google Shape;145;p6"/>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Example 1</a:t>
            </a:r>
            <a:endParaRPr/>
          </a:p>
        </p:txBody>
      </p:sp>
      <p:pic>
        <p:nvPicPr>
          <p:cNvPr id="146" name="Google Shape;146;p6" descr="two three-by-three matrices multiplied result in a three-by-three matrix" title="two three-by-three matrices multiplied result in a three-by-three matrix"/>
          <p:cNvPicPr preferRelativeResize="0"/>
          <p:nvPr/>
        </p:nvPicPr>
        <p:blipFill rotWithShape="1">
          <a:blip r:embed="rId3">
            <a:alphaModFix/>
          </a:blip>
          <a:srcRect/>
          <a:stretch/>
        </p:blipFill>
        <p:spPr>
          <a:xfrm>
            <a:off x="1266825" y="2257425"/>
            <a:ext cx="9658350" cy="2343150"/>
          </a:xfrm>
          <a:prstGeom prst="rect">
            <a:avLst/>
          </a:prstGeom>
          <a:noFill/>
          <a:ln>
            <a:noFill/>
          </a:ln>
        </p:spPr>
      </p:pic>
      <p:sp>
        <p:nvSpPr>
          <p:cNvPr id="147" name="Google Shape;147;p6"/>
          <p:cNvSpPr/>
          <p:nvPr/>
        </p:nvSpPr>
        <p:spPr>
          <a:xfrm>
            <a:off x="1733910"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3</a:t>
            </a:r>
            <a:endParaRPr/>
          </a:p>
        </p:txBody>
      </p:sp>
      <p:sp>
        <p:nvSpPr>
          <p:cNvPr id="148" name="Google Shape;148;p6"/>
          <p:cNvSpPr/>
          <p:nvPr/>
        </p:nvSpPr>
        <p:spPr>
          <a:xfrm>
            <a:off x="4851644"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3</a:t>
            </a:r>
            <a:endParaRPr/>
          </a:p>
        </p:txBody>
      </p:sp>
      <p:sp>
        <p:nvSpPr>
          <p:cNvPr id="149" name="Google Shape;149;p6"/>
          <p:cNvSpPr/>
          <p:nvPr/>
        </p:nvSpPr>
        <p:spPr>
          <a:xfrm>
            <a:off x="8601262"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Matrix dimensions</a:t>
            </a:r>
            <a:endParaRPr/>
          </a:p>
        </p:txBody>
      </p:sp>
      <p:sp>
        <p:nvSpPr>
          <p:cNvPr id="156" name="Google Shape;156;p7"/>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Example 2</a:t>
            </a:r>
            <a:endParaRPr/>
          </a:p>
        </p:txBody>
      </p:sp>
      <p:pic>
        <p:nvPicPr>
          <p:cNvPr id="157" name="Google Shape;157;p7" descr="a three-by-two matrix multiplied by a two-by-two matrix" title="a three-by-two matrix multiplied by a two-by-two matrix"/>
          <p:cNvPicPr preferRelativeResize="0"/>
          <p:nvPr/>
        </p:nvPicPr>
        <p:blipFill rotWithShape="1">
          <a:blip r:embed="rId3">
            <a:alphaModFix/>
          </a:blip>
          <a:srcRect/>
          <a:stretch/>
        </p:blipFill>
        <p:spPr>
          <a:xfrm>
            <a:off x="1571625" y="2276475"/>
            <a:ext cx="9048750" cy="2305050"/>
          </a:xfrm>
          <a:prstGeom prst="rect">
            <a:avLst/>
          </a:prstGeom>
          <a:noFill/>
          <a:ln>
            <a:noFill/>
          </a:ln>
        </p:spPr>
      </p:pic>
      <p:sp>
        <p:nvSpPr>
          <p:cNvPr id="158" name="Google Shape;158;p7"/>
          <p:cNvSpPr/>
          <p:nvPr/>
        </p:nvSpPr>
        <p:spPr>
          <a:xfrm>
            <a:off x="1975448"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2</a:t>
            </a:r>
            <a:endParaRPr/>
          </a:p>
        </p:txBody>
      </p:sp>
      <p:sp>
        <p:nvSpPr>
          <p:cNvPr id="159" name="Google Shape;159;p7"/>
          <p:cNvSpPr/>
          <p:nvPr/>
        </p:nvSpPr>
        <p:spPr>
          <a:xfrm>
            <a:off x="4955156"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2 x 2</a:t>
            </a:r>
            <a:endParaRPr/>
          </a:p>
        </p:txBody>
      </p:sp>
      <p:sp>
        <p:nvSpPr>
          <p:cNvPr id="160" name="Google Shape;160;p7"/>
          <p:cNvSpPr/>
          <p:nvPr/>
        </p:nvSpPr>
        <p:spPr>
          <a:xfrm>
            <a:off x="7108166" y="2096219"/>
            <a:ext cx="3959525" cy="267418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Matrix dimensions</a:t>
            </a:r>
            <a:endParaRPr/>
          </a:p>
        </p:txBody>
      </p:sp>
      <p:sp>
        <p:nvSpPr>
          <p:cNvPr id="167" name="Google Shape;167;p8"/>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Example 2</a:t>
            </a:r>
            <a:endParaRPr/>
          </a:p>
        </p:txBody>
      </p:sp>
      <p:pic>
        <p:nvPicPr>
          <p:cNvPr id="168" name="Google Shape;168;p8" descr="a three-by-two matrix multiplied by a two-by-two matrix resulting in a three-by-two matrix" title="a three-by-two matrix multiplied by a two-by-two matrix resulting in a three-by-two matrix"/>
          <p:cNvPicPr preferRelativeResize="0"/>
          <p:nvPr/>
        </p:nvPicPr>
        <p:blipFill rotWithShape="1">
          <a:blip r:embed="rId3">
            <a:alphaModFix/>
          </a:blip>
          <a:srcRect/>
          <a:stretch/>
        </p:blipFill>
        <p:spPr>
          <a:xfrm>
            <a:off x="1571625" y="2276475"/>
            <a:ext cx="9048750" cy="2305050"/>
          </a:xfrm>
          <a:prstGeom prst="rect">
            <a:avLst/>
          </a:prstGeom>
          <a:noFill/>
          <a:ln>
            <a:noFill/>
          </a:ln>
        </p:spPr>
      </p:pic>
      <p:sp>
        <p:nvSpPr>
          <p:cNvPr id="169" name="Google Shape;169;p8"/>
          <p:cNvSpPr/>
          <p:nvPr/>
        </p:nvSpPr>
        <p:spPr>
          <a:xfrm>
            <a:off x="1975448"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2</a:t>
            </a:r>
            <a:endParaRPr/>
          </a:p>
        </p:txBody>
      </p:sp>
      <p:sp>
        <p:nvSpPr>
          <p:cNvPr id="170" name="Google Shape;170;p8"/>
          <p:cNvSpPr/>
          <p:nvPr/>
        </p:nvSpPr>
        <p:spPr>
          <a:xfrm>
            <a:off x="4955156"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2 x 2</a:t>
            </a:r>
            <a:endParaRPr/>
          </a:p>
        </p:txBody>
      </p:sp>
      <p:sp>
        <p:nvSpPr>
          <p:cNvPr id="171" name="Google Shape;171;p8"/>
          <p:cNvSpPr/>
          <p:nvPr/>
        </p:nvSpPr>
        <p:spPr>
          <a:xfrm>
            <a:off x="8385606" y="4528868"/>
            <a:ext cx="1673525" cy="104379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800" b="0" i="0" u="none" strike="noStrike" cap="none">
                <a:solidFill>
                  <a:schemeClr val="dk1"/>
                </a:solidFill>
                <a:latin typeface="Calibri"/>
                <a:ea typeface="Calibri"/>
                <a:cs typeface="Calibri"/>
                <a:sym typeface="Calibri"/>
              </a:rPr>
              <a:t>3 x 2</a:t>
            </a:r>
            <a:endParaRPr/>
          </a:p>
        </p:txBody>
      </p:sp>
      <p:sp>
        <p:nvSpPr>
          <p:cNvPr id="172" name="Google Shape;172;p8"/>
          <p:cNvSpPr/>
          <p:nvPr/>
        </p:nvSpPr>
        <p:spPr>
          <a:xfrm>
            <a:off x="3010619" y="4710023"/>
            <a:ext cx="2544792" cy="681486"/>
          </a:xfrm>
          <a:prstGeom prst="rect">
            <a:avLst/>
          </a:prstGeom>
          <a:solidFill>
            <a:schemeClr val="accent1">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3" name="Google Shape;173;p8"/>
          <p:cNvSpPr/>
          <p:nvPr/>
        </p:nvSpPr>
        <p:spPr>
          <a:xfrm>
            <a:off x="1975448" y="4710023"/>
            <a:ext cx="664882" cy="681486"/>
          </a:xfrm>
          <a:prstGeom prst="roundRect">
            <a:avLst>
              <a:gd name="adj" fmla="val 16667"/>
            </a:avLst>
          </a:prstGeom>
          <a:solidFill>
            <a:schemeClr val="accent6">
              <a:alpha val="49803"/>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8"/>
          <p:cNvSpPr/>
          <p:nvPr/>
        </p:nvSpPr>
        <p:spPr>
          <a:xfrm>
            <a:off x="5925700" y="4740862"/>
            <a:ext cx="664882" cy="681486"/>
          </a:xfrm>
          <a:prstGeom prst="roundRect">
            <a:avLst>
              <a:gd name="adj" fmla="val 16667"/>
            </a:avLst>
          </a:prstGeom>
          <a:solidFill>
            <a:schemeClr val="accent2">
              <a:alpha val="49803"/>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8"/>
          <p:cNvSpPr/>
          <p:nvPr/>
        </p:nvSpPr>
        <p:spPr>
          <a:xfrm>
            <a:off x="8385606" y="4740862"/>
            <a:ext cx="664882" cy="681486"/>
          </a:xfrm>
          <a:prstGeom prst="roundRect">
            <a:avLst>
              <a:gd name="adj" fmla="val 16667"/>
            </a:avLst>
          </a:prstGeom>
          <a:solidFill>
            <a:schemeClr val="accent6">
              <a:alpha val="49803"/>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p8"/>
          <p:cNvSpPr/>
          <p:nvPr/>
        </p:nvSpPr>
        <p:spPr>
          <a:xfrm>
            <a:off x="9374943" y="4740862"/>
            <a:ext cx="664882" cy="681486"/>
          </a:xfrm>
          <a:prstGeom prst="roundRect">
            <a:avLst>
              <a:gd name="adj" fmla="val 16667"/>
            </a:avLst>
          </a:prstGeom>
          <a:solidFill>
            <a:schemeClr val="accent2">
              <a:alpha val="49803"/>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1610</Words>
  <Application>Microsoft Office PowerPoint</Application>
  <PresentationFormat>Widescreen</PresentationFormat>
  <Paragraphs>190</Paragraphs>
  <Slides>35</Slides>
  <Notes>35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Arial</vt:lpstr>
      <vt:lpstr>Calibri</vt:lpstr>
      <vt:lpstr>Source Code Pro</vt:lpstr>
      <vt:lpstr>Office Theme</vt:lpstr>
      <vt:lpstr>Simple Light</vt:lpstr>
      <vt:lpstr>PowerPoint Presentation</vt:lpstr>
      <vt:lpstr>Introduction to  Concurrent and Parallel Systems Semester 1 – Part 2</vt:lpstr>
      <vt:lpstr>TUTORIAL: Matrix multiplication</vt:lpstr>
      <vt:lpstr>Why matrix multiplication</vt:lpstr>
      <vt:lpstr>1 – When is it possible?</vt:lpstr>
      <vt:lpstr>Matrix dimensions</vt:lpstr>
      <vt:lpstr>Matrix dimensions</vt:lpstr>
      <vt:lpstr>Matrix dimensions</vt:lpstr>
      <vt:lpstr>Matrix dimensions</vt:lpstr>
      <vt:lpstr>Matrix dimensions</vt:lpstr>
      <vt:lpstr>Matrix dimensions</vt:lpstr>
      <vt:lpstr>Matrix dimensions</vt:lpstr>
      <vt:lpstr>Matrix dimensions</vt:lpstr>
      <vt:lpstr>2 – How to compute it?</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Executing the multiplication</vt:lpstr>
      <vt:lpstr>Tutorial session</vt:lpstr>
      <vt:lpstr>Words of wisdom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Davies, Sergio</dc:creator>
  <cp:lastModifiedBy>Davies, Sergio</cp:lastModifiedBy>
  <cp:revision>1</cp:revision>
  <cp:lastPrinted>2021-09-25T00:19:58Z</cp:lastPrinted>
  <dcterms:created xsi:type="dcterms:W3CDTF">2019-09-09T15:42:31Z</dcterms:created>
  <dcterms:modified xsi:type="dcterms:W3CDTF">2021-09-25T00:20:43Z</dcterms:modified>
</cp:coreProperties>
</file>