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8" roundtripDataSignature="AMtx7mg0ZBAMasJPO/UiGXVKKWF1XJu5m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55A22E-53E2-45E2-9D3F-714EA9091FE8}">
  <a:tblStyle styleId="{1D55A22E-53E2-45E2-9D3F-714EA9091FE8}"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51" Type="http://schemas.openxmlformats.org/officeDocument/2006/relationships/theme" Target="theme/theme1.xml"/><Relationship Id="rId3" Type="http://schemas.openxmlformats.org/officeDocument/2006/relationships/slide" Target="slides/slide2.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49" Type="http://schemas.openxmlformats.org/officeDocument/2006/relationships/presProps" Target="presProps.xml"/><Relationship Id="rId10" Type="http://schemas.openxmlformats.org/officeDocument/2006/relationships/slide" Target="slides/slide9.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4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f597013ff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f597013ff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42"/>
          <p:cNvSpPr/>
          <p:nvPr/>
        </p:nvSpPr>
        <p:spPr>
          <a:xfrm>
            <a:off x="838200" y="1112452"/>
            <a:ext cx="10515600" cy="2397511"/>
          </a:xfrm>
          <a:prstGeom prst="roundRect">
            <a:avLst>
              <a:gd name="adj" fmla="val 16667"/>
            </a:avLst>
          </a:prstGeom>
          <a:solidFill>
            <a:srgbClr val="3333B3"/>
          </a:solidFill>
          <a:ln w="12700" cap="flat" cmpd="sng">
            <a:solidFill>
              <a:srgbClr val="3333B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 name="Google Shape;13;p4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6000"/>
              <a:buFont typeface="Calibri"/>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4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5" name="Google Shape;15;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4"/>
        <p:cNvGrpSpPr/>
        <p:nvPr/>
      </p:nvGrpSpPr>
      <p:grpSpPr>
        <a:xfrm>
          <a:off x="0" y="0"/>
          <a:ext cx="0" cy="0"/>
          <a:chOff x="0" y="0"/>
          <a:chExt cx="0" cy="0"/>
        </a:xfrm>
      </p:grpSpPr>
      <p:sp>
        <p:nvSpPr>
          <p:cNvPr id="85" name="Google Shape;85;p52"/>
          <p:cNvSpPr txBox="1">
            <a:spLocks noGrp="1"/>
          </p:cNvSpPr>
          <p:nvPr>
            <p:ph type="title"/>
          </p:nvPr>
        </p:nvSpPr>
        <p:spPr>
          <a:xfrm>
            <a:off x="838200" y="365125"/>
            <a:ext cx="10515600" cy="666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52"/>
          <p:cNvSpPr txBox="1">
            <a:spLocks noGrp="1"/>
          </p:cNvSpPr>
          <p:nvPr>
            <p:ph type="body" idx="1"/>
          </p:nvPr>
        </p:nvSpPr>
        <p:spPr>
          <a:xfrm rot="5400000">
            <a:off x="3585000" y="-1591200"/>
            <a:ext cx="5022000"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0"/>
        <p:cNvGrpSpPr/>
        <p:nvPr/>
      </p:nvGrpSpPr>
      <p:grpSpPr>
        <a:xfrm>
          <a:off x="0" y="0"/>
          <a:ext cx="0" cy="0"/>
          <a:chOff x="0" y="0"/>
          <a:chExt cx="0" cy="0"/>
        </a:xfrm>
      </p:grpSpPr>
      <p:sp>
        <p:nvSpPr>
          <p:cNvPr id="91" name="Google Shape;91;p5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5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43"/>
          <p:cNvSpPr/>
          <p:nvPr/>
        </p:nvSpPr>
        <p:spPr>
          <a:xfrm>
            <a:off x="0" y="0"/>
            <a:ext cx="12192000" cy="1031125"/>
          </a:xfrm>
          <a:prstGeom prst="rect">
            <a:avLst/>
          </a:prstGeom>
          <a:solidFill>
            <a:srgbClr val="3333B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43"/>
          <p:cNvSpPr txBox="1">
            <a:spLocks noGrp="1"/>
          </p:cNvSpPr>
          <p:nvPr>
            <p:ph type="title"/>
          </p:nvPr>
        </p:nvSpPr>
        <p:spPr>
          <a:xfrm>
            <a:off x="838200" y="365125"/>
            <a:ext cx="10515600" cy="666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400"/>
              <a:buFont typeface="Calibri"/>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43"/>
          <p:cNvSpPr txBox="1">
            <a:spLocks noGrp="1"/>
          </p:cNvSpPr>
          <p:nvPr>
            <p:ph type="body" idx="1"/>
          </p:nvPr>
        </p:nvSpPr>
        <p:spPr>
          <a:xfrm>
            <a:off x="838200" y="1156771"/>
            <a:ext cx="10515600" cy="502019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5"/>
        <p:cNvGrpSpPr/>
        <p:nvPr/>
      </p:nvGrpSpPr>
      <p:grpSpPr>
        <a:xfrm>
          <a:off x="0" y="0"/>
          <a:ext cx="0" cy="0"/>
          <a:chOff x="0" y="0"/>
          <a:chExt cx="0" cy="0"/>
        </a:xfrm>
      </p:grpSpPr>
      <p:sp>
        <p:nvSpPr>
          <p:cNvPr id="26" name="Google Shape;26;p44"/>
          <p:cNvSpPr/>
          <p:nvPr/>
        </p:nvSpPr>
        <p:spPr>
          <a:xfrm>
            <a:off x="0" y="0"/>
            <a:ext cx="12192000" cy="1031125"/>
          </a:xfrm>
          <a:prstGeom prst="rect">
            <a:avLst/>
          </a:prstGeom>
          <a:solidFill>
            <a:srgbClr val="3333B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 name="Google Shape;27;p44"/>
          <p:cNvSpPr txBox="1">
            <a:spLocks noGrp="1"/>
          </p:cNvSpPr>
          <p:nvPr>
            <p:ph type="title"/>
          </p:nvPr>
        </p:nvSpPr>
        <p:spPr>
          <a:xfrm>
            <a:off x="838200" y="365125"/>
            <a:ext cx="10515600" cy="666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400"/>
              <a:buFont typeface="Calibri"/>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4"/>
          <p:cNvSpPr txBox="1">
            <a:spLocks noGrp="1"/>
          </p:cNvSpPr>
          <p:nvPr>
            <p:ph type="body" idx="1"/>
          </p:nvPr>
        </p:nvSpPr>
        <p:spPr>
          <a:xfrm>
            <a:off x="838200" y="1155600"/>
            <a:ext cx="5181600" cy="50220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44"/>
          <p:cNvSpPr txBox="1">
            <a:spLocks noGrp="1"/>
          </p:cNvSpPr>
          <p:nvPr>
            <p:ph type="body" idx="2"/>
          </p:nvPr>
        </p:nvSpPr>
        <p:spPr>
          <a:xfrm>
            <a:off x="6172200" y="1155600"/>
            <a:ext cx="5181600" cy="50220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our Content">
  <p:cSld name="Four Content">
    <p:spTree>
      <p:nvGrpSpPr>
        <p:cNvPr id="1" name="Shape 40"/>
        <p:cNvGrpSpPr/>
        <p:nvPr/>
      </p:nvGrpSpPr>
      <p:grpSpPr>
        <a:xfrm>
          <a:off x="0" y="0"/>
          <a:ext cx="0" cy="0"/>
          <a:chOff x="0" y="0"/>
          <a:chExt cx="0" cy="0"/>
        </a:xfrm>
      </p:grpSpPr>
      <p:sp>
        <p:nvSpPr>
          <p:cNvPr id="41" name="Google Shape;41;p46"/>
          <p:cNvSpPr/>
          <p:nvPr/>
        </p:nvSpPr>
        <p:spPr>
          <a:xfrm>
            <a:off x="0" y="0"/>
            <a:ext cx="12192000" cy="1031125"/>
          </a:xfrm>
          <a:prstGeom prst="rect">
            <a:avLst/>
          </a:prstGeom>
          <a:solidFill>
            <a:srgbClr val="3333B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 name="Google Shape;42;p46"/>
          <p:cNvSpPr txBox="1">
            <a:spLocks noGrp="1"/>
          </p:cNvSpPr>
          <p:nvPr>
            <p:ph type="title"/>
          </p:nvPr>
        </p:nvSpPr>
        <p:spPr>
          <a:xfrm>
            <a:off x="838200" y="365125"/>
            <a:ext cx="10515600" cy="666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400"/>
              <a:buFont typeface="Calibri"/>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46"/>
          <p:cNvSpPr txBox="1">
            <a:spLocks noGrp="1"/>
          </p:cNvSpPr>
          <p:nvPr>
            <p:ph type="body" idx="1"/>
          </p:nvPr>
        </p:nvSpPr>
        <p:spPr>
          <a:xfrm>
            <a:off x="838200" y="1155600"/>
            <a:ext cx="5181600" cy="2509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46"/>
          <p:cNvSpPr txBox="1">
            <a:spLocks noGrp="1"/>
          </p:cNvSpPr>
          <p:nvPr>
            <p:ph type="body" idx="2"/>
          </p:nvPr>
        </p:nvSpPr>
        <p:spPr>
          <a:xfrm>
            <a:off x="6172200" y="1155600"/>
            <a:ext cx="5181600" cy="2509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
        <p:nvSpPr>
          <p:cNvPr id="48" name="Google Shape;48;p46"/>
          <p:cNvSpPr txBox="1">
            <a:spLocks noGrp="1"/>
          </p:cNvSpPr>
          <p:nvPr>
            <p:ph type="body" idx="3"/>
          </p:nvPr>
        </p:nvSpPr>
        <p:spPr>
          <a:xfrm>
            <a:off x="834391" y="3708300"/>
            <a:ext cx="5181600" cy="2509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46"/>
          <p:cNvSpPr txBox="1">
            <a:spLocks noGrp="1"/>
          </p:cNvSpPr>
          <p:nvPr>
            <p:ph type="body" idx="4"/>
          </p:nvPr>
        </p:nvSpPr>
        <p:spPr>
          <a:xfrm>
            <a:off x="6176010" y="3708300"/>
            <a:ext cx="5181600" cy="2509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47"/>
          <p:cNvSpPr/>
          <p:nvPr/>
        </p:nvSpPr>
        <p:spPr>
          <a:xfrm>
            <a:off x="0" y="0"/>
            <a:ext cx="12192000" cy="1031125"/>
          </a:xfrm>
          <a:prstGeom prst="rect">
            <a:avLst/>
          </a:prstGeom>
          <a:solidFill>
            <a:srgbClr val="3333B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 name="Google Shape;52;p47"/>
          <p:cNvSpPr txBox="1">
            <a:spLocks noGrp="1"/>
          </p:cNvSpPr>
          <p:nvPr>
            <p:ph type="title"/>
          </p:nvPr>
        </p:nvSpPr>
        <p:spPr>
          <a:xfrm>
            <a:off x="839788" y="365125"/>
            <a:ext cx="10515600" cy="666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400"/>
              <a:buFont typeface="Calibri"/>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47"/>
          <p:cNvSpPr txBox="1">
            <a:spLocks noGrp="1"/>
          </p:cNvSpPr>
          <p:nvPr>
            <p:ph type="body" idx="1"/>
          </p:nvPr>
        </p:nvSpPr>
        <p:spPr>
          <a:xfrm>
            <a:off x="839788" y="1155600"/>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47"/>
          <p:cNvSpPr txBox="1">
            <a:spLocks noGrp="1"/>
          </p:cNvSpPr>
          <p:nvPr>
            <p:ph type="body" idx="2"/>
          </p:nvPr>
        </p:nvSpPr>
        <p:spPr>
          <a:xfrm>
            <a:off x="839788" y="1979512"/>
            <a:ext cx="5157787" cy="421015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47"/>
          <p:cNvSpPr txBox="1">
            <a:spLocks noGrp="1"/>
          </p:cNvSpPr>
          <p:nvPr>
            <p:ph type="body" idx="3"/>
          </p:nvPr>
        </p:nvSpPr>
        <p:spPr>
          <a:xfrm>
            <a:off x="6172200" y="1155600"/>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47"/>
          <p:cNvSpPr txBox="1">
            <a:spLocks noGrp="1"/>
          </p:cNvSpPr>
          <p:nvPr>
            <p:ph type="body" idx="4"/>
          </p:nvPr>
        </p:nvSpPr>
        <p:spPr>
          <a:xfrm>
            <a:off x="6172200" y="1979512"/>
            <a:ext cx="5183188" cy="421015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48"/>
          <p:cNvSpPr/>
          <p:nvPr/>
        </p:nvSpPr>
        <p:spPr>
          <a:xfrm>
            <a:off x="0" y="0"/>
            <a:ext cx="12192000" cy="1031125"/>
          </a:xfrm>
          <a:prstGeom prst="rect">
            <a:avLst/>
          </a:prstGeom>
          <a:solidFill>
            <a:srgbClr val="3333B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2" name="Google Shape;62;p48"/>
          <p:cNvSpPr txBox="1">
            <a:spLocks noGrp="1"/>
          </p:cNvSpPr>
          <p:nvPr>
            <p:ph type="title"/>
          </p:nvPr>
        </p:nvSpPr>
        <p:spPr>
          <a:xfrm>
            <a:off x="838200" y="365125"/>
            <a:ext cx="10515600" cy="666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400"/>
              <a:buFont typeface="Calibri"/>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5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5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3" name="Google Shape;73;p5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5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51"/>
          <p:cNvSpPr>
            <a:spLocks noGrp="1"/>
          </p:cNvSpPr>
          <p:nvPr>
            <p:ph type="pic" idx="2"/>
          </p:nvPr>
        </p:nvSpPr>
        <p:spPr>
          <a:xfrm>
            <a:off x="5183188" y="987425"/>
            <a:ext cx="6172200" cy="4873625"/>
          </a:xfrm>
          <a:prstGeom prst="rect">
            <a:avLst/>
          </a:prstGeom>
          <a:noFill/>
          <a:ln>
            <a:noFill/>
          </a:ln>
        </p:spPr>
      </p:sp>
      <p:sp>
        <p:nvSpPr>
          <p:cNvPr id="80" name="Google Shape;80;p5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1" name="Google Shape;81;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ct val="100000"/>
              <a:buFont typeface="Calibri"/>
              <a:buNone/>
            </a:pPr>
            <a:r>
              <a:rPr lang="en-GB"/>
              <a:t>Concurrent and Parallel Systems</a:t>
            </a:r>
            <a:br>
              <a:rPr lang="en-GB"/>
            </a:br>
            <a:r>
              <a:rPr lang="en-GB"/>
              <a:t>Mutex variables</a:t>
            </a:r>
            <a:endParaRPr/>
          </a:p>
        </p:txBody>
      </p:sp>
      <p:sp>
        <p:nvSpPr>
          <p:cNvPr id="101" name="Google Shape;101;p1"/>
          <p:cNvSpPr txBox="1">
            <a:spLocks noGrp="1"/>
          </p:cNvSpPr>
          <p:nvPr>
            <p:ph type="subTitle" idx="1"/>
          </p:nvPr>
        </p:nvSpPr>
        <p:spPr>
          <a:xfrm>
            <a:off x="1524000" y="3602038"/>
            <a:ext cx="9144000" cy="278961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GB" dirty="0"/>
              <a:t>Dr Sergio Davies &lt;sergio.davies@shu.ac.uk&gt;</a:t>
            </a:r>
            <a:endParaRPr dirty="0"/>
          </a:p>
          <a:p>
            <a:pPr marL="0" lvl="0" indent="0" algn="ctr" rtl="0">
              <a:lnSpc>
                <a:spcPct val="90000"/>
              </a:lnSpc>
              <a:spcBef>
                <a:spcPts val="1000"/>
              </a:spcBef>
              <a:spcAft>
                <a:spcPts val="0"/>
              </a:spcAft>
              <a:buClr>
                <a:schemeClr val="dk1"/>
              </a:buClr>
              <a:buSzPts val="2400"/>
              <a:buNone/>
            </a:pPr>
            <a:endParaRPr dirty="0"/>
          </a:p>
          <a:p>
            <a:pPr marL="0" lvl="0" indent="0" algn="ctr" rtl="0">
              <a:lnSpc>
                <a:spcPct val="90000"/>
              </a:lnSpc>
              <a:spcBef>
                <a:spcPts val="1000"/>
              </a:spcBef>
              <a:spcAft>
                <a:spcPts val="0"/>
              </a:spcAft>
              <a:buClr>
                <a:schemeClr val="dk1"/>
              </a:buClr>
              <a:buSzPts val="2400"/>
              <a:buNone/>
            </a:pPr>
            <a:r>
              <a:rPr lang="en-GB" dirty="0"/>
              <a:t>Department of computing</a:t>
            </a:r>
            <a:endParaRPr dirty="0"/>
          </a:p>
          <a:p>
            <a:pPr marL="0" lvl="0" indent="0" algn="ctr" rtl="0">
              <a:lnSpc>
                <a:spcPct val="90000"/>
              </a:lnSpc>
              <a:spcBef>
                <a:spcPts val="1000"/>
              </a:spcBef>
              <a:spcAft>
                <a:spcPts val="0"/>
              </a:spcAft>
              <a:buClr>
                <a:schemeClr val="dk1"/>
              </a:buClr>
              <a:buSzPts val="2400"/>
              <a:buNone/>
            </a:pPr>
            <a:r>
              <a:rPr lang="en-GB" dirty="0"/>
              <a:t>Sheffield Hallam University</a:t>
            </a:r>
            <a:endParaRPr dirty="0"/>
          </a:p>
          <a:p>
            <a:pPr marL="0" lvl="0" indent="0" algn="ctr" rtl="0">
              <a:lnSpc>
                <a:spcPct val="90000"/>
              </a:lnSpc>
              <a:spcBef>
                <a:spcPts val="1000"/>
              </a:spcBef>
              <a:spcAft>
                <a:spcPts val="0"/>
              </a:spcAft>
              <a:buClr>
                <a:schemeClr val="dk1"/>
              </a:buClr>
              <a:buSzPts val="2400"/>
              <a:buNone/>
            </a:pPr>
            <a:endParaRPr dirty="0"/>
          </a:p>
          <a:p>
            <a:pPr marL="0" lvl="0" indent="0" algn="ctr" rtl="0">
              <a:lnSpc>
                <a:spcPct val="90000"/>
              </a:lnSpc>
              <a:spcBef>
                <a:spcPts val="1000"/>
              </a:spcBef>
              <a:spcAft>
                <a:spcPts val="0"/>
              </a:spcAft>
              <a:buClr>
                <a:schemeClr val="dk1"/>
              </a:buClr>
              <a:buSzPts val="2400"/>
              <a:buNone/>
            </a:pPr>
            <a:r>
              <a:rPr lang="en-GB" dirty="0"/>
              <a:t>30 September 2022</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0"/>
          <p:cNvSpPr txBox="1">
            <a:spLocks noGrp="1"/>
          </p:cNvSpPr>
          <p:nvPr>
            <p:ph type="title"/>
          </p:nvPr>
        </p:nvSpPr>
        <p:spPr>
          <a:xfrm>
            <a:off x="838200" y="365125"/>
            <a:ext cx="10515600" cy="666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GB"/>
              <a:t>Race condition - Details</a:t>
            </a:r>
            <a:endParaRPr/>
          </a:p>
        </p:txBody>
      </p:sp>
      <p:sp>
        <p:nvSpPr>
          <p:cNvPr id="184" name="Google Shape;184;p10"/>
          <p:cNvSpPr txBox="1">
            <a:spLocks noGrp="1"/>
          </p:cNvSpPr>
          <p:nvPr>
            <p:ph type="body" idx="1"/>
          </p:nvPr>
        </p:nvSpPr>
        <p:spPr>
          <a:xfrm>
            <a:off x="838200" y="1155600"/>
            <a:ext cx="5181600" cy="50220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Execution example 1:</a:t>
            </a:r>
            <a:endParaRPr/>
          </a:p>
          <a:p>
            <a:pPr marL="0" lvl="0" indent="0" algn="l" rtl="0">
              <a:lnSpc>
                <a:spcPct val="90000"/>
              </a:lnSpc>
              <a:spcBef>
                <a:spcPts val="1000"/>
              </a:spcBef>
              <a:spcAft>
                <a:spcPts val="0"/>
              </a:spcAft>
              <a:buClr>
                <a:schemeClr val="dk1"/>
              </a:buClr>
              <a:buSzPts val="2800"/>
              <a:buNone/>
            </a:pPr>
            <a:endParaRPr/>
          </a:p>
        </p:txBody>
      </p:sp>
      <p:sp>
        <p:nvSpPr>
          <p:cNvPr id="185" name="Google Shape;185;p10"/>
          <p:cNvSpPr txBox="1">
            <a:spLocks noGrp="1"/>
          </p:cNvSpPr>
          <p:nvPr>
            <p:ph type="body" idx="2"/>
          </p:nvPr>
        </p:nvSpPr>
        <p:spPr>
          <a:xfrm>
            <a:off x="6172200" y="1155600"/>
            <a:ext cx="5181600" cy="50220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Execution example 2</a:t>
            </a:r>
            <a:endParaRPr/>
          </a:p>
        </p:txBody>
      </p:sp>
      <p:graphicFrame>
        <p:nvGraphicFramePr>
          <p:cNvPr id="186" name="Google Shape;186;p10"/>
          <p:cNvGraphicFramePr/>
          <p:nvPr/>
        </p:nvGraphicFramePr>
        <p:xfrm>
          <a:off x="725212" y="1712897"/>
          <a:ext cx="5087000" cy="4887690"/>
        </p:xfrm>
        <a:graphic>
          <a:graphicData uri="http://schemas.openxmlformats.org/drawingml/2006/table">
            <a:tbl>
              <a:tblPr firstRow="1" bandRow="1">
                <a:noFill/>
                <a:tableStyleId>{1D55A22E-53E2-45E2-9D3F-714EA9091FE8}</a:tableStyleId>
              </a:tblPr>
              <a:tblGrid>
                <a:gridCol w="1271750">
                  <a:extLst>
                    <a:ext uri="{9D8B030D-6E8A-4147-A177-3AD203B41FA5}">
                      <a16:colId xmlns:a16="http://schemas.microsoft.com/office/drawing/2014/main" val="20000"/>
                    </a:ext>
                  </a:extLst>
                </a:gridCol>
                <a:gridCol w="1271750">
                  <a:extLst>
                    <a:ext uri="{9D8B030D-6E8A-4147-A177-3AD203B41FA5}">
                      <a16:colId xmlns:a16="http://schemas.microsoft.com/office/drawing/2014/main" val="20001"/>
                    </a:ext>
                  </a:extLst>
                </a:gridCol>
                <a:gridCol w="1271750">
                  <a:extLst>
                    <a:ext uri="{9D8B030D-6E8A-4147-A177-3AD203B41FA5}">
                      <a16:colId xmlns:a16="http://schemas.microsoft.com/office/drawing/2014/main" val="20002"/>
                    </a:ext>
                  </a:extLst>
                </a:gridCol>
                <a:gridCol w="1271750">
                  <a:extLst>
                    <a:ext uri="{9D8B030D-6E8A-4147-A177-3AD203B41FA5}">
                      <a16:colId xmlns:a16="http://schemas.microsoft.com/office/drawing/2014/main" val="20003"/>
                    </a:ext>
                  </a:extLst>
                </a:gridCol>
              </a:tblGrid>
              <a:tr h="523575">
                <a:tc>
                  <a:txBody>
                    <a:bodyPr/>
                    <a:lstStyle/>
                    <a:p>
                      <a:pPr marL="0" marR="0" lvl="0" indent="0" algn="ctr" rtl="0">
                        <a:spcBef>
                          <a:spcPts val="0"/>
                        </a:spcBef>
                        <a:spcAft>
                          <a:spcPts val="0"/>
                        </a:spcAft>
                        <a:buNone/>
                      </a:pPr>
                      <a:r>
                        <a:rPr lang="en-GB" sz="1800" u="none" strike="noStrike" cap="none"/>
                        <a:t>Thread 1</a:t>
                      </a:r>
                      <a:endParaRPr/>
                    </a:p>
                  </a:txBody>
                  <a:tcPr marL="91450" marR="91450" marT="45725" marB="45725"/>
                </a:tc>
                <a:tc>
                  <a:txBody>
                    <a:bodyPr/>
                    <a:lstStyle/>
                    <a:p>
                      <a:pPr marL="0" marR="0" lvl="0" indent="0" algn="ctr" rtl="0">
                        <a:spcBef>
                          <a:spcPts val="0"/>
                        </a:spcBef>
                        <a:spcAft>
                          <a:spcPts val="0"/>
                        </a:spcAft>
                        <a:buNone/>
                      </a:pPr>
                      <a:r>
                        <a:rPr lang="en-GB" sz="1800" u="none" strike="noStrike" cap="none"/>
                        <a:t>Thread 2</a:t>
                      </a:r>
                      <a:endParaRPr/>
                    </a:p>
                  </a:txBody>
                  <a:tcPr marL="91450" marR="91450" marT="45725" marB="45725"/>
                </a:tc>
                <a:tc>
                  <a:txBody>
                    <a:bodyPr/>
                    <a:lstStyle/>
                    <a:p>
                      <a:pPr marL="0" marR="0" lvl="0" indent="0" algn="ctr" rtl="0">
                        <a:spcBef>
                          <a:spcPts val="0"/>
                        </a:spcBef>
                        <a:spcAft>
                          <a:spcPts val="0"/>
                        </a:spcAft>
                        <a:buNone/>
                      </a:pPr>
                      <a:r>
                        <a:rPr lang="en-GB" sz="1800" u="none" strike="noStrike" cap="none"/>
                        <a:t>Operation</a:t>
                      </a:r>
                      <a:endParaRPr/>
                    </a:p>
                  </a:txBody>
                  <a:tcPr marL="91450" marR="91450" marT="45725" marB="45725"/>
                </a:tc>
                <a:tc>
                  <a:txBody>
                    <a:bodyPr/>
                    <a:lstStyle/>
                    <a:p>
                      <a:pPr marL="0" marR="0" lvl="0" indent="0" algn="ctr" rtl="0">
                        <a:spcBef>
                          <a:spcPts val="0"/>
                        </a:spcBef>
                        <a:spcAft>
                          <a:spcPts val="0"/>
                        </a:spcAft>
                        <a:buNone/>
                      </a:pPr>
                      <a:r>
                        <a:rPr lang="en-GB" sz="1800" u="none" strike="noStrike" cap="none"/>
                        <a:t>Value</a:t>
                      </a:r>
                      <a:endParaRPr/>
                    </a:p>
                  </a:txBody>
                  <a:tcPr marL="91450" marR="91450" marT="45725" marB="45725"/>
                </a:tc>
                <a:extLst>
                  <a:ext uri="{0D108BD9-81ED-4DB2-BD59-A6C34878D82A}">
                    <a16:rowId xmlns:a16="http://schemas.microsoft.com/office/drawing/2014/main" val="10000"/>
                  </a:ext>
                </a:extLst>
              </a:tr>
              <a:tr h="523575">
                <a:tc>
                  <a:txBody>
                    <a:bodyPr/>
                    <a:lstStyle/>
                    <a:p>
                      <a:pPr marL="0" marR="0" lvl="0" indent="0" algn="ctr" rtl="0">
                        <a:spcBef>
                          <a:spcPts val="0"/>
                        </a:spcBef>
                        <a:spcAft>
                          <a:spcPts val="0"/>
                        </a:spcAft>
                        <a:buNone/>
                      </a:pPr>
                      <a:endParaRPr sz="1800" u="none" strike="noStrike" cap="none"/>
                    </a:p>
                  </a:txBody>
                  <a:tcPr marL="91450" marR="91450" marT="45725" marB="45725"/>
                </a:tc>
                <a:tc>
                  <a:txBody>
                    <a:bodyPr/>
                    <a:lstStyle/>
                    <a:p>
                      <a:pPr marL="0" marR="0" lvl="0" indent="0" algn="ctr" rtl="0">
                        <a:spcBef>
                          <a:spcPts val="0"/>
                        </a:spcBef>
                        <a:spcAft>
                          <a:spcPts val="0"/>
                        </a:spcAft>
                        <a:buNone/>
                      </a:pPr>
                      <a:endParaRPr sz="1800" u="none" strike="noStrike" cap="none"/>
                    </a:p>
                  </a:txBody>
                  <a:tcPr marL="91450" marR="91450" marT="45725" marB="45725"/>
                </a:tc>
                <a:tc>
                  <a:txBody>
                    <a:bodyPr/>
                    <a:lstStyle/>
                    <a:p>
                      <a:pPr marL="0" marR="0" lvl="0" indent="0" algn="ctr" rtl="0">
                        <a:spcBef>
                          <a:spcPts val="0"/>
                        </a:spcBef>
                        <a:spcAft>
                          <a:spcPts val="0"/>
                        </a:spcAft>
                        <a:buNone/>
                      </a:pPr>
                      <a:endParaRPr sz="1800" u="none" strike="noStrike" cap="none"/>
                    </a:p>
                  </a:txBody>
                  <a:tcPr marL="91450" marR="91450" marT="45725" marB="45725"/>
                </a:tc>
                <a:tc>
                  <a:txBody>
                    <a:bodyPr/>
                    <a:lstStyle/>
                    <a:p>
                      <a:pPr marL="0" marR="0" lvl="0" indent="0" algn="ctr" rtl="0">
                        <a:spcBef>
                          <a:spcPts val="0"/>
                        </a:spcBef>
                        <a:spcAft>
                          <a:spcPts val="0"/>
                        </a:spcAft>
                        <a:buNone/>
                      </a:pPr>
                      <a:r>
                        <a:rPr lang="en-GB" sz="1800" u="none" strike="noStrike" cap="none"/>
                        <a:t>10</a:t>
                      </a:r>
                      <a:endParaRPr/>
                    </a:p>
                  </a:txBody>
                  <a:tcPr marL="91450" marR="91450" marT="45725" marB="45725"/>
                </a:tc>
                <a:extLst>
                  <a:ext uri="{0D108BD9-81ED-4DB2-BD59-A6C34878D82A}">
                    <a16:rowId xmlns:a16="http://schemas.microsoft.com/office/drawing/2014/main" val="10001"/>
                  </a:ext>
                </a:extLst>
              </a:tr>
              <a:tr h="523575">
                <a:tc>
                  <a:txBody>
                    <a:bodyPr/>
                    <a:lstStyle/>
                    <a:p>
                      <a:pPr marL="0" marR="0" lvl="0" indent="0" algn="ctr" rtl="0">
                        <a:spcBef>
                          <a:spcPts val="0"/>
                        </a:spcBef>
                        <a:spcAft>
                          <a:spcPts val="0"/>
                        </a:spcAft>
                        <a:buNone/>
                      </a:pPr>
                      <a:r>
                        <a:rPr lang="en-GB" sz="1800" u="none" strike="noStrike" cap="none"/>
                        <a:t>Read value</a:t>
                      </a:r>
                      <a:endParaRPr/>
                    </a:p>
                    <a:p>
                      <a:pPr marL="0" marR="0" lvl="0" indent="0" algn="ctr" rtl="0">
                        <a:spcBef>
                          <a:spcPts val="0"/>
                        </a:spcBef>
                        <a:spcAft>
                          <a:spcPts val="0"/>
                        </a:spcAft>
                        <a:buNone/>
                      </a:pPr>
                      <a:r>
                        <a:rPr lang="en-GB" sz="1800" u="none" strike="noStrike" cap="none"/>
                        <a:t>10</a:t>
                      </a:r>
                      <a:endParaRPr/>
                    </a:p>
                  </a:txBody>
                  <a:tcPr marL="91450" marR="91450" marT="45725" marB="45725"/>
                </a:tc>
                <a:tc>
                  <a:txBody>
                    <a:bodyPr/>
                    <a:lstStyle/>
                    <a:p>
                      <a:pPr marL="0" marR="0" lvl="0" indent="0" algn="ctr" rtl="0">
                        <a:spcBef>
                          <a:spcPts val="0"/>
                        </a:spcBef>
                        <a:spcAft>
                          <a:spcPts val="0"/>
                        </a:spcAft>
                        <a:buNone/>
                      </a:pPr>
                      <a:endParaRPr sz="1800" u="none" strike="noStrike" cap="none"/>
                    </a:p>
                  </a:txBody>
                  <a:tcPr marL="91450" marR="91450" marT="45725" marB="45725"/>
                </a:tc>
                <a:tc>
                  <a:txBody>
                    <a:bodyPr/>
                    <a:lstStyle/>
                    <a:p>
                      <a:pPr marL="0" marR="0" lvl="0" indent="0" algn="ctr" rtl="0">
                        <a:spcBef>
                          <a:spcPts val="0"/>
                        </a:spcBef>
                        <a:spcAft>
                          <a:spcPts val="0"/>
                        </a:spcAft>
                        <a:buNone/>
                      </a:pPr>
                      <a:r>
                        <a:rPr lang="en-GB" sz="1800" u="none" strike="noStrike" cap="none"/>
                        <a:t>Read</a:t>
                      </a:r>
                      <a:endParaRPr/>
                    </a:p>
                  </a:txBody>
                  <a:tcPr marL="91450" marR="91450" marT="45725" marB="45725"/>
                </a:tc>
                <a:tc>
                  <a:txBody>
                    <a:bodyPr/>
                    <a:lstStyle/>
                    <a:p>
                      <a:pPr marL="0" marR="0" lvl="0" indent="0" algn="ctr" rtl="0">
                        <a:spcBef>
                          <a:spcPts val="0"/>
                        </a:spcBef>
                        <a:spcAft>
                          <a:spcPts val="0"/>
                        </a:spcAft>
                        <a:buNone/>
                      </a:pPr>
                      <a:r>
                        <a:rPr lang="en-GB" sz="1800" u="none" strike="noStrike" cap="none"/>
                        <a:t>10</a:t>
                      </a:r>
                      <a:endParaRPr/>
                    </a:p>
                  </a:txBody>
                  <a:tcPr marL="91450" marR="91450" marT="45725" marB="45725"/>
                </a:tc>
                <a:extLst>
                  <a:ext uri="{0D108BD9-81ED-4DB2-BD59-A6C34878D82A}">
                    <a16:rowId xmlns:a16="http://schemas.microsoft.com/office/drawing/2014/main" val="10002"/>
                  </a:ext>
                </a:extLst>
              </a:tr>
              <a:tr h="523575">
                <a:tc>
                  <a:txBody>
                    <a:bodyPr/>
                    <a:lstStyle/>
                    <a:p>
                      <a:pPr marL="0" marR="0" lvl="0" indent="0" algn="ctr" rtl="0">
                        <a:spcBef>
                          <a:spcPts val="0"/>
                        </a:spcBef>
                        <a:spcAft>
                          <a:spcPts val="0"/>
                        </a:spcAft>
                        <a:buNone/>
                      </a:pPr>
                      <a:r>
                        <a:rPr lang="en-GB" sz="1800" u="none" strike="noStrike" cap="none"/>
                        <a:t>Increment</a:t>
                      </a:r>
                      <a:endParaRPr/>
                    </a:p>
                    <a:p>
                      <a:pPr marL="0" marR="0" lvl="0" indent="0" algn="ctr" rtl="0">
                        <a:spcBef>
                          <a:spcPts val="0"/>
                        </a:spcBef>
                        <a:spcAft>
                          <a:spcPts val="0"/>
                        </a:spcAft>
                        <a:buNone/>
                      </a:pPr>
                      <a:r>
                        <a:rPr lang="en-GB" sz="1800" u="none" strike="noStrike" cap="none"/>
                        <a:t>11</a:t>
                      </a:r>
                      <a:endParaRPr/>
                    </a:p>
                  </a:txBody>
                  <a:tcPr marL="91450" marR="91450" marT="45725" marB="45725"/>
                </a:tc>
                <a:tc>
                  <a:txBody>
                    <a:bodyPr/>
                    <a:lstStyle/>
                    <a:p>
                      <a:pPr marL="0" marR="0" lvl="0" indent="0" algn="ctr" rtl="0">
                        <a:spcBef>
                          <a:spcPts val="0"/>
                        </a:spcBef>
                        <a:spcAft>
                          <a:spcPts val="0"/>
                        </a:spcAft>
                        <a:buNone/>
                      </a:pPr>
                      <a:endParaRPr sz="1800" u="none" strike="noStrike" cap="none"/>
                    </a:p>
                  </a:txBody>
                  <a:tcPr marL="91450" marR="91450" marT="45725" marB="45725"/>
                </a:tc>
                <a:tc>
                  <a:txBody>
                    <a:bodyPr/>
                    <a:lstStyle/>
                    <a:p>
                      <a:pPr marL="0" marR="0" lvl="0" indent="0" algn="ctr" rtl="0">
                        <a:spcBef>
                          <a:spcPts val="0"/>
                        </a:spcBef>
                        <a:spcAft>
                          <a:spcPts val="0"/>
                        </a:spcAft>
                        <a:buNone/>
                      </a:pPr>
                      <a:endParaRPr sz="1800" u="none" strike="noStrike" cap="none"/>
                    </a:p>
                  </a:txBody>
                  <a:tcPr marL="91450" marR="91450" marT="45725" marB="45725"/>
                </a:tc>
                <a:tc>
                  <a:txBody>
                    <a:bodyPr/>
                    <a:lstStyle/>
                    <a:p>
                      <a:pPr marL="0" marR="0" lvl="0" indent="0" algn="ctr" rtl="0">
                        <a:spcBef>
                          <a:spcPts val="0"/>
                        </a:spcBef>
                        <a:spcAft>
                          <a:spcPts val="0"/>
                        </a:spcAft>
                        <a:buNone/>
                      </a:pPr>
                      <a:r>
                        <a:rPr lang="en-GB" sz="1800" u="none" strike="noStrike" cap="none"/>
                        <a:t>10</a:t>
                      </a:r>
                      <a:endParaRPr/>
                    </a:p>
                  </a:txBody>
                  <a:tcPr marL="91450" marR="91450" marT="45725" marB="45725"/>
                </a:tc>
                <a:extLst>
                  <a:ext uri="{0D108BD9-81ED-4DB2-BD59-A6C34878D82A}">
                    <a16:rowId xmlns:a16="http://schemas.microsoft.com/office/drawing/2014/main" val="10003"/>
                  </a:ext>
                </a:extLst>
              </a:tr>
              <a:tr h="523575">
                <a:tc>
                  <a:txBody>
                    <a:bodyPr/>
                    <a:lstStyle/>
                    <a:p>
                      <a:pPr marL="0" marR="0" lvl="0" indent="0" algn="ctr" rtl="0">
                        <a:spcBef>
                          <a:spcPts val="0"/>
                        </a:spcBef>
                        <a:spcAft>
                          <a:spcPts val="0"/>
                        </a:spcAft>
                        <a:buNone/>
                      </a:pPr>
                      <a:r>
                        <a:rPr lang="en-GB" sz="1800" u="none" strike="noStrike" cap="none"/>
                        <a:t>Write value</a:t>
                      </a:r>
                      <a:endParaRPr/>
                    </a:p>
                    <a:p>
                      <a:pPr marL="0" marR="0" lvl="0" indent="0" algn="ctr" rtl="0">
                        <a:spcBef>
                          <a:spcPts val="0"/>
                        </a:spcBef>
                        <a:spcAft>
                          <a:spcPts val="0"/>
                        </a:spcAft>
                        <a:buNone/>
                      </a:pPr>
                      <a:r>
                        <a:rPr lang="en-GB" sz="1800" u="none" strike="noStrike" cap="none"/>
                        <a:t>11</a:t>
                      </a:r>
                      <a:endParaRPr/>
                    </a:p>
                  </a:txBody>
                  <a:tcPr marL="91450" marR="91450" marT="45725" marB="45725"/>
                </a:tc>
                <a:tc>
                  <a:txBody>
                    <a:bodyPr/>
                    <a:lstStyle/>
                    <a:p>
                      <a:pPr marL="0" marR="0" lvl="0" indent="0" algn="ctr" rtl="0">
                        <a:spcBef>
                          <a:spcPts val="0"/>
                        </a:spcBef>
                        <a:spcAft>
                          <a:spcPts val="0"/>
                        </a:spcAft>
                        <a:buNone/>
                      </a:pPr>
                      <a:endParaRPr sz="1800" u="none" strike="noStrike" cap="none"/>
                    </a:p>
                  </a:txBody>
                  <a:tcPr marL="91450" marR="91450" marT="45725" marB="45725"/>
                </a:tc>
                <a:tc>
                  <a:txBody>
                    <a:bodyPr/>
                    <a:lstStyle/>
                    <a:p>
                      <a:pPr marL="0" marR="0" lvl="0" indent="0" algn="ctr" rtl="0">
                        <a:spcBef>
                          <a:spcPts val="0"/>
                        </a:spcBef>
                        <a:spcAft>
                          <a:spcPts val="0"/>
                        </a:spcAft>
                        <a:buNone/>
                      </a:pPr>
                      <a:r>
                        <a:rPr lang="en-GB" sz="1800" u="none" strike="noStrike" cap="none"/>
                        <a:t>Write</a:t>
                      </a:r>
                      <a:endParaRPr/>
                    </a:p>
                  </a:txBody>
                  <a:tcPr marL="91450" marR="91450" marT="45725" marB="45725"/>
                </a:tc>
                <a:tc>
                  <a:txBody>
                    <a:bodyPr/>
                    <a:lstStyle/>
                    <a:p>
                      <a:pPr marL="0" marR="0" lvl="0" indent="0" algn="ctr" rtl="0">
                        <a:spcBef>
                          <a:spcPts val="0"/>
                        </a:spcBef>
                        <a:spcAft>
                          <a:spcPts val="0"/>
                        </a:spcAft>
                        <a:buNone/>
                      </a:pPr>
                      <a:r>
                        <a:rPr lang="en-GB" sz="1800" u="none" strike="noStrike" cap="none"/>
                        <a:t>11</a:t>
                      </a:r>
                      <a:endParaRPr/>
                    </a:p>
                  </a:txBody>
                  <a:tcPr marL="91450" marR="91450" marT="45725" marB="45725"/>
                </a:tc>
                <a:extLst>
                  <a:ext uri="{0D108BD9-81ED-4DB2-BD59-A6C34878D82A}">
                    <a16:rowId xmlns:a16="http://schemas.microsoft.com/office/drawing/2014/main" val="10004"/>
                  </a:ext>
                </a:extLst>
              </a:tr>
              <a:tr h="523575">
                <a:tc>
                  <a:txBody>
                    <a:bodyPr/>
                    <a:lstStyle/>
                    <a:p>
                      <a:pPr marL="0" marR="0" lvl="0" indent="0" algn="ctr" rtl="0">
                        <a:spcBef>
                          <a:spcPts val="0"/>
                        </a:spcBef>
                        <a:spcAft>
                          <a:spcPts val="0"/>
                        </a:spcAft>
                        <a:buNone/>
                      </a:pPr>
                      <a:endParaRPr sz="1800" u="none" strike="noStrike" cap="none"/>
                    </a:p>
                  </a:txBody>
                  <a:tcPr marL="91450" marR="91450" marT="45725" marB="45725"/>
                </a:tc>
                <a:tc>
                  <a:txBody>
                    <a:bodyPr/>
                    <a:lstStyle/>
                    <a:p>
                      <a:pPr marL="0" marR="0" lvl="0" indent="0" algn="ctr" rtl="0">
                        <a:spcBef>
                          <a:spcPts val="0"/>
                        </a:spcBef>
                        <a:spcAft>
                          <a:spcPts val="0"/>
                        </a:spcAft>
                        <a:buNone/>
                      </a:pPr>
                      <a:r>
                        <a:rPr lang="en-GB" sz="1800" u="none" strike="noStrike" cap="none"/>
                        <a:t>Read value</a:t>
                      </a:r>
                      <a:endParaRPr/>
                    </a:p>
                    <a:p>
                      <a:pPr marL="0" marR="0" lvl="0" indent="0" algn="ctr" rtl="0">
                        <a:spcBef>
                          <a:spcPts val="0"/>
                        </a:spcBef>
                        <a:spcAft>
                          <a:spcPts val="0"/>
                        </a:spcAft>
                        <a:buNone/>
                      </a:pPr>
                      <a:r>
                        <a:rPr lang="en-GB" sz="1800" u="none" strike="noStrike" cap="none"/>
                        <a:t>11</a:t>
                      </a:r>
                      <a:endParaRPr/>
                    </a:p>
                  </a:txBody>
                  <a:tcPr marL="91450" marR="91450" marT="45725" marB="45725"/>
                </a:tc>
                <a:tc>
                  <a:txBody>
                    <a:bodyPr/>
                    <a:lstStyle/>
                    <a:p>
                      <a:pPr marL="0" marR="0" lvl="0" indent="0" algn="ctr" rtl="0">
                        <a:spcBef>
                          <a:spcPts val="0"/>
                        </a:spcBef>
                        <a:spcAft>
                          <a:spcPts val="0"/>
                        </a:spcAft>
                        <a:buNone/>
                      </a:pPr>
                      <a:r>
                        <a:rPr lang="en-GB" sz="1800" u="none" strike="noStrike" cap="none"/>
                        <a:t>Read</a:t>
                      </a:r>
                      <a:endParaRPr/>
                    </a:p>
                  </a:txBody>
                  <a:tcPr marL="91450" marR="91450" marT="45725" marB="45725"/>
                </a:tc>
                <a:tc>
                  <a:txBody>
                    <a:bodyPr/>
                    <a:lstStyle/>
                    <a:p>
                      <a:pPr marL="0" marR="0" lvl="0" indent="0" algn="ctr" rtl="0">
                        <a:spcBef>
                          <a:spcPts val="0"/>
                        </a:spcBef>
                        <a:spcAft>
                          <a:spcPts val="0"/>
                        </a:spcAft>
                        <a:buNone/>
                      </a:pPr>
                      <a:r>
                        <a:rPr lang="en-GB" sz="1800" u="none" strike="noStrike" cap="none"/>
                        <a:t>11</a:t>
                      </a:r>
                      <a:endParaRPr/>
                    </a:p>
                  </a:txBody>
                  <a:tcPr marL="91450" marR="91450" marT="45725" marB="45725"/>
                </a:tc>
                <a:extLst>
                  <a:ext uri="{0D108BD9-81ED-4DB2-BD59-A6C34878D82A}">
                    <a16:rowId xmlns:a16="http://schemas.microsoft.com/office/drawing/2014/main" val="10005"/>
                  </a:ext>
                </a:extLst>
              </a:tr>
              <a:tr h="523575">
                <a:tc>
                  <a:txBody>
                    <a:bodyPr/>
                    <a:lstStyle/>
                    <a:p>
                      <a:pPr marL="0" marR="0" lvl="0" indent="0" algn="ctr" rtl="0">
                        <a:spcBef>
                          <a:spcPts val="0"/>
                        </a:spcBef>
                        <a:spcAft>
                          <a:spcPts val="0"/>
                        </a:spcAft>
                        <a:buNone/>
                      </a:pPr>
                      <a:endParaRPr sz="1800" u="none" strike="noStrike" cap="none"/>
                    </a:p>
                  </a:txBody>
                  <a:tcPr marL="91450" marR="91450" marT="45725" marB="45725"/>
                </a:tc>
                <a:tc>
                  <a:txBody>
                    <a:bodyPr/>
                    <a:lstStyle/>
                    <a:p>
                      <a:pPr marL="0" marR="0" lvl="0" indent="0" algn="ctr" rtl="0">
                        <a:spcBef>
                          <a:spcPts val="0"/>
                        </a:spcBef>
                        <a:spcAft>
                          <a:spcPts val="0"/>
                        </a:spcAft>
                        <a:buNone/>
                      </a:pPr>
                      <a:r>
                        <a:rPr lang="en-GB" sz="1800" u="none" strike="noStrike" cap="none"/>
                        <a:t>Decrement</a:t>
                      </a:r>
                      <a:endParaRPr/>
                    </a:p>
                    <a:p>
                      <a:pPr marL="0" marR="0" lvl="0" indent="0" algn="ctr" rtl="0">
                        <a:spcBef>
                          <a:spcPts val="0"/>
                        </a:spcBef>
                        <a:spcAft>
                          <a:spcPts val="0"/>
                        </a:spcAft>
                        <a:buNone/>
                      </a:pPr>
                      <a:r>
                        <a:rPr lang="en-GB" sz="1800" u="none" strike="noStrike" cap="none"/>
                        <a:t>10</a:t>
                      </a:r>
                      <a:endParaRPr/>
                    </a:p>
                  </a:txBody>
                  <a:tcPr marL="91450" marR="91450" marT="45725" marB="45725"/>
                </a:tc>
                <a:tc>
                  <a:txBody>
                    <a:bodyPr/>
                    <a:lstStyle/>
                    <a:p>
                      <a:pPr marL="0" marR="0" lvl="0" indent="0" algn="ctr" rtl="0">
                        <a:spcBef>
                          <a:spcPts val="0"/>
                        </a:spcBef>
                        <a:spcAft>
                          <a:spcPts val="0"/>
                        </a:spcAft>
                        <a:buNone/>
                      </a:pPr>
                      <a:endParaRPr sz="1800" u="none" strike="noStrike" cap="none"/>
                    </a:p>
                  </a:txBody>
                  <a:tcPr marL="91450" marR="91450" marT="45725" marB="45725"/>
                </a:tc>
                <a:tc>
                  <a:txBody>
                    <a:bodyPr/>
                    <a:lstStyle/>
                    <a:p>
                      <a:pPr marL="0" marR="0" lvl="0" indent="0" algn="ctr" rtl="0">
                        <a:spcBef>
                          <a:spcPts val="0"/>
                        </a:spcBef>
                        <a:spcAft>
                          <a:spcPts val="0"/>
                        </a:spcAft>
                        <a:buNone/>
                      </a:pPr>
                      <a:r>
                        <a:rPr lang="en-GB" sz="1800" u="none" strike="noStrike" cap="none"/>
                        <a:t>11</a:t>
                      </a:r>
                      <a:endParaRPr/>
                    </a:p>
                  </a:txBody>
                  <a:tcPr marL="91450" marR="91450" marT="45725" marB="45725"/>
                </a:tc>
                <a:extLst>
                  <a:ext uri="{0D108BD9-81ED-4DB2-BD59-A6C34878D82A}">
                    <a16:rowId xmlns:a16="http://schemas.microsoft.com/office/drawing/2014/main" val="10006"/>
                  </a:ext>
                </a:extLst>
              </a:tr>
              <a:tr h="523575">
                <a:tc>
                  <a:txBody>
                    <a:bodyPr/>
                    <a:lstStyle/>
                    <a:p>
                      <a:pPr marL="0" marR="0" lvl="0" indent="0" algn="ctr" rtl="0">
                        <a:spcBef>
                          <a:spcPts val="0"/>
                        </a:spcBef>
                        <a:spcAft>
                          <a:spcPts val="0"/>
                        </a:spcAft>
                        <a:buNone/>
                      </a:pPr>
                      <a:endParaRPr sz="1800" u="none" strike="noStrike" cap="none"/>
                    </a:p>
                  </a:txBody>
                  <a:tcPr marL="91450" marR="91450" marT="45725" marB="45725"/>
                </a:tc>
                <a:tc>
                  <a:txBody>
                    <a:bodyPr/>
                    <a:lstStyle/>
                    <a:p>
                      <a:pPr marL="0" marR="0" lvl="0" indent="0" algn="ctr" rtl="0">
                        <a:spcBef>
                          <a:spcPts val="0"/>
                        </a:spcBef>
                        <a:spcAft>
                          <a:spcPts val="0"/>
                        </a:spcAft>
                        <a:buNone/>
                      </a:pPr>
                      <a:r>
                        <a:rPr lang="en-GB" sz="1800" u="none" strike="noStrike" cap="none"/>
                        <a:t>Write value</a:t>
                      </a:r>
                      <a:endParaRPr/>
                    </a:p>
                    <a:p>
                      <a:pPr marL="0" marR="0" lvl="0" indent="0" algn="ctr" rtl="0">
                        <a:spcBef>
                          <a:spcPts val="0"/>
                        </a:spcBef>
                        <a:spcAft>
                          <a:spcPts val="0"/>
                        </a:spcAft>
                        <a:buNone/>
                      </a:pPr>
                      <a:r>
                        <a:rPr lang="en-GB" sz="1800" u="none" strike="noStrike" cap="none"/>
                        <a:t>10</a:t>
                      </a:r>
                      <a:endParaRPr/>
                    </a:p>
                  </a:txBody>
                  <a:tcPr marL="91450" marR="91450" marT="45725" marB="45725"/>
                </a:tc>
                <a:tc>
                  <a:txBody>
                    <a:bodyPr/>
                    <a:lstStyle/>
                    <a:p>
                      <a:pPr marL="0" marR="0" lvl="0" indent="0" algn="ctr" rtl="0">
                        <a:spcBef>
                          <a:spcPts val="0"/>
                        </a:spcBef>
                        <a:spcAft>
                          <a:spcPts val="0"/>
                        </a:spcAft>
                        <a:buNone/>
                      </a:pPr>
                      <a:r>
                        <a:rPr lang="en-GB" sz="1800" u="none" strike="noStrike" cap="none"/>
                        <a:t>Write</a:t>
                      </a:r>
                      <a:endParaRPr/>
                    </a:p>
                  </a:txBody>
                  <a:tcPr marL="91450" marR="91450" marT="45725" marB="45725"/>
                </a:tc>
                <a:tc>
                  <a:txBody>
                    <a:bodyPr/>
                    <a:lstStyle/>
                    <a:p>
                      <a:pPr marL="0" marR="0" lvl="0" indent="0" algn="ctr" rtl="0">
                        <a:spcBef>
                          <a:spcPts val="0"/>
                        </a:spcBef>
                        <a:spcAft>
                          <a:spcPts val="0"/>
                        </a:spcAft>
                        <a:buNone/>
                      </a:pPr>
                      <a:r>
                        <a:rPr lang="en-GB" sz="1800" u="none" strike="noStrike" cap="none"/>
                        <a:t>10</a:t>
                      </a:r>
                      <a:endParaRPr/>
                    </a:p>
                  </a:txBody>
                  <a:tcPr marL="91450" marR="91450" marT="45725" marB="45725"/>
                </a:tc>
                <a:extLst>
                  <a:ext uri="{0D108BD9-81ED-4DB2-BD59-A6C34878D82A}">
                    <a16:rowId xmlns:a16="http://schemas.microsoft.com/office/drawing/2014/main" val="10007"/>
                  </a:ext>
                </a:extLst>
              </a:tr>
            </a:tbl>
          </a:graphicData>
        </a:graphic>
      </p:graphicFrame>
      <p:graphicFrame>
        <p:nvGraphicFramePr>
          <p:cNvPr id="187" name="Google Shape;187;p10"/>
          <p:cNvGraphicFramePr/>
          <p:nvPr/>
        </p:nvGraphicFramePr>
        <p:xfrm>
          <a:off x="6248398" y="1712897"/>
          <a:ext cx="5087000" cy="4887690"/>
        </p:xfrm>
        <a:graphic>
          <a:graphicData uri="http://schemas.openxmlformats.org/drawingml/2006/table">
            <a:tbl>
              <a:tblPr firstRow="1" bandRow="1">
                <a:noFill/>
                <a:tableStyleId>{1D55A22E-53E2-45E2-9D3F-714EA9091FE8}</a:tableStyleId>
              </a:tblPr>
              <a:tblGrid>
                <a:gridCol w="1271750">
                  <a:extLst>
                    <a:ext uri="{9D8B030D-6E8A-4147-A177-3AD203B41FA5}">
                      <a16:colId xmlns:a16="http://schemas.microsoft.com/office/drawing/2014/main" val="20000"/>
                    </a:ext>
                  </a:extLst>
                </a:gridCol>
                <a:gridCol w="1271750">
                  <a:extLst>
                    <a:ext uri="{9D8B030D-6E8A-4147-A177-3AD203B41FA5}">
                      <a16:colId xmlns:a16="http://schemas.microsoft.com/office/drawing/2014/main" val="20001"/>
                    </a:ext>
                  </a:extLst>
                </a:gridCol>
                <a:gridCol w="1271750">
                  <a:extLst>
                    <a:ext uri="{9D8B030D-6E8A-4147-A177-3AD203B41FA5}">
                      <a16:colId xmlns:a16="http://schemas.microsoft.com/office/drawing/2014/main" val="20002"/>
                    </a:ext>
                  </a:extLst>
                </a:gridCol>
                <a:gridCol w="1271750">
                  <a:extLst>
                    <a:ext uri="{9D8B030D-6E8A-4147-A177-3AD203B41FA5}">
                      <a16:colId xmlns:a16="http://schemas.microsoft.com/office/drawing/2014/main" val="20003"/>
                    </a:ext>
                  </a:extLst>
                </a:gridCol>
              </a:tblGrid>
              <a:tr h="523575">
                <a:tc>
                  <a:txBody>
                    <a:bodyPr/>
                    <a:lstStyle/>
                    <a:p>
                      <a:pPr marL="0" marR="0" lvl="0" indent="0" algn="ctr" rtl="0">
                        <a:spcBef>
                          <a:spcPts val="0"/>
                        </a:spcBef>
                        <a:spcAft>
                          <a:spcPts val="0"/>
                        </a:spcAft>
                        <a:buNone/>
                      </a:pPr>
                      <a:r>
                        <a:rPr lang="en-GB" sz="1800" u="none" strike="noStrike" cap="none"/>
                        <a:t>Thread 1</a:t>
                      </a:r>
                      <a:endParaRPr/>
                    </a:p>
                  </a:txBody>
                  <a:tcPr marL="91450" marR="91450" marT="45725" marB="45725"/>
                </a:tc>
                <a:tc>
                  <a:txBody>
                    <a:bodyPr/>
                    <a:lstStyle/>
                    <a:p>
                      <a:pPr marL="0" marR="0" lvl="0" indent="0" algn="ctr" rtl="0">
                        <a:spcBef>
                          <a:spcPts val="0"/>
                        </a:spcBef>
                        <a:spcAft>
                          <a:spcPts val="0"/>
                        </a:spcAft>
                        <a:buNone/>
                      </a:pPr>
                      <a:r>
                        <a:rPr lang="en-GB" sz="1800" u="none" strike="noStrike" cap="none"/>
                        <a:t>Thread 2</a:t>
                      </a:r>
                      <a:endParaRPr/>
                    </a:p>
                  </a:txBody>
                  <a:tcPr marL="91450" marR="91450" marT="45725" marB="45725"/>
                </a:tc>
                <a:tc>
                  <a:txBody>
                    <a:bodyPr/>
                    <a:lstStyle/>
                    <a:p>
                      <a:pPr marL="0" marR="0" lvl="0" indent="0" algn="ctr" rtl="0">
                        <a:spcBef>
                          <a:spcPts val="0"/>
                        </a:spcBef>
                        <a:spcAft>
                          <a:spcPts val="0"/>
                        </a:spcAft>
                        <a:buNone/>
                      </a:pPr>
                      <a:r>
                        <a:rPr lang="en-GB" sz="1800" u="none" strike="noStrike" cap="none"/>
                        <a:t>Operation</a:t>
                      </a:r>
                      <a:endParaRPr/>
                    </a:p>
                  </a:txBody>
                  <a:tcPr marL="91450" marR="91450" marT="45725" marB="45725"/>
                </a:tc>
                <a:tc>
                  <a:txBody>
                    <a:bodyPr/>
                    <a:lstStyle/>
                    <a:p>
                      <a:pPr marL="0" marR="0" lvl="0" indent="0" algn="ctr" rtl="0">
                        <a:spcBef>
                          <a:spcPts val="0"/>
                        </a:spcBef>
                        <a:spcAft>
                          <a:spcPts val="0"/>
                        </a:spcAft>
                        <a:buNone/>
                      </a:pPr>
                      <a:r>
                        <a:rPr lang="en-GB" sz="1800" u="none" strike="noStrike" cap="none"/>
                        <a:t>Value</a:t>
                      </a:r>
                      <a:endParaRPr/>
                    </a:p>
                  </a:txBody>
                  <a:tcPr marL="91450" marR="91450" marT="45725" marB="45725"/>
                </a:tc>
                <a:extLst>
                  <a:ext uri="{0D108BD9-81ED-4DB2-BD59-A6C34878D82A}">
                    <a16:rowId xmlns:a16="http://schemas.microsoft.com/office/drawing/2014/main" val="10000"/>
                  </a:ext>
                </a:extLst>
              </a:tr>
              <a:tr h="523575">
                <a:tc>
                  <a:txBody>
                    <a:bodyPr/>
                    <a:lstStyle/>
                    <a:p>
                      <a:pPr marL="0" marR="0" lvl="0" indent="0" algn="ctr" rtl="0">
                        <a:spcBef>
                          <a:spcPts val="0"/>
                        </a:spcBef>
                        <a:spcAft>
                          <a:spcPts val="0"/>
                        </a:spcAft>
                        <a:buNone/>
                      </a:pPr>
                      <a:endParaRPr sz="1800" u="none" strike="noStrike" cap="none"/>
                    </a:p>
                  </a:txBody>
                  <a:tcPr marL="91450" marR="91450" marT="45725" marB="45725"/>
                </a:tc>
                <a:tc>
                  <a:txBody>
                    <a:bodyPr/>
                    <a:lstStyle/>
                    <a:p>
                      <a:pPr marL="0" marR="0" lvl="0" indent="0" algn="ctr" rtl="0">
                        <a:spcBef>
                          <a:spcPts val="0"/>
                        </a:spcBef>
                        <a:spcAft>
                          <a:spcPts val="0"/>
                        </a:spcAft>
                        <a:buNone/>
                      </a:pPr>
                      <a:endParaRPr sz="1800" u="none" strike="noStrike" cap="none"/>
                    </a:p>
                  </a:txBody>
                  <a:tcPr marL="91450" marR="91450" marT="45725" marB="45725"/>
                </a:tc>
                <a:tc>
                  <a:txBody>
                    <a:bodyPr/>
                    <a:lstStyle/>
                    <a:p>
                      <a:pPr marL="0" marR="0" lvl="0" indent="0" algn="ctr" rtl="0">
                        <a:spcBef>
                          <a:spcPts val="0"/>
                        </a:spcBef>
                        <a:spcAft>
                          <a:spcPts val="0"/>
                        </a:spcAft>
                        <a:buNone/>
                      </a:pPr>
                      <a:endParaRPr sz="1800" u="none" strike="noStrike" cap="none"/>
                    </a:p>
                  </a:txBody>
                  <a:tcPr marL="91450" marR="91450" marT="45725" marB="45725"/>
                </a:tc>
                <a:tc>
                  <a:txBody>
                    <a:bodyPr/>
                    <a:lstStyle/>
                    <a:p>
                      <a:pPr marL="0" marR="0" lvl="0" indent="0" algn="ctr" rtl="0">
                        <a:spcBef>
                          <a:spcPts val="0"/>
                        </a:spcBef>
                        <a:spcAft>
                          <a:spcPts val="0"/>
                        </a:spcAft>
                        <a:buNone/>
                      </a:pPr>
                      <a:r>
                        <a:rPr lang="en-GB" sz="1800" u="none" strike="noStrike" cap="none"/>
                        <a:t>10</a:t>
                      </a:r>
                      <a:endParaRPr/>
                    </a:p>
                  </a:txBody>
                  <a:tcPr marL="91450" marR="91450" marT="45725" marB="45725"/>
                </a:tc>
                <a:extLst>
                  <a:ext uri="{0D108BD9-81ED-4DB2-BD59-A6C34878D82A}">
                    <a16:rowId xmlns:a16="http://schemas.microsoft.com/office/drawing/2014/main" val="10001"/>
                  </a:ext>
                </a:extLst>
              </a:tr>
              <a:tr h="523575">
                <a:tc>
                  <a:txBody>
                    <a:bodyPr/>
                    <a:lstStyle/>
                    <a:p>
                      <a:pPr marL="0" marR="0" lvl="0" indent="0" algn="ctr" rtl="0">
                        <a:spcBef>
                          <a:spcPts val="0"/>
                        </a:spcBef>
                        <a:spcAft>
                          <a:spcPts val="0"/>
                        </a:spcAft>
                        <a:buNone/>
                      </a:pPr>
                      <a:r>
                        <a:rPr lang="en-GB" sz="1800" u="none" strike="noStrike" cap="none"/>
                        <a:t>Read value</a:t>
                      </a:r>
                      <a:endParaRPr/>
                    </a:p>
                    <a:p>
                      <a:pPr marL="0" marR="0" lvl="0" indent="0" algn="ctr" rtl="0">
                        <a:spcBef>
                          <a:spcPts val="0"/>
                        </a:spcBef>
                        <a:spcAft>
                          <a:spcPts val="0"/>
                        </a:spcAft>
                        <a:buNone/>
                      </a:pPr>
                      <a:r>
                        <a:rPr lang="en-GB" sz="1800" u="none" strike="noStrike" cap="none"/>
                        <a:t>10</a:t>
                      </a:r>
                      <a:endParaRPr/>
                    </a:p>
                  </a:txBody>
                  <a:tcPr marL="91450" marR="91450" marT="45725" marB="45725"/>
                </a:tc>
                <a:tc>
                  <a:txBody>
                    <a:bodyPr/>
                    <a:lstStyle/>
                    <a:p>
                      <a:pPr marL="0" marR="0" lvl="0" indent="0" algn="ctr" rtl="0">
                        <a:spcBef>
                          <a:spcPts val="0"/>
                        </a:spcBef>
                        <a:spcAft>
                          <a:spcPts val="0"/>
                        </a:spcAft>
                        <a:buNone/>
                      </a:pPr>
                      <a:endParaRPr sz="1800" u="none" strike="noStrike" cap="none"/>
                    </a:p>
                  </a:txBody>
                  <a:tcPr marL="91450" marR="91450" marT="45725" marB="45725"/>
                </a:tc>
                <a:tc>
                  <a:txBody>
                    <a:bodyPr/>
                    <a:lstStyle/>
                    <a:p>
                      <a:pPr marL="0" marR="0" lvl="0" indent="0" algn="ctr" rtl="0">
                        <a:spcBef>
                          <a:spcPts val="0"/>
                        </a:spcBef>
                        <a:spcAft>
                          <a:spcPts val="0"/>
                        </a:spcAft>
                        <a:buNone/>
                      </a:pPr>
                      <a:r>
                        <a:rPr lang="en-GB" sz="1800" u="none" strike="noStrike" cap="none"/>
                        <a:t>Read</a:t>
                      </a:r>
                      <a:endParaRPr/>
                    </a:p>
                  </a:txBody>
                  <a:tcPr marL="91450" marR="91450" marT="45725" marB="45725"/>
                </a:tc>
                <a:tc>
                  <a:txBody>
                    <a:bodyPr/>
                    <a:lstStyle/>
                    <a:p>
                      <a:pPr marL="0" marR="0" lvl="0" indent="0" algn="ctr" rtl="0">
                        <a:spcBef>
                          <a:spcPts val="0"/>
                        </a:spcBef>
                        <a:spcAft>
                          <a:spcPts val="0"/>
                        </a:spcAft>
                        <a:buNone/>
                      </a:pPr>
                      <a:r>
                        <a:rPr lang="en-GB" sz="1800" u="none" strike="noStrike" cap="none"/>
                        <a:t>10</a:t>
                      </a:r>
                      <a:endParaRPr/>
                    </a:p>
                  </a:txBody>
                  <a:tcPr marL="91450" marR="91450" marT="45725" marB="45725"/>
                </a:tc>
                <a:extLst>
                  <a:ext uri="{0D108BD9-81ED-4DB2-BD59-A6C34878D82A}">
                    <a16:rowId xmlns:a16="http://schemas.microsoft.com/office/drawing/2014/main" val="10002"/>
                  </a:ext>
                </a:extLst>
              </a:tr>
              <a:tr h="523575">
                <a:tc>
                  <a:txBody>
                    <a:bodyPr/>
                    <a:lstStyle/>
                    <a:p>
                      <a:pPr marL="0" marR="0" lvl="0" indent="0" algn="ctr" rtl="0">
                        <a:spcBef>
                          <a:spcPts val="0"/>
                        </a:spcBef>
                        <a:spcAft>
                          <a:spcPts val="0"/>
                        </a:spcAft>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pPr>
                      <a:r>
                        <a:rPr lang="en-GB" sz="1800" u="none" strike="noStrike" cap="none"/>
                        <a:t>Read value</a:t>
                      </a:r>
                      <a:endParaRPr/>
                    </a:p>
                    <a:p>
                      <a:pPr marL="0" marR="0" lvl="0" indent="0" algn="ctr" rtl="0">
                        <a:lnSpc>
                          <a:spcPct val="100000"/>
                        </a:lnSpc>
                        <a:spcBef>
                          <a:spcPts val="0"/>
                        </a:spcBef>
                        <a:spcAft>
                          <a:spcPts val="0"/>
                        </a:spcAft>
                        <a:buClr>
                          <a:schemeClr val="dk1"/>
                        </a:buClr>
                        <a:buSzPts val="1800"/>
                        <a:buFont typeface="Calibri"/>
                        <a:buNone/>
                      </a:pPr>
                      <a:r>
                        <a:rPr lang="en-GB" sz="1800" u="none" strike="noStrike" cap="none"/>
                        <a:t>10</a:t>
                      </a:r>
                      <a:endParaRPr/>
                    </a:p>
                  </a:txBody>
                  <a:tcPr marL="91450" marR="91450" marT="45725" marB="45725"/>
                </a:tc>
                <a:tc>
                  <a:txBody>
                    <a:bodyPr/>
                    <a:lstStyle/>
                    <a:p>
                      <a:pPr marL="0" marR="0" lvl="0" indent="0" algn="ctr" rtl="0">
                        <a:spcBef>
                          <a:spcPts val="0"/>
                        </a:spcBef>
                        <a:spcAft>
                          <a:spcPts val="0"/>
                        </a:spcAft>
                        <a:buNone/>
                      </a:pPr>
                      <a:r>
                        <a:rPr lang="en-GB" sz="1800" u="none" strike="noStrike" cap="none"/>
                        <a:t>Read</a:t>
                      </a:r>
                      <a:endParaRPr/>
                    </a:p>
                  </a:txBody>
                  <a:tcPr marL="91450" marR="91450" marT="45725" marB="45725"/>
                </a:tc>
                <a:tc>
                  <a:txBody>
                    <a:bodyPr/>
                    <a:lstStyle/>
                    <a:p>
                      <a:pPr marL="0" marR="0" lvl="0" indent="0" algn="ctr" rtl="0">
                        <a:spcBef>
                          <a:spcPts val="0"/>
                        </a:spcBef>
                        <a:spcAft>
                          <a:spcPts val="0"/>
                        </a:spcAft>
                        <a:buNone/>
                      </a:pPr>
                      <a:r>
                        <a:rPr lang="en-GB" sz="1800" u="none" strike="noStrike" cap="none"/>
                        <a:t>10</a:t>
                      </a:r>
                      <a:endParaRPr/>
                    </a:p>
                  </a:txBody>
                  <a:tcPr marL="91450" marR="91450" marT="45725" marB="45725"/>
                </a:tc>
                <a:extLst>
                  <a:ext uri="{0D108BD9-81ED-4DB2-BD59-A6C34878D82A}">
                    <a16:rowId xmlns:a16="http://schemas.microsoft.com/office/drawing/2014/main" val="10003"/>
                  </a:ext>
                </a:extLst>
              </a:tr>
              <a:tr h="523575">
                <a:tc>
                  <a:txBody>
                    <a:bodyPr/>
                    <a:lstStyle/>
                    <a:p>
                      <a:pPr marL="0" marR="0" lvl="0" indent="0" algn="ctr" rtl="0">
                        <a:spcBef>
                          <a:spcPts val="0"/>
                        </a:spcBef>
                        <a:spcAft>
                          <a:spcPts val="0"/>
                        </a:spcAft>
                        <a:buNone/>
                      </a:pPr>
                      <a:r>
                        <a:rPr lang="en-GB" sz="1800" u="none" strike="noStrike" cap="none"/>
                        <a:t>Increment</a:t>
                      </a:r>
                      <a:endParaRPr/>
                    </a:p>
                    <a:p>
                      <a:pPr marL="0" marR="0" lvl="0" indent="0" algn="ctr" rtl="0">
                        <a:spcBef>
                          <a:spcPts val="0"/>
                        </a:spcBef>
                        <a:spcAft>
                          <a:spcPts val="0"/>
                        </a:spcAft>
                        <a:buNone/>
                      </a:pPr>
                      <a:r>
                        <a:rPr lang="en-GB" sz="1800" u="none" strike="noStrike" cap="none"/>
                        <a:t>11</a:t>
                      </a:r>
                      <a:endParaRPr/>
                    </a:p>
                  </a:txBody>
                  <a:tcPr marL="91450" marR="91450" marT="45725" marB="45725"/>
                </a:tc>
                <a:tc>
                  <a:txBody>
                    <a:bodyPr/>
                    <a:lstStyle/>
                    <a:p>
                      <a:pPr marL="0" marR="0" lvl="0" indent="0" algn="ctr" rtl="0">
                        <a:spcBef>
                          <a:spcPts val="0"/>
                        </a:spcBef>
                        <a:spcAft>
                          <a:spcPts val="0"/>
                        </a:spcAft>
                        <a:buNone/>
                      </a:pPr>
                      <a:endParaRPr sz="1800" u="none" strike="noStrike" cap="none"/>
                    </a:p>
                  </a:txBody>
                  <a:tcPr marL="91450" marR="91450" marT="45725" marB="45725"/>
                </a:tc>
                <a:tc>
                  <a:txBody>
                    <a:bodyPr/>
                    <a:lstStyle/>
                    <a:p>
                      <a:pPr marL="0" marR="0" lvl="0" indent="0" algn="ctr" rtl="0">
                        <a:spcBef>
                          <a:spcPts val="0"/>
                        </a:spcBef>
                        <a:spcAft>
                          <a:spcPts val="0"/>
                        </a:spcAft>
                        <a:buNone/>
                      </a:pPr>
                      <a:endParaRPr sz="1800" u="none" strike="noStrike" cap="none"/>
                    </a:p>
                  </a:txBody>
                  <a:tcPr marL="91450" marR="91450" marT="45725" marB="45725"/>
                </a:tc>
                <a:tc>
                  <a:txBody>
                    <a:bodyPr/>
                    <a:lstStyle/>
                    <a:p>
                      <a:pPr marL="0" marR="0" lvl="0" indent="0" algn="ctr" rtl="0">
                        <a:spcBef>
                          <a:spcPts val="0"/>
                        </a:spcBef>
                        <a:spcAft>
                          <a:spcPts val="0"/>
                        </a:spcAft>
                        <a:buNone/>
                      </a:pPr>
                      <a:r>
                        <a:rPr lang="en-GB" sz="1800" u="none" strike="noStrike" cap="none"/>
                        <a:t>10</a:t>
                      </a:r>
                      <a:endParaRPr/>
                    </a:p>
                  </a:txBody>
                  <a:tcPr marL="91450" marR="91450" marT="45725" marB="45725"/>
                </a:tc>
                <a:extLst>
                  <a:ext uri="{0D108BD9-81ED-4DB2-BD59-A6C34878D82A}">
                    <a16:rowId xmlns:a16="http://schemas.microsoft.com/office/drawing/2014/main" val="10004"/>
                  </a:ext>
                </a:extLst>
              </a:tr>
              <a:tr h="523575">
                <a:tc>
                  <a:txBody>
                    <a:bodyPr/>
                    <a:lstStyle/>
                    <a:p>
                      <a:pPr marL="0" marR="0" lvl="0" indent="0" algn="ctr" rtl="0">
                        <a:spcBef>
                          <a:spcPts val="0"/>
                        </a:spcBef>
                        <a:spcAft>
                          <a:spcPts val="0"/>
                        </a:spcAft>
                        <a:buNone/>
                      </a:pPr>
                      <a:endParaRPr sz="1800" u="none" strike="noStrike" cap="none"/>
                    </a:p>
                  </a:txBody>
                  <a:tcPr marL="91450" marR="91450" marT="45725" marB="45725"/>
                </a:tc>
                <a:tc>
                  <a:txBody>
                    <a:bodyPr/>
                    <a:lstStyle/>
                    <a:p>
                      <a:pPr marL="0" marR="0" lvl="0" indent="0" algn="ctr" rtl="0">
                        <a:spcBef>
                          <a:spcPts val="0"/>
                        </a:spcBef>
                        <a:spcAft>
                          <a:spcPts val="0"/>
                        </a:spcAft>
                        <a:buNone/>
                      </a:pPr>
                      <a:r>
                        <a:rPr lang="en-GB" sz="1800" u="none" strike="noStrike" cap="none"/>
                        <a:t>Decrement</a:t>
                      </a:r>
                      <a:endParaRPr/>
                    </a:p>
                    <a:p>
                      <a:pPr marL="0" marR="0" lvl="0" indent="0" algn="ctr" rtl="0">
                        <a:spcBef>
                          <a:spcPts val="0"/>
                        </a:spcBef>
                        <a:spcAft>
                          <a:spcPts val="0"/>
                        </a:spcAft>
                        <a:buNone/>
                      </a:pPr>
                      <a:r>
                        <a:rPr lang="en-GB" sz="1800" u="none" strike="noStrike" cap="none"/>
                        <a:t>9</a:t>
                      </a:r>
                      <a:endParaRPr/>
                    </a:p>
                  </a:txBody>
                  <a:tcPr marL="91450" marR="91450" marT="45725" marB="45725"/>
                </a:tc>
                <a:tc>
                  <a:txBody>
                    <a:bodyPr/>
                    <a:lstStyle/>
                    <a:p>
                      <a:pPr marL="0" marR="0" lvl="0" indent="0" algn="ctr" rtl="0">
                        <a:spcBef>
                          <a:spcPts val="0"/>
                        </a:spcBef>
                        <a:spcAft>
                          <a:spcPts val="0"/>
                        </a:spcAft>
                        <a:buNone/>
                      </a:pPr>
                      <a:endParaRPr sz="1800" u="none" strike="noStrike" cap="none"/>
                    </a:p>
                  </a:txBody>
                  <a:tcPr marL="91450" marR="91450" marT="45725" marB="45725"/>
                </a:tc>
                <a:tc>
                  <a:txBody>
                    <a:bodyPr/>
                    <a:lstStyle/>
                    <a:p>
                      <a:pPr marL="0" marR="0" lvl="0" indent="0" algn="ctr" rtl="0">
                        <a:spcBef>
                          <a:spcPts val="0"/>
                        </a:spcBef>
                        <a:spcAft>
                          <a:spcPts val="0"/>
                        </a:spcAft>
                        <a:buNone/>
                      </a:pPr>
                      <a:r>
                        <a:rPr lang="en-GB" sz="1800" u="none" strike="noStrike" cap="none"/>
                        <a:t>10</a:t>
                      </a:r>
                      <a:endParaRPr/>
                    </a:p>
                  </a:txBody>
                  <a:tcPr marL="91450" marR="91450" marT="45725" marB="45725"/>
                </a:tc>
                <a:extLst>
                  <a:ext uri="{0D108BD9-81ED-4DB2-BD59-A6C34878D82A}">
                    <a16:rowId xmlns:a16="http://schemas.microsoft.com/office/drawing/2014/main" val="10005"/>
                  </a:ext>
                </a:extLst>
              </a:tr>
              <a:tr h="523575">
                <a:tc>
                  <a:txBody>
                    <a:bodyPr/>
                    <a:lstStyle/>
                    <a:p>
                      <a:pPr marL="0" marR="0" lvl="0" indent="0" algn="ctr" rtl="0">
                        <a:spcBef>
                          <a:spcPts val="0"/>
                        </a:spcBef>
                        <a:spcAft>
                          <a:spcPts val="0"/>
                        </a:spcAft>
                        <a:buNone/>
                      </a:pPr>
                      <a:r>
                        <a:rPr lang="en-GB" sz="1800" u="none" strike="noStrike" cap="none"/>
                        <a:t>Write value</a:t>
                      </a:r>
                      <a:endParaRPr/>
                    </a:p>
                    <a:p>
                      <a:pPr marL="0" marR="0" lvl="0" indent="0" algn="ctr" rtl="0">
                        <a:spcBef>
                          <a:spcPts val="0"/>
                        </a:spcBef>
                        <a:spcAft>
                          <a:spcPts val="0"/>
                        </a:spcAft>
                        <a:buNone/>
                      </a:pPr>
                      <a:r>
                        <a:rPr lang="en-GB" sz="1800" u="none" strike="noStrike" cap="none"/>
                        <a:t>11</a:t>
                      </a:r>
                      <a:endParaRPr/>
                    </a:p>
                  </a:txBody>
                  <a:tcPr marL="91450" marR="91450" marT="45725" marB="45725"/>
                </a:tc>
                <a:tc>
                  <a:txBody>
                    <a:bodyPr/>
                    <a:lstStyle/>
                    <a:p>
                      <a:pPr marL="0" marR="0" lvl="0" indent="0" algn="ctr" rtl="0">
                        <a:spcBef>
                          <a:spcPts val="0"/>
                        </a:spcBef>
                        <a:spcAft>
                          <a:spcPts val="0"/>
                        </a:spcAft>
                        <a:buNone/>
                      </a:pP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pPr>
                      <a:r>
                        <a:rPr lang="en-GB" sz="1800" u="none" strike="noStrike" cap="none"/>
                        <a:t>Write</a:t>
                      </a:r>
                      <a:endParaRPr/>
                    </a:p>
                  </a:txBody>
                  <a:tcPr marL="91450" marR="91450" marT="45725" marB="45725"/>
                </a:tc>
                <a:tc>
                  <a:txBody>
                    <a:bodyPr/>
                    <a:lstStyle/>
                    <a:p>
                      <a:pPr marL="0" marR="0" lvl="0" indent="0" algn="ctr" rtl="0">
                        <a:spcBef>
                          <a:spcPts val="0"/>
                        </a:spcBef>
                        <a:spcAft>
                          <a:spcPts val="0"/>
                        </a:spcAft>
                        <a:buNone/>
                      </a:pPr>
                      <a:r>
                        <a:rPr lang="en-GB" sz="1800" u="none" strike="noStrike" cap="none"/>
                        <a:t>11</a:t>
                      </a:r>
                      <a:endParaRPr/>
                    </a:p>
                  </a:txBody>
                  <a:tcPr marL="91450" marR="91450" marT="45725" marB="45725"/>
                </a:tc>
                <a:extLst>
                  <a:ext uri="{0D108BD9-81ED-4DB2-BD59-A6C34878D82A}">
                    <a16:rowId xmlns:a16="http://schemas.microsoft.com/office/drawing/2014/main" val="10006"/>
                  </a:ext>
                </a:extLst>
              </a:tr>
              <a:tr h="523575">
                <a:tc>
                  <a:txBody>
                    <a:bodyPr/>
                    <a:lstStyle/>
                    <a:p>
                      <a:pPr marL="0" marR="0" lvl="0" indent="0" algn="ctr" rtl="0">
                        <a:spcBef>
                          <a:spcPts val="0"/>
                        </a:spcBef>
                        <a:spcAft>
                          <a:spcPts val="0"/>
                        </a:spcAft>
                        <a:buNone/>
                      </a:pPr>
                      <a:endParaRPr sz="1800" u="none" strike="noStrike" cap="none"/>
                    </a:p>
                  </a:txBody>
                  <a:tcPr marL="91450" marR="91450" marT="45725" marB="45725"/>
                </a:tc>
                <a:tc>
                  <a:txBody>
                    <a:bodyPr/>
                    <a:lstStyle/>
                    <a:p>
                      <a:pPr marL="0" marR="0" lvl="0" indent="0" algn="ctr" rtl="0">
                        <a:spcBef>
                          <a:spcPts val="0"/>
                        </a:spcBef>
                        <a:spcAft>
                          <a:spcPts val="0"/>
                        </a:spcAft>
                        <a:buNone/>
                      </a:pPr>
                      <a:r>
                        <a:rPr lang="en-GB" sz="1800" u="none" strike="noStrike" cap="none"/>
                        <a:t>Write value</a:t>
                      </a:r>
                      <a:endParaRPr/>
                    </a:p>
                    <a:p>
                      <a:pPr marL="0" marR="0" lvl="0" indent="0" algn="ctr" rtl="0">
                        <a:spcBef>
                          <a:spcPts val="0"/>
                        </a:spcBef>
                        <a:spcAft>
                          <a:spcPts val="0"/>
                        </a:spcAft>
                        <a:buNone/>
                      </a:pPr>
                      <a:r>
                        <a:rPr lang="en-GB" sz="1800" u="none" strike="noStrike" cap="none"/>
                        <a:t>9</a:t>
                      </a:r>
                      <a:endParaRPr/>
                    </a:p>
                  </a:txBody>
                  <a:tcPr marL="91450" marR="91450" marT="45725" marB="45725"/>
                </a:tc>
                <a:tc>
                  <a:txBody>
                    <a:bodyPr/>
                    <a:lstStyle/>
                    <a:p>
                      <a:pPr marL="0" marR="0" lvl="0" indent="0" algn="ctr" rtl="0">
                        <a:spcBef>
                          <a:spcPts val="0"/>
                        </a:spcBef>
                        <a:spcAft>
                          <a:spcPts val="0"/>
                        </a:spcAft>
                        <a:buNone/>
                      </a:pPr>
                      <a:r>
                        <a:rPr lang="en-GB" sz="1800" u="none" strike="noStrike" cap="none"/>
                        <a:t>Write</a:t>
                      </a:r>
                      <a:endParaRPr/>
                    </a:p>
                  </a:txBody>
                  <a:tcPr marL="91450" marR="91450" marT="45725" marB="45725"/>
                </a:tc>
                <a:tc>
                  <a:txBody>
                    <a:bodyPr/>
                    <a:lstStyle/>
                    <a:p>
                      <a:pPr marL="0" marR="0" lvl="0" indent="0" algn="ctr" rtl="0">
                        <a:spcBef>
                          <a:spcPts val="0"/>
                        </a:spcBef>
                        <a:spcAft>
                          <a:spcPts val="0"/>
                        </a:spcAft>
                        <a:buNone/>
                      </a:pPr>
                      <a:r>
                        <a:rPr lang="en-GB" sz="1800" u="none" strike="noStrike" cap="none"/>
                        <a:t>9</a:t>
                      </a:r>
                      <a:endParaRPr/>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1"/>
          <p:cNvSpPr txBox="1">
            <a:spLocks noGrp="1"/>
          </p:cNvSpPr>
          <p:nvPr>
            <p:ph type="title"/>
          </p:nvPr>
        </p:nvSpPr>
        <p:spPr>
          <a:xfrm>
            <a:off x="838200" y="365125"/>
            <a:ext cx="10515600" cy="666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GB"/>
              <a:t>Race condition – Solution – C++</a:t>
            </a:r>
            <a:endParaRPr/>
          </a:p>
        </p:txBody>
      </p:sp>
      <p:sp>
        <p:nvSpPr>
          <p:cNvPr id="193" name="Google Shape;193;p11"/>
          <p:cNvSpPr txBox="1">
            <a:spLocks noGrp="1"/>
          </p:cNvSpPr>
          <p:nvPr>
            <p:ph type="body" idx="1"/>
          </p:nvPr>
        </p:nvSpPr>
        <p:spPr>
          <a:xfrm>
            <a:off x="838200" y="1155600"/>
            <a:ext cx="5181600" cy="5022000"/>
          </a:xfrm>
          <a:prstGeom prst="rect">
            <a:avLst/>
          </a:prstGeom>
          <a:noFill/>
          <a:ln>
            <a:noFill/>
          </a:ln>
        </p:spPr>
        <p:txBody>
          <a:bodyPr spcFirstLastPara="1" wrap="square" lIns="91425" tIns="45700" rIns="91425" bIns="45700" anchor="t" anchorCtr="0">
            <a:normAutofit fontScale="55000" lnSpcReduction="20000"/>
          </a:bodyPr>
          <a:lstStyle/>
          <a:p>
            <a:pPr marL="0" lvl="0" indent="0" algn="l" rtl="0">
              <a:lnSpc>
                <a:spcPct val="90000"/>
              </a:lnSpc>
              <a:spcBef>
                <a:spcPts val="0"/>
              </a:spcBef>
              <a:spcAft>
                <a:spcPts val="0"/>
              </a:spcAft>
              <a:buClr>
                <a:schemeClr val="dk1"/>
              </a:buClr>
              <a:buSzPct val="100000"/>
              <a:buNone/>
            </a:pPr>
            <a:r>
              <a:rPr lang="en-GB" dirty="0">
                <a:latin typeface="Courier New"/>
                <a:ea typeface="Courier New"/>
                <a:cs typeface="Courier New"/>
                <a:sym typeface="Courier New"/>
              </a:rPr>
              <a:t>class counter {</a:t>
            </a:r>
            <a:endParaRPr dirty="0"/>
          </a:p>
          <a:p>
            <a:pPr marL="0" lvl="0" indent="0" algn="l" rtl="0">
              <a:lnSpc>
                <a:spcPct val="90000"/>
              </a:lnSpc>
              <a:spcBef>
                <a:spcPts val="1000"/>
              </a:spcBef>
              <a:spcAft>
                <a:spcPts val="0"/>
              </a:spcAft>
              <a:buClr>
                <a:schemeClr val="dk1"/>
              </a:buClr>
              <a:buSzPct val="100000"/>
              <a:buNone/>
            </a:pPr>
            <a:r>
              <a:rPr lang="en-GB" dirty="0">
                <a:latin typeface="Courier New"/>
                <a:ea typeface="Courier New"/>
                <a:cs typeface="Courier New"/>
                <a:sym typeface="Courier New"/>
              </a:rPr>
              <a:t> private:</a:t>
            </a:r>
            <a:endParaRPr dirty="0"/>
          </a:p>
          <a:p>
            <a:pPr marL="0" lvl="0" indent="0" algn="l" rtl="0">
              <a:lnSpc>
                <a:spcPct val="90000"/>
              </a:lnSpc>
              <a:spcBef>
                <a:spcPts val="1000"/>
              </a:spcBef>
              <a:spcAft>
                <a:spcPts val="0"/>
              </a:spcAft>
              <a:buClr>
                <a:schemeClr val="dk1"/>
              </a:buClr>
              <a:buSzPct val="100000"/>
              <a:buNone/>
            </a:pPr>
            <a:r>
              <a:rPr lang="en-GB" dirty="0">
                <a:latin typeface="Courier New"/>
                <a:ea typeface="Courier New"/>
                <a:cs typeface="Courier New"/>
                <a:sym typeface="Courier New"/>
              </a:rPr>
              <a:t>  long </a:t>
            </a:r>
            <a:r>
              <a:rPr lang="en-GB" dirty="0" err="1">
                <a:latin typeface="Courier New"/>
                <a:ea typeface="Courier New"/>
                <a:cs typeface="Courier New"/>
                <a:sym typeface="Courier New"/>
              </a:rPr>
              <a:t>long</a:t>
            </a:r>
            <a:r>
              <a:rPr lang="en-GB" dirty="0">
                <a:latin typeface="Courier New"/>
                <a:ea typeface="Courier New"/>
                <a:cs typeface="Courier New"/>
                <a:sym typeface="Courier New"/>
              </a:rPr>
              <a:t> int value;</a:t>
            </a:r>
            <a:endParaRPr dirty="0"/>
          </a:p>
          <a:p>
            <a:pPr marL="0" lvl="0" indent="0" algn="l" rtl="0">
              <a:lnSpc>
                <a:spcPct val="90000"/>
              </a:lnSpc>
              <a:spcBef>
                <a:spcPts val="1000"/>
              </a:spcBef>
              <a:spcAft>
                <a:spcPts val="0"/>
              </a:spcAft>
              <a:buClr>
                <a:schemeClr val="dk1"/>
              </a:buClr>
              <a:buSzPct val="100000"/>
              <a:buNone/>
            </a:pPr>
            <a:r>
              <a:rPr lang="en-GB" dirty="0">
                <a:latin typeface="Courier New"/>
                <a:ea typeface="Courier New"/>
                <a:cs typeface="Courier New"/>
                <a:sym typeface="Courier New"/>
              </a:rPr>
              <a:t>  std::mutex lock;</a:t>
            </a:r>
            <a:endParaRPr dirty="0"/>
          </a:p>
          <a:p>
            <a:pPr marL="0" lvl="0" indent="0" algn="l" rtl="0">
              <a:lnSpc>
                <a:spcPct val="90000"/>
              </a:lnSpc>
              <a:spcBef>
                <a:spcPts val="1000"/>
              </a:spcBef>
              <a:spcAft>
                <a:spcPts val="0"/>
              </a:spcAft>
              <a:buClr>
                <a:schemeClr val="dk1"/>
              </a:buClr>
              <a:buSzPct val="100000"/>
              <a:buNone/>
            </a:pPr>
            <a:endParaRPr dirty="0">
              <a:latin typeface="Courier New"/>
              <a:ea typeface="Courier New"/>
              <a:cs typeface="Courier New"/>
              <a:sym typeface="Courier New"/>
            </a:endParaRPr>
          </a:p>
          <a:p>
            <a:pPr marL="0" lvl="0" indent="0" algn="l" rtl="0">
              <a:lnSpc>
                <a:spcPct val="90000"/>
              </a:lnSpc>
              <a:spcBef>
                <a:spcPts val="1000"/>
              </a:spcBef>
              <a:spcAft>
                <a:spcPts val="0"/>
              </a:spcAft>
              <a:buClr>
                <a:schemeClr val="dk1"/>
              </a:buClr>
              <a:buSzPct val="100000"/>
              <a:buNone/>
            </a:pPr>
            <a:r>
              <a:rPr lang="en-GB" dirty="0">
                <a:latin typeface="Courier New"/>
                <a:ea typeface="Courier New"/>
                <a:cs typeface="Courier New"/>
                <a:sym typeface="Courier New"/>
              </a:rPr>
              <a:t> public:</a:t>
            </a:r>
            <a:endParaRPr dirty="0"/>
          </a:p>
          <a:p>
            <a:pPr marL="0" lvl="0" indent="0" algn="l" rtl="0">
              <a:lnSpc>
                <a:spcPct val="90000"/>
              </a:lnSpc>
              <a:spcBef>
                <a:spcPts val="1000"/>
              </a:spcBef>
              <a:spcAft>
                <a:spcPts val="0"/>
              </a:spcAft>
              <a:buClr>
                <a:schemeClr val="dk1"/>
              </a:buClr>
              <a:buSzPct val="100000"/>
              <a:buNone/>
            </a:pPr>
            <a:r>
              <a:rPr lang="en-GB" dirty="0">
                <a:latin typeface="Courier New"/>
                <a:ea typeface="Courier New"/>
                <a:cs typeface="Courier New"/>
                <a:sym typeface="Courier New"/>
              </a:rPr>
              <a:t>  counter() {this -&gt; value = 0;}</a:t>
            </a:r>
            <a:endParaRPr dirty="0"/>
          </a:p>
          <a:p>
            <a:pPr marL="0" lvl="0" indent="0" algn="l" rtl="0">
              <a:lnSpc>
                <a:spcPct val="90000"/>
              </a:lnSpc>
              <a:spcBef>
                <a:spcPts val="1000"/>
              </a:spcBef>
              <a:spcAft>
                <a:spcPts val="0"/>
              </a:spcAft>
              <a:buClr>
                <a:schemeClr val="dk1"/>
              </a:buClr>
              <a:buSzPct val="100000"/>
              <a:buNone/>
            </a:pPr>
            <a:r>
              <a:rPr lang="en-GB" dirty="0">
                <a:latin typeface="Courier New"/>
                <a:ea typeface="Courier New"/>
                <a:cs typeface="Courier New"/>
                <a:sym typeface="Courier New"/>
              </a:rPr>
              <a:t>  ~counter() { };</a:t>
            </a:r>
            <a:endParaRPr dirty="0"/>
          </a:p>
          <a:p>
            <a:pPr marL="0" lvl="0" indent="0" algn="l" rtl="0">
              <a:lnSpc>
                <a:spcPct val="90000"/>
              </a:lnSpc>
              <a:spcBef>
                <a:spcPts val="1000"/>
              </a:spcBef>
              <a:spcAft>
                <a:spcPts val="0"/>
              </a:spcAft>
              <a:buClr>
                <a:schemeClr val="dk1"/>
              </a:buClr>
              <a:buSzPct val="100000"/>
              <a:buNone/>
            </a:pPr>
            <a:r>
              <a:rPr lang="en-GB" dirty="0">
                <a:latin typeface="Courier New"/>
                <a:ea typeface="Courier New"/>
                <a:cs typeface="Courier New"/>
                <a:sym typeface="Courier New"/>
              </a:rPr>
              <a:t>  void </a:t>
            </a:r>
            <a:r>
              <a:rPr lang="en-GB" b="1" dirty="0">
                <a:latin typeface="Courier New"/>
                <a:ea typeface="Courier New"/>
                <a:cs typeface="Courier New"/>
                <a:sym typeface="Courier New"/>
              </a:rPr>
              <a:t>add</a:t>
            </a:r>
            <a:r>
              <a:rPr lang="en-GB" dirty="0">
                <a:latin typeface="Courier New"/>
                <a:ea typeface="Courier New"/>
                <a:cs typeface="Courier New"/>
                <a:sym typeface="Courier New"/>
              </a:rPr>
              <a:t>(long </a:t>
            </a:r>
            <a:r>
              <a:rPr lang="en-GB" dirty="0" err="1">
                <a:latin typeface="Courier New"/>
                <a:ea typeface="Courier New"/>
                <a:cs typeface="Courier New"/>
                <a:sym typeface="Courier New"/>
              </a:rPr>
              <a:t>long</a:t>
            </a:r>
            <a:r>
              <a:rPr lang="en-GB" dirty="0">
                <a:latin typeface="Courier New"/>
                <a:ea typeface="Courier New"/>
                <a:cs typeface="Courier New"/>
                <a:sym typeface="Courier New"/>
              </a:rPr>
              <a:t> int increment) {</a:t>
            </a:r>
            <a:endParaRPr dirty="0"/>
          </a:p>
          <a:p>
            <a:pPr marL="0" lvl="0" indent="0" algn="l" rtl="0">
              <a:lnSpc>
                <a:spcPct val="90000"/>
              </a:lnSpc>
              <a:spcBef>
                <a:spcPts val="1000"/>
              </a:spcBef>
              <a:spcAft>
                <a:spcPts val="0"/>
              </a:spcAft>
              <a:buClr>
                <a:schemeClr val="dk1"/>
              </a:buClr>
              <a:buSzPct val="100000"/>
              <a:buNone/>
            </a:pPr>
            <a:r>
              <a:rPr lang="en-GB" dirty="0">
                <a:latin typeface="Courier New"/>
                <a:ea typeface="Courier New"/>
                <a:cs typeface="Courier New"/>
                <a:sym typeface="Courier New"/>
              </a:rPr>
              <a:t>            </a:t>
            </a:r>
            <a:r>
              <a:rPr lang="en-GB" dirty="0" err="1">
                <a:latin typeface="Courier New"/>
                <a:ea typeface="Courier New"/>
                <a:cs typeface="Courier New"/>
                <a:sym typeface="Courier New"/>
              </a:rPr>
              <a:t>lock.lock</a:t>
            </a:r>
            <a:r>
              <a:rPr lang="en-GB" dirty="0">
                <a:latin typeface="Courier New"/>
                <a:ea typeface="Courier New"/>
                <a:cs typeface="Courier New"/>
                <a:sym typeface="Courier New"/>
              </a:rPr>
              <a:t>();</a:t>
            </a:r>
            <a:endParaRPr dirty="0"/>
          </a:p>
          <a:p>
            <a:pPr marL="0" lvl="0" indent="0" algn="l" rtl="0">
              <a:lnSpc>
                <a:spcPct val="90000"/>
              </a:lnSpc>
              <a:spcBef>
                <a:spcPts val="1000"/>
              </a:spcBef>
              <a:spcAft>
                <a:spcPts val="0"/>
              </a:spcAft>
              <a:buClr>
                <a:schemeClr val="dk1"/>
              </a:buClr>
              <a:buSzPct val="100000"/>
              <a:buNone/>
            </a:pPr>
            <a:r>
              <a:rPr lang="en-GB" dirty="0">
                <a:latin typeface="Courier New"/>
                <a:ea typeface="Courier New"/>
                <a:cs typeface="Courier New"/>
                <a:sym typeface="Courier New"/>
              </a:rPr>
              <a:t>            this -&gt; value += increment;</a:t>
            </a:r>
            <a:endParaRPr dirty="0"/>
          </a:p>
          <a:p>
            <a:pPr marL="0" lvl="0" indent="0" algn="l" rtl="0">
              <a:lnSpc>
                <a:spcPct val="90000"/>
              </a:lnSpc>
              <a:spcBef>
                <a:spcPts val="1000"/>
              </a:spcBef>
              <a:spcAft>
                <a:spcPts val="0"/>
              </a:spcAft>
              <a:buClr>
                <a:schemeClr val="dk1"/>
              </a:buClr>
              <a:buSzPct val="100000"/>
              <a:buNone/>
            </a:pPr>
            <a:r>
              <a:rPr lang="en-GB" dirty="0">
                <a:latin typeface="Courier New"/>
                <a:ea typeface="Courier New"/>
                <a:cs typeface="Courier New"/>
                <a:sym typeface="Courier New"/>
              </a:rPr>
              <a:t>            </a:t>
            </a:r>
            <a:r>
              <a:rPr lang="en-GB" dirty="0" err="1">
                <a:latin typeface="Courier New"/>
                <a:ea typeface="Courier New"/>
                <a:cs typeface="Courier New"/>
                <a:sym typeface="Courier New"/>
              </a:rPr>
              <a:t>lock.unlock</a:t>
            </a:r>
            <a:r>
              <a:rPr lang="en-GB" dirty="0">
                <a:latin typeface="Courier New"/>
                <a:ea typeface="Courier New"/>
                <a:cs typeface="Courier New"/>
                <a:sym typeface="Courier New"/>
              </a:rPr>
              <a:t>(); }</a:t>
            </a:r>
            <a:endParaRPr dirty="0"/>
          </a:p>
          <a:p>
            <a:pPr marL="0" lvl="0" indent="0" algn="l" rtl="0">
              <a:lnSpc>
                <a:spcPct val="90000"/>
              </a:lnSpc>
              <a:spcBef>
                <a:spcPts val="1000"/>
              </a:spcBef>
              <a:spcAft>
                <a:spcPts val="0"/>
              </a:spcAft>
              <a:buClr>
                <a:schemeClr val="dk1"/>
              </a:buClr>
              <a:buSzPct val="100000"/>
              <a:buNone/>
            </a:pPr>
            <a:r>
              <a:rPr lang="en-GB" dirty="0">
                <a:latin typeface="Courier New"/>
                <a:ea typeface="Courier New"/>
                <a:cs typeface="Courier New"/>
                <a:sym typeface="Courier New"/>
              </a:rPr>
              <a:t>  long </a:t>
            </a:r>
            <a:r>
              <a:rPr lang="en-GB" dirty="0" err="1">
                <a:latin typeface="Courier New"/>
                <a:ea typeface="Courier New"/>
                <a:cs typeface="Courier New"/>
                <a:sym typeface="Courier New"/>
              </a:rPr>
              <a:t>long</a:t>
            </a:r>
            <a:r>
              <a:rPr lang="en-GB" dirty="0">
                <a:latin typeface="Courier New"/>
                <a:ea typeface="Courier New"/>
                <a:cs typeface="Courier New"/>
                <a:sym typeface="Courier New"/>
              </a:rPr>
              <a:t> int </a:t>
            </a:r>
            <a:r>
              <a:rPr lang="en-GB" b="1" dirty="0">
                <a:latin typeface="Courier New"/>
                <a:ea typeface="Courier New"/>
                <a:cs typeface="Courier New"/>
                <a:sym typeface="Courier New"/>
              </a:rPr>
              <a:t>get</a:t>
            </a:r>
            <a:r>
              <a:rPr lang="en-GB" dirty="0">
                <a:latin typeface="Courier New"/>
                <a:ea typeface="Courier New"/>
                <a:cs typeface="Courier New"/>
                <a:sym typeface="Courier New"/>
              </a:rPr>
              <a:t>() {return value;}</a:t>
            </a:r>
            <a:endParaRPr dirty="0"/>
          </a:p>
          <a:p>
            <a:pPr marL="0" lvl="0" indent="0" algn="l" rtl="0">
              <a:lnSpc>
                <a:spcPct val="90000"/>
              </a:lnSpc>
              <a:spcBef>
                <a:spcPts val="1000"/>
              </a:spcBef>
              <a:spcAft>
                <a:spcPts val="0"/>
              </a:spcAft>
              <a:buClr>
                <a:schemeClr val="dk1"/>
              </a:buClr>
              <a:buSzPct val="100000"/>
              <a:buNone/>
            </a:pPr>
            <a:r>
              <a:rPr lang="en-GB" dirty="0">
                <a:latin typeface="Courier New"/>
                <a:ea typeface="Courier New"/>
                <a:cs typeface="Courier New"/>
                <a:sym typeface="Courier New"/>
              </a:rPr>
              <a:t>};</a:t>
            </a:r>
            <a:endParaRPr dirty="0"/>
          </a:p>
          <a:p>
            <a:pPr marL="0" lvl="0" indent="0" algn="l" rtl="0">
              <a:lnSpc>
                <a:spcPct val="90000"/>
              </a:lnSpc>
              <a:spcBef>
                <a:spcPts val="1000"/>
              </a:spcBef>
              <a:spcAft>
                <a:spcPts val="0"/>
              </a:spcAft>
              <a:buClr>
                <a:schemeClr val="dk1"/>
              </a:buClr>
              <a:buSzPct val="100000"/>
              <a:buNone/>
            </a:pPr>
            <a:endParaRPr dirty="0">
              <a:latin typeface="Courier New"/>
              <a:ea typeface="Courier New"/>
              <a:cs typeface="Courier New"/>
              <a:sym typeface="Courier New"/>
            </a:endParaRPr>
          </a:p>
          <a:p>
            <a:pPr marL="0" lvl="0" indent="0" algn="l" rtl="0">
              <a:lnSpc>
                <a:spcPct val="90000"/>
              </a:lnSpc>
              <a:spcBef>
                <a:spcPts val="1000"/>
              </a:spcBef>
              <a:spcAft>
                <a:spcPts val="0"/>
              </a:spcAft>
              <a:buClr>
                <a:schemeClr val="dk1"/>
              </a:buClr>
              <a:buSzPct val="100000"/>
              <a:buNone/>
            </a:pPr>
            <a:r>
              <a:rPr lang="en-GB" dirty="0">
                <a:latin typeface="Courier New"/>
                <a:ea typeface="Courier New"/>
                <a:cs typeface="Courier New"/>
                <a:sym typeface="Courier New"/>
              </a:rPr>
              <a:t>static counter racy;</a:t>
            </a:r>
            <a:endParaRPr dirty="0">
              <a:latin typeface="Courier New"/>
              <a:ea typeface="Courier New"/>
              <a:cs typeface="Courier New"/>
              <a:sym typeface="Courier New"/>
            </a:endParaRPr>
          </a:p>
        </p:txBody>
      </p:sp>
      <p:sp>
        <p:nvSpPr>
          <p:cNvPr id="194" name="Google Shape;194;p11"/>
          <p:cNvSpPr txBox="1">
            <a:spLocks noGrp="1"/>
          </p:cNvSpPr>
          <p:nvPr>
            <p:ph type="body" idx="2"/>
          </p:nvPr>
        </p:nvSpPr>
        <p:spPr>
          <a:xfrm>
            <a:off x="6172200" y="1155600"/>
            <a:ext cx="5181600" cy="50220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The race condition is in the access of the variable </a:t>
            </a:r>
            <a:r>
              <a:rPr lang="en-GB">
                <a:latin typeface="Courier New"/>
                <a:ea typeface="Courier New"/>
                <a:cs typeface="Courier New"/>
                <a:sym typeface="Courier New"/>
              </a:rPr>
              <a:t>value</a:t>
            </a:r>
            <a:r>
              <a:rPr lang="en-GB"/>
              <a:t> in function </a:t>
            </a:r>
            <a:r>
              <a:rPr lang="en-GB">
                <a:latin typeface="Courier New"/>
                <a:ea typeface="Courier New"/>
                <a:cs typeface="Courier New"/>
                <a:sym typeface="Courier New"/>
              </a:rPr>
              <a:t>add</a:t>
            </a:r>
            <a:endParaRPr/>
          </a:p>
          <a:p>
            <a:pPr marL="228600" lvl="0" indent="-228600" algn="l" rtl="0">
              <a:lnSpc>
                <a:spcPct val="90000"/>
              </a:lnSpc>
              <a:spcBef>
                <a:spcPts val="1000"/>
              </a:spcBef>
              <a:spcAft>
                <a:spcPts val="0"/>
              </a:spcAft>
              <a:buClr>
                <a:schemeClr val="dk1"/>
              </a:buClr>
              <a:buSzPts val="2800"/>
              <a:buChar char="•"/>
            </a:pPr>
            <a:r>
              <a:rPr lang="en-GB"/>
              <a:t>The sum is a read-modify-write operation which can be interrupted before completion</a:t>
            </a:r>
            <a:endParaRPr/>
          </a:p>
          <a:p>
            <a:pPr marL="228600" lvl="0" indent="-228600" algn="l" rtl="0">
              <a:lnSpc>
                <a:spcPct val="90000"/>
              </a:lnSpc>
              <a:spcBef>
                <a:spcPts val="1000"/>
              </a:spcBef>
              <a:spcAft>
                <a:spcPts val="0"/>
              </a:spcAft>
              <a:buClr>
                <a:schemeClr val="dk1"/>
              </a:buClr>
              <a:buSzPts val="2800"/>
              <a:buChar char="•"/>
            </a:pPr>
            <a:r>
              <a:rPr lang="en-GB"/>
              <a:t>The update of the variable </a:t>
            </a:r>
            <a:r>
              <a:rPr lang="en-GB">
                <a:latin typeface="Courier New"/>
                <a:ea typeface="Courier New"/>
                <a:cs typeface="Courier New"/>
                <a:sym typeface="Courier New"/>
              </a:rPr>
              <a:t>value </a:t>
            </a:r>
            <a:r>
              <a:rPr lang="en-GB"/>
              <a:t>in </a:t>
            </a:r>
            <a:r>
              <a:rPr lang="en-GB">
                <a:latin typeface="Courier New"/>
                <a:ea typeface="Courier New"/>
                <a:cs typeface="Courier New"/>
                <a:sym typeface="Courier New"/>
              </a:rPr>
              <a:t>add</a:t>
            </a:r>
            <a:r>
              <a:rPr lang="en-GB"/>
              <a:t> is a critical section: it cannot be executed by multiple threads concurrently;</a:t>
            </a:r>
            <a:endParaRPr/>
          </a:p>
        </p:txBody>
      </p:sp>
      <p:sp>
        <p:nvSpPr>
          <p:cNvPr id="195" name="Google Shape;195;p11"/>
          <p:cNvSpPr/>
          <p:nvPr/>
        </p:nvSpPr>
        <p:spPr>
          <a:xfrm>
            <a:off x="1056287" y="2028497"/>
            <a:ext cx="2012733" cy="220717"/>
          </a:xfrm>
          <a:prstGeom prst="rect">
            <a:avLst/>
          </a:prstGeom>
          <a:solidFill>
            <a:srgbClr val="00B050">
              <a:alpha val="20000"/>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6" name="Google Shape;196;p11"/>
          <p:cNvSpPr/>
          <p:nvPr/>
        </p:nvSpPr>
        <p:spPr>
          <a:xfrm>
            <a:off x="2277513" y="3729818"/>
            <a:ext cx="1537200" cy="220800"/>
          </a:xfrm>
          <a:prstGeom prst="rect">
            <a:avLst/>
          </a:prstGeom>
          <a:solidFill>
            <a:srgbClr val="00B050">
              <a:alpha val="20000"/>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7" name="Google Shape;197;p11"/>
          <p:cNvSpPr/>
          <p:nvPr/>
        </p:nvSpPr>
        <p:spPr>
          <a:xfrm>
            <a:off x="2277513" y="4314944"/>
            <a:ext cx="1662000" cy="220800"/>
          </a:xfrm>
          <a:prstGeom prst="rect">
            <a:avLst/>
          </a:prstGeom>
          <a:solidFill>
            <a:srgbClr val="00B050">
              <a:alpha val="20000"/>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2"/>
          <p:cNvSpPr txBox="1">
            <a:spLocks noGrp="1"/>
          </p:cNvSpPr>
          <p:nvPr>
            <p:ph type="title"/>
          </p:nvPr>
        </p:nvSpPr>
        <p:spPr>
          <a:xfrm>
            <a:off x="838200" y="365125"/>
            <a:ext cx="10515600" cy="666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GB"/>
              <a:t>Mutex variables</a:t>
            </a:r>
            <a:endParaRPr/>
          </a:p>
        </p:txBody>
      </p:sp>
      <p:sp>
        <p:nvSpPr>
          <p:cNvPr id="203" name="Google Shape;203;p12"/>
          <p:cNvSpPr txBox="1">
            <a:spLocks noGrp="1"/>
          </p:cNvSpPr>
          <p:nvPr>
            <p:ph type="body" idx="1"/>
          </p:nvPr>
        </p:nvSpPr>
        <p:spPr>
          <a:xfrm>
            <a:off x="838200" y="1156771"/>
            <a:ext cx="10515600" cy="502019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Mutex variables are used to guarantee a control on the concurrency between threads</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GB"/>
              <a:t>Two main operations on mutex variables:</a:t>
            </a:r>
            <a:endParaRPr/>
          </a:p>
          <a:p>
            <a:pPr marL="685800" lvl="1" indent="-228600" algn="l" rtl="0">
              <a:lnSpc>
                <a:spcPct val="90000"/>
              </a:lnSpc>
              <a:spcBef>
                <a:spcPts val="500"/>
              </a:spcBef>
              <a:spcAft>
                <a:spcPts val="0"/>
              </a:spcAft>
              <a:buClr>
                <a:schemeClr val="dk1"/>
              </a:buClr>
              <a:buSzPts val="2400"/>
              <a:buChar char="•"/>
            </a:pPr>
            <a:r>
              <a:rPr lang="en-GB"/>
              <a:t>Lock – Identifies the beginning of a critical section.</a:t>
            </a:r>
            <a:br>
              <a:rPr lang="en-GB"/>
            </a:br>
            <a:r>
              <a:rPr lang="en-GB"/>
              <a:t>In some programming languages this is also called "wait"</a:t>
            </a:r>
            <a:endParaRPr/>
          </a:p>
          <a:p>
            <a:pPr marL="685800" lvl="1" indent="-228600" algn="l" rtl="0">
              <a:lnSpc>
                <a:spcPct val="90000"/>
              </a:lnSpc>
              <a:spcBef>
                <a:spcPts val="500"/>
              </a:spcBef>
              <a:spcAft>
                <a:spcPts val="0"/>
              </a:spcAft>
              <a:buClr>
                <a:schemeClr val="dk1"/>
              </a:buClr>
              <a:buSzPts val="2400"/>
              <a:buChar char="•"/>
            </a:pPr>
            <a:r>
              <a:rPr lang="en-GB"/>
              <a:t>Unlock – Identifies the end of a critical section.</a:t>
            </a:r>
            <a:br>
              <a:rPr lang="en-GB"/>
            </a:br>
            <a:r>
              <a:rPr lang="en-GB"/>
              <a:t>In some programming languages this is also called "signal"</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GB"/>
              <a:t>The operations performed on mutex variables are </a:t>
            </a:r>
            <a:r>
              <a:rPr lang="en-GB" b="1" u="sng"/>
              <a:t>atomic</a:t>
            </a:r>
            <a:r>
              <a:rPr lang="en-GB"/>
              <a:t>: they cannot be interrupted while being executed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3"/>
          <p:cNvSpPr txBox="1">
            <a:spLocks noGrp="1"/>
          </p:cNvSpPr>
          <p:nvPr>
            <p:ph type="title"/>
          </p:nvPr>
        </p:nvSpPr>
        <p:spPr>
          <a:xfrm>
            <a:off x="838200" y="365125"/>
            <a:ext cx="10515600" cy="666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GB"/>
              <a:t>Run example – ex4</a:t>
            </a:r>
            <a:endParaRPr/>
          </a:p>
        </p:txBody>
      </p:sp>
      <p:sp>
        <p:nvSpPr>
          <p:cNvPr id="209" name="Google Shape;209;p13"/>
          <p:cNvSpPr txBox="1">
            <a:spLocks noGrp="1"/>
          </p:cNvSpPr>
          <p:nvPr>
            <p:ph type="body" idx="1"/>
          </p:nvPr>
        </p:nvSpPr>
        <p:spPr>
          <a:xfrm>
            <a:off x="838200" y="1156771"/>
            <a:ext cx="10515600" cy="502019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f597013ffb_0_0"/>
          <p:cNvSpPr txBox="1">
            <a:spLocks noGrp="1"/>
          </p:cNvSpPr>
          <p:nvPr>
            <p:ph type="title"/>
          </p:nvPr>
        </p:nvSpPr>
        <p:spPr>
          <a:xfrm>
            <a:off x="838200" y="365125"/>
            <a:ext cx="10515600" cy="6660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GB"/>
              <a:t>Drawback of mutexes</a:t>
            </a:r>
            <a:endParaRPr/>
          </a:p>
        </p:txBody>
      </p:sp>
      <p:sp>
        <p:nvSpPr>
          <p:cNvPr id="215" name="Google Shape;215;gf597013ffb_0_0"/>
          <p:cNvSpPr txBox="1">
            <a:spLocks noGrp="1"/>
          </p:cNvSpPr>
          <p:nvPr>
            <p:ph type="body" idx="1"/>
          </p:nvPr>
        </p:nvSpPr>
        <p:spPr>
          <a:xfrm>
            <a:off x="838200" y="1156771"/>
            <a:ext cx="10515600" cy="5020200"/>
          </a:xfrm>
          <a:prstGeom prst="rect">
            <a:avLst/>
          </a:prstGeom>
        </p:spPr>
        <p:txBody>
          <a:bodyPr spcFirstLastPara="1" wrap="square" lIns="91425" tIns="45700" rIns="91425" bIns="45700" anchor="t" anchorCtr="0">
            <a:normAutofit/>
          </a:bodyPr>
          <a:lstStyle/>
          <a:p>
            <a:pPr marL="228600" lvl="0" indent="-228600" algn="l" rtl="0">
              <a:spcBef>
                <a:spcPts val="0"/>
              </a:spcBef>
              <a:spcAft>
                <a:spcPts val="0"/>
              </a:spcAft>
              <a:buSzPts val="2800"/>
              <a:buChar char="•"/>
            </a:pPr>
            <a:r>
              <a:rPr lang="en-GB"/>
              <a:t>In the section where the mutex applies there is no concurrency. Effectively only one thread at any time is allowed in. So we return to the unusual sequential programming, which we are trying to avoid to allow faster execution.</a:t>
            </a:r>
            <a:endParaRPr/>
          </a:p>
          <a:p>
            <a:pPr marL="228600" lvl="0" indent="-50800" algn="l" rtl="0">
              <a:spcBef>
                <a:spcPts val="1000"/>
              </a:spcBef>
              <a:spcAft>
                <a:spcPts val="0"/>
              </a:spcAft>
              <a:buClr>
                <a:schemeClr val="dk1"/>
              </a:buClr>
              <a:buSzPts val="2800"/>
              <a:buFont typeface="Arial"/>
              <a:buNone/>
            </a:pPr>
            <a:endParaRPr/>
          </a:p>
          <a:p>
            <a:pPr marL="228600" lvl="0" indent="-228600" algn="l" rtl="0">
              <a:spcBef>
                <a:spcPts val="1000"/>
              </a:spcBef>
              <a:spcAft>
                <a:spcPts val="0"/>
              </a:spcAft>
              <a:buSzPts val="2800"/>
              <a:buChar char="•"/>
            </a:pPr>
            <a:r>
              <a:rPr lang="en-GB"/>
              <a:t>Locks themselves are slow construct. Locking and unlocking a variable requires a long time (more on this in future sessions)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4"/>
          <p:cNvSpPr txBox="1">
            <a:spLocks noGrp="1"/>
          </p:cNvSpPr>
          <p:nvPr>
            <p:ph type="title"/>
          </p:nvPr>
        </p:nvSpPr>
        <p:spPr>
          <a:xfrm>
            <a:off x="838200" y="365125"/>
            <a:ext cx="10515600" cy="666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GB"/>
              <a:t>Common pitfalls</a:t>
            </a:r>
            <a:endParaRPr/>
          </a:p>
        </p:txBody>
      </p:sp>
      <p:sp>
        <p:nvSpPr>
          <p:cNvPr id="221" name="Google Shape;221;p14"/>
          <p:cNvSpPr txBox="1">
            <a:spLocks noGrp="1"/>
          </p:cNvSpPr>
          <p:nvPr>
            <p:ph type="body" idx="1"/>
          </p:nvPr>
        </p:nvSpPr>
        <p:spPr>
          <a:xfrm>
            <a:off x="838200" y="1156771"/>
            <a:ext cx="10515600" cy="502019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What happens if while developing code you forget a "signal" call?</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GB"/>
              <a:t>RAII – Resource Acquisition Is Initialisation</a:t>
            </a:r>
            <a:endParaRPr/>
          </a:p>
          <a:p>
            <a:pPr marL="228600" lvl="0" indent="-228600" algn="l" rtl="0">
              <a:lnSpc>
                <a:spcPct val="90000"/>
              </a:lnSpc>
              <a:spcBef>
                <a:spcPts val="1000"/>
              </a:spcBef>
              <a:spcAft>
                <a:spcPts val="0"/>
              </a:spcAft>
              <a:buClr>
                <a:schemeClr val="dk1"/>
              </a:buClr>
              <a:buSzPts val="2800"/>
              <a:buChar char="•"/>
            </a:pPr>
            <a:r>
              <a:rPr lang="en-GB"/>
              <a:t>“holding a resource is a class invariant, and is tied to object lifetime: resource allocation (or acquisition) is done during object creation (specifically initialization), by the constructor, while resource deallocation (release) is done during object destruction (specifically finalization), by the destructor.”</a:t>
            </a:r>
            <a:br>
              <a:rPr lang="en-GB"/>
            </a:br>
            <a:r>
              <a:rPr lang="en-GB">
                <a:solidFill>
                  <a:srgbClr val="AEABAB"/>
                </a:solidFill>
              </a:rPr>
              <a:t>[Wikipedia – Resource acquisition is initialization]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5"/>
          <p:cNvSpPr txBox="1">
            <a:spLocks noGrp="1"/>
          </p:cNvSpPr>
          <p:nvPr>
            <p:ph type="title"/>
          </p:nvPr>
        </p:nvSpPr>
        <p:spPr>
          <a:xfrm>
            <a:off x="838200" y="365125"/>
            <a:ext cx="10515600" cy="666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GB"/>
              <a:t>std::unique_lock</a:t>
            </a:r>
            <a:endParaRPr/>
          </a:p>
        </p:txBody>
      </p:sp>
      <p:sp>
        <p:nvSpPr>
          <p:cNvPr id="227" name="Google Shape;227;p15"/>
          <p:cNvSpPr txBox="1">
            <a:spLocks noGrp="1"/>
          </p:cNvSpPr>
          <p:nvPr>
            <p:ph type="body" idx="1"/>
          </p:nvPr>
        </p:nvSpPr>
        <p:spPr>
          <a:xfrm>
            <a:off x="838200" y="1156771"/>
            <a:ext cx="10515600" cy="502019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General-purpose mutex ownership wrapper.</a:t>
            </a:r>
            <a:endParaRPr/>
          </a:p>
          <a:p>
            <a:pPr marL="685800" lvl="1" indent="-228600" algn="l" rtl="0">
              <a:lnSpc>
                <a:spcPct val="90000"/>
              </a:lnSpc>
              <a:spcBef>
                <a:spcPts val="500"/>
              </a:spcBef>
              <a:spcAft>
                <a:spcPts val="0"/>
              </a:spcAft>
              <a:buClr>
                <a:schemeClr val="dk1"/>
              </a:buClr>
              <a:buSzPts val="2400"/>
              <a:buChar char="•"/>
            </a:pPr>
            <a:r>
              <a:rPr lang="en-GB"/>
              <a:t>Constructor locks the mutex</a:t>
            </a:r>
            <a:br>
              <a:rPr lang="en-GB"/>
            </a:br>
            <a:br>
              <a:rPr lang="en-GB"/>
            </a:br>
            <a:r>
              <a:rPr lang="en-GB"/>
              <a:t>std::mutex mutex;</a:t>
            </a:r>
            <a:br>
              <a:rPr lang="en-GB"/>
            </a:br>
            <a:r>
              <a:rPr lang="en-GB"/>
              <a:t>...</a:t>
            </a:r>
            <a:br>
              <a:rPr lang="en-GB"/>
            </a:br>
            <a:r>
              <a:rPr lang="en-GB"/>
              <a:t>{</a:t>
            </a:r>
            <a:br>
              <a:rPr lang="en-GB"/>
            </a:br>
            <a:r>
              <a:rPr lang="en-GB"/>
              <a:t>std::unique_lock&lt;std::mutex&gt; lock(mutex);</a:t>
            </a:r>
            <a:br>
              <a:rPr lang="en-GB"/>
            </a:br>
            <a:r>
              <a:rPr lang="en-GB"/>
              <a:t>...</a:t>
            </a:r>
            <a:br>
              <a:rPr lang="en-GB"/>
            </a:br>
            <a:r>
              <a:rPr lang="en-GB"/>
              <a:t>}</a:t>
            </a:r>
            <a:br>
              <a:rPr lang="en-GB"/>
            </a:br>
            <a:endParaRPr/>
          </a:p>
          <a:p>
            <a:pPr marL="685800" lvl="1" indent="-228600" algn="l" rtl="0">
              <a:lnSpc>
                <a:spcPct val="90000"/>
              </a:lnSpc>
              <a:spcBef>
                <a:spcPts val="500"/>
              </a:spcBef>
              <a:spcAft>
                <a:spcPts val="0"/>
              </a:spcAft>
              <a:buClr>
                <a:schemeClr val="dk1"/>
              </a:buClr>
              <a:buSzPts val="2400"/>
              <a:buChar char="•"/>
            </a:pPr>
            <a:r>
              <a:rPr lang="en-GB"/>
              <a:t>Destructor releases mutex</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GB"/>
              <a:t>Mutex is locked for the scope of the variable lock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
          <p:cNvSpPr txBox="1">
            <a:spLocks noGrp="1"/>
          </p:cNvSpPr>
          <p:nvPr>
            <p:ph type="title"/>
          </p:nvPr>
        </p:nvSpPr>
        <p:spPr>
          <a:xfrm>
            <a:off x="838200" y="365125"/>
            <a:ext cx="10515600" cy="666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GB"/>
              <a:t>Topics</a:t>
            </a:r>
            <a:endParaRPr/>
          </a:p>
        </p:txBody>
      </p:sp>
      <p:sp>
        <p:nvSpPr>
          <p:cNvPr id="107" name="Google Shape;107;p2"/>
          <p:cNvSpPr txBox="1">
            <a:spLocks noGrp="1"/>
          </p:cNvSpPr>
          <p:nvPr>
            <p:ph type="body" idx="1"/>
          </p:nvPr>
        </p:nvSpPr>
        <p:spPr>
          <a:xfrm>
            <a:off x="838200" y="1156771"/>
            <a:ext cx="10515600" cy="502019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None/>
            </a:pPr>
            <a:r>
              <a:rPr lang="en-GB" b="1"/>
              <a:t>Last week: </a:t>
            </a:r>
            <a:r>
              <a:rPr lang="en-GB"/>
              <a:t>Difference between processes and threads, nondeterminism of concurrency</a:t>
            </a:r>
            <a:endParaRPr b="1"/>
          </a:p>
          <a:p>
            <a:pPr marL="228600" lvl="0" indent="-5080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GB" b="1"/>
              <a:t>Today:</a:t>
            </a:r>
            <a:endParaRPr/>
          </a:p>
          <a:p>
            <a:pPr marL="228600" lvl="0" indent="-228600" algn="l" rtl="0">
              <a:lnSpc>
                <a:spcPct val="90000"/>
              </a:lnSpc>
              <a:spcBef>
                <a:spcPts val="1000"/>
              </a:spcBef>
              <a:spcAft>
                <a:spcPts val="0"/>
              </a:spcAft>
              <a:buClr>
                <a:schemeClr val="dk1"/>
              </a:buClr>
              <a:buSzPts val="2800"/>
              <a:buChar char="•"/>
            </a:pPr>
            <a:r>
              <a:rPr lang="en-GB"/>
              <a:t>Race conditions</a:t>
            </a:r>
            <a:endParaRPr/>
          </a:p>
          <a:p>
            <a:pPr marL="228600" lvl="0" indent="-228600" algn="l" rtl="0">
              <a:lnSpc>
                <a:spcPct val="90000"/>
              </a:lnSpc>
              <a:spcBef>
                <a:spcPts val="1000"/>
              </a:spcBef>
              <a:spcAft>
                <a:spcPts val="0"/>
              </a:spcAft>
              <a:buClr>
                <a:schemeClr val="dk1"/>
              </a:buClr>
              <a:buSzPts val="2800"/>
              <a:buChar char="•"/>
            </a:pPr>
            <a:r>
              <a:rPr lang="en-GB"/>
              <a:t>Lock / Mutex variables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838200" y="365125"/>
            <a:ext cx="10515600" cy="666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GB"/>
              <a:t>Definition</a:t>
            </a:r>
            <a:endParaRPr/>
          </a:p>
        </p:txBody>
      </p:sp>
      <p:sp>
        <p:nvSpPr>
          <p:cNvPr id="113" name="Google Shape;113;p3"/>
          <p:cNvSpPr txBox="1">
            <a:spLocks noGrp="1"/>
          </p:cNvSpPr>
          <p:nvPr>
            <p:ph type="body" idx="1"/>
          </p:nvPr>
        </p:nvSpPr>
        <p:spPr>
          <a:xfrm>
            <a:off x="838200" y="1156771"/>
            <a:ext cx="10515600" cy="502019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b="1"/>
              <a:t>Race condition</a:t>
            </a:r>
            <a:endParaRPr/>
          </a:p>
          <a:p>
            <a:pPr marL="685800" lvl="1" indent="-228600" algn="l" rtl="0">
              <a:lnSpc>
                <a:spcPct val="90000"/>
              </a:lnSpc>
              <a:spcBef>
                <a:spcPts val="500"/>
              </a:spcBef>
              <a:spcAft>
                <a:spcPts val="0"/>
              </a:spcAft>
              <a:buClr>
                <a:schemeClr val="dk1"/>
              </a:buClr>
              <a:buSzPts val="2400"/>
              <a:buChar char="•"/>
            </a:pPr>
            <a:r>
              <a:rPr lang="en-GB"/>
              <a:t>The condition where the system’s substantive behaviour is dependent on the sequence or timing of other uncontrollable events</a:t>
            </a:r>
            <a:br>
              <a:rPr lang="en-GB"/>
            </a:br>
            <a:r>
              <a:rPr lang="en-GB">
                <a:solidFill>
                  <a:srgbClr val="AEABAB"/>
                </a:solidFill>
              </a:rPr>
              <a:t>[Wikipedia – Race condition]</a:t>
            </a:r>
            <a:endParaRPr/>
          </a:p>
          <a:p>
            <a:pPr marL="228600" lvl="0" indent="-50800" algn="l" rtl="0">
              <a:lnSpc>
                <a:spcPct val="90000"/>
              </a:lnSpc>
              <a:spcBef>
                <a:spcPts val="1000"/>
              </a:spcBef>
              <a:spcAft>
                <a:spcPts val="0"/>
              </a:spcAft>
              <a:buClr>
                <a:schemeClr val="dk1"/>
              </a:buClr>
              <a:buSzPts val="2800"/>
              <a:buNone/>
            </a:pPr>
            <a:endParaRPr>
              <a:solidFill>
                <a:srgbClr val="AEABAB"/>
              </a:solidFill>
            </a:endParaRPr>
          </a:p>
          <a:p>
            <a:pPr marL="228600" lvl="0" indent="-228600" algn="l" rtl="0">
              <a:lnSpc>
                <a:spcPct val="90000"/>
              </a:lnSpc>
              <a:spcBef>
                <a:spcPts val="1000"/>
              </a:spcBef>
              <a:spcAft>
                <a:spcPts val="0"/>
              </a:spcAft>
              <a:buClr>
                <a:schemeClr val="dk1"/>
              </a:buClr>
              <a:buSzPts val="2800"/>
              <a:buChar char="•"/>
            </a:pPr>
            <a:r>
              <a:rPr lang="en-GB" b="1"/>
              <a:t>Mutex (Mutual exclusion)</a:t>
            </a:r>
            <a:endParaRPr/>
          </a:p>
          <a:p>
            <a:pPr marL="685800" lvl="1" indent="-228600" algn="l" rtl="0">
              <a:lnSpc>
                <a:spcPct val="90000"/>
              </a:lnSpc>
              <a:spcBef>
                <a:spcPts val="500"/>
              </a:spcBef>
              <a:spcAft>
                <a:spcPts val="0"/>
              </a:spcAft>
              <a:buClr>
                <a:schemeClr val="dk1"/>
              </a:buClr>
              <a:buSzPts val="2400"/>
              <a:buChar char="•"/>
            </a:pPr>
            <a:r>
              <a:rPr lang="en-GB"/>
              <a:t>Property of concurrency control which is instituted for the purpose of preventing race conditions.</a:t>
            </a:r>
            <a:br>
              <a:rPr lang="en-GB"/>
            </a:br>
            <a:r>
              <a:rPr lang="en-GB">
                <a:solidFill>
                  <a:srgbClr val="AEABAB"/>
                </a:solidFill>
              </a:rPr>
              <a:t>[Wikipedia – Mutual exclusion]</a:t>
            </a:r>
            <a:endParaRPr/>
          </a:p>
          <a:p>
            <a:pPr marL="685800" lvl="1" indent="-228600" algn="l" rtl="0">
              <a:lnSpc>
                <a:spcPct val="90000"/>
              </a:lnSpc>
              <a:spcBef>
                <a:spcPts val="500"/>
              </a:spcBef>
              <a:spcAft>
                <a:spcPts val="0"/>
              </a:spcAft>
              <a:buClr>
                <a:schemeClr val="dk1"/>
              </a:buClr>
              <a:buSzPts val="2400"/>
              <a:buChar char="•"/>
            </a:pPr>
            <a:r>
              <a:rPr lang="en-GB"/>
              <a:t>It provides a method to control the concurrency of multiple threads, preventing a thread from entering a critical section while another thread is at the same time in the same critical section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4"/>
          <p:cNvSpPr txBox="1">
            <a:spLocks noGrp="1"/>
          </p:cNvSpPr>
          <p:nvPr>
            <p:ph type="title"/>
          </p:nvPr>
        </p:nvSpPr>
        <p:spPr>
          <a:xfrm>
            <a:off x="838200" y="365125"/>
            <a:ext cx="10515600" cy="666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GB"/>
              <a:t>Race condition</a:t>
            </a:r>
            <a:endParaRPr/>
          </a:p>
        </p:txBody>
      </p:sp>
      <p:sp>
        <p:nvSpPr>
          <p:cNvPr id="119" name="Google Shape;119;p4"/>
          <p:cNvSpPr txBox="1">
            <a:spLocks noGrp="1"/>
          </p:cNvSpPr>
          <p:nvPr>
            <p:ph type="body" idx="2"/>
          </p:nvPr>
        </p:nvSpPr>
        <p:spPr>
          <a:xfrm>
            <a:off x="6172200" y="1155600"/>
            <a:ext cx="5181600" cy="5022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GB" dirty="0"/>
              <a:t>Simple example:</a:t>
            </a:r>
            <a:endParaRPr dirty="0"/>
          </a:p>
          <a:p>
            <a:pPr marL="228600" lvl="0" indent="-228600" algn="l" rtl="0">
              <a:lnSpc>
                <a:spcPct val="90000"/>
              </a:lnSpc>
              <a:spcBef>
                <a:spcPts val="1000"/>
              </a:spcBef>
              <a:spcAft>
                <a:spcPts val="0"/>
              </a:spcAft>
              <a:buClr>
                <a:schemeClr val="dk1"/>
              </a:buClr>
              <a:buSzPts val="2800"/>
              <a:buChar char="•"/>
            </a:pPr>
            <a:r>
              <a:rPr lang="en-GB" dirty="0"/>
              <a:t>One software with two threads</a:t>
            </a:r>
            <a:endParaRPr dirty="0"/>
          </a:p>
          <a:p>
            <a:pPr marL="228600" lvl="0" indent="-228600" algn="l" rtl="0">
              <a:lnSpc>
                <a:spcPct val="90000"/>
              </a:lnSpc>
              <a:spcBef>
                <a:spcPts val="1000"/>
              </a:spcBef>
              <a:spcAft>
                <a:spcPts val="0"/>
              </a:spcAft>
              <a:buClr>
                <a:schemeClr val="dk1"/>
              </a:buClr>
              <a:buSzPts val="2800"/>
              <a:buChar char="•"/>
            </a:pPr>
            <a:r>
              <a:rPr lang="en-GB" dirty="0"/>
              <a:t>Threads access the same memory location</a:t>
            </a:r>
            <a:endParaRPr dirty="0"/>
          </a:p>
          <a:p>
            <a:pPr marL="228600" lvl="0" indent="-228600" algn="l" rtl="0">
              <a:lnSpc>
                <a:spcPct val="90000"/>
              </a:lnSpc>
              <a:spcBef>
                <a:spcPts val="1000"/>
              </a:spcBef>
              <a:spcAft>
                <a:spcPts val="0"/>
              </a:spcAft>
              <a:buClr>
                <a:schemeClr val="dk1"/>
              </a:buClr>
              <a:buSzPts val="2800"/>
              <a:buChar char="•"/>
            </a:pPr>
            <a:r>
              <a:rPr lang="en-GB" dirty="0"/>
              <a:t>The two threads write different values</a:t>
            </a:r>
            <a:endParaRPr dirty="0"/>
          </a:p>
          <a:p>
            <a:pPr marL="228600" lvl="0" indent="-228600" algn="l" rtl="0">
              <a:lnSpc>
                <a:spcPct val="90000"/>
              </a:lnSpc>
              <a:spcBef>
                <a:spcPts val="1000"/>
              </a:spcBef>
              <a:spcAft>
                <a:spcPts val="0"/>
              </a:spcAft>
              <a:buClr>
                <a:schemeClr val="dk1"/>
              </a:buClr>
              <a:buSzPts val="2800"/>
              <a:buChar char="•"/>
            </a:pPr>
            <a:r>
              <a:rPr lang="en-GB" dirty="0"/>
              <a:t>What will be the value at the end of the threads execution?</a:t>
            </a:r>
            <a:endParaRPr dirty="0"/>
          </a:p>
          <a:p>
            <a:pPr marL="685800" lvl="1" indent="-228600" algn="l" rtl="0">
              <a:lnSpc>
                <a:spcPct val="90000"/>
              </a:lnSpc>
              <a:spcBef>
                <a:spcPts val="500"/>
              </a:spcBef>
              <a:spcAft>
                <a:spcPts val="0"/>
              </a:spcAft>
              <a:buClr>
                <a:schemeClr val="dk1"/>
              </a:buClr>
              <a:buSzPts val="2400"/>
              <a:buChar char="•"/>
            </a:pPr>
            <a:r>
              <a:rPr lang="en-GB" b="1" u="sng" dirty="0"/>
              <a:t>UNKNOWN!!!</a:t>
            </a:r>
            <a:endParaRPr dirty="0"/>
          </a:p>
        </p:txBody>
      </p:sp>
      <p:pic>
        <p:nvPicPr>
          <p:cNvPr id="120" name="Google Shape;120;p4" descr="A picture containing mirror, object&#10;&#10;Description automatically generated"/>
          <p:cNvPicPr preferRelativeResize="0"/>
          <p:nvPr/>
        </p:nvPicPr>
        <p:blipFill rotWithShape="1">
          <a:blip r:embed="rId3">
            <a:alphaModFix/>
          </a:blip>
          <a:srcRect/>
          <a:stretch/>
        </p:blipFill>
        <p:spPr>
          <a:xfrm>
            <a:off x="2516627" y="1951419"/>
            <a:ext cx="108136" cy="932026"/>
          </a:xfrm>
          <a:prstGeom prst="rect">
            <a:avLst/>
          </a:prstGeom>
          <a:noFill/>
          <a:ln>
            <a:noFill/>
          </a:ln>
        </p:spPr>
      </p:pic>
      <p:pic>
        <p:nvPicPr>
          <p:cNvPr id="121" name="Google Shape;121;p4" descr="A picture containing mirror, object&#10;&#10;Description automatically generated"/>
          <p:cNvPicPr preferRelativeResize="0"/>
          <p:nvPr/>
        </p:nvPicPr>
        <p:blipFill rotWithShape="1">
          <a:blip r:embed="rId3">
            <a:alphaModFix/>
          </a:blip>
          <a:srcRect/>
          <a:stretch/>
        </p:blipFill>
        <p:spPr>
          <a:xfrm>
            <a:off x="1171467" y="3428999"/>
            <a:ext cx="108136" cy="932026"/>
          </a:xfrm>
          <a:prstGeom prst="rect">
            <a:avLst/>
          </a:prstGeom>
          <a:noFill/>
          <a:ln>
            <a:noFill/>
          </a:ln>
        </p:spPr>
      </p:pic>
      <p:sp>
        <p:nvSpPr>
          <p:cNvPr id="122" name="Google Shape;122;p4"/>
          <p:cNvSpPr/>
          <p:nvPr/>
        </p:nvSpPr>
        <p:spPr>
          <a:xfrm>
            <a:off x="2480695" y="1736944"/>
            <a:ext cx="180000" cy="18000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3" name="Google Shape;123;p4"/>
          <p:cNvSpPr/>
          <p:nvPr/>
        </p:nvSpPr>
        <p:spPr>
          <a:xfrm>
            <a:off x="1135535" y="3209369"/>
            <a:ext cx="180000" cy="18000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4" name="Google Shape;124;p4"/>
          <p:cNvSpPr/>
          <p:nvPr/>
        </p:nvSpPr>
        <p:spPr>
          <a:xfrm>
            <a:off x="1148336" y="4398077"/>
            <a:ext cx="180000" cy="18000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5" name="Google Shape;125;p4"/>
          <p:cNvSpPr/>
          <p:nvPr/>
        </p:nvSpPr>
        <p:spPr>
          <a:xfrm>
            <a:off x="2480695" y="2883445"/>
            <a:ext cx="180000" cy="18000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26" name="Google Shape;126;p4" descr="A picture containing mirror, object&#10;&#10;Description automatically generated"/>
          <p:cNvPicPr preferRelativeResize="0"/>
          <p:nvPr/>
        </p:nvPicPr>
        <p:blipFill rotWithShape="1">
          <a:blip r:embed="rId3">
            <a:alphaModFix/>
          </a:blip>
          <a:srcRect/>
          <a:stretch/>
        </p:blipFill>
        <p:spPr>
          <a:xfrm>
            <a:off x="2570695" y="4977270"/>
            <a:ext cx="108136" cy="932026"/>
          </a:xfrm>
          <a:prstGeom prst="rect">
            <a:avLst/>
          </a:prstGeom>
          <a:noFill/>
          <a:ln>
            <a:noFill/>
          </a:ln>
        </p:spPr>
      </p:pic>
      <p:sp>
        <p:nvSpPr>
          <p:cNvPr id="127" name="Google Shape;127;p4"/>
          <p:cNvSpPr/>
          <p:nvPr/>
        </p:nvSpPr>
        <p:spPr>
          <a:xfrm>
            <a:off x="2516627" y="4760217"/>
            <a:ext cx="180000" cy="18000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8" name="Google Shape;128;p4"/>
          <p:cNvSpPr/>
          <p:nvPr/>
        </p:nvSpPr>
        <p:spPr>
          <a:xfrm>
            <a:off x="2530446" y="5946349"/>
            <a:ext cx="180000" cy="18000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29" name="Google Shape;129;p4" descr="A picture containing mirror, object&#10;&#10;Description automatically generated"/>
          <p:cNvPicPr preferRelativeResize="0"/>
          <p:nvPr/>
        </p:nvPicPr>
        <p:blipFill rotWithShape="1">
          <a:blip r:embed="rId3">
            <a:alphaModFix/>
          </a:blip>
          <a:srcRect/>
          <a:stretch/>
        </p:blipFill>
        <p:spPr>
          <a:xfrm>
            <a:off x="3871807" y="3429000"/>
            <a:ext cx="108136" cy="932026"/>
          </a:xfrm>
          <a:prstGeom prst="rect">
            <a:avLst/>
          </a:prstGeom>
          <a:noFill/>
          <a:ln>
            <a:noFill/>
          </a:ln>
        </p:spPr>
      </p:pic>
      <p:sp>
        <p:nvSpPr>
          <p:cNvPr id="130" name="Google Shape;130;p4"/>
          <p:cNvSpPr/>
          <p:nvPr/>
        </p:nvSpPr>
        <p:spPr>
          <a:xfrm>
            <a:off x="3835875" y="3209370"/>
            <a:ext cx="180000" cy="18000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1" name="Google Shape;131;p4"/>
          <p:cNvSpPr/>
          <p:nvPr/>
        </p:nvSpPr>
        <p:spPr>
          <a:xfrm>
            <a:off x="3848676" y="4398078"/>
            <a:ext cx="180000" cy="18000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2" name="Google Shape;132;p4"/>
          <p:cNvSpPr/>
          <p:nvPr/>
        </p:nvSpPr>
        <p:spPr>
          <a:xfrm>
            <a:off x="2222136" y="3546454"/>
            <a:ext cx="697117" cy="697117"/>
          </a:xfrm>
          <a:prstGeom prst="ellipse">
            <a:avLst/>
          </a:prstGeom>
          <a:solidFill>
            <a:schemeClr val="accent1">
              <a:alpha val="20000"/>
            </a:scheme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00" b="0" i="0" u="none" strike="noStrike" cap="none">
              <a:solidFill>
                <a:schemeClr val="dk1"/>
              </a:solidFill>
              <a:latin typeface="Calibri"/>
              <a:ea typeface="Calibri"/>
              <a:cs typeface="Calibri"/>
              <a:sym typeface="Calibri"/>
            </a:endParaRPr>
          </a:p>
        </p:txBody>
      </p:sp>
      <p:cxnSp>
        <p:nvCxnSpPr>
          <p:cNvPr id="133" name="Google Shape;133;p4"/>
          <p:cNvCxnSpPr>
            <a:stCxn id="125" idx="6"/>
            <a:endCxn id="130" idx="1"/>
          </p:cNvCxnSpPr>
          <p:nvPr/>
        </p:nvCxnSpPr>
        <p:spPr>
          <a:xfrm>
            <a:off x="2660695" y="2973445"/>
            <a:ext cx="1201500" cy="262200"/>
          </a:xfrm>
          <a:prstGeom prst="straightConnector1">
            <a:avLst/>
          </a:prstGeom>
          <a:noFill/>
          <a:ln w="9525" cap="flat" cmpd="sng">
            <a:solidFill>
              <a:schemeClr val="accent1"/>
            </a:solidFill>
            <a:prstDash val="solid"/>
            <a:miter lim="800000"/>
            <a:headEnd type="none" w="sm" len="sm"/>
            <a:tailEnd type="stealth" w="med" len="med"/>
          </a:ln>
        </p:spPr>
      </p:cxnSp>
      <p:cxnSp>
        <p:nvCxnSpPr>
          <p:cNvPr id="134" name="Google Shape;134;p4"/>
          <p:cNvCxnSpPr>
            <a:stCxn id="125" idx="2"/>
            <a:endCxn id="123" idx="7"/>
          </p:cNvCxnSpPr>
          <p:nvPr/>
        </p:nvCxnSpPr>
        <p:spPr>
          <a:xfrm flipH="1">
            <a:off x="1289095" y="2973445"/>
            <a:ext cx="1191600" cy="262200"/>
          </a:xfrm>
          <a:prstGeom prst="straightConnector1">
            <a:avLst/>
          </a:prstGeom>
          <a:noFill/>
          <a:ln w="9525" cap="flat" cmpd="sng">
            <a:solidFill>
              <a:schemeClr val="accent1"/>
            </a:solidFill>
            <a:prstDash val="solid"/>
            <a:miter lim="800000"/>
            <a:headEnd type="none" w="sm" len="sm"/>
            <a:tailEnd type="stealth" w="med" len="med"/>
          </a:ln>
        </p:spPr>
      </p:cxnSp>
      <p:cxnSp>
        <p:nvCxnSpPr>
          <p:cNvPr id="135" name="Google Shape;135;p4"/>
          <p:cNvCxnSpPr>
            <a:stCxn id="124" idx="5"/>
            <a:endCxn id="127" idx="2"/>
          </p:cNvCxnSpPr>
          <p:nvPr/>
        </p:nvCxnSpPr>
        <p:spPr>
          <a:xfrm>
            <a:off x="1301976" y="4551717"/>
            <a:ext cx="1214700" cy="298500"/>
          </a:xfrm>
          <a:prstGeom prst="straightConnector1">
            <a:avLst/>
          </a:prstGeom>
          <a:noFill/>
          <a:ln w="9525" cap="flat" cmpd="sng">
            <a:solidFill>
              <a:schemeClr val="accent1"/>
            </a:solidFill>
            <a:prstDash val="solid"/>
            <a:miter lim="800000"/>
            <a:headEnd type="none" w="sm" len="sm"/>
            <a:tailEnd type="stealth" w="med" len="med"/>
          </a:ln>
        </p:spPr>
      </p:cxnSp>
      <p:cxnSp>
        <p:nvCxnSpPr>
          <p:cNvPr id="136" name="Google Shape;136;p4"/>
          <p:cNvCxnSpPr>
            <a:stCxn id="131" idx="3"/>
            <a:endCxn id="127" idx="6"/>
          </p:cNvCxnSpPr>
          <p:nvPr/>
        </p:nvCxnSpPr>
        <p:spPr>
          <a:xfrm flipH="1">
            <a:off x="2696637" y="4551718"/>
            <a:ext cx="1178400" cy="298500"/>
          </a:xfrm>
          <a:prstGeom prst="straightConnector1">
            <a:avLst/>
          </a:prstGeom>
          <a:noFill/>
          <a:ln w="9525" cap="flat" cmpd="sng">
            <a:solidFill>
              <a:schemeClr val="accent1"/>
            </a:solidFill>
            <a:prstDash val="solid"/>
            <a:miter lim="800000"/>
            <a:headEnd type="none" w="sm" len="sm"/>
            <a:tailEnd type="stealth" w="med" len="med"/>
          </a:ln>
        </p:spPr>
      </p:cxnSp>
      <p:cxnSp>
        <p:nvCxnSpPr>
          <p:cNvPr id="137" name="Google Shape;137;p4"/>
          <p:cNvCxnSpPr>
            <a:stCxn id="129" idx="1"/>
            <a:endCxn id="132" idx="6"/>
          </p:cNvCxnSpPr>
          <p:nvPr/>
        </p:nvCxnSpPr>
        <p:spPr>
          <a:xfrm rot="10800000">
            <a:off x="2919307" y="3895013"/>
            <a:ext cx="952500" cy="0"/>
          </a:xfrm>
          <a:prstGeom prst="straightConnector1">
            <a:avLst/>
          </a:prstGeom>
          <a:noFill/>
          <a:ln w="9525" cap="flat" cmpd="sng">
            <a:solidFill>
              <a:schemeClr val="accent1"/>
            </a:solidFill>
            <a:prstDash val="solid"/>
            <a:miter lim="800000"/>
            <a:headEnd type="none" w="sm" len="sm"/>
            <a:tailEnd type="stealth" w="med" len="med"/>
          </a:ln>
        </p:spPr>
      </p:cxnSp>
      <p:cxnSp>
        <p:nvCxnSpPr>
          <p:cNvPr id="138" name="Google Shape;138;p4"/>
          <p:cNvCxnSpPr>
            <a:stCxn id="121" idx="3"/>
            <a:endCxn id="132" idx="2"/>
          </p:cNvCxnSpPr>
          <p:nvPr/>
        </p:nvCxnSpPr>
        <p:spPr>
          <a:xfrm>
            <a:off x="1279603" y="3895012"/>
            <a:ext cx="942600" cy="0"/>
          </a:xfrm>
          <a:prstGeom prst="straightConnector1">
            <a:avLst/>
          </a:prstGeom>
          <a:noFill/>
          <a:ln w="9525" cap="flat" cmpd="sng">
            <a:solidFill>
              <a:schemeClr val="accent1"/>
            </a:solidFill>
            <a:prstDash val="solid"/>
            <a:miter lim="800000"/>
            <a:headEnd type="none" w="sm" len="sm"/>
            <a:tailEnd type="stealth" w="med" len="med"/>
          </a:ln>
        </p:spPr>
      </p:cxnSp>
      <p:sp>
        <p:nvSpPr>
          <p:cNvPr id="139" name="Google Shape;139;p4"/>
          <p:cNvSpPr txBox="1"/>
          <p:nvPr/>
        </p:nvSpPr>
        <p:spPr>
          <a:xfrm>
            <a:off x="3022373" y="3571846"/>
            <a:ext cx="826303"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800" b="0" i="0" u="none" strike="noStrike" cap="none" dirty="0">
                <a:solidFill>
                  <a:schemeClr val="dk1"/>
                </a:solidFill>
                <a:latin typeface="Calibri"/>
                <a:ea typeface="Calibri"/>
                <a:cs typeface="Calibri"/>
                <a:sym typeface="Calibri"/>
              </a:rPr>
              <a:t>Write</a:t>
            </a:r>
            <a:endParaRPr dirty="0"/>
          </a:p>
          <a:p>
            <a:pPr marL="0" marR="0" lvl="0" indent="0" algn="ctr" rtl="0">
              <a:spcBef>
                <a:spcPts val="0"/>
              </a:spcBef>
              <a:spcAft>
                <a:spcPts val="0"/>
              </a:spcAft>
              <a:buNone/>
            </a:pPr>
            <a:r>
              <a:rPr lang="en-GB" sz="1800" dirty="0">
                <a:solidFill>
                  <a:schemeClr val="dk1"/>
                </a:solidFill>
                <a:latin typeface="Calibri"/>
                <a:ea typeface="Calibri"/>
                <a:cs typeface="Calibri"/>
                <a:sym typeface="Calibri"/>
              </a:rPr>
              <a:t>4</a:t>
            </a:r>
            <a:endParaRPr dirty="0"/>
          </a:p>
        </p:txBody>
      </p:sp>
      <p:sp>
        <p:nvSpPr>
          <p:cNvPr id="140" name="Google Shape;140;p4"/>
          <p:cNvSpPr txBox="1"/>
          <p:nvPr/>
        </p:nvSpPr>
        <p:spPr>
          <a:xfrm>
            <a:off x="1284620" y="3571847"/>
            <a:ext cx="824364"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800" dirty="0">
                <a:solidFill>
                  <a:schemeClr val="dk1"/>
                </a:solidFill>
                <a:latin typeface="Calibri"/>
                <a:ea typeface="Calibri"/>
                <a:cs typeface="Calibri"/>
                <a:sym typeface="Calibri"/>
              </a:rPr>
              <a:t>Write</a:t>
            </a:r>
            <a:endParaRPr dirty="0"/>
          </a:p>
          <a:p>
            <a:pPr marL="0" marR="0" lvl="0" indent="0" algn="ctr" rtl="0">
              <a:spcBef>
                <a:spcPts val="0"/>
              </a:spcBef>
              <a:spcAft>
                <a:spcPts val="0"/>
              </a:spcAft>
              <a:buNone/>
            </a:pPr>
            <a:r>
              <a:rPr lang="en-GB" sz="1800" dirty="0">
                <a:solidFill>
                  <a:schemeClr val="dk1"/>
                </a:solidFill>
                <a:latin typeface="Calibri"/>
                <a:ea typeface="Calibri"/>
                <a:cs typeface="Calibri"/>
                <a:sym typeface="Calibri"/>
              </a:rPr>
              <a:t>2</a:t>
            </a:r>
            <a:endParaRPr dirty="0"/>
          </a:p>
        </p:txBody>
      </p:sp>
      <p:sp>
        <p:nvSpPr>
          <p:cNvPr id="141" name="Google Shape;141;p4"/>
          <p:cNvSpPr/>
          <p:nvPr/>
        </p:nvSpPr>
        <p:spPr>
          <a:xfrm>
            <a:off x="2217120" y="3546454"/>
            <a:ext cx="697117" cy="697117"/>
          </a:xfrm>
          <a:prstGeom prst="ellipse">
            <a:avLst/>
          </a:prstGeom>
          <a:solidFill>
            <a:schemeClr val="accent1">
              <a:alpha val="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4000">
                <a:solidFill>
                  <a:schemeClr val="dk1"/>
                </a:solidFill>
                <a:latin typeface="Calibri"/>
                <a:ea typeface="Calibri"/>
                <a:cs typeface="Calibri"/>
                <a:sym typeface="Calibri"/>
              </a:rPr>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9">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9">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9">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5"/>
          <p:cNvSpPr txBox="1">
            <a:spLocks noGrp="1"/>
          </p:cNvSpPr>
          <p:nvPr>
            <p:ph type="title"/>
          </p:nvPr>
        </p:nvSpPr>
        <p:spPr>
          <a:xfrm>
            <a:off x="838200" y="365125"/>
            <a:ext cx="10515600" cy="666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GB"/>
              <a:t>Race condition – C++</a:t>
            </a:r>
            <a:endParaRPr/>
          </a:p>
        </p:txBody>
      </p:sp>
      <p:sp>
        <p:nvSpPr>
          <p:cNvPr id="147" name="Google Shape;147;p5"/>
          <p:cNvSpPr txBox="1">
            <a:spLocks noGrp="1"/>
          </p:cNvSpPr>
          <p:nvPr>
            <p:ph type="body" idx="1"/>
          </p:nvPr>
        </p:nvSpPr>
        <p:spPr>
          <a:xfrm>
            <a:off x="838200" y="1155600"/>
            <a:ext cx="5181600" cy="5022000"/>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lnSpc>
                <a:spcPct val="90000"/>
              </a:lnSpc>
              <a:spcBef>
                <a:spcPts val="0"/>
              </a:spcBef>
              <a:spcAft>
                <a:spcPts val="0"/>
              </a:spcAft>
              <a:buClr>
                <a:schemeClr val="dk1"/>
              </a:buClr>
              <a:buSzPct val="100000"/>
              <a:buNone/>
            </a:pPr>
            <a:r>
              <a:rPr lang="en-GB">
                <a:latin typeface="Courier New"/>
                <a:ea typeface="Courier New"/>
                <a:cs typeface="Courier New"/>
                <a:sym typeface="Courier New"/>
              </a:rPr>
              <a:t>class counter {</a:t>
            </a:r>
            <a:endParaRPr/>
          </a:p>
          <a:p>
            <a:pPr marL="0" lvl="0" indent="0" algn="l" rtl="0">
              <a:lnSpc>
                <a:spcPct val="90000"/>
              </a:lnSpc>
              <a:spcBef>
                <a:spcPts val="1000"/>
              </a:spcBef>
              <a:spcAft>
                <a:spcPts val="0"/>
              </a:spcAft>
              <a:buClr>
                <a:schemeClr val="dk1"/>
              </a:buClr>
              <a:buSzPct val="100000"/>
              <a:buNone/>
            </a:pPr>
            <a:r>
              <a:rPr lang="en-GB">
                <a:latin typeface="Courier New"/>
                <a:ea typeface="Courier New"/>
                <a:cs typeface="Courier New"/>
                <a:sym typeface="Courier New"/>
              </a:rPr>
              <a:t> private:</a:t>
            </a:r>
            <a:endParaRPr/>
          </a:p>
          <a:p>
            <a:pPr marL="0" lvl="0" indent="0" algn="l" rtl="0">
              <a:lnSpc>
                <a:spcPct val="90000"/>
              </a:lnSpc>
              <a:spcBef>
                <a:spcPts val="1000"/>
              </a:spcBef>
              <a:spcAft>
                <a:spcPts val="0"/>
              </a:spcAft>
              <a:buClr>
                <a:schemeClr val="dk1"/>
              </a:buClr>
              <a:buSzPct val="100000"/>
              <a:buNone/>
            </a:pPr>
            <a:r>
              <a:rPr lang="en-GB">
                <a:latin typeface="Courier New"/>
                <a:ea typeface="Courier New"/>
                <a:cs typeface="Courier New"/>
                <a:sym typeface="Courier New"/>
              </a:rPr>
              <a:t>  long long int value;</a:t>
            </a:r>
            <a:endParaRPr/>
          </a:p>
          <a:p>
            <a:pPr marL="0" lvl="0" indent="0" algn="l" rtl="0">
              <a:lnSpc>
                <a:spcPct val="90000"/>
              </a:lnSpc>
              <a:spcBef>
                <a:spcPts val="1000"/>
              </a:spcBef>
              <a:spcAft>
                <a:spcPts val="0"/>
              </a:spcAft>
              <a:buClr>
                <a:schemeClr val="dk1"/>
              </a:buClr>
              <a:buSzPct val="100000"/>
              <a:buNone/>
            </a:pPr>
            <a:r>
              <a:rPr lang="en-GB">
                <a:latin typeface="Courier New"/>
                <a:ea typeface="Courier New"/>
                <a:cs typeface="Courier New"/>
                <a:sym typeface="Courier New"/>
              </a:rPr>
              <a:t> public:</a:t>
            </a:r>
            <a:endParaRPr/>
          </a:p>
          <a:p>
            <a:pPr marL="0" lvl="0" indent="0" algn="l" rtl="0">
              <a:lnSpc>
                <a:spcPct val="90000"/>
              </a:lnSpc>
              <a:spcBef>
                <a:spcPts val="1000"/>
              </a:spcBef>
              <a:spcAft>
                <a:spcPts val="0"/>
              </a:spcAft>
              <a:buClr>
                <a:schemeClr val="dk1"/>
              </a:buClr>
              <a:buSzPct val="100000"/>
              <a:buNone/>
            </a:pPr>
            <a:r>
              <a:rPr lang="en-GB">
                <a:latin typeface="Courier New"/>
                <a:ea typeface="Courier New"/>
                <a:cs typeface="Courier New"/>
                <a:sym typeface="Courier New"/>
              </a:rPr>
              <a:t>  counter()</a:t>
            </a:r>
            <a:br>
              <a:rPr lang="en-GB">
                <a:latin typeface="Courier New"/>
                <a:ea typeface="Courier New"/>
                <a:cs typeface="Courier New"/>
                <a:sym typeface="Courier New"/>
              </a:rPr>
            </a:br>
            <a:r>
              <a:rPr lang="en-GB">
                <a:latin typeface="Courier New"/>
                <a:ea typeface="Courier New"/>
                <a:cs typeface="Courier New"/>
                <a:sym typeface="Courier New"/>
              </a:rPr>
              <a:t>   {this -&gt; value = 0;}</a:t>
            </a:r>
            <a:endParaRPr/>
          </a:p>
          <a:p>
            <a:pPr marL="0" lvl="0" indent="0" algn="l" rtl="0">
              <a:lnSpc>
                <a:spcPct val="90000"/>
              </a:lnSpc>
              <a:spcBef>
                <a:spcPts val="1000"/>
              </a:spcBef>
              <a:spcAft>
                <a:spcPts val="0"/>
              </a:spcAft>
              <a:buClr>
                <a:schemeClr val="dk1"/>
              </a:buClr>
              <a:buSzPct val="100000"/>
              <a:buNone/>
            </a:pPr>
            <a:r>
              <a:rPr lang="en-GB">
                <a:latin typeface="Courier New"/>
                <a:ea typeface="Courier New"/>
                <a:cs typeface="Courier New"/>
                <a:sym typeface="Courier New"/>
              </a:rPr>
              <a:t>  ~counter() { };</a:t>
            </a:r>
            <a:endParaRPr/>
          </a:p>
          <a:p>
            <a:pPr marL="0" lvl="0" indent="0" algn="l" rtl="0">
              <a:lnSpc>
                <a:spcPct val="90000"/>
              </a:lnSpc>
              <a:spcBef>
                <a:spcPts val="1000"/>
              </a:spcBef>
              <a:spcAft>
                <a:spcPts val="0"/>
              </a:spcAft>
              <a:buClr>
                <a:schemeClr val="dk1"/>
              </a:buClr>
              <a:buSzPct val="100000"/>
              <a:buNone/>
            </a:pPr>
            <a:r>
              <a:rPr lang="en-GB">
                <a:latin typeface="Courier New"/>
                <a:ea typeface="Courier New"/>
                <a:cs typeface="Courier New"/>
                <a:sym typeface="Courier New"/>
              </a:rPr>
              <a:t>  void </a:t>
            </a:r>
            <a:r>
              <a:rPr lang="en-GB" b="1">
                <a:latin typeface="Courier New"/>
                <a:ea typeface="Courier New"/>
                <a:cs typeface="Courier New"/>
                <a:sym typeface="Courier New"/>
              </a:rPr>
              <a:t>add</a:t>
            </a:r>
            <a:r>
              <a:rPr lang="en-GB">
                <a:latin typeface="Courier New"/>
                <a:ea typeface="Courier New"/>
                <a:cs typeface="Courier New"/>
                <a:sym typeface="Courier New"/>
              </a:rPr>
              <a:t>(long long int increment)</a:t>
            </a:r>
            <a:endParaRPr/>
          </a:p>
          <a:p>
            <a:pPr marL="0" lvl="0" indent="0" algn="l" rtl="0">
              <a:lnSpc>
                <a:spcPct val="90000"/>
              </a:lnSpc>
              <a:spcBef>
                <a:spcPts val="1000"/>
              </a:spcBef>
              <a:spcAft>
                <a:spcPts val="0"/>
              </a:spcAft>
              <a:buClr>
                <a:schemeClr val="dk1"/>
              </a:buClr>
              <a:buSzPct val="100000"/>
              <a:buNone/>
            </a:pPr>
            <a:r>
              <a:rPr lang="en-GB">
                <a:latin typeface="Courier New"/>
                <a:ea typeface="Courier New"/>
                <a:cs typeface="Courier New"/>
                <a:sym typeface="Courier New"/>
              </a:rPr>
              <a:t>   {this -&gt; value += increment;}</a:t>
            </a:r>
            <a:endParaRPr/>
          </a:p>
          <a:p>
            <a:pPr marL="0" lvl="0" indent="0" algn="l" rtl="0">
              <a:lnSpc>
                <a:spcPct val="90000"/>
              </a:lnSpc>
              <a:spcBef>
                <a:spcPts val="1000"/>
              </a:spcBef>
              <a:spcAft>
                <a:spcPts val="0"/>
              </a:spcAft>
              <a:buClr>
                <a:schemeClr val="dk1"/>
              </a:buClr>
              <a:buSzPct val="100000"/>
              <a:buNone/>
            </a:pPr>
            <a:r>
              <a:rPr lang="en-GB">
                <a:latin typeface="Courier New"/>
                <a:ea typeface="Courier New"/>
                <a:cs typeface="Courier New"/>
                <a:sym typeface="Courier New"/>
              </a:rPr>
              <a:t>  long long int </a:t>
            </a:r>
            <a:r>
              <a:rPr lang="en-GB" b="1">
                <a:latin typeface="Courier New"/>
                <a:ea typeface="Courier New"/>
                <a:cs typeface="Courier New"/>
                <a:sym typeface="Courier New"/>
              </a:rPr>
              <a:t>get</a:t>
            </a:r>
            <a:r>
              <a:rPr lang="en-GB">
                <a:latin typeface="Courier New"/>
                <a:ea typeface="Courier New"/>
                <a:cs typeface="Courier New"/>
                <a:sym typeface="Courier New"/>
              </a:rPr>
              <a:t>()</a:t>
            </a:r>
            <a:br>
              <a:rPr lang="en-GB">
                <a:latin typeface="Courier New"/>
                <a:ea typeface="Courier New"/>
                <a:cs typeface="Courier New"/>
                <a:sym typeface="Courier New"/>
              </a:rPr>
            </a:br>
            <a:r>
              <a:rPr lang="en-GB">
                <a:latin typeface="Courier New"/>
                <a:ea typeface="Courier New"/>
                <a:cs typeface="Courier New"/>
                <a:sym typeface="Courier New"/>
              </a:rPr>
              <a:t>   {return value;}</a:t>
            </a:r>
            <a:endParaRPr/>
          </a:p>
          <a:p>
            <a:pPr marL="0" lvl="0" indent="0" algn="l" rtl="0">
              <a:lnSpc>
                <a:spcPct val="90000"/>
              </a:lnSpc>
              <a:spcBef>
                <a:spcPts val="1000"/>
              </a:spcBef>
              <a:spcAft>
                <a:spcPts val="0"/>
              </a:spcAft>
              <a:buClr>
                <a:schemeClr val="dk1"/>
              </a:buClr>
              <a:buSzPct val="100000"/>
              <a:buNone/>
            </a:pPr>
            <a:r>
              <a:rPr lang="en-GB">
                <a:latin typeface="Courier New"/>
                <a:ea typeface="Courier New"/>
                <a:cs typeface="Courier New"/>
                <a:sym typeface="Courier New"/>
              </a:rPr>
              <a:t>};</a:t>
            </a:r>
            <a:endParaRPr/>
          </a:p>
          <a:p>
            <a:pPr marL="0" lvl="0" indent="0" algn="l" rtl="0">
              <a:lnSpc>
                <a:spcPct val="90000"/>
              </a:lnSpc>
              <a:spcBef>
                <a:spcPts val="1000"/>
              </a:spcBef>
              <a:spcAft>
                <a:spcPts val="0"/>
              </a:spcAft>
              <a:buClr>
                <a:schemeClr val="dk1"/>
              </a:buClr>
              <a:buSzPct val="100000"/>
              <a:buNone/>
            </a:pPr>
            <a:endParaRPr>
              <a:latin typeface="Courier New"/>
              <a:ea typeface="Courier New"/>
              <a:cs typeface="Courier New"/>
              <a:sym typeface="Courier New"/>
            </a:endParaRPr>
          </a:p>
          <a:p>
            <a:pPr marL="0" lvl="0" indent="0" algn="l" rtl="0">
              <a:lnSpc>
                <a:spcPct val="90000"/>
              </a:lnSpc>
              <a:spcBef>
                <a:spcPts val="1000"/>
              </a:spcBef>
              <a:spcAft>
                <a:spcPts val="0"/>
              </a:spcAft>
              <a:buClr>
                <a:schemeClr val="dk1"/>
              </a:buClr>
              <a:buSzPct val="100000"/>
              <a:buNone/>
            </a:pPr>
            <a:r>
              <a:rPr lang="en-GB">
                <a:latin typeface="Courier New"/>
                <a:ea typeface="Courier New"/>
                <a:cs typeface="Courier New"/>
                <a:sym typeface="Courier New"/>
              </a:rPr>
              <a:t>static counter racy;</a:t>
            </a:r>
            <a:endParaRPr>
              <a:latin typeface="Courier New"/>
              <a:ea typeface="Courier New"/>
              <a:cs typeface="Courier New"/>
              <a:sym typeface="Courier New"/>
            </a:endParaRPr>
          </a:p>
        </p:txBody>
      </p:sp>
      <p:sp>
        <p:nvSpPr>
          <p:cNvPr id="148" name="Google Shape;148;p5"/>
          <p:cNvSpPr txBox="1">
            <a:spLocks noGrp="1"/>
          </p:cNvSpPr>
          <p:nvPr>
            <p:ph type="body" idx="2"/>
          </p:nvPr>
        </p:nvSpPr>
        <p:spPr>
          <a:xfrm>
            <a:off x="6172200" y="1155600"/>
            <a:ext cx="5181600" cy="5022000"/>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110000"/>
              </a:lnSpc>
              <a:spcBef>
                <a:spcPts val="0"/>
              </a:spcBef>
              <a:spcAft>
                <a:spcPts val="0"/>
              </a:spcAft>
              <a:buClr>
                <a:schemeClr val="dk1"/>
              </a:buClr>
              <a:buSzPct val="100000"/>
              <a:buChar char="•"/>
            </a:pPr>
            <a:r>
              <a:rPr lang="en-GB"/>
              <a:t>A counter class, which stores an internal variable (</a:t>
            </a:r>
            <a:r>
              <a:rPr lang="en-GB">
                <a:latin typeface="Courier New"/>
                <a:ea typeface="Courier New"/>
                <a:cs typeface="Courier New"/>
                <a:sym typeface="Courier New"/>
              </a:rPr>
              <a:t>value</a:t>
            </a:r>
            <a:r>
              <a:rPr lang="en-GB"/>
              <a:t>)</a:t>
            </a:r>
            <a:endParaRPr/>
          </a:p>
          <a:p>
            <a:pPr marL="685800" lvl="1" indent="-228600" algn="l" rtl="0">
              <a:lnSpc>
                <a:spcPct val="110000"/>
              </a:lnSpc>
              <a:spcBef>
                <a:spcPts val="500"/>
              </a:spcBef>
              <a:spcAft>
                <a:spcPts val="0"/>
              </a:spcAft>
              <a:buClr>
                <a:schemeClr val="dk1"/>
              </a:buClr>
              <a:buSzPct val="100000"/>
              <a:buChar char="•"/>
            </a:pPr>
            <a:r>
              <a:rPr lang="en-GB" sz="2800"/>
              <a:t>The counter variable value can be modified using the </a:t>
            </a:r>
            <a:r>
              <a:rPr lang="en-GB" sz="2800">
                <a:latin typeface="Courier New"/>
                <a:ea typeface="Courier New"/>
                <a:cs typeface="Courier New"/>
                <a:sym typeface="Courier New"/>
              </a:rPr>
              <a:t>add</a:t>
            </a:r>
            <a:r>
              <a:rPr lang="en-GB" sz="2800"/>
              <a:t> method;</a:t>
            </a:r>
            <a:endParaRPr/>
          </a:p>
          <a:p>
            <a:pPr marL="685800" lvl="1" indent="-228600" algn="l" rtl="0">
              <a:lnSpc>
                <a:spcPct val="110000"/>
              </a:lnSpc>
              <a:spcBef>
                <a:spcPts val="500"/>
              </a:spcBef>
              <a:spcAft>
                <a:spcPts val="0"/>
              </a:spcAft>
              <a:buClr>
                <a:schemeClr val="dk1"/>
              </a:buClr>
              <a:buSzPct val="100000"/>
              <a:buChar char="•"/>
            </a:pPr>
            <a:r>
              <a:rPr lang="en-GB" sz="2800"/>
              <a:t>The counter variable value can be retrieved using the </a:t>
            </a:r>
            <a:r>
              <a:rPr lang="en-GB" sz="2800">
                <a:latin typeface="Courier New"/>
                <a:ea typeface="Courier New"/>
                <a:cs typeface="Courier New"/>
                <a:sym typeface="Courier New"/>
              </a:rPr>
              <a:t>get</a:t>
            </a:r>
            <a:r>
              <a:rPr lang="en-GB" sz="2800"/>
              <a:t> method</a:t>
            </a:r>
            <a:endParaRPr/>
          </a:p>
          <a:p>
            <a:pPr marL="228600" lvl="0" indent="-86360" algn="l" rtl="0">
              <a:lnSpc>
                <a:spcPct val="110000"/>
              </a:lnSpc>
              <a:spcBef>
                <a:spcPts val="1000"/>
              </a:spcBef>
              <a:spcAft>
                <a:spcPts val="0"/>
              </a:spcAft>
              <a:buClr>
                <a:schemeClr val="dk1"/>
              </a:buClr>
              <a:buSzPct val="100000"/>
              <a:buNone/>
            </a:pPr>
            <a:endParaRPr sz="3200"/>
          </a:p>
          <a:p>
            <a:pPr marL="228600" lvl="0" indent="-228600" algn="l" rtl="0">
              <a:lnSpc>
                <a:spcPct val="110000"/>
              </a:lnSpc>
              <a:spcBef>
                <a:spcPts val="1000"/>
              </a:spcBef>
              <a:spcAft>
                <a:spcPts val="0"/>
              </a:spcAft>
              <a:buClr>
                <a:schemeClr val="dk1"/>
              </a:buClr>
              <a:buSzPct val="100000"/>
              <a:buChar char="•"/>
            </a:pPr>
            <a:r>
              <a:rPr lang="en-GB" sz="3200"/>
              <a:t>A single instance of the object counter is defined as variable </a:t>
            </a:r>
            <a:r>
              <a:rPr lang="en-GB" sz="3200">
                <a:latin typeface="Courier New"/>
                <a:ea typeface="Courier New"/>
                <a:cs typeface="Courier New"/>
                <a:sym typeface="Courier New"/>
              </a:rPr>
              <a:t>racy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6"/>
          <p:cNvSpPr txBox="1">
            <a:spLocks noGrp="1"/>
          </p:cNvSpPr>
          <p:nvPr>
            <p:ph type="title"/>
          </p:nvPr>
        </p:nvSpPr>
        <p:spPr>
          <a:xfrm>
            <a:off x="838200" y="365125"/>
            <a:ext cx="10515600" cy="666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GB"/>
              <a:t>Race condition – C++</a:t>
            </a:r>
            <a:endParaRPr/>
          </a:p>
        </p:txBody>
      </p:sp>
      <p:sp>
        <p:nvSpPr>
          <p:cNvPr id="154" name="Google Shape;154;p6"/>
          <p:cNvSpPr txBox="1">
            <a:spLocks noGrp="1"/>
          </p:cNvSpPr>
          <p:nvPr>
            <p:ph type="body" idx="1"/>
          </p:nvPr>
        </p:nvSpPr>
        <p:spPr>
          <a:xfrm>
            <a:off x="838200" y="1155600"/>
            <a:ext cx="5181600" cy="5022000"/>
          </a:xfrm>
          <a:prstGeom prst="rect">
            <a:avLst/>
          </a:prstGeom>
          <a:noFill/>
          <a:ln>
            <a:noFill/>
          </a:ln>
        </p:spPr>
        <p:txBody>
          <a:bodyPr spcFirstLastPara="1" wrap="square" lIns="91425" tIns="45700" rIns="91425" bIns="45700" anchor="t" anchorCtr="0">
            <a:normAutofit fontScale="55000" lnSpcReduction="20000"/>
          </a:bodyPr>
          <a:lstStyle/>
          <a:p>
            <a:pPr marL="0" lvl="0" indent="0" algn="l" rtl="0">
              <a:lnSpc>
                <a:spcPct val="90000"/>
              </a:lnSpc>
              <a:spcBef>
                <a:spcPts val="0"/>
              </a:spcBef>
              <a:spcAft>
                <a:spcPts val="0"/>
              </a:spcAft>
              <a:buClr>
                <a:schemeClr val="dk1"/>
              </a:buClr>
              <a:buSzPct val="100000"/>
              <a:buNone/>
            </a:pPr>
            <a:r>
              <a:rPr lang="en-GB">
                <a:latin typeface="Courier New"/>
                <a:ea typeface="Courier New"/>
                <a:cs typeface="Courier New"/>
                <a:sym typeface="Courier New"/>
              </a:rPr>
              <a:t>class incrementer </a:t>
            </a:r>
            <a:endParaRPr/>
          </a:p>
          <a:p>
            <a:pPr marL="0" lvl="0" indent="0" algn="l" rtl="0">
              <a:lnSpc>
                <a:spcPct val="90000"/>
              </a:lnSpc>
              <a:spcBef>
                <a:spcPts val="1000"/>
              </a:spcBef>
              <a:spcAft>
                <a:spcPts val="0"/>
              </a:spcAft>
              <a:buClr>
                <a:schemeClr val="dk1"/>
              </a:buClr>
              <a:buSzPct val="100000"/>
              <a:buNone/>
            </a:pPr>
            <a:r>
              <a:rPr lang="en-GB">
                <a:latin typeface="Courier New"/>
                <a:ea typeface="Courier New"/>
                <a:cs typeface="Courier New"/>
                <a:sym typeface="Courier New"/>
              </a:rPr>
              <a:t>{</a:t>
            </a:r>
            <a:endParaRPr/>
          </a:p>
          <a:p>
            <a:pPr marL="0" lvl="0" indent="0" algn="l" rtl="0">
              <a:lnSpc>
                <a:spcPct val="90000"/>
              </a:lnSpc>
              <a:spcBef>
                <a:spcPts val="1000"/>
              </a:spcBef>
              <a:spcAft>
                <a:spcPts val="0"/>
              </a:spcAft>
              <a:buClr>
                <a:schemeClr val="dk1"/>
              </a:buClr>
              <a:buSzPct val="100000"/>
              <a:buNone/>
            </a:pPr>
            <a:r>
              <a:rPr lang="en-GB">
                <a:latin typeface="Courier New"/>
                <a:ea typeface="Courier New"/>
                <a:cs typeface="Courier New"/>
                <a:sym typeface="Courier New"/>
              </a:rPr>
              <a:t>  public:</a:t>
            </a:r>
            <a:endParaRPr/>
          </a:p>
          <a:p>
            <a:pPr marL="0" lvl="0" indent="0" algn="l" rtl="0">
              <a:lnSpc>
                <a:spcPct val="90000"/>
              </a:lnSpc>
              <a:spcBef>
                <a:spcPts val="1000"/>
              </a:spcBef>
              <a:spcAft>
                <a:spcPts val="0"/>
              </a:spcAft>
              <a:buClr>
                <a:schemeClr val="dk1"/>
              </a:buClr>
              <a:buSzPct val="100000"/>
              <a:buNone/>
            </a:pPr>
            <a:r>
              <a:rPr lang="en-GB">
                <a:latin typeface="Courier New"/>
                <a:ea typeface="Courier New"/>
                <a:cs typeface="Courier New"/>
                <a:sym typeface="Courier New"/>
              </a:rPr>
              <a:t>    incrementer() { };</a:t>
            </a:r>
            <a:endParaRPr/>
          </a:p>
          <a:p>
            <a:pPr marL="0" lvl="0" indent="0" algn="l" rtl="0">
              <a:lnSpc>
                <a:spcPct val="90000"/>
              </a:lnSpc>
              <a:spcBef>
                <a:spcPts val="1000"/>
              </a:spcBef>
              <a:spcAft>
                <a:spcPts val="0"/>
              </a:spcAft>
              <a:buClr>
                <a:schemeClr val="dk1"/>
              </a:buClr>
              <a:buSzPct val="100000"/>
              <a:buNone/>
            </a:pPr>
            <a:r>
              <a:rPr lang="en-GB">
                <a:latin typeface="Courier New"/>
                <a:ea typeface="Courier New"/>
                <a:cs typeface="Courier New"/>
                <a:sym typeface="Courier New"/>
              </a:rPr>
              <a:t>    ~incrementer() { };</a:t>
            </a:r>
            <a:endParaRPr/>
          </a:p>
          <a:p>
            <a:pPr marL="0" lvl="0" indent="0" algn="l" rtl="0">
              <a:lnSpc>
                <a:spcPct val="90000"/>
              </a:lnSpc>
              <a:spcBef>
                <a:spcPts val="1000"/>
              </a:spcBef>
              <a:spcAft>
                <a:spcPts val="0"/>
              </a:spcAft>
              <a:buClr>
                <a:schemeClr val="dk1"/>
              </a:buClr>
              <a:buSzPct val="100000"/>
              <a:buNone/>
            </a:pPr>
            <a:r>
              <a:rPr lang="en-GB">
                <a:latin typeface="Courier New"/>
                <a:ea typeface="Courier New"/>
                <a:cs typeface="Courier New"/>
                <a:sym typeface="Courier New"/>
              </a:rPr>
              <a:t>    void run() </a:t>
            </a:r>
            <a:endParaRPr/>
          </a:p>
          <a:p>
            <a:pPr marL="0" lvl="0" indent="0" algn="l" rtl="0">
              <a:lnSpc>
                <a:spcPct val="90000"/>
              </a:lnSpc>
              <a:spcBef>
                <a:spcPts val="1000"/>
              </a:spcBef>
              <a:spcAft>
                <a:spcPts val="0"/>
              </a:spcAft>
              <a:buClr>
                <a:schemeClr val="dk1"/>
              </a:buClr>
              <a:buSzPct val="100000"/>
              <a:buNone/>
            </a:pPr>
            <a:r>
              <a:rPr lang="en-GB">
                <a:latin typeface="Courier New"/>
                <a:ea typeface="Courier New"/>
                <a:cs typeface="Courier New"/>
                <a:sym typeface="Courier New"/>
              </a:rPr>
              <a:t>    {</a:t>
            </a:r>
            <a:endParaRPr/>
          </a:p>
          <a:p>
            <a:pPr marL="0" lvl="0" indent="0" algn="l" rtl="0">
              <a:lnSpc>
                <a:spcPct val="90000"/>
              </a:lnSpc>
              <a:spcBef>
                <a:spcPts val="1000"/>
              </a:spcBef>
              <a:spcAft>
                <a:spcPts val="0"/>
              </a:spcAft>
              <a:buClr>
                <a:schemeClr val="dk1"/>
              </a:buClr>
              <a:buSzPct val="100000"/>
              <a:buNone/>
            </a:pPr>
            <a:r>
              <a:rPr lang="en-GB">
                <a:latin typeface="Courier New"/>
                <a:ea typeface="Courier New"/>
                <a:cs typeface="Courier New"/>
                <a:sym typeface="Courier New"/>
              </a:rPr>
              <a:t>std::this_thread::sleep_for(std::chrono::microseconds(10));</a:t>
            </a:r>
            <a:endParaRPr/>
          </a:p>
          <a:p>
            <a:pPr marL="0" lvl="0" indent="0" algn="l" rtl="0">
              <a:lnSpc>
                <a:spcPct val="90000"/>
              </a:lnSpc>
              <a:spcBef>
                <a:spcPts val="1000"/>
              </a:spcBef>
              <a:spcAft>
                <a:spcPts val="0"/>
              </a:spcAft>
              <a:buClr>
                <a:schemeClr val="dk1"/>
              </a:buClr>
              <a:buSzPct val="100000"/>
              <a:buNone/>
            </a:pPr>
            <a:r>
              <a:rPr lang="en-GB">
                <a:latin typeface="Courier New"/>
                <a:ea typeface="Courier New"/>
                <a:cs typeface="Courier New"/>
                <a:sym typeface="Courier New"/>
              </a:rPr>
              <a:t>      for (long long int i = 0; i &lt; 100; i++)</a:t>
            </a:r>
            <a:endParaRPr/>
          </a:p>
          <a:p>
            <a:pPr marL="0" lvl="0" indent="0" algn="l" rtl="0">
              <a:lnSpc>
                <a:spcPct val="90000"/>
              </a:lnSpc>
              <a:spcBef>
                <a:spcPts val="1000"/>
              </a:spcBef>
              <a:spcAft>
                <a:spcPts val="0"/>
              </a:spcAft>
              <a:buClr>
                <a:schemeClr val="dk1"/>
              </a:buClr>
              <a:buSzPct val="100000"/>
              <a:buNone/>
            </a:pPr>
            <a:r>
              <a:rPr lang="en-GB">
                <a:latin typeface="Courier New"/>
                <a:ea typeface="Courier New"/>
                <a:cs typeface="Courier New"/>
                <a:sym typeface="Courier New"/>
              </a:rPr>
              <a:t>      {</a:t>
            </a:r>
            <a:endParaRPr/>
          </a:p>
          <a:p>
            <a:pPr marL="0" lvl="0" indent="0" algn="l" rtl="0">
              <a:lnSpc>
                <a:spcPct val="90000"/>
              </a:lnSpc>
              <a:spcBef>
                <a:spcPts val="1000"/>
              </a:spcBef>
              <a:spcAft>
                <a:spcPts val="0"/>
              </a:spcAft>
              <a:buClr>
                <a:schemeClr val="dk1"/>
              </a:buClr>
              <a:buSzPct val="100000"/>
              <a:buNone/>
            </a:pPr>
            <a:r>
              <a:rPr lang="en-GB">
                <a:latin typeface="Courier New"/>
                <a:ea typeface="Courier New"/>
                <a:cs typeface="Courier New"/>
                <a:sym typeface="Courier New"/>
              </a:rPr>
              <a:t>        racy.add(1);</a:t>
            </a:r>
            <a:endParaRPr/>
          </a:p>
          <a:p>
            <a:pPr marL="0" lvl="0" indent="0" algn="l" rtl="0">
              <a:lnSpc>
                <a:spcPct val="90000"/>
              </a:lnSpc>
              <a:spcBef>
                <a:spcPts val="1000"/>
              </a:spcBef>
              <a:spcAft>
                <a:spcPts val="0"/>
              </a:spcAft>
              <a:buClr>
                <a:schemeClr val="dk1"/>
              </a:buClr>
              <a:buSzPct val="100000"/>
              <a:buNone/>
            </a:pPr>
            <a:r>
              <a:rPr lang="en-GB">
                <a:latin typeface="Courier New"/>
                <a:ea typeface="Courier New"/>
                <a:cs typeface="Courier New"/>
                <a:sym typeface="Courier New"/>
              </a:rPr>
              <a:t>std::this_thread::sleep_for(std::chrono::microseconds(10));</a:t>
            </a:r>
            <a:endParaRPr/>
          </a:p>
          <a:p>
            <a:pPr marL="0" lvl="0" indent="0" algn="l" rtl="0">
              <a:lnSpc>
                <a:spcPct val="90000"/>
              </a:lnSpc>
              <a:spcBef>
                <a:spcPts val="1000"/>
              </a:spcBef>
              <a:spcAft>
                <a:spcPts val="0"/>
              </a:spcAft>
              <a:buClr>
                <a:schemeClr val="dk1"/>
              </a:buClr>
              <a:buSzPct val="100000"/>
              <a:buNone/>
            </a:pPr>
            <a:r>
              <a:rPr lang="en-GB">
                <a:latin typeface="Courier New"/>
                <a:ea typeface="Courier New"/>
                <a:cs typeface="Courier New"/>
                <a:sym typeface="Courier New"/>
              </a:rPr>
              <a:t>      }</a:t>
            </a:r>
            <a:endParaRPr/>
          </a:p>
          <a:p>
            <a:pPr marL="0" lvl="0" indent="0" algn="l" rtl="0">
              <a:lnSpc>
                <a:spcPct val="90000"/>
              </a:lnSpc>
              <a:spcBef>
                <a:spcPts val="1000"/>
              </a:spcBef>
              <a:spcAft>
                <a:spcPts val="0"/>
              </a:spcAft>
              <a:buClr>
                <a:schemeClr val="dk1"/>
              </a:buClr>
              <a:buSzPct val="100000"/>
              <a:buNone/>
            </a:pPr>
            <a:r>
              <a:rPr lang="en-GB">
                <a:latin typeface="Courier New"/>
                <a:ea typeface="Courier New"/>
                <a:cs typeface="Courier New"/>
                <a:sym typeface="Courier New"/>
              </a:rPr>
              <a:t>    }</a:t>
            </a:r>
            <a:endParaRPr/>
          </a:p>
          <a:p>
            <a:pPr marL="0" lvl="0" indent="0" algn="l" rtl="0">
              <a:lnSpc>
                <a:spcPct val="90000"/>
              </a:lnSpc>
              <a:spcBef>
                <a:spcPts val="1000"/>
              </a:spcBef>
              <a:spcAft>
                <a:spcPts val="0"/>
              </a:spcAft>
              <a:buClr>
                <a:schemeClr val="dk1"/>
              </a:buClr>
              <a:buSzPct val="100000"/>
              <a:buNone/>
            </a:pPr>
            <a:r>
              <a:rPr lang="en-GB">
                <a:latin typeface="Courier New"/>
                <a:ea typeface="Courier New"/>
                <a:cs typeface="Courier New"/>
                <a:sym typeface="Courier New"/>
              </a:rPr>
              <a:t>};</a:t>
            </a:r>
            <a:endParaRPr/>
          </a:p>
        </p:txBody>
      </p:sp>
      <p:sp>
        <p:nvSpPr>
          <p:cNvPr id="155" name="Google Shape;155;p6"/>
          <p:cNvSpPr txBox="1">
            <a:spLocks noGrp="1"/>
          </p:cNvSpPr>
          <p:nvPr>
            <p:ph type="body" idx="2"/>
          </p:nvPr>
        </p:nvSpPr>
        <p:spPr>
          <a:xfrm>
            <a:off x="6172200" y="1155600"/>
            <a:ext cx="5181600" cy="5022000"/>
          </a:xfrm>
          <a:prstGeom prst="rect">
            <a:avLst/>
          </a:prstGeom>
          <a:noFill/>
          <a:ln>
            <a:noFill/>
          </a:ln>
        </p:spPr>
        <p:txBody>
          <a:bodyPr spcFirstLastPara="1" wrap="square" lIns="91425" tIns="45700" rIns="91425" bIns="45700" anchor="t" anchorCtr="0">
            <a:normAutofit fontScale="55000" lnSpcReduction="20000"/>
          </a:bodyPr>
          <a:lstStyle/>
          <a:p>
            <a:pPr marL="0" lvl="0" indent="0" algn="l" rtl="0">
              <a:lnSpc>
                <a:spcPct val="90000"/>
              </a:lnSpc>
              <a:spcBef>
                <a:spcPts val="0"/>
              </a:spcBef>
              <a:spcAft>
                <a:spcPts val="0"/>
              </a:spcAft>
              <a:buClr>
                <a:schemeClr val="dk1"/>
              </a:buClr>
              <a:buSzPct val="100000"/>
              <a:buNone/>
            </a:pPr>
            <a:r>
              <a:rPr lang="en-GB">
                <a:latin typeface="Courier New"/>
                <a:ea typeface="Courier New"/>
                <a:cs typeface="Courier New"/>
                <a:sym typeface="Courier New"/>
              </a:rPr>
              <a:t>class decrementer</a:t>
            </a:r>
            <a:endParaRPr/>
          </a:p>
          <a:p>
            <a:pPr marL="0" lvl="0" indent="0" algn="l" rtl="0">
              <a:lnSpc>
                <a:spcPct val="90000"/>
              </a:lnSpc>
              <a:spcBef>
                <a:spcPts val="1000"/>
              </a:spcBef>
              <a:spcAft>
                <a:spcPts val="0"/>
              </a:spcAft>
              <a:buClr>
                <a:schemeClr val="dk1"/>
              </a:buClr>
              <a:buSzPct val="100000"/>
              <a:buNone/>
            </a:pPr>
            <a:r>
              <a:rPr lang="en-GB">
                <a:latin typeface="Courier New"/>
                <a:ea typeface="Courier New"/>
                <a:cs typeface="Courier New"/>
                <a:sym typeface="Courier New"/>
              </a:rPr>
              <a:t>{</a:t>
            </a:r>
            <a:endParaRPr/>
          </a:p>
          <a:p>
            <a:pPr marL="0" lvl="0" indent="0" algn="l" rtl="0">
              <a:lnSpc>
                <a:spcPct val="90000"/>
              </a:lnSpc>
              <a:spcBef>
                <a:spcPts val="1000"/>
              </a:spcBef>
              <a:spcAft>
                <a:spcPts val="0"/>
              </a:spcAft>
              <a:buClr>
                <a:schemeClr val="dk1"/>
              </a:buClr>
              <a:buSzPct val="100000"/>
              <a:buNone/>
            </a:pPr>
            <a:r>
              <a:rPr lang="en-GB">
                <a:latin typeface="Courier New"/>
                <a:ea typeface="Courier New"/>
                <a:cs typeface="Courier New"/>
                <a:sym typeface="Courier New"/>
              </a:rPr>
              <a:t>  public:</a:t>
            </a:r>
            <a:endParaRPr/>
          </a:p>
          <a:p>
            <a:pPr marL="0" lvl="0" indent="0" algn="l" rtl="0">
              <a:lnSpc>
                <a:spcPct val="90000"/>
              </a:lnSpc>
              <a:spcBef>
                <a:spcPts val="1000"/>
              </a:spcBef>
              <a:spcAft>
                <a:spcPts val="0"/>
              </a:spcAft>
              <a:buClr>
                <a:schemeClr val="dk1"/>
              </a:buClr>
              <a:buSzPct val="100000"/>
              <a:buNone/>
            </a:pPr>
            <a:r>
              <a:rPr lang="en-GB">
                <a:latin typeface="Courier New"/>
                <a:ea typeface="Courier New"/>
                <a:cs typeface="Courier New"/>
                <a:sym typeface="Courier New"/>
              </a:rPr>
              <a:t>    decrementer() { };</a:t>
            </a:r>
            <a:endParaRPr/>
          </a:p>
          <a:p>
            <a:pPr marL="0" lvl="0" indent="0" algn="l" rtl="0">
              <a:lnSpc>
                <a:spcPct val="90000"/>
              </a:lnSpc>
              <a:spcBef>
                <a:spcPts val="1000"/>
              </a:spcBef>
              <a:spcAft>
                <a:spcPts val="0"/>
              </a:spcAft>
              <a:buClr>
                <a:schemeClr val="dk1"/>
              </a:buClr>
              <a:buSzPct val="100000"/>
              <a:buNone/>
            </a:pPr>
            <a:r>
              <a:rPr lang="en-GB">
                <a:latin typeface="Courier New"/>
                <a:ea typeface="Courier New"/>
                <a:cs typeface="Courier New"/>
                <a:sym typeface="Courier New"/>
              </a:rPr>
              <a:t>    ~decrementer() { };</a:t>
            </a:r>
            <a:endParaRPr/>
          </a:p>
          <a:p>
            <a:pPr marL="0" lvl="0" indent="0" algn="l" rtl="0">
              <a:lnSpc>
                <a:spcPct val="90000"/>
              </a:lnSpc>
              <a:spcBef>
                <a:spcPts val="1000"/>
              </a:spcBef>
              <a:spcAft>
                <a:spcPts val="0"/>
              </a:spcAft>
              <a:buClr>
                <a:schemeClr val="dk1"/>
              </a:buClr>
              <a:buSzPct val="100000"/>
              <a:buNone/>
            </a:pPr>
            <a:r>
              <a:rPr lang="en-GB">
                <a:latin typeface="Courier New"/>
                <a:ea typeface="Courier New"/>
                <a:cs typeface="Courier New"/>
                <a:sym typeface="Courier New"/>
              </a:rPr>
              <a:t>    void run()</a:t>
            </a:r>
            <a:endParaRPr/>
          </a:p>
          <a:p>
            <a:pPr marL="0" lvl="0" indent="0" algn="l" rtl="0">
              <a:lnSpc>
                <a:spcPct val="90000"/>
              </a:lnSpc>
              <a:spcBef>
                <a:spcPts val="1000"/>
              </a:spcBef>
              <a:spcAft>
                <a:spcPts val="0"/>
              </a:spcAft>
              <a:buClr>
                <a:schemeClr val="dk1"/>
              </a:buClr>
              <a:buSzPct val="100000"/>
              <a:buNone/>
            </a:pPr>
            <a:r>
              <a:rPr lang="en-GB">
                <a:latin typeface="Courier New"/>
                <a:ea typeface="Courier New"/>
                <a:cs typeface="Courier New"/>
                <a:sym typeface="Courier New"/>
              </a:rPr>
              <a:t>    {</a:t>
            </a:r>
            <a:endParaRPr/>
          </a:p>
          <a:p>
            <a:pPr marL="0" lvl="0" indent="0" algn="l" rtl="0">
              <a:lnSpc>
                <a:spcPct val="90000"/>
              </a:lnSpc>
              <a:spcBef>
                <a:spcPts val="1000"/>
              </a:spcBef>
              <a:spcAft>
                <a:spcPts val="0"/>
              </a:spcAft>
              <a:buClr>
                <a:schemeClr val="dk1"/>
              </a:buClr>
              <a:buSzPct val="100000"/>
              <a:buNone/>
            </a:pPr>
            <a:r>
              <a:rPr lang="en-GB">
                <a:latin typeface="Courier New"/>
                <a:ea typeface="Courier New"/>
                <a:cs typeface="Courier New"/>
                <a:sym typeface="Courier New"/>
              </a:rPr>
              <a:t>std::this_thread::sleep_for(std::chrono::microseconds(10));</a:t>
            </a:r>
            <a:endParaRPr/>
          </a:p>
          <a:p>
            <a:pPr marL="0" lvl="0" indent="0" algn="l" rtl="0">
              <a:lnSpc>
                <a:spcPct val="90000"/>
              </a:lnSpc>
              <a:spcBef>
                <a:spcPts val="1000"/>
              </a:spcBef>
              <a:spcAft>
                <a:spcPts val="0"/>
              </a:spcAft>
              <a:buClr>
                <a:schemeClr val="dk1"/>
              </a:buClr>
              <a:buSzPct val="100000"/>
              <a:buNone/>
            </a:pPr>
            <a:r>
              <a:rPr lang="en-GB">
                <a:latin typeface="Courier New"/>
                <a:ea typeface="Courier New"/>
                <a:cs typeface="Courier New"/>
                <a:sym typeface="Courier New"/>
              </a:rPr>
              <a:t>      for (long long int i = 0; i &lt; 100; i++)</a:t>
            </a:r>
            <a:endParaRPr/>
          </a:p>
          <a:p>
            <a:pPr marL="0" lvl="0" indent="0" algn="l" rtl="0">
              <a:lnSpc>
                <a:spcPct val="90000"/>
              </a:lnSpc>
              <a:spcBef>
                <a:spcPts val="1000"/>
              </a:spcBef>
              <a:spcAft>
                <a:spcPts val="0"/>
              </a:spcAft>
              <a:buClr>
                <a:schemeClr val="dk1"/>
              </a:buClr>
              <a:buSzPct val="100000"/>
              <a:buNone/>
            </a:pPr>
            <a:r>
              <a:rPr lang="en-GB">
                <a:latin typeface="Courier New"/>
                <a:ea typeface="Courier New"/>
                <a:cs typeface="Courier New"/>
                <a:sym typeface="Courier New"/>
              </a:rPr>
              <a:t>      {</a:t>
            </a:r>
            <a:endParaRPr/>
          </a:p>
          <a:p>
            <a:pPr marL="0" lvl="0" indent="0" algn="l" rtl="0">
              <a:lnSpc>
                <a:spcPct val="90000"/>
              </a:lnSpc>
              <a:spcBef>
                <a:spcPts val="1000"/>
              </a:spcBef>
              <a:spcAft>
                <a:spcPts val="0"/>
              </a:spcAft>
              <a:buClr>
                <a:schemeClr val="dk1"/>
              </a:buClr>
              <a:buSzPct val="100000"/>
              <a:buNone/>
            </a:pPr>
            <a:r>
              <a:rPr lang="en-GB">
                <a:latin typeface="Courier New"/>
                <a:ea typeface="Courier New"/>
                <a:cs typeface="Courier New"/>
                <a:sym typeface="Courier New"/>
              </a:rPr>
              <a:t>        racy.add(-1);</a:t>
            </a:r>
            <a:endParaRPr/>
          </a:p>
          <a:p>
            <a:pPr marL="0" lvl="0" indent="0" algn="l" rtl="0">
              <a:lnSpc>
                <a:spcPct val="90000"/>
              </a:lnSpc>
              <a:spcBef>
                <a:spcPts val="1000"/>
              </a:spcBef>
              <a:spcAft>
                <a:spcPts val="0"/>
              </a:spcAft>
              <a:buClr>
                <a:schemeClr val="dk1"/>
              </a:buClr>
              <a:buSzPct val="100000"/>
              <a:buNone/>
            </a:pPr>
            <a:r>
              <a:rPr lang="en-GB">
                <a:latin typeface="Courier New"/>
                <a:ea typeface="Courier New"/>
                <a:cs typeface="Courier New"/>
                <a:sym typeface="Courier New"/>
              </a:rPr>
              <a:t>std::this_thread::sleep_for(std::chrono::microseconds(10));</a:t>
            </a:r>
            <a:endParaRPr/>
          </a:p>
          <a:p>
            <a:pPr marL="0" lvl="0" indent="0" algn="l" rtl="0">
              <a:lnSpc>
                <a:spcPct val="90000"/>
              </a:lnSpc>
              <a:spcBef>
                <a:spcPts val="1000"/>
              </a:spcBef>
              <a:spcAft>
                <a:spcPts val="0"/>
              </a:spcAft>
              <a:buClr>
                <a:schemeClr val="dk1"/>
              </a:buClr>
              <a:buSzPct val="100000"/>
              <a:buNone/>
            </a:pPr>
            <a:r>
              <a:rPr lang="en-GB">
                <a:latin typeface="Courier New"/>
                <a:ea typeface="Courier New"/>
                <a:cs typeface="Courier New"/>
                <a:sym typeface="Courier New"/>
              </a:rPr>
              <a:t>      }</a:t>
            </a:r>
            <a:endParaRPr/>
          </a:p>
          <a:p>
            <a:pPr marL="0" lvl="0" indent="0" algn="l" rtl="0">
              <a:lnSpc>
                <a:spcPct val="90000"/>
              </a:lnSpc>
              <a:spcBef>
                <a:spcPts val="1000"/>
              </a:spcBef>
              <a:spcAft>
                <a:spcPts val="0"/>
              </a:spcAft>
              <a:buClr>
                <a:schemeClr val="dk1"/>
              </a:buClr>
              <a:buSzPct val="100000"/>
              <a:buNone/>
            </a:pPr>
            <a:r>
              <a:rPr lang="en-GB">
                <a:latin typeface="Courier New"/>
                <a:ea typeface="Courier New"/>
                <a:cs typeface="Courier New"/>
                <a:sym typeface="Courier New"/>
              </a:rPr>
              <a:t>    }</a:t>
            </a:r>
            <a:endParaRPr/>
          </a:p>
          <a:p>
            <a:pPr marL="0" lvl="0" indent="0" algn="l" rtl="0">
              <a:lnSpc>
                <a:spcPct val="90000"/>
              </a:lnSpc>
              <a:spcBef>
                <a:spcPts val="1000"/>
              </a:spcBef>
              <a:spcAft>
                <a:spcPts val="0"/>
              </a:spcAft>
              <a:buClr>
                <a:schemeClr val="dk1"/>
              </a:buClr>
              <a:buSzPct val="100000"/>
              <a:buNone/>
            </a:pPr>
            <a:r>
              <a:rPr lang="en-GB">
                <a:latin typeface="Courier New"/>
                <a:ea typeface="Courier New"/>
                <a:cs typeface="Courier New"/>
                <a:sym typeface="Courier New"/>
              </a:rPr>
              <a:t>};</a:t>
            </a:r>
            <a:endParaRPr/>
          </a:p>
          <a:p>
            <a:pPr marL="0" lvl="0" indent="0" algn="l" rtl="0">
              <a:lnSpc>
                <a:spcPct val="90000"/>
              </a:lnSpc>
              <a:spcBef>
                <a:spcPts val="1000"/>
              </a:spcBef>
              <a:spcAft>
                <a:spcPts val="0"/>
              </a:spcAft>
              <a:buClr>
                <a:schemeClr val="dk1"/>
              </a:buClr>
              <a:buSzPct val="100000"/>
              <a:buNone/>
            </a:pPr>
            <a:endParaRPr/>
          </a:p>
        </p:txBody>
      </p:sp>
      <p:sp>
        <p:nvSpPr>
          <p:cNvPr id="156" name="Google Shape;156;p6"/>
          <p:cNvSpPr/>
          <p:nvPr/>
        </p:nvSpPr>
        <p:spPr>
          <a:xfrm>
            <a:off x="7115503" y="4352407"/>
            <a:ext cx="1681800" cy="220800"/>
          </a:xfrm>
          <a:prstGeom prst="rect">
            <a:avLst/>
          </a:prstGeom>
          <a:solidFill>
            <a:srgbClr val="00B050">
              <a:alpha val="20000"/>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7" name="Google Shape;157;p6"/>
          <p:cNvSpPr/>
          <p:nvPr/>
        </p:nvSpPr>
        <p:spPr>
          <a:xfrm>
            <a:off x="1738858" y="4352407"/>
            <a:ext cx="1681800" cy="220800"/>
          </a:xfrm>
          <a:prstGeom prst="rect">
            <a:avLst/>
          </a:prstGeom>
          <a:solidFill>
            <a:srgbClr val="00B050">
              <a:alpha val="20000"/>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7"/>
          <p:cNvSpPr txBox="1">
            <a:spLocks noGrp="1"/>
          </p:cNvSpPr>
          <p:nvPr>
            <p:ph type="title"/>
          </p:nvPr>
        </p:nvSpPr>
        <p:spPr>
          <a:xfrm>
            <a:off x="838200" y="365125"/>
            <a:ext cx="10515600" cy="666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GB"/>
              <a:t>Race condition – C++</a:t>
            </a:r>
            <a:endParaRPr/>
          </a:p>
        </p:txBody>
      </p:sp>
      <p:sp>
        <p:nvSpPr>
          <p:cNvPr id="163" name="Google Shape;163;p7"/>
          <p:cNvSpPr txBox="1">
            <a:spLocks noGrp="1"/>
          </p:cNvSpPr>
          <p:nvPr>
            <p:ph type="body" idx="1"/>
          </p:nvPr>
        </p:nvSpPr>
        <p:spPr>
          <a:xfrm>
            <a:off x="838200" y="1156771"/>
            <a:ext cx="10515600" cy="5020192"/>
          </a:xfrm>
          <a:prstGeom prst="rect">
            <a:avLst/>
          </a:prstGeom>
          <a:noFill/>
          <a:ln>
            <a:noFill/>
          </a:ln>
        </p:spPr>
        <p:txBody>
          <a:bodyPr spcFirstLastPara="1" wrap="square" lIns="91425" tIns="45700" rIns="91425" bIns="45700" anchor="t" anchorCtr="0">
            <a:normAutofit fontScale="62500" lnSpcReduction="20000"/>
          </a:bodyPr>
          <a:lstStyle/>
          <a:p>
            <a:pPr marL="0" lvl="0" indent="0" algn="l" rtl="0">
              <a:lnSpc>
                <a:spcPct val="90000"/>
              </a:lnSpc>
              <a:spcBef>
                <a:spcPts val="0"/>
              </a:spcBef>
              <a:spcAft>
                <a:spcPts val="0"/>
              </a:spcAft>
              <a:buClr>
                <a:schemeClr val="dk1"/>
              </a:buClr>
              <a:buSzPct val="100000"/>
              <a:buNone/>
            </a:pPr>
            <a:r>
              <a:rPr lang="en-GB">
                <a:latin typeface="Courier New"/>
                <a:ea typeface="Courier New"/>
                <a:cs typeface="Courier New"/>
                <a:sym typeface="Courier New"/>
              </a:rPr>
              <a:t>int main()</a:t>
            </a:r>
            <a:endParaRPr/>
          </a:p>
          <a:p>
            <a:pPr marL="0" lvl="0" indent="0" algn="l" rtl="0">
              <a:lnSpc>
                <a:spcPct val="90000"/>
              </a:lnSpc>
              <a:spcBef>
                <a:spcPts val="1000"/>
              </a:spcBef>
              <a:spcAft>
                <a:spcPts val="0"/>
              </a:spcAft>
              <a:buClr>
                <a:schemeClr val="dk1"/>
              </a:buClr>
              <a:buSzPct val="100000"/>
              <a:buNone/>
            </a:pPr>
            <a:r>
              <a:rPr lang="en-GB">
                <a:latin typeface="Courier New"/>
                <a:ea typeface="Courier New"/>
                <a:cs typeface="Courier New"/>
                <a:sym typeface="Courier New"/>
              </a:rPr>
              <a:t>{</a:t>
            </a:r>
            <a:endParaRPr/>
          </a:p>
          <a:p>
            <a:pPr marL="0" lvl="0" indent="0" algn="l" rtl="0">
              <a:lnSpc>
                <a:spcPct val="90000"/>
              </a:lnSpc>
              <a:spcBef>
                <a:spcPts val="1000"/>
              </a:spcBef>
              <a:spcAft>
                <a:spcPts val="0"/>
              </a:spcAft>
              <a:buClr>
                <a:schemeClr val="dk1"/>
              </a:buClr>
              <a:buSzPct val="100000"/>
              <a:buNone/>
            </a:pPr>
            <a:r>
              <a:rPr lang="en-GB">
                <a:latin typeface="Courier New"/>
                <a:ea typeface="Courier New"/>
                <a:cs typeface="Courier New"/>
                <a:sym typeface="Courier New"/>
              </a:rPr>
              <a:t>    incrementer inc;</a:t>
            </a:r>
            <a:endParaRPr/>
          </a:p>
          <a:p>
            <a:pPr marL="0" lvl="0" indent="0" algn="l" rtl="0">
              <a:lnSpc>
                <a:spcPct val="90000"/>
              </a:lnSpc>
              <a:spcBef>
                <a:spcPts val="1000"/>
              </a:spcBef>
              <a:spcAft>
                <a:spcPts val="0"/>
              </a:spcAft>
              <a:buClr>
                <a:schemeClr val="dk1"/>
              </a:buClr>
              <a:buSzPct val="100000"/>
              <a:buNone/>
            </a:pPr>
            <a:r>
              <a:rPr lang="en-GB">
                <a:latin typeface="Courier New"/>
                <a:ea typeface="Courier New"/>
                <a:cs typeface="Courier New"/>
                <a:sym typeface="Courier New"/>
              </a:rPr>
              <a:t>    decrementer dec;</a:t>
            </a:r>
            <a:endParaRPr/>
          </a:p>
          <a:p>
            <a:pPr marL="0" lvl="0" indent="0" algn="l" rtl="0">
              <a:lnSpc>
                <a:spcPct val="90000"/>
              </a:lnSpc>
              <a:spcBef>
                <a:spcPts val="1000"/>
              </a:spcBef>
              <a:spcAft>
                <a:spcPts val="0"/>
              </a:spcAft>
              <a:buClr>
                <a:schemeClr val="dk1"/>
              </a:buClr>
              <a:buSzPct val="100000"/>
              <a:buNone/>
            </a:pPr>
            <a:endParaRPr>
              <a:latin typeface="Courier New"/>
              <a:ea typeface="Courier New"/>
              <a:cs typeface="Courier New"/>
              <a:sym typeface="Courier New"/>
            </a:endParaRPr>
          </a:p>
          <a:p>
            <a:pPr marL="0" lvl="0" indent="0" algn="l" rtl="0">
              <a:lnSpc>
                <a:spcPct val="90000"/>
              </a:lnSpc>
              <a:spcBef>
                <a:spcPts val="1000"/>
              </a:spcBef>
              <a:spcAft>
                <a:spcPts val="0"/>
              </a:spcAft>
              <a:buClr>
                <a:schemeClr val="dk1"/>
              </a:buClr>
              <a:buSzPct val="100000"/>
              <a:buNone/>
            </a:pPr>
            <a:r>
              <a:rPr lang="en-GB">
                <a:latin typeface="Courier New"/>
                <a:ea typeface="Courier New"/>
                <a:cs typeface="Courier New"/>
                <a:sym typeface="Courier New"/>
              </a:rPr>
              <a:t>    std::thread t1(&amp;incrementer::run, &amp;inc);</a:t>
            </a:r>
            <a:endParaRPr/>
          </a:p>
          <a:p>
            <a:pPr marL="0" lvl="0" indent="0" algn="l" rtl="0">
              <a:lnSpc>
                <a:spcPct val="90000"/>
              </a:lnSpc>
              <a:spcBef>
                <a:spcPts val="1000"/>
              </a:spcBef>
              <a:spcAft>
                <a:spcPts val="0"/>
              </a:spcAft>
              <a:buClr>
                <a:schemeClr val="dk1"/>
              </a:buClr>
              <a:buSzPct val="100000"/>
              <a:buNone/>
            </a:pPr>
            <a:r>
              <a:rPr lang="en-GB">
                <a:latin typeface="Courier New"/>
                <a:ea typeface="Courier New"/>
                <a:cs typeface="Courier New"/>
                <a:sym typeface="Courier New"/>
              </a:rPr>
              <a:t>    std::thread t2(&amp;decrementer::run, &amp;dec);</a:t>
            </a:r>
            <a:endParaRPr/>
          </a:p>
          <a:p>
            <a:pPr marL="0" lvl="0" indent="0" algn="l" rtl="0">
              <a:lnSpc>
                <a:spcPct val="90000"/>
              </a:lnSpc>
              <a:spcBef>
                <a:spcPts val="1000"/>
              </a:spcBef>
              <a:spcAft>
                <a:spcPts val="0"/>
              </a:spcAft>
              <a:buClr>
                <a:schemeClr val="dk1"/>
              </a:buClr>
              <a:buSzPct val="100000"/>
              <a:buNone/>
            </a:pPr>
            <a:endParaRPr>
              <a:latin typeface="Courier New"/>
              <a:ea typeface="Courier New"/>
              <a:cs typeface="Courier New"/>
              <a:sym typeface="Courier New"/>
            </a:endParaRPr>
          </a:p>
          <a:p>
            <a:pPr marL="0" lvl="0" indent="0" algn="l" rtl="0">
              <a:lnSpc>
                <a:spcPct val="90000"/>
              </a:lnSpc>
              <a:spcBef>
                <a:spcPts val="1000"/>
              </a:spcBef>
              <a:spcAft>
                <a:spcPts val="0"/>
              </a:spcAft>
              <a:buClr>
                <a:schemeClr val="dk1"/>
              </a:buClr>
              <a:buSzPct val="100000"/>
              <a:buNone/>
            </a:pPr>
            <a:r>
              <a:rPr lang="en-GB">
                <a:latin typeface="Courier New"/>
                <a:ea typeface="Courier New"/>
                <a:cs typeface="Courier New"/>
                <a:sym typeface="Courier New"/>
              </a:rPr>
              <a:t>    t1.join();</a:t>
            </a:r>
            <a:endParaRPr/>
          </a:p>
          <a:p>
            <a:pPr marL="0" lvl="0" indent="0" algn="l" rtl="0">
              <a:lnSpc>
                <a:spcPct val="90000"/>
              </a:lnSpc>
              <a:spcBef>
                <a:spcPts val="1000"/>
              </a:spcBef>
              <a:spcAft>
                <a:spcPts val="0"/>
              </a:spcAft>
              <a:buClr>
                <a:schemeClr val="dk1"/>
              </a:buClr>
              <a:buSzPct val="100000"/>
              <a:buNone/>
            </a:pPr>
            <a:r>
              <a:rPr lang="en-GB">
                <a:latin typeface="Courier New"/>
                <a:ea typeface="Courier New"/>
                <a:cs typeface="Courier New"/>
                <a:sym typeface="Courier New"/>
              </a:rPr>
              <a:t>    t2.join();</a:t>
            </a:r>
            <a:endParaRPr/>
          </a:p>
          <a:p>
            <a:pPr marL="0" lvl="0" indent="0" algn="l" rtl="0">
              <a:lnSpc>
                <a:spcPct val="90000"/>
              </a:lnSpc>
              <a:spcBef>
                <a:spcPts val="1000"/>
              </a:spcBef>
              <a:spcAft>
                <a:spcPts val="0"/>
              </a:spcAft>
              <a:buClr>
                <a:schemeClr val="dk1"/>
              </a:buClr>
              <a:buSzPct val="100000"/>
              <a:buNone/>
            </a:pPr>
            <a:endParaRPr>
              <a:latin typeface="Courier New"/>
              <a:ea typeface="Courier New"/>
              <a:cs typeface="Courier New"/>
              <a:sym typeface="Courier New"/>
            </a:endParaRPr>
          </a:p>
          <a:p>
            <a:pPr marL="0" lvl="0" indent="0" algn="l" rtl="0">
              <a:lnSpc>
                <a:spcPct val="90000"/>
              </a:lnSpc>
              <a:spcBef>
                <a:spcPts val="1000"/>
              </a:spcBef>
              <a:spcAft>
                <a:spcPts val="0"/>
              </a:spcAft>
              <a:buClr>
                <a:schemeClr val="dk1"/>
              </a:buClr>
              <a:buSzPct val="100000"/>
              <a:buNone/>
            </a:pPr>
            <a:r>
              <a:rPr lang="en-GB">
                <a:latin typeface="Courier New"/>
                <a:ea typeface="Courier New"/>
                <a:cs typeface="Courier New"/>
                <a:sym typeface="Courier New"/>
              </a:rPr>
              <a:t>    std::cout &lt;&lt; "Final value: " &lt;&lt; racy.get() &lt;&lt; std::endl;</a:t>
            </a:r>
            <a:endParaRPr/>
          </a:p>
          <a:p>
            <a:pPr marL="0" lvl="0" indent="0" algn="l" rtl="0">
              <a:lnSpc>
                <a:spcPct val="90000"/>
              </a:lnSpc>
              <a:spcBef>
                <a:spcPts val="1000"/>
              </a:spcBef>
              <a:spcAft>
                <a:spcPts val="0"/>
              </a:spcAft>
              <a:buClr>
                <a:schemeClr val="dk1"/>
              </a:buClr>
              <a:buSzPct val="100000"/>
              <a:buNone/>
            </a:pPr>
            <a:endParaRPr>
              <a:latin typeface="Courier New"/>
              <a:ea typeface="Courier New"/>
              <a:cs typeface="Courier New"/>
              <a:sym typeface="Courier New"/>
            </a:endParaRPr>
          </a:p>
          <a:p>
            <a:pPr marL="0" lvl="0" indent="0" algn="l" rtl="0">
              <a:lnSpc>
                <a:spcPct val="90000"/>
              </a:lnSpc>
              <a:spcBef>
                <a:spcPts val="1000"/>
              </a:spcBef>
              <a:spcAft>
                <a:spcPts val="0"/>
              </a:spcAft>
              <a:buClr>
                <a:schemeClr val="dk1"/>
              </a:buClr>
              <a:buSzPct val="100000"/>
              <a:buNone/>
            </a:pPr>
            <a:r>
              <a:rPr lang="en-GB">
                <a:latin typeface="Courier New"/>
                <a:ea typeface="Courier New"/>
                <a:cs typeface="Courier New"/>
                <a:sym typeface="Courier New"/>
              </a:rPr>
              <a:t>    return 0;</a:t>
            </a:r>
            <a:endParaRPr/>
          </a:p>
          <a:p>
            <a:pPr marL="0" lvl="0" indent="0" algn="l" rtl="0">
              <a:lnSpc>
                <a:spcPct val="90000"/>
              </a:lnSpc>
              <a:spcBef>
                <a:spcPts val="1000"/>
              </a:spcBef>
              <a:spcAft>
                <a:spcPts val="0"/>
              </a:spcAft>
              <a:buClr>
                <a:schemeClr val="dk1"/>
              </a:buClr>
              <a:buSzPct val="100000"/>
              <a:buNone/>
            </a:pPr>
            <a:r>
              <a:rPr lang="en-GB">
                <a:latin typeface="Courier New"/>
                <a:ea typeface="Courier New"/>
                <a:cs typeface="Courier New"/>
                <a:sym typeface="Courier New"/>
              </a:rPr>
              <a:t>}</a:t>
            </a:r>
            <a:endParaRPr/>
          </a:p>
          <a:p>
            <a:pPr marL="0" lvl="0" indent="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8"/>
          <p:cNvSpPr txBox="1">
            <a:spLocks noGrp="1"/>
          </p:cNvSpPr>
          <p:nvPr>
            <p:ph type="title"/>
          </p:nvPr>
        </p:nvSpPr>
        <p:spPr>
          <a:xfrm>
            <a:off x="838200" y="365125"/>
            <a:ext cx="10515600" cy="666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GB"/>
              <a:t>Run example – ex3</a:t>
            </a:r>
            <a:endParaRPr/>
          </a:p>
        </p:txBody>
      </p:sp>
      <p:sp>
        <p:nvSpPr>
          <p:cNvPr id="169" name="Google Shape;169;p8"/>
          <p:cNvSpPr txBox="1">
            <a:spLocks noGrp="1"/>
          </p:cNvSpPr>
          <p:nvPr>
            <p:ph type="body" idx="1"/>
          </p:nvPr>
        </p:nvSpPr>
        <p:spPr>
          <a:xfrm>
            <a:off x="838200" y="1156771"/>
            <a:ext cx="10515600" cy="502019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None/>
            </a:pPr>
            <a:r>
              <a:rPr lang="en-GB" sz="6000"/>
              <a:t>Why the unexpected result?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9"/>
          <p:cNvSpPr txBox="1">
            <a:spLocks noGrp="1"/>
          </p:cNvSpPr>
          <p:nvPr>
            <p:ph type="title"/>
          </p:nvPr>
        </p:nvSpPr>
        <p:spPr>
          <a:xfrm>
            <a:off x="838200" y="365125"/>
            <a:ext cx="10515600" cy="666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GB"/>
              <a:t>Race condition – C++</a:t>
            </a:r>
            <a:endParaRPr/>
          </a:p>
        </p:txBody>
      </p:sp>
      <p:sp>
        <p:nvSpPr>
          <p:cNvPr id="175" name="Google Shape;175;p9"/>
          <p:cNvSpPr txBox="1">
            <a:spLocks noGrp="1"/>
          </p:cNvSpPr>
          <p:nvPr>
            <p:ph type="body" idx="1"/>
          </p:nvPr>
        </p:nvSpPr>
        <p:spPr>
          <a:xfrm>
            <a:off x="838200" y="1156771"/>
            <a:ext cx="10515600" cy="5020192"/>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lnSpc>
                <a:spcPct val="90000"/>
              </a:lnSpc>
              <a:spcBef>
                <a:spcPts val="0"/>
              </a:spcBef>
              <a:spcAft>
                <a:spcPts val="0"/>
              </a:spcAft>
              <a:buClr>
                <a:schemeClr val="dk1"/>
              </a:buClr>
              <a:buSzPct val="100000"/>
              <a:buNone/>
            </a:pPr>
            <a:r>
              <a:rPr lang="en-GB">
                <a:latin typeface="Courier New"/>
                <a:ea typeface="Courier New"/>
                <a:cs typeface="Courier New"/>
                <a:sym typeface="Courier New"/>
              </a:rPr>
              <a:t>class counter {</a:t>
            </a:r>
            <a:endParaRPr/>
          </a:p>
          <a:p>
            <a:pPr marL="0" lvl="0" indent="0" algn="l" rtl="0">
              <a:lnSpc>
                <a:spcPct val="90000"/>
              </a:lnSpc>
              <a:spcBef>
                <a:spcPts val="1000"/>
              </a:spcBef>
              <a:spcAft>
                <a:spcPts val="0"/>
              </a:spcAft>
              <a:buClr>
                <a:schemeClr val="dk1"/>
              </a:buClr>
              <a:buSzPct val="100000"/>
              <a:buNone/>
            </a:pPr>
            <a:r>
              <a:rPr lang="en-GB">
                <a:latin typeface="Courier New"/>
                <a:ea typeface="Courier New"/>
                <a:cs typeface="Courier New"/>
                <a:sym typeface="Courier New"/>
              </a:rPr>
              <a:t> private:</a:t>
            </a:r>
            <a:endParaRPr/>
          </a:p>
          <a:p>
            <a:pPr marL="0" lvl="0" indent="0" algn="l" rtl="0">
              <a:lnSpc>
                <a:spcPct val="90000"/>
              </a:lnSpc>
              <a:spcBef>
                <a:spcPts val="1000"/>
              </a:spcBef>
              <a:spcAft>
                <a:spcPts val="0"/>
              </a:spcAft>
              <a:buClr>
                <a:schemeClr val="dk1"/>
              </a:buClr>
              <a:buSzPct val="100000"/>
              <a:buNone/>
            </a:pPr>
            <a:r>
              <a:rPr lang="en-GB">
                <a:latin typeface="Courier New"/>
                <a:ea typeface="Courier New"/>
                <a:cs typeface="Courier New"/>
                <a:sym typeface="Courier New"/>
              </a:rPr>
              <a:t>  long long int value;</a:t>
            </a:r>
            <a:endParaRPr/>
          </a:p>
          <a:p>
            <a:pPr marL="0" lvl="0" indent="0" algn="l" rtl="0">
              <a:lnSpc>
                <a:spcPct val="90000"/>
              </a:lnSpc>
              <a:spcBef>
                <a:spcPts val="1000"/>
              </a:spcBef>
              <a:spcAft>
                <a:spcPts val="0"/>
              </a:spcAft>
              <a:buClr>
                <a:schemeClr val="dk1"/>
              </a:buClr>
              <a:buSzPct val="100000"/>
              <a:buNone/>
            </a:pPr>
            <a:r>
              <a:rPr lang="en-GB">
                <a:latin typeface="Courier New"/>
                <a:ea typeface="Courier New"/>
                <a:cs typeface="Courier New"/>
                <a:sym typeface="Courier New"/>
              </a:rPr>
              <a:t> public:</a:t>
            </a:r>
            <a:endParaRPr/>
          </a:p>
          <a:p>
            <a:pPr marL="0" lvl="0" indent="0" algn="l" rtl="0">
              <a:lnSpc>
                <a:spcPct val="90000"/>
              </a:lnSpc>
              <a:spcBef>
                <a:spcPts val="1000"/>
              </a:spcBef>
              <a:spcAft>
                <a:spcPts val="0"/>
              </a:spcAft>
              <a:buClr>
                <a:schemeClr val="dk1"/>
              </a:buClr>
              <a:buSzPct val="100000"/>
              <a:buNone/>
            </a:pPr>
            <a:r>
              <a:rPr lang="en-GB">
                <a:latin typeface="Courier New"/>
                <a:ea typeface="Courier New"/>
                <a:cs typeface="Courier New"/>
                <a:sym typeface="Courier New"/>
              </a:rPr>
              <a:t>  counter() {this -&gt; value = 0;}</a:t>
            </a:r>
            <a:endParaRPr/>
          </a:p>
          <a:p>
            <a:pPr marL="0" lvl="0" indent="0" algn="l" rtl="0">
              <a:lnSpc>
                <a:spcPct val="90000"/>
              </a:lnSpc>
              <a:spcBef>
                <a:spcPts val="1000"/>
              </a:spcBef>
              <a:spcAft>
                <a:spcPts val="0"/>
              </a:spcAft>
              <a:buClr>
                <a:schemeClr val="dk1"/>
              </a:buClr>
              <a:buSzPct val="100000"/>
              <a:buNone/>
            </a:pPr>
            <a:r>
              <a:rPr lang="en-GB">
                <a:latin typeface="Courier New"/>
                <a:ea typeface="Courier New"/>
                <a:cs typeface="Courier New"/>
                <a:sym typeface="Courier New"/>
              </a:rPr>
              <a:t>  ~counter() { };</a:t>
            </a:r>
            <a:endParaRPr/>
          </a:p>
          <a:p>
            <a:pPr marL="0" lvl="0" indent="0" algn="l" rtl="0">
              <a:lnSpc>
                <a:spcPct val="90000"/>
              </a:lnSpc>
              <a:spcBef>
                <a:spcPts val="1000"/>
              </a:spcBef>
              <a:spcAft>
                <a:spcPts val="0"/>
              </a:spcAft>
              <a:buClr>
                <a:schemeClr val="dk1"/>
              </a:buClr>
              <a:buSzPct val="100000"/>
              <a:buNone/>
            </a:pPr>
            <a:endParaRPr>
              <a:latin typeface="Courier New"/>
              <a:ea typeface="Courier New"/>
              <a:cs typeface="Courier New"/>
              <a:sym typeface="Courier New"/>
            </a:endParaRPr>
          </a:p>
          <a:p>
            <a:pPr marL="0" lvl="0" indent="0" algn="l" rtl="0">
              <a:lnSpc>
                <a:spcPct val="90000"/>
              </a:lnSpc>
              <a:spcBef>
                <a:spcPts val="1000"/>
              </a:spcBef>
              <a:spcAft>
                <a:spcPts val="0"/>
              </a:spcAft>
              <a:buClr>
                <a:schemeClr val="dk1"/>
              </a:buClr>
              <a:buSzPct val="100000"/>
              <a:buNone/>
            </a:pPr>
            <a:r>
              <a:rPr lang="en-GB">
                <a:latin typeface="Courier New"/>
                <a:ea typeface="Courier New"/>
                <a:cs typeface="Courier New"/>
                <a:sym typeface="Courier New"/>
              </a:rPr>
              <a:t>  void </a:t>
            </a:r>
            <a:r>
              <a:rPr lang="en-GB" b="1">
                <a:latin typeface="Courier New"/>
                <a:ea typeface="Courier New"/>
                <a:cs typeface="Courier New"/>
                <a:sym typeface="Courier New"/>
              </a:rPr>
              <a:t>add</a:t>
            </a:r>
            <a:r>
              <a:rPr lang="en-GB">
                <a:latin typeface="Courier New"/>
                <a:ea typeface="Courier New"/>
                <a:cs typeface="Courier New"/>
                <a:sym typeface="Courier New"/>
              </a:rPr>
              <a:t>(long long int increment)</a:t>
            </a:r>
            <a:endParaRPr/>
          </a:p>
          <a:p>
            <a:pPr marL="0" lvl="0" indent="0" algn="l" rtl="0">
              <a:lnSpc>
                <a:spcPct val="90000"/>
              </a:lnSpc>
              <a:spcBef>
                <a:spcPts val="1000"/>
              </a:spcBef>
              <a:spcAft>
                <a:spcPts val="0"/>
              </a:spcAft>
              <a:buClr>
                <a:schemeClr val="dk1"/>
              </a:buClr>
              <a:buSzPct val="100000"/>
              <a:buNone/>
            </a:pPr>
            <a:r>
              <a:rPr lang="en-GB">
                <a:latin typeface="Courier New"/>
                <a:ea typeface="Courier New"/>
                <a:cs typeface="Courier New"/>
                <a:sym typeface="Courier New"/>
              </a:rPr>
              <a:t>  {</a:t>
            </a:r>
            <a:endParaRPr/>
          </a:p>
          <a:p>
            <a:pPr marL="0" lvl="0" indent="0" algn="l" rtl="0">
              <a:lnSpc>
                <a:spcPct val="90000"/>
              </a:lnSpc>
              <a:spcBef>
                <a:spcPts val="1000"/>
              </a:spcBef>
              <a:spcAft>
                <a:spcPts val="0"/>
              </a:spcAft>
              <a:buClr>
                <a:schemeClr val="dk1"/>
              </a:buClr>
              <a:buSzPct val="100000"/>
              <a:buNone/>
            </a:pPr>
            <a:r>
              <a:rPr lang="en-GB">
                <a:latin typeface="Courier New"/>
                <a:ea typeface="Courier New"/>
                <a:cs typeface="Courier New"/>
                <a:sym typeface="Courier New"/>
              </a:rPr>
              <a:t>    this -&gt; value += increment;</a:t>
            </a:r>
            <a:endParaRPr/>
          </a:p>
          <a:p>
            <a:pPr marL="0" lvl="0" indent="0" algn="l" rtl="0">
              <a:lnSpc>
                <a:spcPct val="90000"/>
              </a:lnSpc>
              <a:spcBef>
                <a:spcPts val="1000"/>
              </a:spcBef>
              <a:spcAft>
                <a:spcPts val="0"/>
              </a:spcAft>
              <a:buClr>
                <a:schemeClr val="dk1"/>
              </a:buClr>
              <a:buSzPct val="100000"/>
              <a:buNone/>
            </a:pPr>
            <a:r>
              <a:rPr lang="en-GB">
                <a:latin typeface="Courier New"/>
                <a:ea typeface="Courier New"/>
                <a:cs typeface="Courier New"/>
                <a:sym typeface="Courier New"/>
              </a:rPr>
              <a:t>  }</a:t>
            </a:r>
            <a:endParaRPr/>
          </a:p>
          <a:p>
            <a:pPr marL="0" lvl="0" indent="0" algn="l" rtl="0">
              <a:lnSpc>
                <a:spcPct val="90000"/>
              </a:lnSpc>
              <a:spcBef>
                <a:spcPts val="1000"/>
              </a:spcBef>
              <a:spcAft>
                <a:spcPts val="0"/>
              </a:spcAft>
              <a:buClr>
                <a:schemeClr val="dk1"/>
              </a:buClr>
              <a:buSzPct val="100000"/>
              <a:buNone/>
            </a:pPr>
            <a:endParaRPr>
              <a:latin typeface="Courier New"/>
              <a:ea typeface="Courier New"/>
              <a:cs typeface="Courier New"/>
              <a:sym typeface="Courier New"/>
            </a:endParaRPr>
          </a:p>
          <a:p>
            <a:pPr marL="0" lvl="0" indent="0" algn="l" rtl="0">
              <a:lnSpc>
                <a:spcPct val="90000"/>
              </a:lnSpc>
              <a:spcBef>
                <a:spcPts val="1000"/>
              </a:spcBef>
              <a:spcAft>
                <a:spcPts val="0"/>
              </a:spcAft>
              <a:buClr>
                <a:schemeClr val="dk1"/>
              </a:buClr>
              <a:buSzPct val="100000"/>
              <a:buNone/>
            </a:pPr>
            <a:r>
              <a:rPr lang="en-GB">
                <a:latin typeface="Courier New"/>
                <a:ea typeface="Courier New"/>
                <a:cs typeface="Courier New"/>
                <a:sym typeface="Courier New"/>
              </a:rPr>
              <a:t>  long long int </a:t>
            </a:r>
            <a:r>
              <a:rPr lang="en-GB" b="1">
                <a:latin typeface="Courier New"/>
                <a:ea typeface="Courier New"/>
                <a:cs typeface="Courier New"/>
                <a:sym typeface="Courier New"/>
              </a:rPr>
              <a:t>get</a:t>
            </a:r>
            <a:r>
              <a:rPr lang="en-GB">
                <a:latin typeface="Courier New"/>
                <a:ea typeface="Courier New"/>
                <a:cs typeface="Courier New"/>
                <a:sym typeface="Courier New"/>
              </a:rPr>
              <a:t>() {return value;}</a:t>
            </a:r>
            <a:endParaRPr/>
          </a:p>
          <a:p>
            <a:pPr marL="0" lvl="0" indent="0" algn="l" rtl="0">
              <a:lnSpc>
                <a:spcPct val="90000"/>
              </a:lnSpc>
              <a:spcBef>
                <a:spcPts val="1000"/>
              </a:spcBef>
              <a:spcAft>
                <a:spcPts val="0"/>
              </a:spcAft>
              <a:buClr>
                <a:schemeClr val="dk1"/>
              </a:buClr>
              <a:buSzPct val="100000"/>
              <a:buNone/>
            </a:pPr>
            <a:r>
              <a:rPr lang="en-GB">
                <a:latin typeface="Courier New"/>
                <a:ea typeface="Courier New"/>
                <a:cs typeface="Courier New"/>
                <a:sym typeface="Courier New"/>
              </a:rPr>
              <a:t>};</a:t>
            </a:r>
            <a:endParaRPr/>
          </a:p>
        </p:txBody>
      </p:sp>
      <p:sp>
        <p:nvSpPr>
          <p:cNvPr id="176" name="Google Shape;176;p9"/>
          <p:cNvSpPr/>
          <p:nvPr/>
        </p:nvSpPr>
        <p:spPr>
          <a:xfrm>
            <a:off x="1446484" y="4229487"/>
            <a:ext cx="4272998" cy="220717"/>
          </a:xfrm>
          <a:prstGeom prst="rect">
            <a:avLst/>
          </a:prstGeom>
          <a:solidFill>
            <a:srgbClr val="00B050">
              <a:alpha val="20000"/>
            </a:srgbClr>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7" name="Google Shape;177;p9"/>
          <p:cNvSpPr txBox="1"/>
          <p:nvPr/>
        </p:nvSpPr>
        <p:spPr>
          <a:xfrm>
            <a:off x="7243482" y="4155179"/>
            <a:ext cx="2967318" cy="369332"/>
          </a:xfrm>
          <a:prstGeom prst="rect">
            <a:avLst/>
          </a:prstGeom>
          <a:noFill/>
          <a:ln w="9525" cap="flat" cmpd="sng">
            <a:solidFill>
              <a:srgbClr val="31538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a:solidFill>
                  <a:schemeClr val="dk1"/>
                </a:solidFill>
                <a:latin typeface="Calibri"/>
                <a:ea typeface="Calibri"/>
                <a:cs typeface="Calibri"/>
                <a:sym typeface="Calibri"/>
              </a:rPr>
              <a:t>Read-Modify-Write operation</a:t>
            </a:r>
            <a:endParaRPr/>
          </a:p>
        </p:txBody>
      </p:sp>
      <p:sp>
        <p:nvSpPr>
          <p:cNvPr id="178" name="Google Shape;178;p9"/>
          <p:cNvSpPr/>
          <p:nvPr/>
        </p:nvSpPr>
        <p:spPr>
          <a:xfrm rot="10800000">
            <a:off x="5934635" y="4188372"/>
            <a:ext cx="1308846" cy="302946"/>
          </a:xfrm>
          <a:prstGeom prst="rightArrow">
            <a:avLst>
              <a:gd name="adj1" fmla="val 50000"/>
              <a:gd name="adj2" fmla="val 67755"/>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TotalTime>
  <Words>1149</Words>
  <Application>Microsoft Office PowerPoint</Application>
  <PresentationFormat>Widescreen</PresentationFormat>
  <Paragraphs>216</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Courier New</vt:lpstr>
      <vt:lpstr>Office Theme</vt:lpstr>
      <vt:lpstr>Concurrent and Parallel Systems Mutex variables</vt:lpstr>
      <vt:lpstr>Topics</vt:lpstr>
      <vt:lpstr>Definition</vt:lpstr>
      <vt:lpstr>Race condition</vt:lpstr>
      <vt:lpstr>Race condition – C++</vt:lpstr>
      <vt:lpstr>Race condition – C++</vt:lpstr>
      <vt:lpstr>Race condition – C++</vt:lpstr>
      <vt:lpstr>Run example – ex3</vt:lpstr>
      <vt:lpstr>Race condition – C++</vt:lpstr>
      <vt:lpstr>Race condition - Details</vt:lpstr>
      <vt:lpstr>Race condition – Solution – C++</vt:lpstr>
      <vt:lpstr>Mutex variables</vt:lpstr>
      <vt:lpstr>Run example – ex4</vt:lpstr>
      <vt:lpstr>Drawback of mutexes</vt:lpstr>
      <vt:lpstr>Common pitfalls</vt:lpstr>
      <vt:lpstr>std::unique_lock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Concurrent and Parallel Systems Mutex variables</dc:title>
  <dc:creator>Davies, Sergio</dc:creator>
  <cp:lastModifiedBy>Davies, Sergio</cp:lastModifiedBy>
  <cp:revision>5</cp:revision>
  <dcterms:created xsi:type="dcterms:W3CDTF">2019-09-09T15:42:31Z</dcterms:created>
  <dcterms:modified xsi:type="dcterms:W3CDTF">2022-09-28T17:17:00Z</dcterms:modified>
</cp:coreProperties>
</file>