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HZiDM2ozQjxl8IdDvpXnC1+XW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A77322-65E4-4F88-8AF6-D8EBEBDB3E67}">
  <a:tblStyle styleId="{9CA77322-65E4-4F88-8AF6-D8EBEBDB3E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/>
          <p:nvPr/>
        </p:nvSpPr>
        <p:spPr>
          <a:xfrm>
            <a:off x="838200" y="1112452"/>
            <a:ext cx="10515600" cy="2397511"/>
          </a:xfrm>
          <a:prstGeom prst="roundRect">
            <a:avLst>
              <a:gd name="adj" fmla="val 16667"/>
            </a:avLst>
          </a:prstGeom>
          <a:solidFill>
            <a:srgbClr val="3333B3"/>
          </a:solidFill>
          <a:ln w="12700" cap="flat" cmpd="sng">
            <a:solidFill>
              <a:srgbClr val="3333B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body" idx="1"/>
          </p:nvPr>
        </p:nvSpPr>
        <p:spPr>
          <a:xfrm rot="5400000">
            <a:off x="3585000" y="-1591200"/>
            <a:ext cx="50220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155600"/>
            <a:ext cx="5181600" cy="5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155600"/>
            <a:ext cx="5181600" cy="5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1"/>
          </p:nvPr>
        </p:nvSpPr>
        <p:spPr>
          <a:xfrm>
            <a:off x="838200" y="1155600"/>
            <a:ext cx="51816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2"/>
          </p:nvPr>
        </p:nvSpPr>
        <p:spPr>
          <a:xfrm>
            <a:off x="6172200" y="1155600"/>
            <a:ext cx="51816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834391" y="3708300"/>
            <a:ext cx="51816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6010" y="3708300"/>
            <a:ext cx="5181600" cy="2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1"/>
          </p:nvPr>
        </p:nvSpPr>
        <p:spPr>
          <a:xfrm>
            <a:off x="839788" y="11556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2"/>
          </p:nvPr>
        </p:nvSpPr>
        <p:spPr>
          <a:xfrm>
            <a:off x="839788" y="1979512"/>
            <a:ext cx="5157787" cy="421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3"/>
          </p:nvPr>
        </p:nvSpPr>
        <p:spPr>
          <a:xfrm>
            <a:off x="6172200" y="11556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4"/>
          </p:nvPr>
        </p:nvSpPr>
        <p:spPr>
          <a:xfrm>
            <a:off x="6172200" y="1979512"/>
            <a:ext cx="5183188" cy="421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/>
          <p:nvPr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Concurrent and Parallel Systems</a:t>
            </a:r>
            <a:br>
              <a:rPr lang="en-GB"/>
            </a:br>
            <a:r>
              <a:rPr lang="en-GB"/>
              <a:t>Processes and threads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Dr Sergio Davies &lt;sergio.davies@shu.ac.uk&gt;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Department of computing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Sheffield Hallam University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30 September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Process states</a:t>
            </a:r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Two type of processes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CPU-bound: mainly performs operations on the CPU;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I/O-bound: mainly performs I/O operations;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901810" y="3904488"/>
            <a:ext cx="1765190" cy="9521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(spawning)</a:t>
            </a:r>
            <a:endParaRPr/>
          </a:p>
        </p:txBody>
      </p:sp>
      <p:sp>
        <p:nvSpPr>
          <p:cNvPr id="174" name="Google Shape;174;p12"/>
          <p:cNvSpPr/>
          <p:nvPr/>
        </p:nvSpPr>
        <p:spPr>
          <a:xfrm>
            <a:off x="3797410" y="3904488"/>
            <a:ext cx="1765190" cy="9521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Runnable</a:t>
            </a:r>
            <a:endParaRPr/>
          </a:p>
        </p:txBody>
      </p:sp>
      <p:sp>
        <p:nvSpPr>
          <p:cNvPr id="175" name="Google Shape;175;p12"/>
          <p:cNvSpPr/>
          <p:nvPr/>
        </p:nvSpPr>
        <p:spPr>
          <a:xfrm>
            <a:off x="6693010" y="3904488"/>
            <a:ext cx="1765190" cy="9521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</a:t>
            </a:r>
            <a:endParaRPr/>
          </a:p>
        </p:txBody>
      </p:sp>
      <p:sp>
        <p:nvSpPr>
          <p:cNvPr id="176" name="Google Shape;176;p12"/>
          <p:cNvSpPr/>
          <p:nvPr/>
        </p:nvSpPr>
        <p:spPr>
          <a:xfrm>
            <a:off x="9588610" y="3904487"/>
            <a:ext cx="1765190" cy="9521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Dead</a:t>
            </a:r>
            <a:endParaRPr/>
          </a:p>
        </p:txBody>
      </p:sp>
      <p:sp>
        <p:nvSpPr>
          <p:cNvPr id="177" name="Google Shape;177;p12"/>
          <p:cNvSpPr/>
          <p:nvPr/>
        </p:nvSpPr>
        <p:spPr>
          <a:xfrm>
            <a:off x="3797410" y="5397578"/>
            <a:ext cx="1765190" cy="9521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Waiting on I/O</a:t>
            </a:r>
            <a:endParaRPr/>
          </a:p>
        </p:txBody>
      </p:sp>
      <p:sp>
        <p:nvSpPr>
          <p:cNvPr id="178" name="Google Shape;178;p12"/>
          <p:cNvSpPr/>
          <p:nvPr/>
        </p:nvSpPr>
        <p:spPr>
          <a:xfrm>
            <a:off x="2758903" y="4142706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5660136" y="4142706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8534201" y="4142706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/>
          <p:nvPr/>
        </p:nvSpPr>
        <p:spPr>
          <a:xfrm rot="-5400000">
            <a:off x="4525232" y="4882120"/>
            <a:ext cx="44975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/>
          <p:nvPr/>
        </p:nvSpPr>
        <p:spPr>
          <a:xfrm rot="10800000">
            <a:off x="5660136" y="4899556"/>
            <a:ext cx="2147516" cy="1290931"/>
          </a:xfrm>
          <a:prstGeom prst="bentArrow">
            <a:avLst>
              <a:gd name="adj1" fmla="val 1720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 flipH="1">
            <a:off x="4507794" y="3036993"/>
            <a:ext cx="3264605" cy="8046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Thread states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Within a process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Two type of threads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CPU-bound: mainly performs operations on the CPU;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I/O-bound: mainly performs I/O operations;</a:t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901810" y="3904488"/>
            <a:ext cx="1765190" cy="9521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(spawning)</a:t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3797410" y="3904488"/>
            <a:ext cx="1765190" cy="9521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Runnable</a:t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6693010" y="3904488"/>
            <a:ext cx="1765190" cy="9521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</a:t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9588610" y="3904487"/>
            <a:ext cx="1765190" cy="9521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Dead</a:t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3797410" y="5397578"/>
            <a:ext cx="1765190" cy="9521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Waiting on I/O</a:t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2758903" y="4142706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5660136" y="4142706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"/>
          <p:cNvSpPr/>
          <p:nvPr/>
        </p:nvSpPr>
        <p:spPr>
          <a:xfrm>
            <a:off x="8534201" y="4142706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/>
          <p:nvPr/>
        </p:nvSpPr>
        <p:spPr>
          <a:xfrm rot="-5400000">
            <a:off x="4525232" y="4882120"/>
            <a:ext cx="44975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/>
          <p:nvPr/>
        </p:nvSpPr>
        <p:spPr>
          <a:xfrm rot="10800000">
            <a:off x="5660136" y="4899556"/>
            <a:ext cx="2147516" cy="1290931"/>
          </a:xfrm>
          <a:prstGeom prst="bentArrow">
            <a:avLst>
              <a:gd name="adj1" fmla="val 1720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/>
          <p:nvPr/>
        </p:nvSpPr>
        <p:spPr>
          <a:xfrm flipH="1">
            <a:off x="4507794" y="3036993"/>
            <a:ext cx="3264605" cy="8046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/>
          <p:nvPr/>
        </p:nvSpPr>
        <p:spPr>
          <a:xfrm>
            <a:off x="3962400" y="3896730"/>
            <a:ext cx="4572000" cy="2886111"/>
          </a:xfrm>
          <a:prstGeom prst="rect">
            <a:avLst/>
          </a:prstGeom>
          <a:solidFill>
            <a:schemeClr val="accent2">
              <a:alpha val="9803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Process scheduler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Selects which process or thread is executed by the CPU for a slice of time (in the order of milliseconds)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When slice expires, the process returns in “runnable” state and the next process is executed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the process waits for I/O it is removed from the CPU and placed in “waiting for I/O” state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5696711" y="5656710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7011407" y="4824607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#4</a:t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5876711" y="4330831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#3</a:t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7475375" y="5836710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#5</a:t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742015" y="4824607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#2</a:t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278047" y="5836710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#1</a:t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 rot="10800000">
            <a:off x="5098630" y="5931030"/>
            <a:ext cx="497498" cy="531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4023628" y="3957009"/>
            <a:ext cx="895927" cy="50972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/>
          <p:nvPr/>
        </p:nvSpPr>
        <p:spPr>
          <a:xfrm>
            <a:off x="3962400" y="3896730"/>
            <a:ext cx="4572000" cy="2886111"/>
          </a:xfrm>
          <a:prstGeom prst="rect">
            <a:avLst/>
          </a:prstGeom>
          <a:solidFill>
            <a:schemeClr val="accent2">
              <a:alpha val="9803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Process scheduler</a:t>
            </a: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case of multiple CPUs, multiple processes can be selected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E.g. 2 CPUs:</a:t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5696711" y="5656710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7011407" y="4824607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#4</a:t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5876711" y="4330831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#3</a:t>
            </a:r>
            <a:endParaRPr/>
          </a:p>
        </p:txBody>
      </p:sp>
      <p:sp>
        <p:nvSpPr>
          <p:cNvPr id="226" name="Google Shape;226;p15"/>
          <p:cNvSpPr/>
          <p:nvPr/>
        </p:nvSpPr>
        <p:spPr>
          <a:xfrm>
            <a:off x="7475375" y="5836710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#5</a:t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4742015" y="4824607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#2</a:t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4278047" y="5836710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#1</a:t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 rot="10800000">
            <a:off x="5098630" y="5931030"/>
            <a:ext cx="497498" cy="531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4023628" y="3957009"/>
            <a:ext cx="895927" cy="50972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rot="-2628763">
            <a:off x="6639371" y="5391030"/>
            <a:ext cx="497498" cy="531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>
            <a:off x="1927514" y="3831039"/>
            <a:ext cx="4572000" cy="2886111"/>
          </a:xfrm>
          <a:prstGeom prst="rect">
            <a:avLst/>
          </a:prstGeom>
          <a:solidFill>
            <a:schemeClr val="accent2">
              <a:alpha val="9803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Thread scheduler (user-level)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body" idx="1"/>
          </p:nvPr>
        </p:nvSpPr>
        <p:spPr>
          <a:xfrm>
            <a:off x="838200" y="1148145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Within a single process, selects which thread is being executed for a slice of time (again, order of milliseconds)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When slice expires, the thread returns in “runnable” state and next thread is executed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the process waits for I/O then it is removed from the CPU and placed in “waiting for I/O” state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3597336" y="5637151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4912032" y="4805048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#4</a:t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3777336" y="4311272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#3</a:t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5376000" y="5817151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#5</a:t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2642640" y="4805048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#2</a:t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2178672" y="5817151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#1</a:t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4775443" y="5930578"/>
            <a:ext cx="497498" cy="531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5093208" y="5637151"/>
            <a:ext cx="1261872" cy="1080000"/>
          </a:xfrm>
          <a:prstGeom prst="rect">
            <a:avLst/>
          </a:prstGeom>
          <a:solidFill>
            <a:schemeClr val="accent1">
              <a:alpha val="9803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7063730" y="3461257"/>
            <a:ext cx="4165102" cy="3255894"/>
          </a:xfrm>
          <a:prstGeom prst="rect">
            <a:avLst/>
          </a:prstGeom>
          <a:solidFill>
            <a:schemeClr val="accent1">
              <a:alpha val="9803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8639524" y="5511643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8819524" y="4185764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#2</a:t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10418188" y="5691643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#3</a:t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>
            <a:off x="7220860" y="5691643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#1</a:t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rot="10800000">
            <a:off x="8041443" y="5785963"/>
            <a:ext cx="497498" cy="531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16"/>
          <p:cNvCxnSpPr/>
          <p:nvPr/>
        </p:nvCxnSpPr>
        <p:spPr>
          <a:xfrm rot="10800000" flipH="1">
            <a:off x="6355080" y="3461257"/>
            <a:ext cx="708650" cy="21758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16"/>
          <p:cNvCxnSpPr/>
          <p:nvPr/>
        </p:nvCxnSpPr>
        <p:spPr>
          <a:xfrm>
            <a:off x="6369478" y="6717150"/>
            <a:ext cx="6942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16"/>
          <p:cNvSpPr/>
          <p:nvPr/>
        </p:nvSpPr>
        <p:spPr>
          <a:xfrm>
            <a:off x="7767782" y="3540131"/>
            <a:ext cx="3001818" cy="50972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#5</a:t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1988742" y="3891318"/>
            <a:ext cx="895927" cy="50972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/>
          <p:nvPr/>
        </p:nvSpPr>
        <p:spPr>
          <a:xfrm>
            <a:off x="1927514" y="3606763"/>
            <a:ext cx="4572000" cy="2886111"/>
          </a:xfrm>
          <a:prstGeom prst="rect">
            <a:avLst/>
          </a:prstGeom>
          <a:solidFill>
            <a:schemeClr val="accent2">
              <a:alpha val="9803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Thread scheduler (user-level)</a:t>
            </a:r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case of multiple CPUs, these cannot be used to run concurrently multiple threads within the same process, but only different processes altogether;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E.g. 2 CPUs – cannot schedule two threads from same process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3597336" y="5412875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4912032" y="4580772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#4</a:t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3777336" y="4086996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#3</a:t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5376000" y="5592875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#5</a:t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2642640" y="4580772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#2</a:t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2178672" y="5592875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#1</a:t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 rot="10800000">
            <a:off x="2999255" y="5687195"/>
            <a:ext cx="497498" cy="531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5093208" y="5412875"/>
            <a:ext cx="1261872" cy="1080000"/>
          </a:xfrm>
          <a:prstGeom prst="rect">
            <a:avLst/>
          </a:prstGeom>
          <a:solidFill>
            <a:schemeClr val="accent1">
              <a:alpha val="9803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7063730" y="3236981"/>
            <a:ext cx="4165102" cy="3255894"/>
          </a:xfrm>
          <a:prstGeom prst="rect">
            <a:avLst/>
          </a:prstGeom>
          <a:solidFill>
            <a:schemeClr val="accent1">
              <a:alpha val="9803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8639524" y="5287367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8819524" y="3961488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#2</a:t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10418188" y="5467367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#3</a:t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7220860" y="5467367"/>
            <a:ext cx="720000" cy="72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#1</a:t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 rot="10800000">
            <a:off x="8041443" y="5561687"/>
            <a:ext cx="497498" cy="531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17"/>
          <p:cNvCxnSpPr/>
          <p:nvPr/>
        </p:nvCxnSpPr>
        <p:spPr>
          <a:xfrm rot="10800000" flipH="1">
            <a:off x="6355080" y="3236981"/>
            <a:ext cx="708650" cy="21758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17"/>
          <p:cNvCxnSpPr/>
          <p:nvPr/>
        </p:nvCxnSpPr>
        <p:spPr>
          <a:xfrm>
            <a:off x="6369478" y="6492874"/>
            <a:ext cx="69425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p17"/>
          <p:cNvSpPr/>
          <p:nvPr/>
        </p:nvSpPr>
        <p:spPr>
          <a:xfrm>
            <a:off x="7767782" y="3315855"/>
            <a:ext cx="3001818" cy="50972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#5</a:t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1988742" y="3667042"/>
            <a:ext cx="895927" cy="50972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780125" y="5701655"/>
            <a:ext cx="497498" cy="531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/>
          <p:nvPr/>
        </p:nvSpPr>
        <p:spPr>
          <a:xfrm>
            <a:off x="3595004" y="2035835"/>
            <a:ext cx="8085814" cy="4457040"/>
          </a:xfrm>
          <a:prstGeom prst="rect">
            <a:avLst/>
          </a:prstGeom>
          <a:solidFill>
            <a:schemeClr val="accent2">
              <a:alpha val="9803"/>
            </a:schemeClr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Thread scheduler (system-level or kernel-level)</a:t>
            </a:r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All process and thread entities are known to the OS and each thread can be scheduled independently;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E.g. 4 CPUs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7257020" y="4396609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8427509" y="2638057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#3</a:t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7248471" y="2632635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#2</a:t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9507509" y="3950391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#1</a:t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6018872" y="2632635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#1</a:t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4938872" y="3865340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#1</a:t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 rot="-9965586">
            <a:off x="6442658" y="4361983"/>
            <a:ext cx="497498" cy="531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3664566" y="2122914"/>
            <a:ext cx="895927" cy="50972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 rot="-718850">
            <a:off x="8634925" y="4433680"/>
            <a:ext cx="497498" cy="531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4938872" y="5096963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#2</a:t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9507509" y="5161229"/>
            <a:ext cx="1080000" cy="108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#3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 #2</a:t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 rot="1626480">
            <a:off x="8598828" y="4978404"/>
            <a:ext cx="497498" cy="531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8"/>
          <p:cNvSpPr/>
          <p:nvPr/>
        </p:nvSpPr>
        <p:spPr>
          <a:xfrm rot="-5400000">
            <a:off x="7548271" y="3797132"/>
            <a:ext cx="497498" cy="5313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Nondeterminism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b="1"/>
              <a:t>What happens with this code? What is the expected output?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void print(std::string message)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for (int i = 0; i &lt; 10; i++)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std::cout &lt;&lt; message;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std::this_thread::sleep_for(std::chrono::milliseconds(50));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std::thread t1(print, "Hello world!\n");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std::thread t2(print, "Goodbye!\n");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t1.join(); t2.join();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Code analysis</a:t>
            </a:r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Let’s analyse the code in the previous slide – start from “main” function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1 - Spawns two threads, passing to each a pointer to the function to execute and a string with the message to be printed: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std::thread t1(print, "Hello world!\n"); std::thread t2(print, "Goodbye!\n");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2 - Stops the execution of the main thread until threads t1 and t2 are terminated: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t1.join(); t2.join();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Code analysis</a:t>
            </a:r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Each of the two threads will execute this function: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void print(std::string message)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for (int i = 0; i &lt; 10; i++)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std::cout &lt;&lt; message;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std::this_thread::sleep_for(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      std::chrono::milliseconds(50)); }}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So each thread will print a message ten times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/>
              <a:t>Last topic: </a:t>
            </a:r>
            <a:r>
              <a:rPr lang="en-GB" dirty="0"/>
              <a:t>Meaning of “</a:t>
            </a:r>
            <a:r>
              <a:rPr lang="en-GB" i="1" dirty="0"/>
              <a:t>Concurrency”</a:t>
            </a:r>
            <a:r>
              <a:rPr lang="en-GB" dirty="0"/>
              <a:t>, with some real life examples and applicability to world of computing.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/>
              <a:t>Today: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Examples in computing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Terminology: Processes, threads, etc.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Differentiation between processes and threads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How scheduling gives raise to non-determinism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Create, run and terminate a thread in C++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Run example – ex1</a:t>
            </a:r>
            <a:endParaRPr/>
          </a:p>
        </p:txBody>
      </p:sp>
      <p:sp>
        <p:nvSpPr>
          <p:cNvPr id="326" name="Google Shape;326;p22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GB" sz="6000"/>
              <a:t>What output were you expecting?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Code analysis</a:t>
            </a:r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/>
              <a:t>How many threads are “runnable” at maximum in this code?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/>
              <a:t>Where does the source of indeterminism come from?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It is not possible to assume anything about the relative timing of the three threads running in this software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338" name="Google Shape;338;p24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Terminology: Process, thread,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Differentiation between processes and threads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How scheduling gives raise to non-determinism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Create, run and terminate a thread in C++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Threading primitives</a:t>
            </a:r>
            <a:endParaRPr/>
          </a:p>
        </p:txBody>
      </p:sp>
      <p:sp>
        <p:nvSpPr>
          <p:cNvPr id="344" name="Google Shape;344;p25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To launch a new thread to execute a function: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template &lt;class Fn, class... Args&gt;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thread::thread (Fn&amp;&amp; fn, Args&amp;&amp;... args);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/>
              <a:t>Fn: pointer to the function to execute;</a:t>
            </a:r>
            <a:br>
              <a:rPr lang="en-GB"/>
            </a:br>
            <a:r>
              <a:rPr lang="en-GB"/>
              <a:t>Args: parameters to the function;</a:t>
            </a:r>
            <a:br>
              <a:rPr lang="en-GB"/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To wait for the termination of a thread:</a:t>
            </a: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void thread::join();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Examples in computing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Simulation/modelling of naturally concurrent systems (such as traffic)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Modelled entities evolve concurrently with each other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Client/server systems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Multiple clients interact with the server concurrently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Graphical user interfaces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UI elements updated concurrently with background computation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Any parallel computation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Parallel tasks execute concurrently (possibly on different processors)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Most operating systems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Multitasking OSs can execute processes concurrently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Terminology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/>
              <a:t>What is the difference between: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Process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Thread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Actor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Agent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Terminology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/>
              <a:t>What is the difference between: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Process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Thread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Actor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Agent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In computer science these terms are (more or less) equivalent in the context of concurrency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Terminology</a:t>
            </a:r>
            <a:endParaRPr/>
          </a:p>
        </p:txBody>
      </p:sp>
      <p:graphicFrame>
        <p:nvGraphicFramePr>
          <p:cNvPr id="131" name="Google Shape;131;p8"/>
          <p:cNvGraphicFramePr/>
          <p:nvPr/>
        </p:nvGraphicFramePr>
        <p:xfrm>
          <a:off x="838200" y="1157288"/>
          <a:ext cx="10515625" cy="5588100"/>
        </p:xfrm>
        <a:graphic>
          <a:graphicData uri="http://schemas.openxmlformats.org/drawingml/2006/table">
            <a:tbl>
              <a:tblPr firstRow="1" bandRow="1">
                <a:noFill/>
                <a:tableStyleId>{9CA77322-65E4-4F88-8AF6-D8EBEBDB3E67}</a:tableStyleId>
              </a:tblPr>
              <a:tblGrid>
                <a:gridCol w="15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Term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Context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Meaning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Process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General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Series of actions or operations conducing to an end</a:t>
                      </a:r>
                      <a:br>
                        <a:rPr lang="en-GB" sz="1800"/>
                      </a:br>
                      <a:r>
                        <a:rPr lang="en-GB" sz="1800">
                          <a:solidFill>
                            <a:srgbClr val="757070"/>
                          </a:solidFill>
                        </a:rPr>
                        <a:t>[Merriam-Webster – Process]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Computer Science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In computing, a process is the instance of a computer program that is being executed. </a:t>
                      </a:r>
                      <a:r>
                        <a:rPr lang="en-GB" sz="1800">
                          <a:solidFill>
                            <a:srgbClr val="757070"/>
                          </a:solidFill>
                        </a:rPr>
                        <a:t>[Wikipedia – Process (computing)]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Thread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General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 line of reasoning or train of thought that connects the parts in a sequence (as of ideas or events) </a:t>
                      </a:r>
                      <a:r>
                        <a:rPr lang="en-GB" sz="1800">
                          <a:solidFill>
                            <a:srgbClr val="757070"/>
                          </a:solidFill>
                        </a:rPr>
                        <a:t>[Merriam-Webster – Thread]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Computer Science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Independent sequence of computation within a process that shares its resources with the other threads in the same process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Actor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General / Theatre / Movie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 person who plays the part of a character in a movie or play </a:t>
                      </a:r>
                      <a:r>
                        <a:rPr lang="en-GB" sz="1800">
                          <a:solidFill>
                            <a:srgbClr val="757070"/>
                          </a:solidFill>
                        </a:rPr>
                        <a:t>[Cambridge Dictionary – Actor]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Computer Science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Independent computation interacting with other actors by message passing. </a:t>
                      </a:r>
                      <a:r>
                        <a:rPr lang="en-GB" sz="1800" u="sng"/>
                        <a:t>NOT by sharing memory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Agent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MI6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James Bond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General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One who is authorized to act for or in the place of another </a:t>
                      </a:r>
                      <a:r>
                        <a:rPr lang="en-GB" sz="1800">
                          <a:solidFill>
                            <a:srgbClr val="757070"/>
                          </a:solidFill>
                        </a:rPr>
                        <a:t>[Merriam-Webster – Agent]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Software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Autonomous software component interacting with other agents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Processes v Threads</a:t>
            </a: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Processes</a:t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992038" y="1880557"/>
            <a:ext cx="6879753" cy="46123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1475116" y="2719346"/>
            <a:ext cx="1947772" cy="33246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(Instructions)</a:t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5406842" y="2719346"/>
            <a:ext cx="1947771" cy="33246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data</a:t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3627908" y="2720485"/>
            <a:ext cx="1608012" cy="9463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state</a:t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3610859" y="5097579"/>
            <a:ext cx="1608012" cy="9463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handles</a:t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1475116" y="2071186"/>
            <a:ext cx="3061252" cy="4978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Process # 1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r="47655"/>
          <a:stretch/>
        </p:blipFill>
        <p:spPr>
          <a:xfrm>
            <a:off x="8389291" y="1880557"/>
            <a:ext cx="3609227" cy="462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Processes v Threads</a:t>
            </a: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Threads</a:t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>
            <a:off x="992038" y="1880557"/>
            <a:ext cx="6879753" cy="461231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1260434" y="2719346"/>
            <a:ext cx="1947772" cy="33246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(Instructions)</a:t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5724899" y="2719346"/>
            <a:ext cx="1947771" cy="33246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data</a:t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3389373" y="2720485"/>
            <a:ext cx="1608012" cy="9463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state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3610859" y="5097579"/>
            <a:ext cx="1608012" cy="9463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handles</a:t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1475116" y="2071186"/>
            <a:ext cx="3061252" cy="4978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Process # 1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3524545" y="2885915"/>
            <a:ext cx="1608012" cy="9463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state</a:t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3675614" y="3070560"/>
            <a:ext cx="1608012" cy="9463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state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3828014" y="3246813"/>
            <a:ext cx="1608012" cy="9463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state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r="47539"/>
          <a:stretch/>
        </p:blipFill>
        <p:spPr>
          <a:xfrm>
            <a:off x="8464133" y="1880557"/>
            <a:ext cx="3617181" cy="462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/>
              <a:t>Comparison</a:t>
            </a: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838200" y="1156771"/>
            <a:ext cx="10515600" cy="502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Creating / deleting a process requires: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Creating / deleting program code area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Creating / deleting data code area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Creating / deleting resource handle area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Creating / deleting program state area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Creating / deleting a thread requires: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Creating / deleting program state area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Creating a new process is computationally more expensive than creating a new thread within a process;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Two threads have the same environment and can use common variables to communicate;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Two processes need to use shared memory, sockets or IPC routines to communicate;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1372</Words>
  <Application>Microsoft Office PowerPoint</Application>
  <PresentationFormat>Widescreen</PresentationFormat>
  <Paragraphs>240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Concurrent and Parallel Systems Processes and threads</vt:lpstr>
      <vt:lpstr>Topics</vt:lpstr>
      <vt:lpstr>Examples in computing</vt:lpstr>
      <vt:lpstr>Terminology</vt:lpstr>
      <vt:lpstr>Terminology</vt:lpstr>
      <vt:lpstr>Terminology</vt:lpstr>
      <vt:lpstr>Processes v Threads</vt:lpstr>
      <vt:lpstr>Processes v Threads</vt:lpstr>
      <vt:lpstr>Comparison</vt:lpstr>
      <vt:lpstr>Process states</vt:lpstr>
      <vt:lpstr>Thread states</vt:lpstr>
      <vt:lpstr>Process scheduler</vt:lpstr>
      <vt:lpstr>Process scheduler</vt:lpstr>
      <vt:lpstr>Thread scheduler (user-level)</vt:lpstr>
      <vt:lpstr>Thread scheduler (user-level)</vt:lpstr>
      <vt:lpstr>Thread scheduler (system-level or kernel-level)</vt:lpstr>
      <vt:lpstr>Nondeterminism</vt:lpstr>
      <vt:lpstr>Code analysis</vt:lpstr>
      <vt:lpstr>Code analysis</vt:lpstr>
      <vt:lpstr>Run example – ex1</vt:lpstr>
      <vt:lpstr>Code analysis</vt:lpstr>
      <vt:lpstr>Topics</vt:lpstr>
      <vt:lpstr>Threading primitives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and Parallel Systems Processes and threads</dc:title>
  <dc:creator>Davies, Sergio</dc:creator>
  <cp:lastModifiedBy>Davies, Sergio</cp:lastModifiedBy>
  <cp:revision>2</cp:revision>
  <dcterms:created xsi:type="dcterms:W3CDTF">2019-09-09T15:42:31Z</dcterms:created>
  <dcterms:modified xsi:type="dcterms:W3CDTF">2022-09-28T17:14:06Z</dcterms:modified>
</cp:coreProperties>
</file>