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79" r:id="rId3"/>
    <p:sldId id="280" r:id="rId4"/>
    <p:sldId id="281" r:id="rId5"/>
    <p:sldId id="282" r:id="rId6"/>
    <p:sldId id="283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HZiDM2ozQjxl8IdDvpXnC1+XW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A77322-65E4-4F88-8AF6-D8EBEBDB3E67}">
  <a:tblStyle styleId="{9CA77322-65E4-4F88-8AF6-D8EBEBDB3E6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36" Type="http://schemas.openxmlformats.org/officeDocument/2006/relationships/presProps" Target="presProps.xml"/><Relationship Id="rId4" Type="http://schemas.openxmlformats.org/officeDocument/2006/relationships/slide" Target="slides/slide3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/>
          <p:nvPr/>
        </p:nvSpPr>
        <p:spPr>
          <a:xfrm>
            <a:off x="838200" y="1112452"/>
            <a:ext cx="10515600" cy="2397511"/>
          </a:xfrm>
          <a:prstGeom prst="roundRect">
            <a:avLst>
              <a:gd name="adj" fmla="val 16667"/>
            </a:avLst>
          </a:prstGeom>
          <a:solidFill>
            <a:srgbClr val="3333B3"/>
          </a:solidFill>
          <a:ln w="12700" cap="flat" cmpd="sng">
            <a:solidFill>
              <a:srgbClr val="3333B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4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2"/>
          <p:cNvSpPr txBox="1">
            <a:spLocks noGrp="1"/>
          </p:cNvSpPr>
          <p:nvPr>
            <p:ph type="body" idx="1"/>
          </p:nvPr>
        </p:nvSpPr>
        <p:spPr>
          <a:xfrm rot="5400000">
            <a:off x="3585000" y="-1591200"/>
            <a:ext cx="50220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3"/>
          <p:cNvSpPr/>
          <p:nvPr/>
        </p:nvSpPr>
        <p:spPr>
          <a:xfrm>
            <a:off x="0" y="0"/>
            <a:ext cx="12192000" cy="1031125"/>
          </a:xfrm>
          <a:prstGeom prst="rect">
            <a:avLst/>
          </a:prstGeom>
          <a:solidFill>
            <a:srgbClr val="3333B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body" idx="1"/>
          </p:nvPr>
        </p:nvSpPr>
        <p:spPr>
          <a:xfrm>
            <a:off x="838200" y="1156771"/>
            <a:ext cx="10515600" cy="502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/>
          <p:nvPr/>
        </p:nvSpPr>
        <p:spPr>
          <a:xfrm>
            <a:off x="838200" y="1709738"/>
            <a:ext cx="10515600" cy="2879725"/>
          </a:xfrm>
          <a:prstGeom prst="roundRect">
            <a:avLst>
              <a:gd name="adj" fmla="val 16667"/>
            </a:avLst>
          </a:prstGeom>
          <a:solidFill>
            <a:srgbClr val="3333B3"/>
          </a:solidFill>
          <a:ln w="12700" cap="flat" cmpd="sng">
            <a:solidFill>
              <a:srgbClr val="3333B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5"/>
          <p:cNvSpPr/>
          <p:nvPr/>
        </p:nvSpPr>
        <p:spPr>
          <a:xfrm>
            <a:off x="0" y="0"/>
            <a:ext cx="12192000" cy="1031125"/>
          </a:xfrm>
          <a:prstGeom prst="rect">
            <a:avLst/>
          </a:prstGeom>
          <a:solidFill>
            <a:srgbClr val="3333B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body" idx="1"/>
          </p:nvPr>
        </p:nvSpPr>
        <p:spPr>
          <a:xfrm>
            <a:off x="838200" y="1155600"/>
            <a:ext cx="5181600" cy="50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2"/>
          </p:nvPr>
        </p:nvSpPr>
        <p:spPr>
          <a:xfrm>
            <a:off x="6172200" y="1155600"/>
            <a:ext cx="5181600" cy="50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">
  <p:cSld name="Four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/>
          <p:nvPr/>
        </p:nvSpPr>
        <p:spPr>
          <a:xfrm>
            <a:off x="0" y="0"/>
            <a:ext cx="12192000" cy="1031125"/>
          </a:xfrm>
          <a:prstGeom prst="rect">
            <a:avLst/>
          </a:prstGeom>
          <a:solidFill>
            <a:srgbClr val="3333B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body" idx="1"/>
          </p:nvPr>
        </p:nvSpPr>
        <p:spPr>
          <a:xfrm>
            <a:off x="838200" y="1155600"/>
            <a:ext cx="5181600" cy="2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2"/>
          </p:nvPr>
        </p:nvSpPr>
        <p:spPr>
          <a:xfrm>
            <a:off x="6172200" y="1155600"/>
            <a:ext cx="5181600" cy="2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body" idx="3"/>
          </p:nvPr>
        </p:nvSpPr>
        <p:spPr>
          <a:xfrm>
            <a:off x="834391" y="3708300"/>
            <a:ext cx="5181600" cy="2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body" idx="4"/>
          </p:nvPr>
        </p:nvSpPr>
        <p:spPr>
          <a:xfrm>
            <a:off x="6176010" y="3708300"/>
            <a:ext cx="5181600" cy="2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7"/>
          <p:cNvSpPr/>
          <p:nvPr/>
        </p:nvSpPr>
        <p:spPr>
          <a:xfrm>
            <a:off x="0" y="0"/>
            <a:ext cx="12192000" cy="1031125"/>
          </a:xfrm>
          <a:prstGeom prst="rect">
            <a:avLst/>
          </a:prstGeom>
          <a:solidFill>
            <a:srgbClr val="3333B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body" idx="1"/>
          </p:nvPr>
        </p:nvSpPr>
        <p:spPr>
          <a:xfrm>
            <a:off x="839788" y="1155600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body" idx="2"/>
          </p:nvPr>
        </p:nvSpPr>
        <p:spPr>
          <a:xfrm>
            <a:off x="839788" y="1979512"/>
            <a:ext cx="5157787" cy="4210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body" idx="3"/>
          </p:nvPr>
        </p:nvSpPr>
        <p:spPr>
          <a:xfrm>
            <a:off x="6172200" y="1155600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body" idx="4"/>
          </p:nvPr>
        </p:nvSpPr>
        <p:spPr>
          <a:xfrm>
            <a:off x="6172200" y="1979512"/>
            <a:ext cx="5183188" cy="4210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8"/>
          <p:cNvSpPr/>
          <p:nvPr/>
        </p:nvSpPr>
        <p:spPr>
          <a:xfrm>
            <a:off x="0" y="0"/>
            <a:ext cx="12192000" cy="1031125"/>
          </a:xfrm>
          <a:prstGeom prst="rect">
            <a:avLst/>
          </a:prstGeom>
          <a:solidFill>
            <a:srgbClr val="3333B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GB"/>
              <a:t>Concurrent and Parallel Systems</a:t>
            </a:r>
            <a:br>
              <a:rPr lang="en-GB"/>
            </a:br>
            <a:r>
              <a:rPr lang="en-GB"/>
              <a:t>Processes and threads</a:t>
            </a:r>
            <a:endParaRPr/>
          </a:p>
        </p:txBody>
      </p:sp>
      <p:sp>
        <p:nvSpPr>
          <p:cNvPr id="101" name="Google Shape;101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89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dirty="0"/>
              <a:t>Dr Sergio Davies &lt;sergio.davies@shu.ac.uk&gt;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dirty="0"/>
              <a:t>Department of computing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dirty="0"/>
              <a:t>Sheffield Hallam University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dirty="0"/>
              <a:t>4 October 2022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GB"/>
              <a:t>TUTORIAL:</a:t>
            </a:r>
            <a:br>
              <a:rPr lang="en-GB"/>
            </a:br>
            <a:r>
              <a:rPr lang="en-GB"/>
              <a:t>Parallelising</a:t>
            </a:r>
            <a:br>
              <a:rPr lang="en-GB"/>
            </a:br>
            <a:r>
              <a:rPr lang="en-GB"/>
              <a:t>matrix multiplication</a:t>
            </a:r>
            <a:endParaRPr/>
          </a:p>
        </p:txBody>
      </p:sp>
      <p:sp>
        <p:nvSpPr>
          <p:cNvPr id="350" name="Google Shape;350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lang="it-IT" sz="3600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it-IT" sz="3600" dirty="0">
                <a:solidFill>
                  <a:schemeClr val="tx1"/>
                </a:solidFill>
              </a:rPr>
              <a:t>Parallelisation per row</a:t>
            </a:r>
            <a:endParaRPr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7436" y="3505040"/>
            <a:ext cx="3779391" cy="2078322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GB"/>
              <a:t>Executing the multiplication</a:t>
            </a:r>
            <a:endParaRPr/>
          </a:p>
        </p:txBody>
      </p:sp>
      <p:pic>
        <p:nvPicPr>
          <p:cNvPr id="357" name="Google Shape;357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11490" y="3445178"/>
            <a:ext cx="7040144" cy="2078322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7"/>
          <p:cNvSpPr/>
          <p:nvPr/>
        </p:nvSpPr>
        <p:spPr>
          <a:xfrm>
            <a:off x="969818" y="4088836"/>
            <a:ext cx="2142837" cy="55649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7"/>
          <p:cNvSpPr/>
          <p:nvPr/>
        </p:nvSpPr>
        <p:spPr>
          <a:xfrm>
            <a:off x="9079345" y="4265955"/>
            <a:ext cx="2142837" cy="55649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7"/>
          <p:cNvSpPr/>
          <p:nvPr/>
        </p:nvSpPr>
        <p:spPr>
          <a:xfrm>
            <a:off x="457844" y="2724930"/>
            <a:ext cx="3195938" cy="2886625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7"/>
          <p:cNvSpPr/>
          <p:nvPr/>
        </p:nvSpPr>
        <p:spPr>
          <a:xfrm>
            <a:off x="275645" y="2539198"/>
            <a:ext cx="3560335" cy="1043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1</a:t>
            </a:r>
            <a:endParaRPr dirty="0"/>
          </a:p>
        </p:txBody>
      </p:sp>
      <p:sp>
        <p:nvSpPr>
          <p:cNvPr id="362" name="Google Shape;362;p27"/>
          <p:cNvSpPr txBox="1"/>
          <p:nvPr/>
        </p:nvSpPr>
        <p:spPr>
          <a:xfrm>
            <a:off x="838200" y="1156771"/>
            <a:ext cx="10515600" cy="502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tutorial session: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8"/>
          <p:cNvSpPr txBox="1"/>
          <p:nvPr/>
        </p:nvSpPr>
        <p:spPr>
          <a:xfrm>
            <a:off x="838200" y="1156771"/>
            <a:ext cx="10515600" cy="502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tutorial session:</a:t>
            </a:r>
            <a:endParaRPr/>
          </a:p>
        </p:txBody>
      </p:sp>
      <p:pic>
        <p:nvPicPr>
          <p:cNvPr id="367" name="Google Shape;36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7436" y="3505028"/>
            <a:ext cx="3779391" cy="2078322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GB"/>
              <a:t>Executing the multiplication</a:t>
            </a:r>
            <a:endParaRPr/>
          </a:p>
        </p:txBody>
      </p:sp>
      <p:pic>
        <p:nvPicPr>
          <p:cNvPr id="369" name="Google Shape;369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11490" y="3445166"/>
            <a:ext cx="7040144" cy="2078322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8"/>
          <p:cNvSpPr/>
          <p:nvPr/>
        </p:nvSpPr>
        <p:spPr>
          <a:xfrm>
            <a:off x="969818" y="4088824"/>
            <a:ext cx="2142837" cy="55649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8"/>
          <p:cNvSpPr/>
          <p:nvPr/>
        </p:nvSpPr>
        <p:spPr>
          <a:xfrm>
            <a:off x="9079345" y="4265943"/>
            <a:ext cx="2142837" cy="55649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8"/>
          <p:cNvSpPr/>
          <p:nvPr/>
        </p:nvSpPr>
        <p:spPr>
          <a:xfrm>
            <a:off x="436580" y="2677197"/>
            <a:ext cx="3195938" cy="164407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8"/>
          <p:cNvSpPr/>
          <p:nvPr/>
        </p:nvSpPr>
        <p:spPr>
          <a:xfrm>
            <a:off x="436580" y="4328844"/>
            <a:ext cx="3195938" cy="1859938"/>
          </a:xfrm>
          <a:prstGeom prst="rect">
            <a:avLst/>
          </a:prstGeom>
          <a:solidFill>
            <a:schemeClr val="accent2">
              <a:alpha val="2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8"/>
          <p:cNvSpPr/>
          <p:nvPr/>
        </p:nvSpPr>
        <p:spPr>
          <a:xfrm>
            <a:off x="254381" y="2491473"/>
            <a:ext cx="3560335" cy="1043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1</a:t>
            </a:r>
            <a:endParaRPr/>
          </a:p>
        </p:txBody>
      </p:sp>
      <p:sp>
        <p:nvSpPr>
          <p:cNvPr id="375" name="Google Shape;375;p28"/>
          <p:cNvSpPr/>
          <p:nvPr/>
        </p:nvSpPr>
        <p:spPr>
          <a:xfrm>
            <a:off x="254380" y="5258813"/>
            <a:ext cx="3560335" cy="1043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2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GB"/>
              <a:t>Tutorial session</a:t>
            </a:r>
            <a:endParaRPr/>
          </a:p>
        </p:txBody>
      </p:sp>
      <p:sp>
        <p:nvSpPr>
          <p:cNvPr id="382" name="Google Shape;382;p29"/>
          <p:cNvSpPr txBox="1">
            <a:spLocks noGrp="1"/>
          </p:cNvSpPr>
          <p:nvPr>
            <p:ph type="body" idx="1"/>
          </p:nvPr>
        </p:nvSpPr>
        <p:spPr>
          <a:xfrm>
            <a:off x="838200" y="1156771"/>
            <a:ext cx="10515600" cy="502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Develop a software which computes the matrix multiplication, dividing the source matrix in sections assigning the computation of each section to a different thread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dirty="0"/>
              <a:t>Read source matrices from file;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dirty="0"/>
              <a:t>Check if the two matrices can be multiplied;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dirty="0"/>
              <a:t>Perform multiplication;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dirty="0"/>
              <a:t>Spawn multiple threads (min. 2 – max. one per row of source matrix);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dirty="0"/>
              <a:t>Perform computation;</a:t>
            </a:r>
            <a:endParaRPr dirty="0"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dirty="0"/>
              <a:t>Write destination matrix to file;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GB"/>
              <a:t>Important considerations</a:t>
            </a:r>
            <a:endParaRPr/>
          </a:p>
        </p:txBody>
      </p:sp>
      <p:sp>
        <p:nvSpPr>
          <p:cNvPr id="388" name="Google Shape;388;p30"/>
          <p:cNvSpPr txBox="1">
            <a:spLocks noGrp="1"/>
          </p:cNvSpPr>
          <p:nvPr>
            <p:ph type="body" idx="1"/>
          </p:nvPr>
        </p:nvSpPr>
        <p:spPr>
          <a:xfrm>
            <a:off x="838200" y="1156771"/>
            <a:ext cx="10515600" cy="502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Number of threads?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dirty="0"/>
              <a:t>May be requested to the user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dirty="0"/>
              <a:t>May be defined by the number of cores in the PC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dirty="0"/>
              <a:t>Experiment with this!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When dividing </a:t>
            </a:r>
            <a:r>
              <a:rPr lang="en-GB"/>
              <a:t>the source </a:t>
            </a:r>
            <a:r>
              <a:rPr lang="en-GB" dirty="0"/>
              <a:t>matrix,  what to do with fringes?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171</Words>
  <Application>Microsoft Office PowerPoint</Application>
  <PresentationFormat>Widescreen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Concurrent and Parallel Systems Processes and threads</vt:lpstr>
      <vt:lpstr>TUTORIAL: Parallelising matrix multiplication</vt:lpstr>
      <vt:lpstr>Executing the multiplication</vt:lpstr>
      <vt:lpstr>Executing the multiplication</vt:lpstr>
      <vt:lpstr>Tutorial session</vt:lpstr>
      <vt:lpstr>Important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and Parallel Systems Processes and threads</dc:title>
  <dc:creator>Davies, Sergio</dc:creator>
  <cp:lastModifiedBy>Sergio</cp:lastModifiedBy>
  <cp:revision>9</cp:revision>
  <dcterms:created xsi:type="dcterms:W3CDTF">2019-09-09T15:42:31Z</dcterms:created>
  <dcterms:modified xsi:type="dcterms:W3CDTF">2022-10-04T07:59:09Z</dcterms:modified>
</cp:coreProperties>
</file>