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0" r:id="rId4"/>
    <p:sldId id="281" r:id="rId5"/>
    <p:sldId id="284" r:id="rId6"/>
    <p:sldId id="282" r:id="rId7"/>
    <p:sldId id="28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HZiDM2ozQjxl8IdDvpXnC1+XW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A77322-65E4-4F88-8AF6-D8EBEBDB3E67}">
  <a:tblStyle styleId="{9CA77322-65E4-4F88-8AF6-D8EBEBDB3E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/>
          <p:nvPr/>
        </p:nvSpPr>
        <p:spPr>
          <a:xfrm>
            <a:off x="838200" y="1112452"/>
            <a:ext cx="10515600" cy="2397511"/>
          </a:xfrm>
          <a:prstGeom prst="roundRect">
            <a:avLst>
              <a:gd name="adj" fmla="val 16667"/>
            </a:avLst>
          </a:prstGeom>
          <a:solidFill>
            <a:srgbClr val="3333B3"/>
          </a:solidFill>
          <a:ln w="12700" cap="flat" cmpd="sng">
            <a:solidFill>
              <a:srgbClr val="3333B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body" idx="1"/>
          </p:nvPr>
        </p:nvSpPr>
        <p:spPr>
          <a:xfrm rot="5400000">
            <a:off x="3585000" y="-1591200"/>
            <a:ext cx="50220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>
            <a:off x="838200" y="1709738"/>
            <a:ext cx="10515600" cy="2879725"/>
          </a:xfrm>
          <a:prstGeom prst="roundRect">
            <a:avLst>
              <a:gd name="adj" fmla="val 16667"/>
            </a:avLst>
          </a:prstGeom>
          <a:solidFill>
            <a:srgbClr val="3333B3"/>
          </a:solidFill>
          <a:ln w="12700" cap="flat" cmpd="sng">
            <a:solidFill>
              <a:srgbClr val="3333B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155600"/>
            <a:ext cx="5181600" cy="5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155600"/>
            <a:ext cx="5181600" cy="5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1"/>
          </p:nvPr>
        </p:nvSpPr>
        <p:spPr>
          <a:xfrm>
            <a:off x="838200" y="11556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2"/>
          </p:nvPr>
        </p:nvSpPr>
        <p:spPr>
          <a:xfrm>
            <a:off x="6172200" y="11556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834391" y="37083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6010" y="37083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839788" y="1155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839788" y="1979512"/>
            <a:ext cx="5157787" cy="42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3"/>
          </p:nvPr>
        </p:nvSpPr>
        <p:spPr>
          <a:xfrm>
            <a:off x="6172200" y="1155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4"/>
          </p:nvPr>
        </p:nvSpPr>
        <p:spPr>
          <a:xfrm>
            <a:off x="6172200" y="1979512"/>
            <a:ext cx="5183188" cy="42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Concurrent and Parallel Systems</a:t>
            </a:r>
            <a:br>
              <a:rPr lang="en-GB"/>
            </a:br>
            <a:r>
              <a:rPr lang="en-GB"/>
              <a:t>Processes and threads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Dr Sergio Davies &lt;sergio.davies@shu.ac.uk&gt;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Department of computing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Sheffield Hallam University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4 October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Parallelising</a:t>
            </a:r>
            <a:br>
              <a:rPr lang="en-GB" dirty="0"/>
            </a:br>
            <a:r>
              <a:rPr lang="en-GB" dirty="0"/>
              <a:t>matrix multiplication</a:t>
            </a:r>
            <a:endParaRPr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it-IT"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it-IT" sz="3200" dirty="0">
                <a:solidFill>
                  <a:schemeClr val="tx1"/>
                </a:solidFill>
              </a:rPr>
              <a:t>Parallelisation per column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7436" y="3505040"/>
            <a:ext cx="3779391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Executing the multiplication</a:t>
            </a:r>
            <a:endParaRPr/>
          </a:p>
        </p:txBody>
      </p:sp>
      <p:pic>
        <p:nvPicPr>
          <p:cNvPr id="357" name="Google Shape;3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1490" y="3445178"/>
            <a:ext cx="7040144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969818" y="4088836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9079345" y="4265955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475688" y="2865696"/>
            <a:ext cx="3195938" cy="28866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293489" y="2679964"/>
            <a:ext cx="3560335" cy="10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tutorial session: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/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tutorial session: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7436" y="3505028"/>
            <a:ext cx="3779391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Executing the multiplication</a:t>
            </a:r>
            <a:endParaRPr/>
          </a:p>
        </p:txBody>
      </p:sp>
      <p:pic>
        <p:nvPicPr>
          <p:cNvPr id="369" name="Google Shape;36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1490" y="3445166"/>
            <a:ext cx="7040144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/>
          <p:nvPr/>
        </p:nvSpPr>
        <p:spPr>
          <a:xfrm>
            <a:off x="969818" y="4088824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9079345" y="4265943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EE8A1B-5521-A221-3DED-146F685FE254}"/>
              </a:ext>
            </a:extLst>
          </p:cNvPr>
          <p:cNvGrpSpPr/>
          <p:nvPr/>
        </p:nvGrpSpPr>
        <p:grpSpPr>
          <a:xfrm rot="5400000">
            <a:off x="197633" y="2511629"/>
            <a:ext cx="3560336" cy="3811136"/>
            <a:chOff x="197633" y="2511629"/>
            <a:chExt cx="3560336" cy="3811136"/>
          </a:xfrm>
        </p:grpSpPr>
        <p:sp>
          <p:nvSpPr>
            <p:cNvPr id="372" name="Google Shape;372;p28"/>
            <p:cNvSpPr/>
            <p:nvPr/>
          </p:nvSpPr>
          <p:spPr>
            <a:xfrm>
              <a:off x="379833" y="2697353"/>
              <a:ext cx="3195938" cy="164407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379833" y="4349000"/>
              <a:ext cx="3195938" cy="1859938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97634" y="2511629"/>
              <a:ext cx="3560335" cy="1043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Thread 1</a:t>
              </a:r>
              <a:endParaRPr dirty="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97633" y="5278969"/>
              <a:ext cx="3560335" cy="1043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Thread 2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7436" y="3505028"/>
            <a:ext cx="3779391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Executing the multiplication</a:t>
            </a:r>
            <a:endParaRPr/>
          </a:p>
        </p:txBody>
      </p:sp>
      <p:pic>
        <p:nvPicPr>
          <p:cNvPr id="369" name="Google Shape;36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1490" y="3445166"/>
            <a:ext cx="7040144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/>
          <p:nvPr/>
        </p:nvSpPr>
        <p:spPr>
          <a:xfrm>
            <a:off x="969818" y="4088824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9079345" y="4265943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8"/>
          <p:cNvSpPr/>
          <p:nvPr/>
        </p:nvSpPr>
        <p:spPr>
          <a:xfrm rot="5400000">
            <a:off x="1277640" y="3595162"/>
            <a:ext cx="3195938" cy="164407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/>
          <p:nvPr/>
        </p:nvSpPr>
        <p:spPr>
          <a:xfrm rot="5400000">
            <a:off x="-481940" y="3487229"/>
            <a:ext cx="3195938" cy="1859938"/>
          </a:xfrm>
          <a:prstGeom prst="rect">
            <a:avLst/>
          </a:prstGeom>
          <a:solidFill>
            <a:schemeClr val="accent2">
              <a:alpha val="2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AF0DDB-C2D7-C749-891C-D07A32410D38}"/>
              </a:ext>
            </a:extLst>
          </p:cNvPr>
          <p:cNvSpPr/>
          <p:nvPr/>
        </p:nvSpPr>
        <p:spPr>
          <a:xfrm>
            <a:off x="1116029" y="3505028"/>
            <a:ext cx="610029" cy="5837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EE1905-D04C-784B-D39C-197C3AD83EF9}"/>
              </a:ext>
            </a:extLst>
          </p:cNvPr>
          <p:cNvSpPr/>
          <p:nvPr/>
        </p:nvSpPr>
        <p:spPr>
          <a:xfrm>
            <a:off x="2323827" y="3505028"/>
            <a:ext cx="610029" cy="5837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0CC6B58-E5EE-03E5-7AC2-B79E58879750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5328559" y="-402488"/>
            <a:ext cx="193155" cy="8008187"/>
          </a:xfrm>
          <a:prstGeom prst="curvedConnector3">
            <a:avLst>
              <a:gd name="adj1" fmla="val -581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A9B6ACC-6759-24AE-8674-4BF6AB300153}"/>
              </a:ext>
            </a:extLst>
          </p:cNvPr>
          <p:cNvSpPr/>
          <p:nvPr/>
        </p:nvSpPr>
        <p:spPr>
          <a:xfrm>
            <a:off x="9124216" y="3698183"/>
            <a:ext cx="610029" cy="5837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9BB0B0B-895B-B2F4-83FF-99E7E61BCEFA}"/>
              </a:ext>
            </a:extLst>
          </p:cNvPr>
          <p:cNvCxnSpPr>
            <a:cxnSpLocks/>
            <a:stCxn id="4" idx="7"/>
            <a:endCxn id="7" idx="1"/>
          </p:cNvCxnSpPr>
          <p:nvPr/>
        </p:nvCxnSpPr>
        <p:spPr>
          <a:xfrm rot="16200000" flipH="1">
            <a:off x="5932458" y="502583"/>
            <a:ext cx="193155" cy="6369034"/>
          </a:xfrm>
          <a:prstGeom prst="curvedConnector3">
            <a:avLst>
              <a:gd name="adj1" fmla="val -412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Tutorial session</a:t>
            </a:r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Develop a software which computes the matrix multiplication, dividing the destination matrix in sections assigning the computation of each section to a different thread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Read source matrices from file;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Check if the two matrices can be multiplied;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Perform multiplication;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dirty="0"/>
              <a:t>Spawn multiple threads (min. 2 – max. one per column of source matrix);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dirty="0"/>
              <a:t>Perform computation;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Write destination matrix to file;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Important considerations</a:t>
            </a:r>
            <a:endParaRPr/>
          </a:p>
        </p:txBody>
      </p:sp>
      <p:sp>
        <p:nvSpPr>
          <p:cNvPr id="388" name="Google Shape;388;p30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Number of threads?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May be requested to the user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May be defined by the number of cores in the PC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Experiment with this!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When dividing the source matrix,  what to do with fringes?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174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Concurrent and Parallel Systems Processes and threads</vt:lpstr>
      <vt:lpstr>TUTORIAL: Parallelising matrix multiplication</vt:lpstr>
      <vt:lpstr>Executing the multiplication</vt:lpstr>
      <vt:lpstr>Executing the multiplication</vt:lpstr>
      <vt:lpstr>Executing the multiplication</vt:lpstr>
      <vt:lpstr>Tutorial session</vt:lpstr>
      <vt:lpstr>Important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and Parallel Systems Processes and threads</dc:title>
  <dc:creator>Davies, Sergio</dc:creator>
  <cp:lastModifiedBy>Sergio</cp:lastModifiedBy>
  <cp:revision>9</cp:revision>
  <dcterms:created xsi:type="dcterms:W3CDTF">2019-09-09T15:42:31Z</dcterms:created>
  <dcterms:modified xsi:type="dcterms:W3CDTF">2022-10-04T08:35:48Z</dcterms:modified>
</cp:coreProperties>
</file>