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4" r:id="rId4"/>
    <p:sldId id="305" r:id="rId5"/>
    <p:sldId id="306" r:id="rId6"/>
    <p:sldId id="308" r:id="rId7"/>
    <p:sldId id="307" r:id="rId8"/>
    <p:sldId id="309" r:id="rId9"/>
    <p:sldId id="310" r:id="rId10"/>
    <p:sldId id="319" r:id="rId11"/>
    <p:sldId id="315" r:id="rId12"/>
    <p:sldId id="313" r:id="rId13"/>
    <p:sldId id="312" r:id="rId14"/>
    <p:sldId id="314" r:id="rId15"/>
    <p:sldId id="316" r:id="rId16"/>
    <p:sldId id="277" r:id="rId17"/>
    <p:sldId id="311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1882" autoAdjust="0"/>
  </p:normalViewPr>
  <p:slideViewPr>
    <p:cSldViewPr snapToGrid="0">
      <p:cViewPr varScale="1">
        <p:scale>
          <a:sx n="54" d="100"/>
          <a:sy n="54" d="100"/>
        </p:scale>
        <p:origin x="11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283BC-B6FC-4741-A104-53148C0EC4D4}"/>
              </a:ext>
            </a:extLst>
          </p:cNvPr>
          <p:cNvSpPr/>
          <p:nvPr userDrawn="1"/>
        </p:nvSpPr>
        <p:spPr>
          <a:xfrm>
            <a:off x="838200" y="1112452"/>
            <a:ext cx="10515600" cy="2397511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3245-FAD5-41C2-8D47-321E3EC5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9F1C-8FEE-438E-9282-FC45FD99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FA73-6516-4E9D-9976-A2F1FDB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3AF9-655E-41CA-88AA-88C5218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47AB-6EA5-46D6-A589-C7524AAF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A9AB-8565-45E6-A192-2FAA1B42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CC9EB-4931-489B-A480-A5541D01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DA009-D102-4901-B1DC-74DE1CC6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41BF-2E10-45E5-BC17-17BD437B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0669-C664-4185-AC00-2848E8D6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51E7-B93B-470C-87C9-8C20AA3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0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23B6-6C2C-4F6C-9F8F-1C7F4D34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22FA-7C3E-4E9F-99B5-C178897F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55600"/>
            <a:ext cx="10515600" cy="502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425-AD8D-42A2-B9ED-A9B8066E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B8D1-EC8D-4166-B00F-4FD1F27F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30D-96F2-4AA7-9C31-B60FA96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7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CBA06-3EC8-4391-9A19-8F5B3569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8582-9020-41CF-A710-EEC24F4A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B058-E177-46D4-A401-FEF36F5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3CE-04AE-486F-9F2E-C01C8EFE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150F-6F84-4F86-83EE-57A21C3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101DA-0B9B-4780-9163-C820879D5E2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BC209-B2BD-4573-86AF-917920B4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26C-BEDD-4B16-AC2C-BF64C8AE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502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C764-C27F-4710-9999-737AACFC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D30E-48A1-475F-BFB6-BE2D53E5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57A1-0CC0-4743-B179-524061A8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99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090C44-B640-4701-9451-7489EE65D93B}"/>
              </a:ext>
            </a:extLst>
          </p:cNvPr>
          <p:cNvSpPr/>
          <p:nvPr userDrawn="1"/>
        </p:nvSpPr>
        <p:spPr>
          <a:xfrm>
            <a:off x="838200" y="1709738"/>
            <a:ext cx="10515600" cy="2879725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E41DD-F369-41EF-86D6-BF89961D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8F7-756E-4A19-9190-EF341E1E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BA97-911A-42D3-BFB1-5C00C713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8814-BC35-4572-994E-C2D0DD0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2B4F-7E33-4517-BAE4-72A371CF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9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637C84-2223-417D-B5B3-523F104F2AC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9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E24F99-C11D-43FD-B1F3-2A76D9C9823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30106-F585-49DB-BB63-FF33B81B6A9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4391" y="3708300"/>
            <a:ext cx="5181600" cy="250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72B61C-D624-4D15-B1A6-DA7BB36A19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6010" y="37083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2FA0F-C06C-42D1-8D7E-DF62D8A1CB43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9A22-EE1B-42E4-A8D5-83259174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022D-5580-4D9A-80E4-C71268EF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6D81-4431-4179-8748-57B2EAED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512"/>
            <a:ext cx="5157787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19D9-4D1A-43C1-82F1-D2B2FCEA1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FCFB9-97B0-4EA5-8FDF-6364E5F2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512"/>
            <a:ext cx="5183188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FEE6F-06A4-4881-B224-D56A4016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AC30E-8D9A-4759-9DCA-DFCD7FC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E60C7-A874-4D4A-818B-57AA80B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829652-DA46-4A41-A63A-4F5E0BB8C74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7DE4-8649-4E5C-AD49-C4A7573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704C6-06BC-4D8B-8196-92E0E28E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6F1E-E296-4F02-87F7-8D9FD052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FCA0-8377-4BE9-A688-8107C440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6BC3-E398-4A12-B19D-DF5E37F5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A10C-52FB-443B-AA90-C8DFD5DB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DB7BC-45DA-4496-B80F-40120446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2B7-839F-451D-97A8-622A5E9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BEF5-54C3-492E-ABDE-207A23D2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D678-F9AC-4760-A5C6-5B91A8EC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67BED-6004-46E6-97DE-1B57FD2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72FD-DCE9-414C-9E61-8655686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95F1-8C3B-4FAF-9AB4-66446A8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08817-360C-4E0C-B5BE-EF4D8B23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863C-5888-4E2A-B20E-C975143B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E689-C699-4702-88A7-01EFF6AD0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15C4-640E-4FB8-B8F6-99DA5299A2A8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99C8-8839-4F88-B904-56A23B23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FB67-E3B9-443E-89DC-2DFDB7B6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7BEB-BEBE-4E8B-A1A9-D33EF8D4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Concurrent and Parallel Systems</a:t>
            </a:r>
            <a:br>
              <a:rPr lang="en-GB" dirty="0"/>
            </a:br>
            <a:r>
              <a:rPr lang="en-GB" dirty="0"/>
              <a:t>Time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B52-997A-4E22-8749-9A482C2A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</p:spPr>
        <p:txBody>
          <a:bodyPr>
            <a:normAutofit/>
          </a:bodyPr>
          <a:lstStyle/>
          <a:p>
            <a:r>
              <a:rPr lang="en-GB" dirty="0"/>
              <a:t>Dr Sergio Davies &lt;sergio.davies@shu.ac.uk&gt;</a:t>
            </a:r>
          </a:p>
          <a:p>
            <a:endParaRPr lang="en-GB" dirty="0"/>
          </a:p>
          <a:p>
            <a:r>
              <a:rPr lang="en-GB" dirty="0"/>
              <a:t>Department of computing</a:t>
            </a:r>
          </a:p>
          <a:p>
            <a:r>
              <a:rPr lang="en-GB" dirty="0"/>
              <a:t>Sheffield Hallam University</a:t>
            </a:r>
          </a:p>
          <a:p>
            <a:endParaRPr lang="en-GB" dirty="0"/>
          </a:p>
          <a:p>
            <a:r>
              <a:rPr lang="en-GB"/>
              <a:t>7 October 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5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65CB-5767-45C5-9CD5-4F72581C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Measuring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592A-5D92-4040-9871-9AFF6D0B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QueryPerformanceFrequency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(&amp;li))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QueryPerformanceFrequency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failed!\n";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PCFreq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double(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)/1000.0;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double(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liEnd.QuadPart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liStart.QuadPart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PCFreq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&lt;&lt;"\n";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 }</a:t>
            </a:r>
          </a:p>
        </p:txBody>
      </p:sp>
    </p:spTree>
    <p:extLst>
      <p:ext uri="{BB962C8B-B14F-4D97-AF65-F5344CB8AC3E}">
        <p14:creationId xmlns:p14="http://schemas.microsoft.com/office/powerpoint/2010/main" val="248465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Run example – ex2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12177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65D2-46D0-499F-AA42-8ECB0D66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Measuring thread start-up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CEB1-C6AD-42A6-A15C-F8FEFF112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 to measure the time to create a thread?</a:t>
            </a:r>
          </a:p>
          <a:p>
            <a:r>
              <a:rPr lang="en-GB" dirty="0"/>
              <a:t>Measure time before std::thread variable creation</a:t>
            </a:r>
          </a:p>
          <a:p>
            <a:r>
              <a:rPr lang="en-GB" dirty="0"/>
              <a:t>Measure time after variable creation is completed</a:t>
            </a:r>
          </a:p>
          <a:p>
            <a:pPr lvl="1"/>
            <a:r>
              <a:rPr lang="en-GB" dirty="0"/>
              <a:t>Which of the two sides of the execution?</a:t>
            </a:r>
          </a:p>
          <a:p>
            <a:pPr lvl="1"/>
            <a:r>
              <a:rPr lang="en-GB" dirty="0"/>
              <a:t>The shorter of the two sides is the desired measure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48" y="1155700"/>
            <a:ext cx="2831304" cy="502126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F8E97E-67A2-4EC3-8279-E5F2049CEF1C}"/>
              </a:ext>
            </a:extLst>
          </p:cNvPr>
          <p:cNvSpPr/>
          <p:nvPr/>
        </p:nvSpPr>
        <p:spPr>
          <a:xfrm>
            <a:off x="7151298" y="1759789"/>
            <a:ext cx="2872596" cy="142335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9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Run example – ex5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502019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it-IT" sz="6000" dirty="0" err="1"/>
              <a:t>Average</a:t>
            </a:r>
            <a:r>
              <a:rPr lang="it-IT" sz="6000" dirty="0"/>
              <a:t> time to create a </a:t>
            </a:r>
            <a:r>
              <a:rPr lang="it-IT" sz="6000" dirty="0" err="1"/>
              <a:t>thread</a:t>
            </a:r>
            <a:r>
              <a:rPr lang="it-IT" sz="6000" dirty="0"/>
              <a:t>?</a:t>
            </a:r>
          </a:p>
          <a:p>
            <a:pPr marL="0" indent="0" algn="ctr">
              <a:buNone/>
            </a:pP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Why</a:t>
            </a:r>
            <a:r>
              <a:rPr lang="it-IT" sz="6000" dirty="0"/>
              <a:t> multiple </a:t>
            </a:r>
            <a:r>
              <a:rPr lang="it-IT" sz="6000" dirty="0" err="1"/>
              <a:t>iterations</a:t>
            </a:r>
            <a:br>
              <a:rPr lang="it-IT" sz="6000" dirty="0"/>
            </a:br>
            <a:r>
              <a:rPr lang="it-IT" sz="6000" dirty="0"/>
              <a:t>for </a:t>
            </a:r>
            <a:r>
              <a:rPr lang="it-IT" sz="6000" dirty="0" err="1"/>
              <a:t>measurement</a:t>
            </a:r>
            <a:r>
              <a:rPr lang="it-IT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9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65D2-46D0-499F-AA42-8ECB0D66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Measuring </a:t>
            </a:r>
            <a:r>
              <a:rPr lang="en-GB"/>
              <a:t>thread termination </a:t>
            </a:r>
            <a:r>
              <a:rPr lang="en-GB" dirty="0"/>
              <a:t>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CEB1-C6AD-42A6-A15C-F8FEFF112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 to measure the time to join a thread?</a:t>
            </a:r>
          </a:p>
          <a:p>
            <a:r>
              <a:rPr lang="en-GB" dirty="0"/>
              <a:t>Measure time before std::thread::join call</a:t>
            </a:r>
          </a:p>
          <a:p>
            <a:pPr lvl="1"/>
            <a:r>
              <a:rPr lang="en-GB" dirty="0"/>
              <a:t>Which of the two sides of the execution?</a:t>
            </a:r>
          </a:p>
          <a:p>
            <a:r>
              <a:rPr lang="en-GB" dirty="0"/>
              <a:t>Measure time after variable creation is completed</a:t>
            </a:r>
          </a:p>
          <a:p>
            <a:pPr lvl="1"/>
            <a:r>
              <a:rPr lang="en-GB" dirty="0"/>
              <a:t>The shorter of the two sides is the required measure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48" y="1155700"/>
            <a:ext cx="2831304" cy="502126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F8E97E-67A2-4EC3-8279-E5F2049CEF1C}"/>
              </a:ext>
            </a:extLst>
          </p:cNvPr>
          <p:cNvSpPr/>
          <p:nvPr/>
        </p:nvSpPr>
        <p:spPr>
          <a:xfrm>
            <a:off x="7151297" y="4135436"/>
            <a:ext cx="3122255" cy="142335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Run example – ex6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502019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it-IT" sz="6000" dirty="0"/>
              <a:t>Average time to shut down a thread?</a:t>
            </a:r>
          </a:p>
        </p:txBody>
      </p:sp>
    </p:spTree>
    <p:extLst>
      <p:ext uri="{BB962C8B-B14F-4D97-AF65-F5344CB8AC3E}">
        <p14:creationId xmlns:p14="http://schemas.microsoft.com/office/powerpoint/2010/main" val="220944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40787-1F2D-41AD-A625-BCBC623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Time analysis on matrix multiplication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6D02-91E8-4E83-AA9A-0B1C3DDB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1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8E18F-BF40-435F-BFD2-C07B1EDD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Tutorial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FEA768-8C04-4B8F-A9C9-FBC6D49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 the theoretical speedup, using Amdahl’s law, of the three versions of your software for multiple matrix sizes;</a:t>
            </a:r>
          </a:p>
          <a:p>
            <a:endParaRPr lang="en-GB" dirty="0"/>
          </a:p>
          <a:p>
            <a:r>
              <a:rPr lang="en-GB" dirty="0"/>
              <a:t>Compute the speedup given by the multithreaded implementations of your matrix multiplication code, compared with the single-thread version varying the size of the source matrices. The matrices could be generated using a random number generator with varying matrix sizes;</a:t>
            </a:r>
          </a:p>
          <a:p>
            <a:endParaRPr lang="en-GB" dirty="0"/>
          </a:p>
          <a:p>
            <a:r>
              <a:rPr lang="en-GB" dirty="0"/>
              <a:t>Use a fixed number of threads equal to the number of CPUs on your computer;</a:t>
            </a:r>
          </a:p>
        </p:txBody>
      </p:sp>
    </p:spTree>
    <p:extLst>
      <p:ext uri="{BB962C8B-B14F-4D97-AF65-F5344CB8AC3E}">
        <p14:creationId xmlns:p14="http://schemas.microsoft.com/office/powerpoint/2010/main" val="22416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C529-7C43-4B7A-BD91-6DE21602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Theoretical time variations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1814B-18FB-45A3-B5E2-8D2572C8A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basic software for matrix multiplication has three nested for loops limited by the size of the matrices;</a:t>
                </a:r>
              </a:p>
              <a:p>
                <a:endParaRPr lang="en-GB" dirty="0"/>
              </a:p>
              <a:p>
                <a:r>
                  <a:rPr lang="en-GB" dirty="0"/>
                  <a:t>The computational complexity of this software is, therefore, in the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, where n is related to the size of the matrices</a:t>
                </a:r>
              </a:p>
              <a:p>
                <a:endParaRPr lang="en-GB" dirty="0"/>
              </a:p>
              <a:p>
                <a:r>
                  <a:rPr lang="en-GB" dirty="0"/>
                  <a:t>So, every time the size of both matrices doubles, the time required by the computation portion of the software increases eightfold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dirty="0"/>
                  <a:t>);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1814B-18FB-45A3-B5E2-8D2572C8A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5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2EA-38C0-4E69-B029-A3722F4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4201-6B84-4456-9AE6-B07E842A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GB" b="1" dirty="0"/>
              <a:t>Last week</a:t>
            </a:r>
            <a:r>
              <a:rPr lang="en-GB" dirty="0"/>
              <a:t>: Race conditions and mutex variables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Today:</a:t>
            </a:r>
          </a:p>
          <a:p>
            <a:r>
              <a:rPr lang="en-GB" dirty="0"/>
              <a:t>Speedup</a:t>
            </a:r>
          </a:p>
          <a:p>
            <a:r>
              <a:rPr lang="en-GB" dirty="0" err="1"/>
              <a:t>Amdhal’s</a:t>
            </a:r>
            <a:r>
              <a:rPr lang="en-GB" dirty="0"/>
              <a:t> law</a:t>
            </a:r>
          </a:p>
          <a:p>
            <a:r>
              <a:rPr lang="en-GB" dirty="0"/>
              <a:t>Estimate of time required to create and delete a thread</a:t>
            </a:r>
          </a:p>
        </p:txBody>
      </p:sp>
    </p:spTree>
    <p:extLst>
      <p:ext uri="{BB962C8B-B14F-4D97-AF65-F5344CB8AC3E}">
        <p14:creationId xmlns:p14="http://schemas.microsoft.com/office/powerpoint/2010/main" val="335720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2E34-C061-45CF-A142-1B4F4B35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2374-E2F7-468D-A694-B1AE7175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Speedup</a:t>
            </a:r>
          </a:p>
          <a:p>
            <a:pPr lvl="1"/>
            <a:r>
              <a:rPr lang="en-GB" dirty="0"/>
              <a:t>A number that measures the relative performance of two systems processing the same problem. More technically, it measures the improvement in speed of execution of a task executed on two similar architectures with different resources;</a:t>
            </a:r>
            <a:br>
              <a:rPr lang="en-GB" dirty="0"/>
            </a:b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[Wikipedia – Speedup]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Symbol</a:t>
            </a:r>
            <a:r>
              <a:rPr lang="en-GB" dirty="0"/>
              <a:t> used to indicate a thread of execution:</a:t>
            </a:r>
          </a:p>
        </p:txBody>
      </p:sp>
      <p:pic>
        <p:nvPicPr>
          <p:cNvPr id="8" name="Picture 7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86A7010C-9F97-455D-84D7-78E73828C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4" y="3738856"/>
            <a:ext cx="159769" cy="13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EB9B7-0134-4E06-853E-FA3F594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95163-CF7E-4791-9474-CB1D96660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Single-thread matrix multiplication: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2F0C8-2CB3-4DD5-A932-04E33452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5022000"/>
          </a:xfrm>
        </p:spPr>
        <p:txBody>
          <a:bodyPr/>
          <a:lstStyle/>
          <a:p>
            <a:r>
              <a:rPr lang="en-GB" dirty="0"/>
              <a:t>Multi-thread matrix multiplication</a:t>
            </a:r>
          </a:p>
        </p:txBody>
      </p:sp>
      <p:pic>
        <p:nvPicPr>
          <p:cNvPr id="7" name="Picture 6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54384D3B-F08B-4E7D-8979-C7EB262F9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2" y="2242869"/>
            <a:ext cx="108136" cy="932026"/>
          </a:xfrm>
          <a:prstGeom prst="rect">
            <a:avLst/>
          </a:prstGeom>
        </p:spPr>
      </p:pic>
      <p:pic>
        <p:nvPicPr>
          <p:cNvPr id="8" name="Picture 7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C80C27A5-1BD0-400A-AC26-C43EEF85A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33" y="3429000"/>
            <a:ext cx="108136" cy="932026"/>
          </a:xfrm>
          <a:prstGeom prst="rect">
            <a:avLst/>
          </a:prstGeom>
        </p:spPr>
      </p:pic>
      <p:pic>
        <p:nvPicPr>
          <p:cNvPr id="9" name="Picture 8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B8145A21-736E-42BF-BE2C-F0A75D14E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70" y="4615131"/>
            <a:ext cx="108136" cy="932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44506-0F0B-4199-BCFB-7F2B3860F43A}"/>
              </a:ext>
            </a:extLst>
          </p:cNvPr>
          <p:cNvSpPr txBox="1"/>
          <p:nvPr/>
        </p:nvSpPr>
        <p:spPr>
          <a:xfrm>
            <a:off x="2208361" y="2242869"/>
            <a:ext cx="3423005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Matrix data loading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BC6B6-24BC-46E9-9280-CD73824CFA31}"/>
              </a:ext>
            </a:extLst>
          </p:cNvPr>
          <p:cNvSpPr txBox="1"/>
          <p:nvPr/>
        </p:nvSpPr>
        <p:spPr>
          <a:xfrm>
            <a:off x="2202869" y="3429000"/>
            <a:ext cx="3423005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Product 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87F1B-C38A-49C7-9F65-7A3E33A08250}"/>
              </a:ext>
            </a:extLst>
          </p:cNvPr>
          <p:cNvSpPr txBox="1"/>
          <p:nvPr/>
        </p:nvSpPr>
        <p:spPr>
          <a:xfrm>
            <a:off x="2233806" y="4615131"/>
            <a:ext cx="3423005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Result file writing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5E6012-5AE8-4D06-92D3-612742B53FBA}"/>
              </a:ext>
            </a:extLst>
          </p:cNvPr>
          <p:cNvSpPr>
            <a:spLocks noChangeAspect="1"/>
          </p:cNvSpPr>
          <p:nvPr/>
        </p:nvSpPr>
        <p:spPr>
          <a:xfrm>
            <a:off x="1883270" y="202839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79113B-E751-41B1-AF38-E75010281E7C}"/>
              </a:ext>
            </a:extLst>
          </p:cNvPr>
          <p:cNvSpPr>
            <a:spLocks noChangeAspect="1"/>
          </p:cNvSpPr>
          <p:nvPr/>
        </p:nvSpPr>
        <p:spPr>
          <a:xfrm>
            <a:off x="1906401" y="32093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1FB3C8-83FC-4D26-9C3F-75AF5E6537B4}"/>
              </a:ext>
            </a:extLst>
          </p:cNvPr>
          <p:cNvSpPr>
            <a:spLocks noChangeAspect="1"/>
          </p:cNvSpPr>
          <p:nvPr/>
        </p:nvSpPr>
        <p:spPr>
          <a:xfrm>
            <a:off x="1919202" y="439807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65DF30-1957-43B7-B162-26B507CDBD7A}"/>
              </a:ext>
            </a:extLst>
          </p:cNvPr>
          <p:cNvSpPr>
            <a:spLocks noChangeAspect="1"/>
          </p:cNvSpPr>
          <p:nvPr/>
        </p:nvSpPr>
        <p:spPr>
          <a:xfrm>
            <a:off x="1933021" y="55842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4CB4FCFD-CA27-4D14-928C-E69AC96E4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1" y="2242869"/>
            <a:ext cx="108136" cy="932026"/>
          </a:xfrm>
          <a:prstGeom prst="rect">
            <a:avLst/>
          </a:prstGeom>
        </p:spPr>
      </p:pic>
      <p:pic>
        <p:nvPicPr>
          <p:cNvPr id="19" name="Picture 18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8B948797-9BE5-4540-B82E-5CE8157B74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22" y="3429000"/>
            <a:ext cx="108136" cy="932026"/>
          </a:xfrm>
          <a:prstGeom prst="rect">
            <a:avLst/>
          </a:prstGeom>
        </p:spPr>
      </p:pic>
      <p:pic>
        <p:nvPicPr>
          <p:cNvPr id="20" name="Picture 19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36697206-790F-44EE-9A11-13242D61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59" y="4615131"/>
            <a:ext cx="108136" cy="932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165408-8476-4BA2-8EDC-B03682F33D0E}"/>
              </a:ext>
            </a:extLst>
          </p:cNvPr>
          <p:cNvSpPr txBox="1"/>
          <p:nvPr/>
        </p:nvSpPr>
        <p:spPr>
          <a:xfrm>
            <a:off x="7905350" y="2242869"/>
            <a:ext cx="3423005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Matrix data loading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DB5A9-2AEB-4D10-B837-EB56F2154888}"/>
              </a:ext>
            </a:extLst>
          </p:cNvPr>
          <p:cNvSpPr txBox="1"/>
          <p:nvPr/>
        </p:nvSpPr>
        <p:spPr>
          <a:xfrm>
            <a:off x="8654771" y="3429000"/>
            <a:ext cx="3423005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Product computation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B66671-26C1-42B0-B2F2-6E708D258B6B}"/>
              </a:ext>
            </a:extLst>
          </p:cNvPr>
          <p:cNvSpPr txBox="1"/>
          <p:nvPr/>
        </p:nvSpPr>
        <p:spPr>
          <a:xfrm>
            <a:off x="7930795" y="4615131"/>
            <a:ext cx="3423005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Result file writing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0DFEBC-3DB5-4755-BB0D-21C30B35BCDF}"/>
              </a:ext>
            </a:extLst>
          </p:cNvPr>
          <p:cNvSpPr>
            <a:spLocks noChangeAspect="1"/>
          </p:cNvSpPr>
          <p:nvPr/>
        </p:nvSpPr>
        <p:spPr>
          <a:xfrm>
            <a:off x="7580259" y="202839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3D81CD-E228-4A5A-86AA-D9381492AF57}"/>
              </a:ext>
            </a:extLst>
          </p:cNvPr>
          <p:cNvSpPr>
            <a:spLocks noChangeAspect="1"/>
          </p:cNvSpPr>
          <p:nvPr/>
        </p:nvSpPr>
        <p:spPr>
          <a:xfrm>
            <a:off x="7603390" y="32093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B0AEEC-ECAA-486B-A159-3044C333BFEC}"/>
              </a:ext>
            </a:extLst>
          </p:cNvPr>
          <p:cNvSpPr>
            <a:spLocks noChangeAspect="1"/>
          </p:cNvSpPr>
          <p:nvPr/>
        </p:nvSpPr>
        <p:spPr>
          <a:xfrm>
            <a:off x="7616191" y="439807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E01CD7-352E-44A8-9D18-01296C0E1AAA}"/>
              </a:ext>
            </a:extLst>
          </p:cNvPr>
          <p:cNvSpPr>
            <a:spLocks noChangeAspect="1"/>
          </p:cNvSpPr>
          <p:nvPr/>
        </p:nvSpPr>
        <p:spPr>
          <a:xfrm>
            <a:off x="7630010" y="55842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A2CF737D-FBB9-4397-A08A-3B4968CDF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24" y="3429000"/>
            <a:ext cx="108136" cy="932026"/>
          </a:xfrm>
          <a:prstGeom prst="rect">
            <a:avLst/>
          </a:prstGeom>
        </p:spPr>
      </p:pic>
      <p:pic>
        <p:nvPicPr>
          <p:cNvPr id="29" name="Picture 28" descr="A picture containing mirror, object&#10;&#10;Description automatically generated">
            <a:extLst>
              <a:ext uri="{FF2B5EF4-FFF2-40B4-BE49-F238E27FC236}">
                <a16:creationId xmlns:a16="http://schemas.microsoft.com/office/drawing/2014/main" id="{6BD84243-C834-414E-BB25-91D2E2192A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20" y="3429000"/>
            <a:ext cx="108136" cy="9320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AD4373-0742-419C-947C-0C02D22EC039}"/>
              </a:ext>
            </a:extLst>
          </p:cNvPr>
          <p:cNvCxnSpPr>
            <a:cxnSpLocks/>
          </p:cNvCxnSpPr>
          <p:nvPr/>
        </p:nvCxnSpPr>
        <p:spPr>
          <a:xfrm>
            <a:off x="1479550" y="2118394"/>
            <a:ext cx="0" cy="118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62F703-9398-4CB4-9A5E-CE02E103C59F}"/>
              </a:ext>
            </a:extLst>
          </p:cNvPr>
          <p:cNvCxnSpPr>
            <a:cxnSpLocks/>
          </p:cNvCxnSpPr>
          <p:nvPr/>
        </p:nvCxnSpPr>
        <p:spPr>
          <a:xfrm>
            <a:off x="1479550" y="3299370"/>
            <a:ext cx="0" cy="118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F48B32-6EE4-429E-9BDA-FD5FF272C3A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339850" y="3299370"/>
            <a:ext cx="566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9F56F-A1A7-4A7C-8D24-B8482326809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314450" y="2118394"/>
            <a:ext cx="5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631282-07AF-4145-B40E-C0EC85C3F6F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339850" y="4488078"/>
            <a:ext cx="57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AC2B03-3380-4CCE-84FE-E72B651AD2F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368425" y="5674210"/>
            <a:ext cx="564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8D7EFD-B54A-4DB5-A8EA-063AFEEE2158}"/>
              </a:ext>
            </a:extLst>
          </p:cNvPr>
          <p:cNvCxnSpPr>
            <a:cxnSpLocks/>
          </p:cNvCxnSpPr>
          <p:nvPr/>
        </p:nvCxnSpPr>
        <p:spPr>
          <a:xfrm>
            <a:off x="1479550" y="4488078"/>
            <a:ext cx="0" cy="118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0B14F8-3385-4DE0-82ED-E149B03786E7}"/>
              </a:ext>
            </a:extLst>
          </p:cNvPr>
          <p:cNvSpPr txBox="1"/>
          <p:nvPr/>
        </p:nvSpPr>
        <p:spPr>
          <a:xfrm>
            <a:off x="1003300" y="4615131"/>
            <a:ext cx="697461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t3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741D91-8B95-4D83-BF4E-78984A27B9F2}"/>
              </a:ext>
            </a:extLst>
          </p:cNvPr>
          <p:cNvSpPr txBox="1"/>
          <p:nvPr/>
        </p:nvSpPr>
        <p:spPr>
          <a:xfrm>
            <a:off x="1003300" y="3423844"/>
            <a:ext cx="697461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2DF05-1174-4596-A06D-654E03B3B06A}"/>
              </a:ext>
            </a:extLst>
          </p:cNvPr>
          <p:cNvSpPr txBox="1"/>
          <p:nvPr/>
        </p:nvSpPr>
        <p:spPr>
          <a:xfrm>
            <a:off x="994006" y="2245447"/>
            <a:ext cx="697461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t1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A89429-31FC-40DC-A7F3-9D8327BE8065}"/>
              </a:ext>
            </a:extLst>
          </p:cNvPr>
          <p:cNvCxnSpPr>
            <a:cxnSpLocks/>
          </p:cNvCxnSpPr>
          <p:nvPr/>
        </p:nvCxnSpPr>
        <p:spPr>
          <a:xfrm>
            <a:off x="7173095" y="2118394"/>
            <a:ext cx="0" cy="118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3038DD-2E79-48A8-A402-377A59C33A99}"/>
              </a:ext>
            </a:extLst>
          </p:cNvPr>
          <p:cNvCxnSpPr>
            <a:cxnSpLocks/>
          </p:cNvCxnSpPr>
          <p:nvPr/>
        </p:nvCxnSpPr>
        <p:spPr>
          <a:xfrm>
            <a:off x="7173095" y="3299370"/>
            <a:ext cx="0" cy="118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A06156-E933-40DA-87C5-C2B8CB2F7052}"/>
              </a:ext>
            </a:extLst>
          </p:cNvPr>
          <p:cNvCxnSpPr>
            <a:cxnSpLocks/>
          </p:cNvCxnSpPr>
          <p:nvPr/>
        </p:nvCxnSpPr>
        <p:spPr>
          <a:xfrm flipH="1">
            <a:off x="7033395" y="3299370"/>
            <a:ext cx="566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0B1A10-07E3-4B56-8428-32ACF620A407}"/>
              </a:ext>
            </a:extLst>
          </p:cNvPr>
          <p:cNvCxnSpPr>
            <a:cxnSpLocks/>
          </p:cNvCxnSpPr>
          <p:nvPr/>
        </p:nvCxnSpPr>
        <p:spPr>
          <a:xfrm flipH="1">
            <a:off x="7007995" y="2118394"/>
            <a:ext cx="5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175790-CA38-45B5-BD76-A1D5CBFDCA30}"/>
              </a:ext>
            </a:extLst>
          </p:cNvPr>
          <p:cNvCxnSpPr>
            <a:cxnSpLocks/>
          </p:cNvCxnSpPr>
          <p:nvPr/>
        </p:nvCxnSpPr>
        <p:spPr>
          <a:xfrm flipH="1">
            <a:off x="7033395" y="4488078"/>
            <a:ext cx="57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F82536-2967-4A41-A390-F5BF867E825E}"/>
              </a:ext>
            </a:extLst>
          </p:cNvPr>
          <p:cNvCxnSpPr>
            <a:cxnSpLocks/>
          </p:cNvCxnSpPr>
          <p:nvPr/>
        </p:nvCxnSpPr>
        <p:spPr>
          <a:xfrm flipH="1">
            <a:off x="7061970" y="5674210"/>
            <a:ext cx="564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51E906-DEE6-4C49-BA7C-E1EA6E94F394}"/>
              </a:ext>
            </a:extLst>
          </p:cNvPr>
          <p:cNvCxnSpPr>
            <a:cxnSpLocks/>
          </p:cNvCxnSpPr>
          <p:nvPr/>
        </p:nvCxnSpPr>
        <p:spPr>
          <a:xfrm>
            <a:off x="7173095" y="4488078"/>
            <a:ext cx="0" cy="118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BF8D6B-3D0D-4B56-9455-18B51800B92B}"/>
              </a:ext>
            </a:extLst>
          </p:cNvPr>
          <p:cNvSpPr txBox="1"/>
          <p:nvPr/>
        </p:nvSpPr>
        <p:spPr>
          <a:xfrm>
            <a:off x="6696845" y="4615131"/>
            <a:ext cx="697461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t3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0CCD8-A696-4FAF-9BB7-59FD543D021B}"/>
              </a:ext>
            </a:extLst>
          </p:cNvPr>
          <p:cNvSpPr txBox="1"/>
          <p:nvPr/>
        </p:nvSpPr>
        <p:spPr>
          <a:xfrm>
            <a:off x="6696845" y="3423844"/>
            <a:ext cx="697461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t4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B19399-872D-4BAB-81E0-54B257A79242}"/>
              </a:ext>
            </a:extLst>
          </p:cNvPr>
          <p:cNvSpPr txBox="1"/>
          <p:nvPr/>
        </p:nvSpPr>
        <p:spPr>
          <a:xfrm>
            <a:off x="6687551" y="2245447"/>
            <a:ext cx="697461" cy="9320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GB" sz="24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4597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97672-B6CB-4F4C-B07B-E86A671F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5BBBD5D-61ED-4F28-925F-8BF3CA153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Speedup calculation: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r>
                  <a:rPr lang="en-GB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/>
                  <a:t> is the execution time for the entire task without enhancements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is the execution time for the entire task with enhancements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If the enhancement reduces the execution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, and therefore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5BBBD5D-61ED-4F28-925F-8BF3CA153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97672-B6CB-4F4C-B07B-E86A671F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5BBBD5D-61ED-4F28-925F-8BF3CA153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Portion of code parallelisable: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Speedup enhancement: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matrix multiplication example, the theoretical speedup enhancement is equivalent to the number of threads executing the computation.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BBBD5D-61ED-4F28-925F-8BF3CA153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19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8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297-3D24-40B3-95A8-A0CF575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9F317-6F1E-4203-A04C-8C3B6A136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maximum theoretical speedup can be computed using Amdahl’s law: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</a:p>
              <a:p>
                <a:pPr lvl="1"/>
                <a:r>
                  <a:rPr lang="en-GB" dirty="0"/>
                  <a:t>P is the portion of code parallelisable</a:t>
                </a:r>
              </a:p>
              <a:p>
                <a:pPr lvl="1"/>
                <a:r>
                  <a:rPr lang="en-GB" dirty="0"/>
                  <a:t>S is the speedup enhancement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9F317-6F1E-4203-A04C-8C3B6A136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73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38C0-6B93-405C-AA54-A66607C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Amdahl’s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5C834-1903-411E-859A-CEED79D5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717" y="1062244"/>
            <a:ext cx="7418567" cy="579575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825B0-8A8E-46F9-85DC-44E19E952B17}"/>
              </a:ext>
            </a:extLst>
          </p:cNvPr>
          <p:cNvSpPr/>
          <p:nvPr/>
        </p:nvSpPr>
        <p:spPr>
          <a:xfrm>
            <a:off x="-383594" y="6385099"/>
            <a:ext cx="318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[Wikipedia – Amdahl’s law]</a:t>
            </a:r>
          </a:p>
        </p:txBody>
      </p:sp>
    </p:spTree>
    <p:extLst>
      <p:ext uri="{BB962C8B-B14F-4D97-AF65-F5344CB8AC3E}">
        <p14:creationId xmlns:p14="http://schemas.microsoft.com/office/powerpoint/2010/main" val="32979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65CB-5767-45C5-9CD5-4F72581C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Measuring time with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592A-5D92-4040-9871-9AFF6D0B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LARGE_INTEGER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EndingTime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ElapsedMicroseconds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Frequency;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QueryPerformanceFrequency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(&amp;Frequency);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Activity to be timed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QueryPerformanceCounter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EndingTime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ElapsedMicroseconds.QuadPart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EndingTime.QuadPart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StartingTime.QuadPart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We now have the elapsed number of ticks, along with the number of ticks-per-second. We use these values to convert to the number of elapsed microseconds. To guard against loss-of-precision, we convert to microseconds *before* dividing by ticks-per-second.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ElapsedMicroseconds.QuadPart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*= 1000000;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ElapsedMicroseconds.QuadPart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Frequency.QuadPart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1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11717</TotalTime>
  <Words>766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Concurrent and Parallel Systems Time analysis</vt:lpstr>
      <vt:lpstr>Topics</vt:lpstr>
      <vt:lpstr>Definitions</vt:lpstr>
      <vt:lpstr>Execution time</vt:lpstr>
      <vt:lpstr>Speedup</vt:lpstr>
      <vt:lpstr>Speedup</vt:lpstr>
      <vt:lpstr>Amdahl’s law</vt:lpstr>
      <vt:lpstr>Amdahl’s law</vt:lpstr>
      <vt:lpstr>Measuring time with accuracy</vt:lpstr>
      <vt:lpstr>Measuring time</vt:lpstr>
      <vt:lpstr>Run example – ex2</vt:lpstr>
      <vt:lpstr>Measuring thread start-up time</vt:lpstr>
      <vt:lpstr>Run example – ex5</vt:lpstr>
      <vt:lpstr>Measuring thread termination time</vt:lpstr>
      <vt:lpstr>Run example – ex6</vt:lpstr>
      <vt:lpstr>TUTORIAL: Time analysis on matrix multiplication software</vt:lpstr>
      <vt:lpstr>Tutorial session</vt:lpstr>
      <vt:lpstr>Theoretical time variations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Concurrent and Parallel Systems Semester 1</dc:title>
  <dc:creator>Davies, Sergio</dc:creator>
  <cp:lastModifiedBy>Sergio</cp:lastModifiedBy>
  <cp:revision>134</cp:revision>
  <dcterms:created xsi:type="dcterms:W3CDTF">2019-09-09T15:42:31Z</dcterms:created>
  <dcterms:modified xsi:type="dcterms:W3CDTF">2022-10-06T15:36:43Z</dcterms:modified>
</cp:coreProperties>
</file>