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34" r:id="rId3"/>
    <p:sldId id="259" r:id="rId4"/>
    <p:sldId id="314" r:id="rId5"/>
    <p:sldId id="315" r:id="rId6"/>
    <p:sldId id="330" r:id="rId7"/>
    <p:sldId id="331" r:id="rId8"/>
    <p:sldId id="316" r:id="rId9"/>
    <p:sldId id="320" r:id="rId10"/>
    <p:sldId id="321" r:id="rId11"/>
    <p:sldId id="318" r:id="rId12"/>
    <p:sldId id="317" r:id="rId13"/>
    <p:sldId id="319" r:id="rId14"/>
    <p:sldId id="322" r:id="rId15"/>
    <p:sldId id="325" r:id="rId16"/>
    <p:sldId id="326" r:id="rId17"/>
    <p:sldId id="324" r:id="rId18"/>
    <p:sldId id="329" r:id="rId19"/>
    <p:sldId id="327" r:id="rId20"/>
    <p:sldId id="328" r:id="rId21"/>
    <p:sldId id="277" r:id="rId22"/>
    <p:sldId id="3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0083" autoAdjust="0"/>
  </p:normalViewPr>
  <p:slideViewPr>
    <p:cSldViewPr snapToGrid="0">
      <p:cViewPr varScale="1">
        <p:scale>
          <a:sx n="47" d="100"/>
          <a:sy n="47" d="100"/>
        </p:scale>
        <p:origin x="138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2CC7A-C376-465A-A421-AF994D709998}" type="datetimeFigureOut">
              <a:rPr lang="it-IT" smtClean="0"/>
              <a:t>06/10/2022</a:t>
            </a:fld>
            <a:endParaRPr lang="it-IT"/>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BA034-9EEB-426D-9E1A-765B833A1119}" type="slidenum">
              <a:rPr lang="it-IT" smtClean="0"/>
              <a:t>‹#›</a:t>
            </a:fld>
            <a:endParaRPr lang="it-IT"/>
          </a:p>
        </p:txBody>
      </p:sp>
    </p:spTree>
    <p:extLst>
      <p:ext uri="{BB962C8B-B14F-4D97-AF65-F5344CB8AC3E}">
        <p14:creationId xmlns:p14="http://schemas.microsoft.com/office/powerpoint/2010/main" val="142793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So far we have seen how threads can be spawn</a:t>
            </a:r>
            <a:r>
              <a:rPr lang="it-IT" baseline="0" dirty="0"/>
              <a:t> passing some parameters to the executed function </a:t>
            </a:r>
            <a:r>
              <a:rPr lang="it-IT" dirty="0"/>
              <a:t>and terminated. However we did not give any indication on how to return a value to the main function at the end of the execution of a thread.</a:t>
            </a:r>
          </a:p>
          <a:p>
            <a:r>
              <a:rPr lang="it-IT" dirty="0"/>
              <a:t>This</a:t>
            </a:r>
            <a:r>
              <a:rPr lang="it-IT" baseline="0" dirty="0"/>
              <a:t> is what we are going to talk about in this lecture</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a:t>
            </a:fld>
            <a:endParaRPr lang="it-IT"/>
          </a:p>
        </p:txBody>
      </p:sp>
    </p:spTree>
    <p:extLst>
      <p:ext uri="{BB962C8B-B14F-4D97-AF65-F5344CB8AC3E}">
        <p14:creationId xmlns:p14="http://schemas.microsoft.com/office/powerpoint/2010/main" val="1404026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And this is the main function</a:t>
            </a:r>
          </a:p>
          <a:p>
            <a:r>
              <a:rPr lang="it-IT" dirty="0"/>
              <a:t>The first line instantiates the future variable «fut» as result of the asynchronous</a:t>
            </a:r>
            <a:r>
              <a:rPr lang="it-IT" baseline="0" dirty="0"/>
              <a:t> execution of the function is_prime that we saw before with a large number as parameter.</a:t>
            </a:r>
          </a:p>
          <a:p>
            <a:r>
              <a:rPr lang="it-IT" baseline="0" dirty="0"/>
              <a:t>Then a few printouts, and the value is then retrieved from the future object.</a:t>
            </a:r>
          </a:p>
          <a:p>
            <a:r>
              <a:rPr lang="it-IT" baseline="0" dirty="0"/>
              <a:t>The result is then printed.</a:t>
            </a:r>
          </a:p>
          <a:p>
            <a:r>
              <a:rPr lang="it-IT" baseline="0" dirty="0"/>
              <a:t>Again, very important to note that there is a sleep command between the initial printouts. This is important to note as, in combination with the printout from the is_prime function, will help us to draw some conclusions on when the function is actually executed.</a:t>
            </a:r>
          </a:p>
          <a:p>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10</a:t>
            </a:fld>
            <a:endParaRPr lang="it-IT"/>
          </a:p>
        </p:txBody>
      </p:sp>
    </p:spTree>
    <p:extLst>
      <p:ext uri="{BB962C8B-B14F-4D97-AF65-F5344CB8AC3E}">
        <p14:creationId xmlns:p14="http://schemas.microsoft.com/office/powerpoint/2010/main" val="35886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Let’s run example ex10 and analyse the output to understand the sequence of events in the software thanks to those printouts</a:t>
            </a:r>
          </a:p>
        </p:txBody>
      </p:sp>
      <p:sp>
        <p:nvSpPr>
          <p:cNvPr id="4" name="Slide Number Placeholder 3"/>
          <p:cNvSpPr>
            <a:spLocks noGrp="1"/>
          </p:cNvSpPr>
          <p:nvPr>
            <p:ph type="sldNum" sz="quarter" idx="10"/>
          </p:nvPr>
        </p:nvSpPr>
        <p:spPr/>
        <p:txBody>
          <a:bodyPr/>
          <a:lstStyle/>
          <a:p>
            <a:fld id="{6C0BA034-9EEB-426D-9E1A-765B833A1119}" type="slidenum">
              <a:rPr lang="it-IT" smtClean="0"/>
              <a:t>11</a:t>
            </a:fld>
            <a:endParaRPr lang="it-IT"/>
          </a:p>
        </p:txBody>
      </p:sp>
    </p:spTree>
    <p:extLst>
      <p:ext uri="{BB962C8B-B14F-4D97-AF65-F5344CB8AC3E}">
        <p14:creationId xmlns:p14="http://schemas.microsoft.com/office/powerpoint/2010/main" val="163861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the example what we saw was that the asynchronous execution of the is_prime function was deferred to the moment the return value was needed.</a:t>
            </a:r>
          </a:p>
          <a:p>
            <a:r>
              <a:rPr lang="it-IT" dirty="0"/>
              <a:t>But let’s move one step at a time. Internally,</a:t>
            </a:r>
            <a:r>
              <a:rPr lang="it-IT" baseline="0" dirty="0"/>
              <a:t> the object std::async spawns a new thread that executes the function.</a:t>
            </a:r>
          </a:p>
          <a:p>
            <a:r>
              <a:rPr lang="it-IT" baseline="0" dirty="0"/>
              <a:t>The new thread can be executed when the std::async object is instantiated, and this policy is called eager execution.</a:t>
            </a:r>
          </a:p>
          <a:p>
            <a:r>
              <a:rPr lang="it-IT" baseline="0" dirty="0"/>
              <a:t>In alternative, the new thread can be executed only when the return value is needed, and that is called the lazy execution: defer the execution of the thread to the latest possible moment.</a:t>
            </a:r>
          </a:p>
          <a:p>
            <a:r>
              <a:rPr lang="it-IT" baseline="0" dirty="0"/>
              <a:t>The system allows also an automatic or predefined execution method, either eager or lazy execution, which can be obtained using the combination of the two flags</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12</a:t>
            </a:fld>
            <a:endParaRPr lang="it-IT"/>
          </a:p>
        </p:txBody>
      </p:sp>
    </p:spTree>
    <p:extLst>
      <p:ext uri="{BB962C8B-B14F-4D97-AF65-F5344CB8AC3E}">
        <p14:creationId xmlns:p14="http://schemas.microsoft.com/office/powerpoint/2010/main" val="367657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Let’s run example ex11 and analyse the output to understand the sequence of events in the software</a:t>
            </a:r>
            <a:r>
              <a:rPr lang="it-IT" baseline="0" dirty="0"/>
              <a:t> with a different type of execution policy</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13</a:t>
            </a:fld>
            <a:endParaRPr lang="it-IT"/>
          </a:p>
        </p:txBody>
      </p:sp>
    </p:spTree>
    <p:extLst>
      <p:ext uri="{BB962C8B-B14F-4D97-AF65-F5344CB8AC3E}">
        <p14:creationId xmlns:p14="http://schemas.microsoft.com/office/powerpoint/2010/main" val="4213748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The second method of returning</a:t>
            </a:r>
            <a:r>
              <a:rPr lang="it-IT" baseline="0" dirty="0"/>
              <a:t> a value from the thread to the main is to use a std::promise object.</a:t>
            </a:r>
          </a:p>
          <a:p>
            <a:r>
              <a:rPr lang="it-IT" baseline="0" dirty="0"/>
              <a:t>This is an object that can store avalue of type T to be retrieved by a future object, offering a synchronisation point.</a:t>
            </a:r>
          </a:p>
          <a:p>
            <a:r>
              <a:rPr lang="it-IT" baseline="0" dirty="0"/>
              <a:t>The promise object is the asynchronous provider and is expected to set a value for the shared state at some point of the execution. It’s a promise that the thread is going to provide a return value sooner or later. The execution will not be able to proceed without that value.</a:t>
            </a:r>
          </a:p>
          <a:p>
            <a:r>
              <a:rPr lang="it-IT" baseline="0" dirty="0"/>
              <a:t>The future object is used to retrieve the promised object, waiting for it to be ready, if necessary.</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14</a:t>
            </a:fld>
            <a:endParaRPr lang="it-IT"/>
          </a:p>
        </p:txBody>
      </p:sp>
    </p:spTree>
    <p:extLst>
      <p:ext uri="{BB962C8B-B14F-4D97-AF65-F5344CB8AC3E}">
        <p14:creationId xmlns:p14="http://schemas.microsoft.com/office/powerpoint/2010/main" val="2669525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To use the promise object, the signature of the function is_prime needs to change slightly.</a:t>
            </a:r>
            <a:r>
              <a:rPr lang="it-IT" baseline="0" dirty="0"/>
              <a:t> In fact, there is no return parameter to the function call, but there is an additional parameter is the function call, which is the promise object.</a:t>
            </a:r>
          </a:p>
          <a:p>
            <a:r>
              <a:rPr lang="it-IT" baseline="0" dirty="0"/>
              <a:t>Very important to notice that the promise object is moved within the scope of this function with the double ampersand operator in the function prototype. This is because there can be only one promise object: it cannot be copied.</a:t>
            </a:r>
          </a:p>
          <a:p>
            <a:r>
              <a:rPr lang="it-IT" baseline="0" dirty="0"/>
              <a:t>The function has similar behaviour to what we saw before, only now instead of returning the value with the return command, as we did for the async object, in this case we set the promise object just before returning form the function all. This may be done either with a true or false value, depending on the path of execution.</a:t>
            </a:r>
          </a:p>
          <a:p>
            <a:r>
              <a:rPr lang="it-IT" baseline="0" dirty="0"/>
              <a:t>This set_value on the promise object triggers theside in the main which needs to receive this value.</a:t>
            </a:r>
          </a:p>
        </p:txBody>
      </p:sp>
      <p:sp>
        <p:nvSpPr>
          <p:cNvPr id="4" name="Slide Number Placeholder 3"/>
          <p:cNvSpPr>
            <a:spLocks noGrp="1"/>
          </p:cNvSpPr>
          <p:nvPr>
            <p:ph type="sldNum" sz="quarter" idx="10"/>
          </p:nvPr>
        </p:nvSpPr>
        <p:spPr/>
        <p:txBody>
          <a:bodyPr/>
          <a:lstStyle/>
          <a:p>
            <a:fld id="{6C0BA034-9EEB-426D-9E1A-765B833A1119}" type="slidenum">
              <a:rPr lang="it-IT" smtClean="0"/>
              <a:t>15</a:t>
            </a:fld>
            <a:endParaRPr lang="it-IT"/>
          </a:p>
        </p:txBody>
      </p:sp>
    </p:spTree>
    <p:extLst>
      <p:ext uri="{BB962C8B-B14F-4D97-AF65-F5344CB8AC3E}">
        <p14:creationId xmlns:p14="http://schemas.microsoft.com/office/powerpoint/2010/main" val="5052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Indeed, let’s see</a:t>
            </a:r>
            <a:r>
              <a:rPr lang="it-IT" baseline="0" dirty="0"/>
              <a:t> the main function how changes with the use of the promise object.</a:t>
            </a:r>
          </a:p>
          <a:p>
            <a:r>
              <a:rPr lang="it-IT" baseline="0" dirty="0"/>
              <a:t>In the first line the promise object is instantiated and a future object is created linked to the promise object, by using the get_future function.</a:t>
            </a:r>
          </a:p>
          <a:p>
            <a:r>
              <a:rPr lang="it-IT" baseline="0" dirty="0"/>
              <a:t>After this, when the promise object is set, the future object will be able to receive the value.</a:t>
            </a:r>
          </a:p>
          <a:p>
            <a:r>
              <a:rPr lang="it-IT" baseline="0" dirty="0"/>
              <a:t>Then the thread is created to launch the execution of the is_prine function we just saw in the previous slide.</a:t>
            </a:r>
          </a:p>
          <a:p>
            <a:r>
              <a:rPr lang="it-IT" baseline="0" dirty="0"/>
              <a:t>Remember that the promise object is moved to the calling function, even though it will still be linked to the std::future object we set up earlier.</a:t>
            </a:r>
          </a:p>
          <a:p>
            <a:r>
              <a:rPr lang="it-IT" baseline="0" dirty="0"/>
              <a:t>Then the printout and the sleep calls remain the same</a:t>
            </a:r>
          </a:p>
          <a:p>
            <a:r>
              <a:rPr lang="it-IT" baseline="0" dirty="0"/>
              <a:t>When we need the return value of the thread, we use the get function call on the future object. When we do this, we ask that the main thread synchronises with the thread to receive the return value.</a:t>
            </a:r>
          </a:p>
          <a:p>
            <a:r>
              <a:rPr lang="it-IT" baseline="0" dirty="0"/>
              <a:t>However, this does not join the thread. In fact, after the printout of the return value, the thread is joined in the last line, just before terminating the execution.</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16</a:t>
            </a:fld>
            <a:endParaRPr lang="it-IT"/>
          </a:p>
        </p:txBody>
      </p:sp>
    </p:spTree>
    <p:extLst>
      <p:ext uri="{BB962C8B-B14F-4D97-AF65-F5344CB8AC3E}">
        <p14:creationId xmlns:p14="http://schemas.microsoft.com/office/powerpoint/2010/main" val="2664681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Let’s see how this excutes in the example ex12</a:t>
            </a:r>
          </a:p>
        </p:txBody>
      </p:sp>
      <p:sp>
        <p:nvSpPr>
          <p:cNvPr id="4" name="Slide Number Placeholder 3"/>
          <p:cNvSpPr>
            <a:spLocks noGrp="1"/>
          </p:cNvSpPr>
          <p:nvPr>
            <p:ph type="sldNum" sz="quarter" idx="10"/>
          </p:nvPr>
        </p:nvSpPr>
        <p:spPr/>
        <p:txBody>
          <a:bodyPr/>
          <a:lstStyle/>
          <a:p>
            <a:fld id="{6C0BA034-9EEB-426D-9E1A-765B833A1119}" type="slidenum">
              <a:rPr lang="it-IT" smtClean="0"/>
              <a:t>17</a:t>
            </a:fld>
            <a:endParaRPr lang="it-IT"/>
          </a:p>
        </p:txBody>
      </p:sp>
    </p:spTree>
    <p:extLst>
      <p:ext uri="{BB962C8B-B14F-4D97-AF65-F5344CB8AC3E}">
        <p14:creationId xmlns:p14="http://schemas.microsoft.com/office/powerpoint/2010/main" val="666189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And this is the</a:t>
            </a:r>
            <a:r>
              <a:rPr lang="it-IT" baseline="0" dirty="0"/>
              <a:t> example of the result of the time analysis</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18</a:t>
            </a:fld>
            <a:endParaRPr lang="it-IT"/>
          </a:p>
        </p:txBody>
      </p:sp>
    </p:spTree>
    <p:extLst>
      <p:ext uri="{BB962C8B-B14F-4D97-AF65-F5344CB8AC3E}">
        <p14:creationId xmlns:p14="http://schemas.microsoft.com/office/powerpoint/2010/main" val="719874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You can see that on the horizontal axis</a:t>
            </a:r>
            <a:r>
              <a:rPr lang="it-IT" baseline="0" dirty="0"/>
              <a:t> </a:t>
            </a:r>
            <a:r>
              <a:rPr lang="it-IT" dirty="0"/>
              <a:t>there is the matrix size in number of rows and number of columns. These are square matrices.</a:t>
            </a:r>
          </a:p>
          <a:p>
            <a:r>
              <a:rPr lang="it-IT" dirty="0"/>
              <a:t>On the vertical axis there</a:t>
            </a:r>
            <a:r>
              <a:rPr lang="it-IT" baseline="0" dirty="0"/>
              <a:t> is the computational time elapsed for the specific matrix size, averaged over a number of iterations.</a:t>
            </a:r>
          </a:p>
          <a:p>
            <a:r>
              <a:rPr lang="it-IT" baseline="0" dirty="0"/>
              <a:t>I run it with a single thread, blue line, and with 8 threads, orange line.</a:t>
            </a:r>
          </a:p>
          <a:p>
            <a:r>
              <a:rPr lang="it-IT" baseline="0" dirty="0"/>
              <a:t>You can see the difference in execution speed that is present</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19</a:t>
            </a:fld>
            <a:endParaRPr lang="it-IT"/>
          </a:p>
        </p:txBody>
      </p:sp>
    </p:spTree>
    <p:extLst>
      <p:ext uri="{BB962C8B-B14F-4D97-AF65-F5344CB8AC3E}">
        <p14:creationId xmlns:p14="http://schemas.microsoft.com/office/powerpoint/2010/main" val="207528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C0BA034-9EEB-426D-9E1A-765B833A1119}" type="slidenum">
              <a:rPr lang="it-IT" smtClean="0"/>
              <a:t>2</a:t>
            </a:fld>
            <a:endParaRPr lang="it-IT"/>
          </a:p>
        </p:txBody>
      </p:sp>
    </p:spTree>
    <p:extLst>
      <p:ext uri="{BB962C8B-B14F-4D97-AF65-F5344CB8AC3E}">
        <p14:creationId xmlns:p14="http://schemas.microsoft.com/office/powerpoint/2010/main" val="1678154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If we evaluate the ration between the two</a:t>
            </a:r>
            <a:r>
              <a:rPr lang="it-IT" baseline="0" dirty="0"/>
              <a:t> lines, you notice that the speedup goes rather quickly to a saturation value of 4, approximately, even though I have set up the software for running 8 threads.</a:t>
            </a:r>
          </a:p>
          <a:p>
            <a:r>
              <a:rPr lang="it-IT" baseline="0" dirty="0"/>
              <a:t>This is because my CPU only has 4 cores, and it could not execute more threads in parallel.</a:t>
            </a:r>
          </a:p>
          <a:p>
            <a:r>
              <a:rPr lang="it-IT" baseline="0" dirty="0"/>
              <a:t>So the additional threads only contributed some of the noise you can see at the top, through the swap in and swap out of concurrent threads</a:t>
            </a:r>
          </a:p>
        </p:txBody>
      </p:sp>
      <p:sp>
        <p:nvSpPr>
          <p:cNvPr id="4" name="Slide Number Placeholder 3"/>
          <p:cNvSpPr>
            <a:spLocks noGrp="1"/>
          </p:cNvSpPr>
          <p:nvPr>
            <p:ph type="sldNum" sz="quarter" idx="10"/>
          </p:nvPr>
        </p:nvSpPr>
        <p:spPr/>
        <p:txBody>
          <a:bodyPr/>
          <a:lstStyle/>
          <a:p>
            <a:fld id="{6C0BA034-9EEB-426D-9E1A-765B833A1119}" type="slidenum">
              <a:rPr lang="it-IT" smtClean="0"/>
              <a:t>20</a:t>
            </a:fld>
            <a:endParaRPr lang="it-IT"/>
          </a:p>
        </p:txBody>
      </p:sp>
    </p:spTree>
    <p:extLst>
      <p:ext uri="{BB962C8B-B14F-4D97-AF65-F5344CB8AC3E}">
        <p14:creationId xmlns:p14="http://schemas.microsoft.com/office/powerpoint/2010/main" val="1956132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Last</a:t>
            </a:r>
            <a:r>
              <a:rPr lang="it-IT" baseline="0" dirty="0"/>
              <a:t> time you needed to work on the time analysis of the matrix multiplication software.</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Since</a:t>
            </a:r>
            <a:r>
              <a:rPr lang="it-IT" baseline="0" dirty="0"/>
              <a:t> the time analysis often requires longer to complete all the experiments, you can complete the timing measurement exercise in this session, and then move to the second part.</a:t>
            </a:r>
            <a:endParaRPr lang="it-IT" dirty="0"/>
          </a:p>
          <a:p>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21</a:t>
            </a:fld>
            <a:endParaRPr lang="it-IT"/>
          </a:p>
        </p:txBody>
      </p:sp>
    </p:spTree>
    <p:extLst>
      <p:ext uri="{BB962C8B-B14F-4D97-AF65-F5344CB8AC3E}">
        <p14:creationId xmlns:p14="http://schemas.microsoft.com/office/powerpoint/2010/main" val="2332326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a:t>
            </a:r>
            <a:r>
              <a:rPr lang="it-IT" baseline="0" dirty="0"/>
              <a:t> this session you will need to complete that work, and when you complete you can look at the methods of returning a value from the thread.</a:t>
            </a:r>
          </a:p>
          <a:p>
            <a:r>
              <a:rPr lang="it-IT" baseline="0" dirty="0"/>
              <a:t>Use the simple multithreaded version of the softwareand modify it so that each thread returns one portion of the result matrix, which is the assembles in the main thread</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22</a:t>
            </a:fld>
            <a:endParaRPr lang="it-IT"/>
          </a:p>
        </p:txBody>
      </p:sp>
    </p:spTree>
    <p:extLst>
      <p:ext uri="{BB962C8B-B14F-4D97-AF65-F5344CB8AC3E}">
        <p14:creationId xmlns:p14="http://schemas.microsoft.com/office/powerpoint/2010/main" val="423471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Last time we disucssed about speedup and Amdhal’s law.</a:t>
            </a:r>
          </a:p>
          <a:p>
            <a:r>
              <a:rPr lang="it-IT" dirty="0"/>
              <a:t>This time we cover how to return values from threads using asynchronous function of future</a:t>
            </a:r>
            <a:r>
              <a:rPr lang="it-IT" baseline="0" dirty="0"/>
              <a:t> and promise variables</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3</a:t>
            </a:fld>
            <a:endParaRPr lang="it-IT"/>
          </a:p>
        </p:txBody>
      </p:sp>
    </p:spTree>
    <p:extLst>
      <p:ext uri="{BB962C8B-B14F-4D97-AF65-F5344CB8AC3E}">
        <p14:creationId xmlns:p14="http://schemas.microsoft.com/office/powerpoint/2010/main" val="165427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We saw the</a:t>
            </a:r>
            <a:r>
              <a:rPr lang="it-IT" baseline="0" dirty="0"/>
              <a:t> method used to spawn a new thread, using the std::thread variable. This method does not allow return values: it is an asynchronous call that terminates when the thread terminates. There isn’t necessarily another thread that is waiting for the termination: this would be a synchronous call, which could be easily achieved with a simple funciton call.</a:t>
            </a:r>
          </a:p>
          <a:p>
            <a:r>
              <a:rPr lang="it-IT" baseline="0" dirty="0"/>
              <a:t>However, there are cases in which it may be relevant to return a value from the thread. So far the only possible way to do this is to use a global variable to pass the value before the thread terminates. There needs to be some form of synchronisation before the receiver of the return value can read the value form the thread.</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4</a:t>
            </a:fld>
            <a:endParaRPr lang="it-IT"/>
          </a:p>
        </p:txBody>
      </p:sp>
    </p:spTree>
    <p:extLst>
      <p:ext uri="{BB962C8B-B14F-4D97-AF65-F5344CB8AC3E}">
        <p14:creationId xmlns:p14="http://schemas.microsoft.com/office/powerpoint/2010/main" val="1890511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If we want to return a value between two threads, one</a:t>
            </a:r>
            <a:r>
              <a:rPr lang="it-IT" baseline="0" dirty="0"/>
              <a:t> thread needs to wait for the other to complete the execution.</a:t>
            </a:r>
          </a:p>
          <a:p>
            <a:r>
              <a:rPr lang="it-IT" baseline="0" dirty="0"/>
              <a:t>However, a return value is only known at one specific time when a function completes</a:t>
            </a:r>
          </a:p>
          <a:p>
            <a:r>
              <a:rPr lang="it-IT" baseline="0" dirty="0"/>
              <a:t>Can we base the return value form a thread on these two concepts?</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5</a:t>
            </a:fld>
            <a:endParaRPr lang="it-IT"/>
          </a:p>
        </p:txBody>
      </p:sp>
    </p:spTree>
    <p:extLst>
      <p:ext uri="{BB962C8B-B14F-4D97-AF65-F5344CB8AC3E}">
        <p14:creationId xmlns:p14="http://schemas.microsoft.com/office/powerpoint/2010/main" val="961360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There are two possible solutions:</a:t>
            </a:r>
          </a:p>
          <a:p>
            <a:r>
              <a:rPr lang="it-IT" dirty="0"/>
              <a:t>The</a:t>
            </a:r>
            <a:r>
              <a:rPr lang="it-IT" baseline="0" dirty="0"/>
              <a:t> first one is to use an asynchronous thread, using the std::async variable, together with an std::future variable to store the return value</a:t>
            </a:r>
          </a:p>
          <a:p>
            <a:r>
              <a:rPr lang="it-IT" baseline="0" dirty="0"/>
              <a:t>The second is to use an std::promise parameter returning a value through an std::future variable</a:t>
            </a:r>
          </a:p>
          <a:p>
            <a:r>
              <a:rPr lang="it-IT" baseline="0" dirty="0"/>
              <a:t>It is important to note that there can only be one future variable for each instance: this variable cannot be copied on another variable</a:t>
            </a:r>
          </a:p>
          <a:p>
            <a:r>
              <a:rPr lang="it-IT" baseline="0" dirty="0"/>
              <a:t>Let’s analyse these two possible solutions one at a time</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6</a:t>
            </a:fld>
            <a:endParaRPr lang="it-IT"/>
          </a:p>
        </p:txBody>
      </p:sp>
    </p:spTree>
    <p:extLst>
      <p:ext uri="{BB962C8B-B14F-4D97-AF65-F5344CB8AC3E}">
        <p14:creationId xmlns:p14="http://schemas.microsoft.com/office/powerpoint/2010/main" val="412996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The first</a:t>
            </a:r>
            <a:r>
              <a:rPr lang="it-IT" baseline="0" dirty="0"/>
              <a:t> solution is to use a future object. This is an abject that can retrieve a value from some provider object or function, properly synchronising this access if they belong to different threads.</a:t>
            </a:r>
          </a:p>
          <a:p>
            <a:r>
              <a:rPr lang="it-IT" baseline="0" dirty="0"/>
              <a:t>The thread function returns the object std::future at a known time, so that the two threads can continue the execution independently.</a:t>
            </a:r>
          </a:p>
          <a:p>
            <a:r>
              <a:rPr lang="it-IT" baseline="0" dirty="0"/>
              <a:t>When the value is required, a special function on the std::future object waits for the thread execution to complete when the value is required</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7</a:t>
            </a:fld>
            <a:endParaRPr lang="it-IT"/>
          </a:p>
        </p:txBody>
      </p:sp>
    </p:spTree>
    <p:extLst>
      <p:ext uri="{BB962C8B-B14F-4D97-AF65-F5344CB8AC3E}">
        <p14:creationId xmlns:p14="http://schemas.microsoft.com/office/powerpoint/2010/main" val="177150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The std::async is very similar to the std::thread, the first parameter of the call</a:t>
            </a:r>
            <a:r>
              <a:rPr lang="it-IT" baseline="0" dirty="0"/>
              <a:t> i sthe function to execute, with all the other parameters being the argument to that function call.</a:t>
            </a:r>
            <a:endParaRPr lang="it-IT" dirty="0"/>
          </a:p>
          <a:p>
            <a:r>
              <a:rPr lang="it-IT" baseline="0" dirty="0"/>
              <a:t>This behaves similarly to the standard std::thread, only that there is a return value of type std::future.</a:t>
            </a:r>
          </a:p>
          <a:p>
            <a:r>
              <a:rPr lang="it-IT" baseline="0" dirty="0"/>
              <a:t>The method calls the required function at some point and returning without waiting for the execution of fn to complete.</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8</a:t>
            </a:fld>
            <a:endParaRPr lang="it-IT"/>
          </a:p>
        </p:txBody>
      </p:sp>
    </p:spTree>
    <p:extLst>
      <p:ext uri="{BB962C8B-B14F-4D97-AF65-F5344CB8AC3E}">
        <p14:creationId xmlns:p14="http://schemas.microsoft.com/office/powerpoint/2010/main" val="188888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This is a simple function that returns true if the parameter is a prime number,</a:t>
            </a:r>
            <a:r>
              <a:rPr lang="it-IT" baseline="0" dirty="0"/>
              <a:t> or false otherwise.</a:t>
            </a:r>
          </a:p>
          <a:p>
            <a:r>
              <a:rPr lang="it-IT" baseline="0" dirty="0"/>
              <a:t>This is done in a very stupid way by checking the modulus of the division by any number smaller that the one given.</a:t>
            </a:r>
          </a:p>
          <a:p>
            <a:r>
              <a:rPr lang="it-IT" baseline="0" dirty="0"/>
              <a:t>It is not the most efficient way, but for the purpose of this example it will do the job.</a:t>
            </a:r>
          </a:p>
          <a:p>
            <a:r>
              <a:rPr lang="it-IT" baseline="0" dirty="0"/>
              <a:t>Please note that there is a printout as first command of this function to show when the execution is started. Very important to note, because we will draw some conclusions based on this</a:t>
            </a:r>
            <a:endParaRPr lang="it-IT" dirty="0"/>
          </a:p>
        </p:txBody>
      </p:sp>
      <p:sp>
        <p:nvSpPr>
          <p:cNvPr id="4" name="Slide Number Placeholder 3"/>
          <p:cNvSpPr>
            <a:spLocks noGrp="1"/>
          </p:cNvSpPr>
          <p:nvPr>
            <p:ph type="sldNum" sz="quarter" idx="10"/>
          </p:nvPr>
        </p:nvSpPr>
        <p:spPr/>
        <p:txBody>
          <a:bodyPr/>
          <a:lstStyle/>
          <a:p>
            <a:fld id="{6C0BA034-9EEB-426D-9E1A-765B833A1119}" type="slidenum">
              <a:rPr lang="it-IT" smtClean="0"/>
              <a:t>9</a:t>
            </a:fld>
            <a:endParaRPr lang="it-IT"/>
          </a:p>
        </p:txBody>
      </p:sp>
    </p:spTree>
    <p:extLst>
      <p:ext uri="{BB962C8B-B14F-4D97-AF65-F5344CB8AC3E}">
        <p14:creationId xmlns:p14="http://schemas.microsoft.com/office/powerpoint/2010/main" val="241996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C4283BC-B6FC-4741-A104-53148C0EC4D4}"/>
              </a:ext>
            </a:extLst>
          </p:cNvPr>
          <p:cNvSpPr/>
          <p:nvPr userDrawn="1"/>
        </p:nvSpPr>
        <p:spPr>
          <a:xfrm>
            <a:off x="838200" y="1112452"/>
            <a:ext cx="10515600" cy="2397511"/>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87B3245-FAD5-41C2-8D47-321E3EC5BE12}"/>
              </a:ext>
            </a:extLst>
          </p:cNvPr>
          <p:cNvSpPr>
            <a:spLocks noGrp="1"/>
          </p:cNvSpPr>
          <p:nvPr>
            <p:ph type="ctrTitle"/>
          </p:nvPr>
        </p:nvSpPr>
        <p:spPr>
          <a:xfrm>
            <a:off x="1524000" y="1122363"/>
            <a:ext cx="9144000" cy="2387600"/>
          </a:xfrm>
        </p:spPr>
        <p:txBody>
          <a:bodyPr anchor="ctr" anchorCtr="0"/>
          <a:lstStyle>
            <a:lvl1pPr algn="ctr">
              <a:defRPr sz="600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9EF9F1C-8FEE-438E-9282-FC45FD99B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84FA73-6516-4E9D-9976-A2F1FDB28C28}"/>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5" name="Footer Placeholder 4">
            <a:extLst>
              <a:ext uri="{FF2B5EF4-FFF2-40B4-BE49-F238E27FC236}">
                <a16:creationId xmlns:a16="http://schemas.microsoft.com/office/drawing/2014/main" id="{39983AF9-655E-41CA-88AA-88C521859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7D47AB-6EA5-46D6-A589-C7524AAF9922}"/>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3704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A9AB-8565-45E6-A192-2FAA1B42F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0CC9EB-4931-489B-A480-A5541D019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2DA009-D102-4901-B1DC-74DE1CC66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B41BF-2E10-45E5-BC17-17BD437BB211}"/>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6" name="Footer Placeholder 5">
            <a:extLst>
              <a:ext uri="{FF2B5EF4-FFF2-40B4-BE49-F238E27FC236}">
                <a16:creationId xmlns:a16="http://schemas.microsoft.com/office/drawing/2014/main" id="{B8ED0669-C664-4185-AC00-2848E8D6B9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CF51E7-B93B-470C-87C9-8C20AA3826A8}"/>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07430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23B6-6C2C-4F6C-9F8F-1C7F4D3422B7}"/>
              </a:ext>
            </a:extLst>
          </p:cNvPr>
          <p:cNvSpPr>
            <a:spLocks noGrp="1"/>
          </p:cNvSpPr>
          <p:nvPr>
            <p:ph type="title"/>
          </p:nvPr>
        </p:nvSpPr>
        <p:spPr>
          <a:xfrm>
            <a:off x="838200" y="365125"/>
            <a:ext cx="10515600" cy="666000"/>
          </a:xfr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9422FA-7C3E-4E9F-99B5-C178897FC46E}"/>
              </a:ext>
            </a:extLst>
          </p:cNvPr>
          <p:cNvSpPr>
            <a:spLocks noGrp="1"/>
          </p:cNvSpPr>
          <p:nvPr>
            <p:ph type="body" orient="vert" idx="1"/>
          </p:nvPr>
        </p:nvSpPr>
        <p:spPr>
          <a:xfrm>
            <a:off x="838200" y="1155600"/>
            <a:ext cx="10515600" cy="502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4C7425-AD8D-42A2-B9ED-A9B8066EE7F2}"/>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5" name="Footer Placeholder 4">
            <a:extLst>
              <a:ext uri="{FF2B5EF4-FFF2-40B4-BE49-F238E27FC236}">
                <a16:creationId xmlns:a16="http://schemas.microsoft.com/office/drawing/2014/main" id="{F096B8D1-EC8D-4166-B00F-4FD1F27F43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83F30D-96F2-4AA7-9C31-B60FA96C8D86}"/>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83777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CBA06-3EC8-4391-9A19-8F5B3569CB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448582-9020-41CF-A710-EEC24F4AE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B6B058-E177-46D4-A401-FEF36F51B532}"/>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5" name="Footer Placeholder 4">
            <a:extLst>
              <a:ext uri="{FF2B5EF4-FFF2-40B4-BE49-F238E27FC236}">
                <a16:creationId xmlns:a16="http://schemas.microsoft.com/office/drawing/2014/main" id="{02FFB3CE-04AE-486F-9F2E-C01C8EFE12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56150F-6F84-4F86-83EE-57A21C35FD7D}"/>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338938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2101DA-0B9B-4780-9163-C820879D5E21}"/>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4CBC209-B2BD-4573-86AF-917920B4B77E}"/>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98326C-BEDD-4B16-AC2C-BF64C8AEC73E}"/>
              </a:ext>
            </a:extLst>
          </p:cNvPr>
          <p:cNvSpPr>
            <a:spLocks noGrp="1"/>
          </p:cNvSpPr>
          <p:nvPr>
            <p:ph idx="1"/>
          </p:nvPr>
        </p:nvSpPr>
        <p:spPr>
          <a:xfrm>
            <a:off x="838200" y="1156771"/>
            <a:ext cx="10515600" cy="502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C764-C27F-4710-9999-737AACFC0AD3}"/>
              </a:ext>
            </a:extLst>
          </p:cNvPr>
          <p:cNvSpPr>
            <a:spLocks noGrp="1"/>
          </p:cNvSpPr>
          <p:nvPr>
            <p:ph type="dt" sz="half" idx="10"/>
          </p:nvPr>
        </p:nvSpPr>
        <p:spPr/>
        <p:txBody>
          <a:bodyPr/>
          <a:lstStyle/>
          <a:p>
            <a:r>
              <a:rPr lang="en-GB" dirty="0"/>
              <a:t>30/09/2019</a:t>
            </a:r>
          </a:p>
        </p:txBody>
      </p:sp>
      <p:sp>
        <p:nvSpPr>
          <p:cNvPr id="5" name="Footer Placeholder 4">
            <a:extLst>
              <a:ext uri="{FF2B5EF4-FFF2-40B4-BE49-F238E27FC236}">
                <a16:creationId xmlns:a16="http://schemas.microsoft.com/office/drawing/2014/main" id="{348AD30E-48A1-475F-BFB6-BE2D53E55240}"/>
              </a:ext>
            </a:extLst>
          </p:cNvPr>
          <p:cNvSpPr>
            <a:spLocks noGrp="1"/>
          </p:cNvSpPr>
          <p:nvPr>
            <p:ph type="ftr" sz="quarter" idx="11"/>
          </p:nvPr>
        </p:nvSpPr>
        <p:spPr/>
        <p:txBody>
          <a:bodyPr/>
          <a:lstStyle/>
          <a:p>
            <a:r>
              <a:rPr lang="en-GB" dirty="0"/>
              <a:t>Concurrent and Parallel Systems</a:t>
            </a:r>
          </a:p>
        </p:txBody>
      </p:sp>
      <p:sp>
        <p:nvSpPr>
          <p:cNvPr id="6" name="Slide Number Placeholder 5">
            <a:extLst>
              <a:ext uri="{FF2B5EF4-FFF2-40B4-BE49-F238E27FC236}">
                <a16:creationId xmlns:a16="http://schemas.microsoft.com/office/drawing/2014/main" id="{B4A957A1-0CC0-4743-B179-524061A8E7DA}"/>
              </a:ext>
            </a:extLst>
          </p:cNvPr>
          <p:cNvSpPr>
            <a:spLocks noGrp="1"/>
          </p:cNvSpPr>
          <p:nvPr>
            <p:ph type="sldNum" sz="quarter" idx="12"/>
          </p:nvPr>
        </p:nvSpPr>
        <p:spPr/>
        <p:txBody>
          <a:bodyPr/>
          <a:lstStyle/>
          <a:p>
            <a:fld id="{0BAF96D1-B9DA-402F-A25B-C4368516F537}" type="slidenum">
              <a:rPr lang="en-GB" smtClean="0"/>
              <a:t>‹#›</a:t>
            </a:fld>
            <a:endParaRPr lang="en-GB" dirty="0"/>
          </a:p>
        </p:txBody>
      </p:sp>
    </p:spTree>
    <p:extLst>
      <p:ext uri="{BB962C8B-B14F-4D97-AF65-F5344CB8AC3E}">
        <p14:creationId xmlns:p14="http://schemas.microsoft.com/office/powerpoint/2010/main" val="38939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8090C44-B640-4701-9451-7489EE65D93B}"/>
              </a:ext>
            </a:extLst>
          </p:cNvPr>
          <p:cNvSpPr/>
          <p:nvPr userDrawn="1"/>
        </p:nvSpPr>
        <p:spPr>
          <a:xfrm>
            <a:off x="838200" y="1709738"/>
            <a:ext cx="10515600" cy="2879725"/>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3E41DD-F369-41EF-86D6-BF89961DD17B}"/>
              </a:ext>
            </a:extLst>
          </p:cNvPr>
          <p:cNvSpPr>
            <a:spLocks noGrp="1"/>
          </p:cNvSpPr>
          <p:nvPr>
            <p:ph type="title"/>
          </p:nvPr>
        </p:nvSpPr>
        <p:spPr>
          <a:xfrm>
            <a:off x="831850" y="1709738"/>
            <a:ext cx="10515600" cy="2852737"/>
          </a:xfrm>
        </p:spPr>
        <p:txBody>
          <a:bodyPr anchor="ctr" anchorCtr="0"/>
          <a:lstStyle>
            <a:lvl1pPr>
              <a:defRPr sz="6000">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DB4C8F7-756E-4A19-9190-EF341E1E2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EBBA97-911A-42D3-BFB1-5C00C713F9B2}"/>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5" name="Footer Placeholder 4">
            <a:extLst>
              <a:ext uri="{FF2B5EF4-FFF2-40B4-BE49-F238E27FC236}">
                <a16:creationId xmlns:a16="http://schemas.microsoft.com/office/drawing/2014/main" id="{C8A88814-BC35-4572-994E-C2D0DD02B4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E82B4F-7E33-4517-BAE4-72A371CFC7CE}"/>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60339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637C84-2223-417D-B5B3-523F104F2ACD}"/>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B73E3D-45FB-48F9-A8FC-8179552842B6}"/>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D126709-A63C-4EAF-A8F8-BD4EDD5A1E91}"/>
              </a:ext>
            </a:extLst>
          </p:cNvPr>
          <p:cNvSpPr>
            <a:spLocks noGrp="1"/>
          </p:cNvSpPr>
          <p:nvPr>
            <p:ph sz="half" idx="1"/>
          </p:nvPr>
        </p:nvSpPr>
        <p:spPr>
          <a:xfrm>
            <a:off x="838200" y="1155600"/>
            <a:ext cx="5181600" cy="502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A241B1-5C4A-4490-9B89-5C71AF959BA8}"/>
              </a:ext>
            </a:extLst>
          </p:cNvPr>
          <p:cNvSpPr>
            <a:spLocks noGrp="1"/>
          </p:cNvSpPr>
          <p:nvPr>
            <p:ph sz="half" idx="2"/>
          </p:nvPr>
        </p:nvSpPr>
        <p:spPr>
          <a:xfrm>
            <a:off x="6172200" y="1155600"/>
            <a:ext cx="5181600" cy="502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09A0C1-2D89-4344-AE6E-4443F579AB3B}"/>
              </a:ext>
            </a:extLst>
          </p:cNvPr>
          <p:cNvSpPr>
            <a:spLocks noGrp="1"/>
          </p:cNvSpPr>
          <p:nvPr>
            <p:ph type="dt" sz="half" idx="10"/>
          </p:nvPr>
        </p:nvSpPr>
        <p:spPr/>
        <p:txBody>
          <a:bodyPr/>
          <a:lstStyle/>
          <a:p>
            <a:r>
              <a:rPr lang="en-GB" dirty="0"/>
              <a:t>30/09/2019</a:t>
            </a:r>
          </a:p>
        </p:txBody>
      </p:sp>
      <p:sp>
        <p:nvSpPr>
          <p:cNvPr id="6" name="Footer Placeholder 5">
            <a:extLst>
              <a:ext uri="{FF2B5EF4-FFF2-40B4-BE49-F238E27FC236}">
                <a16:creationId xmlns:a16="http://schemas.microsoft.com/office/drawing/2014/main" id="{5B5F190D-C5C9-4ED0-9609-C31BD519C5C4}"/>
              </a:ext>
            </a:extLst>
          </p:cNvPr>
          <p:cNvSpPr>
            <a:spLocks noGrp="1"/>
          </p:cNvSpPr>
          <p:nvPr>
            <p:ph type="ftr" sz="quarter" idx="11"/>
          </p:nvPr>
        </p:nvSpPr>
        <p:spPr/>
        <p:txBody>
          <a:bodyPr/>
          <a:lstStyle/>
          <a:p>
            <a:r>
              <a:rPr lang="en-GB" dirty="0"/>
              <a:t>Concurrent and Parallel Systems</a:t>
            </a:r>
          </a:p>
        </p:txBody>
      </p:sp>
      <p:sp>
        <p:nvSpPr>
          <p:cNvPr id="7" name="Slide Number Placeholder 6">
            <a:extLst>
              <a:ext uri="{FF2B5EF4-FFF2-40B4-BE49-F238E27FC236}">
                <a16:creationId xmlns:a16="http://schemas.microsoft.com/office/drawing/2014/main" id="{D700226E-208B-4975-8032-B95D2AF1D0D2}"/>
              </a:ext>
            </a:extLst>
          </p:cNvPr>
          <p:cNvSpPr>
            <a:spLocks noGrp="1"/>
          </p:cNvSpPr>
          <p:nvPr>
            <p:ph type="sldNum" sz="quarter" idx="12"/>
          </p:nvPr>
        </p:nvSpPr>
        <p:spPr/>
        <p:txBody>
          <a:bodyPr/>
          <a:lstStyle/>
          <a:p>
            <a:fld id="{0BAF96D1-B9DA-402F-A25B-C4368516F537}" type="slidenum">
              <a:rPr lang="en-GB" smtClean="0"/>
              <a:t>‹#›</a:t>
            </a:fld>
            <a:endParaRPr lang="en-GB" dirty="0"/>
          </a:p>
        </p:txBody>
      </p:sp>
    </p:spTree>
    <p:extLst>
      <p:ext uri="{BB962C8B-B14F-4D97-AF65-F5344CB8AC3E}">
        <p14:creationId xmlns:p14="http://schemas.microsoft.com/office/powerpoint/2010/main" val="350498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E24F99-C11D-43FD-B1F3-2A76D9C98231}"/>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B73E3D-45FB-48F9-A8FC-8179552842B6}"/>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D126709-A63C-4EAF-A8F8-BD4EDD5A1E91}"/>
              </a:ext>
            </a:extLst>
          </p:cNvPr>
          <p:cNvSpPr>
            <a:spLocks noGrp="1"/>
          </p:cNvSpPr>
          <p:nvPr>
            <p:ph sz="half" idx="1"/>
          </p:nvPr>
        </p:nvSpPr>
        <p:spPr>
          <a:xfrm>
            <a:off x="838200" y="11556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A241B1-5C4A-4490-9B89-5C71AF959BA8}"/>
              </a:ext>
            </a:extLst>
          </p:cNvPr>
          <p:cNvSpPr>
            <a:spLocks noGrp="1"/>
          </p:cNvSpPr>
          <p:nvPr>
            <p:ph sz="half" idx="2"/>
          </p:nvPr>
        </p:nvSpPr>
        <p:spPr>
          <a:xfrm>
            <a:off x="6172200" y="11556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09A0C1-2D89-4344-AE6E-4443F579AB3B}"/>
              </a:ext>
            </a:extLst>
          </p:cNvPr>
          <p:cNvSpPr>
            <a:spLocks noGrp="1"/>
          </p:cNvSpPr>
          <p:nvPr>
            <p:ph type="dt" sz="half" idx="10"/>
          </p:nvPr>
        </p:nvSpPr>
        <p:spPr/>
        <p:txBody>
          <a:bodyPr/>
          <a:lstStyle/>
          <a:p>
            <a:r>
              <a:rPr lang="en-GB" dirty="0"/>
              <a:t>30/09/2019</a:t>
            </a:r>
          </a:p>
        </p:txBody>
      </p:sp>
      <p:sp>
        <p:nvSpPr>
          <p:cNvPr id="6" name="Footer Placeholder 5">
            <a:extLst>
              <a:ext uri="{FF2B5EF4-FFF2-40B4-BE49-F238E27FC236}">
                <a16:creationId xmlns:a16="http://schemas.microsoft.com/office/drawing/2014/main" id="{5B5F190D-C5C9-4ED0-9609-C31BD519C5C4}"/>
              </a:ext>
            </a:extLst>
          </p:cNvPr>
          <p:cNvSpPr>
            <a:spLocks noGrp="1"/>
          </p:cNvSpPr>
          <p:nvPr>
            <p:ph type="ftr" sz="quarter" idx="11"/>
          </p:nvPr>
        </p:nvSpPr>
        <p:spPr/>
        <p:txBody>
          <a:bodyPr/>
          <a:lstStyle/>
          <a:p>
            <a:r>
              <a:rPr lang="en-GB" dirty="0"/>
              <a:t>Concurrent and Parallel Systems</a:t>
            </a:r>
          </a:p>
        </p:txBody>
      </p:sp>
      <p:sp>
        <p:nvSpPr>
          <p:cNvPr id="7" name="Slide Number Placeholder 6">
            <a:extLst>
              <a:ext uri="{FF2B5EF4-FFF2-40B4-BE49-F238E27FC236}">
                <a16:creationId xmlns:a16="http://schemas.microsoft.com/office/drawing/2014/main" id="{D700226E-208B-4975-8032-B95D2AF1D0D2}"/>
              </a:ext>
            </a:extLst>
          </p:cNvPr>
          <p:cNvSpPr>
            <a:spLocks noGrp="1"/>
          </p:cNvSpPr>
          <p:nvPr>
            <p:ph type="sldNum" sz="quarter" idx="12"/>
          </p:nvPr>
        </p:nvSpPr>
        <p:spPr/>
        <p:txBody>
          <a:bodyPr/>
          <a:lstStyle/>
          <a:p>
            <a:fld id="{0BAF96D1-B9DA-402F-A25B-C4368516F537}" type="slidenum">
              <a:rPr lang="en-GB" smtClean="0"/>
              <a:t>‹#›</a:t>
            </a:fld>
            <a:endParaRPr lang="en-GB" dirty="0"/>
          </a:p>
        </p:txBody>
      </p:sp>
      <p:sp>
        <p:nvSpPr>
          <p:cNvPr id="8" name="Content Placeholder 2">
            <a:extLst>
              <a:ext uri="{FF2B5EF4-FFF2-40B4-BE49-F238E27FC236}">
                <a16:creationId xmlns:a16="http://schemas.microsoft.com/office/drawing/2014/main" id="{65D30106-F585-49DB-BB63-FF33B81B6A93}"/>
              </a:ext>
            </a:extLst>
          </p:cNvPr>
          <p:cNvSpPr>
            <a:spLocks noGrp="1"/>
          </p:cNvSpPr>
          <p:nvPr>
            <p:ph sz="half" idx="13"/>
          </p:nvPr>
        </p:nvSpPr>
        <p:spPr>
          <a:xfrm>
            <a:off x="834391" y="3708300"/>
            <a:ext cx="5181600" cy="250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3">
            <a:extLst>
              <a:ext uri="{FF2B5EF4-FFF2-40B4-BE49-F238E27FC236}">
                <a16:creationId xmlns:a16="http://schemas.microsoft.com/office/drawing/2014/main" id="{D072B61C-D624-4D15-B1A6-DA7BB36A1908}"/>
              </a:ext>
            </a:extLst>
          </p:cNvPr>
          <p:cNvSpPr>
            <a:spLocks noGrp="1"/>
          </p:cNvSpPr>
          <p:nvPr>
            <p:ph sz="half" idx="14"/>
          </p:nvPr>
        </p:nvSpPr>
        <p:spPr>
          <a:xfrm>
            <a:off x="6176010" y="37083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7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E2FA0F-C06C-42D1-8D7E-DF62D8A1CB43}"/>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09B9A22-EE1B-42E4-A8D5-832591746BA8}"/>
              </a:ext>
            </a:extLst>
          </p:cNvPr>
          <p:cNvSpPr>
            <a:spLocks noGrp="1"/>
          </p:cNvSpPr>
          <p:nvPr>
            <p:ph type="title"/>
          </p:nvPr>
        </p:nvSpPr>
        <p:spPr>
          <a:xfrm>
            <a:off x="839788"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3BF022D-5580-4D9A-80E4-C71268EFD358}"/>
              </a:ext>
            </a:extLst>
          </p:cNvPr>
          <p:cNvSpPr>
            <a:spLocks noGrp="1"/>
          </p:cNvSpPr>
          <p:nvPr>
            <p:ph type="body" idx="1"/>
          </p:nvPr>
        </p:nvSpPr>
        <p:spPr>
          <a:xfrm>
            <a:off x="839788" y="1155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E6D81-4431-4179-8748-57B2EAED405C}"/>
              </a:ext>
            </a:extLst>
          </p:cNvPr>
          <p:cNvSpPr>
            <a:spLocks noGrp="1"/>
          </p:cNvSpPr>
          <p:nvPr>
            <p:ph sz="half" idx="2"/>
          </p:nvPr>
        </p:nvSpPr>
        <p:spPr>
          <a:xfrm>
            <a:off x="839788" y="1979512"/>
            <a:ext cx="5157787" cy="4210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A719D9-4D1A-43C1-82F1-D2B2FCEA1116}"/>
              </a:ext>
            </a:extLst>
          </p:cNvPr>
          <p:cNvSpPr>
            <a:spLocks noGrp="1"/>
          </p:cNvSpPr>
          <p:nvPr>
            <p:ph type="body" sz="quarter" idx="3"/>
          </p:nvPr>
        </p:nvSpPr>
        <p:spPr>
          <a:xfrm>
            <a:off x="6172200" y="1155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FCFB9-97B0-4EA5-8FDF-6364E5F21413}"/>
              </a:ext>
            </a:extLst>
          </p:cNvPr>
          <p:cNvSpPr>
            <a:spLocks noGrp="1"/>
          </p:cNvSpPr>
          <p:nvPr>
            <p:ph sz="quarter" idx="4"/>
          </p:nvPr>
        </p:nvSpPr>
        <p:spPr>
          <a:xfrm>
            <a:off x="6172200" y="1979512"/>
            <a:ext cx="5183188" cy="4210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1FEE6F-06A4-4881-B224-D56A40166EA0}"/>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8" name="Footer Placeholder 7">
            <a:extLst>
              <a:ext uri="{FF2B5EF4-FFF2-40B4-BE49-F238E27FC236}">
                <a16:creationId xmlns:a16="http://schemas.microsoft.com/office/drawing/2014/main" id="{8C3AC30E-8D9A-4759-9DCA-DFCD7FC7E6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63E60C7-A874-4D4A-818B-57AA80B51A79}"/>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47612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829652-DA46-4A41-A63A-4F5E0BB8C74D}"/>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B597DE4-8649-4E5C-AD49-C4A7573E2A65}"/>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BCD704C6-06BC-4D8B-8196-92E0E28EA477}"/>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4" name="Footer Placeholder 3">
            <a:extLst>
              <a:ext uri="{FF2B5EF4-FFF2-40B4-BE49-F238E27FC236}">
                <a16:creationId xmlns:a16="http://schemas.microsoft.com/office/drawing/2014/main" id="{70C26F1E-E296-4F02-87F7-8D9FD052B0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334FCA0-8377-4BE9-A688-8107C440E49C}"/>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57262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6BC3-E398-4A12-B19D-DF5E37F5C356}"/>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3" name="Footer Placeholder 2">
            <a:extLst>
              <a:ext uri="{FF2B5EF4-FFF2-40B4-BE49-F238E27FC236}">
                <a16:creationId xmlns:a16="http://schemas.microsoft.com/office/drawing/2014/main" id="{642FA10C-52FB-443B-AA90-C8DFD5DB59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0DB7BC-45DA-4496-B80F-401204465A4E}"/>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27129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2B7-839F-451D-97A8-622A5E9C6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B8BEF5-54C3-492E-ABDE-207A23D2C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4FD678-F9AC-4760-A5C6-5B91A8EC3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67BED-6004-46E6-97DE-1B57FD2BCA82}"/>
              </a:ext>
            </a:extLst>
          </p:cNvPr>
          <p:cNvSpPr>
            <a:spLocks noGrp="1"/>
          </p:cNvSpPr>
          <p:nvPr>
            <p:ph type="dt" sz="half" idx="10"/>
          </p:nvPr>
        </p:nvSpPr>
        <p:spPr/>
        <p:txBody>
          <a:bodyPr/>
          <a:lstStyle/>
          <a:p>
            <a:fld id="{363315C4-640E-4FB8-B8F6-99DA5299A2A8}" type="datetimeFigureOut">
              <a:rPr lang="en-GB" smtClean="0"/>
              <a:t>06/10/2022</a:t>
            </a:fld>
            <a:endParaRPr lang="en-GB"/>
          </a:p>
        </p:txBody>
      </p:sp>
      <p:sp>
        <p:nvSpPr>
          <p:cNvPr id="6" name="Footer Placeholder 5">
            <a:extLst>
              <a:ext uri="{FF2B5EF4-FFF2-40B4-BE49-F238E27FC236}">
                <a16:creationId xmlns:a16="http://schemas.microsoft.com/office/drawing/2014/main" id="{E4B572FD-DCE9-414C-9E61-8655686CDD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4895F1-8C3B-4FAF-9AB4-66446A807DE5}"/>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48667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08817-360C-4E0C-B5BE-EF4D8B234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DA863C-5888-4E2A-B20E-C975143B4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1BE689-C699-4702-88A7-01EFF6AD0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315C4-640E-4FB8-B8F6-99DA5299A2A8}" type="datetimeFigureOut">
              <a:rPr lang="en-GB" smtClean="0"/>
              <a:t>06/10/2022</a:t>
            </a:fld>
            <a:endParaRPr lang="en-GB"/>
          </a:p>
        </p:txBody>
      </p:sp>
      <p:sp>
        <p:nvSpPr>
          <p:cNvPr id="5" name="Footer Placeholder 4">
            <a:extLst>
              <a:ext uri="{FF2B5EF4-FFF2-40B4-BE49-F238E27FC236}">
                <a16:creationId xmlns:a16="http://schemas.microsoft.com/office/drawing/2014/main" id="{B34599C8-8839-4F88-B904-56A23B23C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02FB67-E3B9-443E-89DC-2DFDB7B6E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F96D1-B9DA-402F-A25B-C4368516F537}" type="slidenum">
              <a:rPr lang="en-GB" smtClean="0"/>
              <a:t>‹#›</a:t>
            </a:fld>
            <a:endParaRPr lang="en-GB"/>
          </a:p>
        </p:txBody>
      </p:sp>
    </p:spTree>
    <p:extLst>
      <p:ext uri="{BB962C8B-B14F-4D97-AF65-F5344CB8AC3E}">
        <p14:creationId xmlns:p14="http://schemas.microsoft.com/office/powerpoint/2010/main" val="373402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BEB-BEBE-4E8B-A1A9-D33EF8D49711}"/>
              </a:ext>
            </a:extLst>
          </p:cNvPr>
          <p:cNvSpPr>
            <a:spLocks noGrp="1"/>
          </p:cNvSpPr>
          <p:nvPr>
            <p:ph type="ctrTitle"/>
          </p:nvPr>
        </p:nvSpPr>
        <p:spPr/>
        <p:txBody>
          <a:bodyPr>
            <a:normAutofit fontScale="90000"/>
          </a:bodyPr>
          <a:lstStyle/>
          <a:p>
            <a:r>
              <a:rPr lang="en-GB" dirty="0"/>
              <a:t>Concurrent and Parallel Systems</a:t>
            </a:r>
            <a:br>
              <a:rPr lang="en-GB" dirty="0"/>
            </a:br>
            <a:r>
              <a:rPr lang="en-GB" dirty="0"/>
              <a:t>Return values from threads</a:t>
            </a:r>
          </a:p>
        </p:txBody>
      </p:sp>
      <p:sp>
        <p:nvSpPr>
          <p:cNvPr id="3" name="Subtitle 2">
            <a:extLst>
              <a:ext uri="{FF2B5EF4-FFF2-40B4-BE49-F238E27FC236}">
                <a16:creationId xmlns:a16="http://schemas.microsoft.com/office/drawing/2014/main" id="{B29A1B52-997A-4E22-8749-9A482C2ABA55}"/>
              </a:ext>
            </a:extLst>
          </p:cNvPr>
          <p:cNvSpPr>
            <a:spLocks noGrp="1"/>
          </p:cNvSpPr>
          <p:nvPr>
            <p:ph type="subTitle" idx="1"/>
          </p:nvPr>
        </p:nvSpPr>
        <p:spPr>
          <a:xfrm>
            <a:off x="1524000" y="3602038"/>
            <a:ext cx="9144000" cy="2789618"/>
          </a:xfrm>
        </p:spPr>
        <p:txBody>
          <a:bodyPr>
            <a:normAutofit/>
          </a:bodyPr>
          <a:lstStyle/>
          <a:p>
            <a:r>
              <a:rPr lang="en-GB" dirty="0"/>
              <a:t>Dr Sergio Davies &lt;sergio.davies@shu.ac.uk&gt;</a:t>
            </a:r>
          </a:p>
          <a:p>
            <a:endParaRPr lang="en-GB" dirty="0"/>
          </a:p>
          <a:p>
            <a:r>
              <a:rPr lang="en-GB" dirty="0"/>
              <a:t>Department of computing</a:t>
            </a:r>
          </a:p>
          <a:p>
            <a:r>
              <a:rPr lang="en-GB" dirty="0"/>
              <a:t>Sheffield Hallam University</a:t>
            </a:r>
          </a:p>
          <a:p>
            <a:endParaRPr lang="en-GB" dirty="0"/>
          </a:p>
          <a:p>
            <a:r>
              <a:rPr lang="en-GB" dirty="0"/>
              <a:t>7 October 2022</a:t>
            </a:r>
          </a:p>
        </p:txBody>
      </p:sp>
    </p:spTree>
    <p:extLst>
      <p:ext uri="{BB962C8B-B14F-4D97-AF65-F5344CB8AC3E}">
        <p14:creationId xmlns:p14="http://schemas.microsoft.com/office/powerpoint/2010/main" val="81754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0989-7BE3-4466-9C4F-37BFDB346765}"/>
              </a:ext>
            </a:extLst>
          </p:cNvPr>
          <p:cNvSpPr>
            <a:spLocks noGrp="1"/>
          </p:cNvSpPr>
          <p:nvPr>
            <p:ph type="title"/>
          </p:nvPr>
        </p:nvSpPr>
        <p:spPr/>
        <p:txBody>
          <a:bodyPr>
            <a:normAutofit fontScale="90000"/>
          </a:bodyPr>
          <a:lstStyle/>
          <a:p>
            <a:r>
              <a:rPr lang="en-GB" dirty="0"/>
              <a:t>Example code</a:t>
            </a:r>
          </a:p>
        </p:txBody>
      </p:sp>
      <p:sp>
        <p:nvSpPr>
          <p:cNvPr id="3" name="Content Placeholder 2">
            <a:extLst>
              <a:ext uri="{FF2B5EF4-FFF2-40B4-BE49-F238E27FC236}">
                <a16:creationId xmlns:a16="http://schemas.microsoft.com/office/drawing/2014/main" id="{00A0C40F-F4ED-4525-AF91-30377A9E4221}"/>
              </a:ext>
            </a:extLst>
          </p:cNvPr>
          <p:cNvSpPr>
            <a:spLocks noGrp="1"/>
          </p:cNvSpPr>
          <p:nvPr>
            <p:ph idx="1"/>
          </p:nvPr>
        </p:nvSpPr>
        <p:spPr/>
        <p:txBody>
          <a:bodyPr>
            <a:normAutofit fontScale="77500" lnSpcReduction="20000"/>
          </a:bodyPr>
          <a:lstStyle/>
          <a:p>
            <a:pPr marL="0" indent="0">
              <a:buNone/>
            </a:pPr>
            <a:r>
              <a:rPr lang="en-GB" dirty="0">
                <a:latin typeface="Courier New" panose="02070309020205020404" pitchFamily="49" charset="0"/>
                <a:cs typeface="Courier New" panose="02070309020205020404" pitchFamily="49" charset="0"/>
              </a:rPr>
              <a:t>int main () {</a:t>
            </a:r>
          </a:p>
          <a:p>
            <a:pPr marL="0" indent="0">
              <a:buNone/>
            </a:pPr>
            <a:r>
              <a:rPr lang="en-GB" dirty="0">
                <a:latin typeface="Courier New" panose="02070309020205020404" pitchFamily="49" charset="0"/>
                <a:cs typeface="Courier New" panose="02070309020205020404" pitchFamily="49" charset="0"/>
              </a:rPr>
              <a:t>  std::future&lt;bool&gt; </a:t>
            </a:r>
            <a:r>
              <a:rPr lang="en-GB" dirty="0" err="1">
                <a:latin typeface="Courier New" panose="02070309020205020404" pitchFamily="49" charset="0"/>
                <a:cs typeface="Courier New" panose="02070309020205020404" pitchFamily="49" charset="0"/>
              </a:rPr>
              <a:t>fut</a:t>
            </a:r>
            <a:r>
              <a:rPr lang="en-GB" dirty="0">
                <a:latin typeface="Courier New" panose="02070309020205020404" pitchFamily="49" charset="0"/>
                <a:cs typeface="Courier New" panose="02070309020205020404" pitchFamily="49" charset="0"/>
              </a:rPr>
              <a:t> = std::async (</a:t>
            </a:r>
            <a:r>
              <a:rPr lang="en-GB" dirty="0" err="1">
                <a:latin typeface="Courier New" panose="02070309020205020404" pitchFamily="49" charset="0"/>
                <a:cs typeface="Courier New" panose="02070309020205020404" pitchFamily="49" charset="0"/>
              </a:rPr>
              <a:t>is_prime</a:t>
            </a:r>
            <a:r>
              <a:rPr lang="en-GB" dirty="0">
                <a:latin typeface="Courier New" panose="02070309020205020404" pitchFamily="49" charset="0"/>
                <a:cs typeface="Courier New" panose="02070309020205020404" pitchFamily="49" charset="0"/>
              </a:rPr>
              <a:t>, 313222313);</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"Checking whether 313222313 is prime.\n";</a:t>
            </a: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“Here main thread sleeps for 1 sec\n";</a:t>
            </a:r>
          </a:p>
          <a:p>
            <a:pPr marL="0" indent="0">
              <a:buNone/>
            </a:pPr>
            <a:r>
              <a:rPr lang="en-GB" dirty="0">
                <a:latin typeface="Courier New" panose="02070309020205020404" pitchFamily="49" charset="0"/>
                <a:cs typeface="Courier New" panose="02070309020205020404" pitchFamily="49" charset="0"/>
              </a:rPr>
              <a:t>  Sleep(1000);</a:t>
            </a: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“Then gets the result of the function\n";</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bool ret = </a:t>
            </a:r>
            <a:r>
              <a:rPr lang="en-GB" dirty="0" err="1">
                <a:latin typeface="Courier New" panose="02070309020205020404" pitchFamily="49" charset="0"/>
                <a:cs typeface="Courier New" panose="02070309020205020404" pitchFamily="49" charset="0"/>
              </a:rPr>
              <a:t>fut.get</a:t>
            </a:r>
            <a:r>
              <a:rPr lang="en-GB" dirty="0">
                <a:latin typeface="Courier New" panose="02070309020205020404" pitchFamily="49" charset="0"/>
                <a:cs typeface="Courier New" panose="02070309020205020404" pitchFamily="49" charset="0"/>
              </a:rPr>
              <a:t>();      // waits for </a:t>
            </a:r>
            <a:r>
              <a:rPr lang="en-GB" dirty="0" err="1">
                <a:latin typeface="Courier New" panose="02070309020205020404" pitchFamily="49" charset="0"/>
                <a:cs typeface="Courier New" panose="02070309020205020404" pitchFamily="49" charset="0"/>
              </a:rPr>
              <a:t>is_prime</a:t>
            </a:r>
            <a:r>
              <a:rPr lang="en-GB" dirty="0">
                <a:latin typeface="Courier New" panose="02070309020205020404" pitchFamily="49" charset="0"/>
                <a:cs typeface="Courier New" panose="02070309020205020404" pitchFamily="49" charset="0"/>
              </a:rPr>
              <a:t> to return</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if (ret)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"It is prime!\n";</a:t>
            </a:r>
          </a:p>
          <a:p>
            <a:pPr marL="0" indent="0">
              <a:buNone/>
            </a:pPr>
            <a:r>
              <a:rPr lang="en-GB" dirty="0">
                <a:latin typeface="Courier New" panose="02070309020205020404" pitchFamily="49" charset="0"/>
                <a:cs typeface="Courier New" panose="02070309020205020404" pitchFamily="49" charset="0"/>
              </a:rPr>
              <a:t>  else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"It is not prime.\n";</a:t>
            </a:r>
          </a:p>
          <a:p>
            <a:pPr marL="0" indent="0">
              <a:buNone/>
            </a:pPr>
            <a:r>
              <a:rPr lang="en-GB" dirty="0">
                <a:latin typeface="Courier New" panose="02070309020205020404" pitchFamily="49" charset="0"/>
                <a:cs typeface="Courier New" panose="02070309020205020404" pitchFamily="49" charset="0"/>
              </a:rPr>
              <a:t>  return 0;}</a:t>
            </a:r>
          </a:p>
        </p:txBody>
      </p:sp>
    </p:spTree>
    <p:extLst>
      <p:ext uri="{BB962C8B-B14F-4D97-AF65-F5344CB8AC3E}">
        <p14:creationId xmlns:p14="http://schemas.microsoft.com/office/powerpoint/2010/main" val="174708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Run example – ex10</a:t>
            </a:r>
          </a:p>
        </p:txBody>
      </p:sp>
      <p:sp>
        <p:nvSpPr>
          <p:cNvPr id="4" name="Content Placeholder 2"/>
          <p:cNvSpPr>
            <a:spLocks noGrp="1"/>
          </p:cNvSpPr>
          <p:nvPr>
            <p:ph idx="1"/>
          </p:nvPr>
        </p:nvSpPr>
        <p:spPr>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dirty="0"/>
              <a:t>Sequence</a:t>
            </a:r>
            <a:r>
              <a:rPr lang="it-IT" sz="6000" dirty="0"/>
              <a:t> of events</a:t>
            </a:r>
          </a:p>
        </p:txBody>
      </p:sp>
    </p:spTree>
    <p:extLst>
      <p:ext uri="{BB962C8B-B14F-4D97-AF65-F5344CB8AC3E}">
        <p14:creationId xmlns:p14="http://schemas.microsoft.com/office/powerpoint/2010/main" val="121776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91FC-91A4-48A2-87F3-3B349AF74151}"/>
              </a:ext>
            </a:extLst>
          </p:cNvPr>
          <p:cNvSpPr>
            <a:spLocks noGrp="1"/>
          </p:cNvSpPr>
          <p:nvPr>
            <p:ph type="title"/>
          </p:nvPr>
        </p:nvSpPr>
        <p:spPr/>
        <p:txBody>
          <a:bodyPr>
            <a:normAutofit fontScale="90000"/>
          </a:bodyPr>
          <a:lstStyle/>
          <a:p>
            <a:r>
              <a:rPr lang="en-GB" dirty="0"/>
              <a:t>Eager vs lazy execution</a:t>
            </a:r>
          </a:p>
        </p:txBody>
      </p:sp>
      <p:sp>
        <p:nvSpPr>
          <p:cNvPr id="3" name="Content Placeholder 2">
            <a:extLst>
              <a:ext uri="{FF2B5EF4-FFF2-40B4-BE49-F238E27FC236}">
                <a16:creationId xmlns:a16="http://schemas.microsoft.com/office/drawing/2014/main" id="{01CAB34A-2425-4DB2-BC11-89F03AFF7D51}"/>
              </a:ext>
            </a:extLst>
          </p:cNvPr>
          <p:cNvSpPr>
            <a:spLocks noGrp="1"/>
          </p:cNvSpPr>
          <p:nvPr>
            <p:ph idx="1"/>
          </p:nvPr>
        </p:nvSpPr>
        <p:spPr/>
        <p:txBody>
          <a:bodyPr>
            <a:normAutofit/>
          </a:bodyPr>
          <a:lstStyle/>
          <a:p>
            <a:r>
              <a:rPr lang="en-GB" dirty="0"/>
              <a:t>std::async spawns internally a new thread, and returns a value.</a:t>
            </a:r>
          </a:p>
          <a:p>
            <a:endParaRPr lang="en-GB" dirty="0"/>
          </a:p>
          <a:p>
            <a:pPr marL="0" indent="0">
              <a:buNone/>
            </a:pPr>
            <a:endParaRPr lang="en-GB" dirty="0"/>
          </a:p>
          <a:p>
            <a:r>
              <a:rPr lang="en-GB" dirty="0"/>
              <a:t>The new thread can be executed:</a:t>
            </a:r>
          </a:p>
          <a:p>
            <a:pPr lvl="1"/>
            <a:r>
              <a:rPr lang="en-GB" dirty="0"/>
              <a:t>(Lazy execution) – When the result of the function is needed from the main thread. Indicated with policy </a:t>
            </a:r>
            <a:r>
              <a:rPr lang="en-GB" dirty="0">
                <a:latin typeface="Courier New" panose="02070309020205020404" pitchFamily="49" charset="0"/>
                <a:cs typeface="Courier New" panose="02070309020205020404" pitchFamily="49" charset="0"/>
              </a:rPr>
              <a:t>std::launch::deferred</a:t>
            </a:r>
          </a:p>
          <a:p>
            <a:pPr lvl="1"/>
            <a:endParaRPr lang="en-GB" dirty="0"/>
          </a:p>
          <a:p>
            <a:pPr lvl="1"/>
            <a:r>
              <a:rPr lang="en-GB" dirty="0"/>
              <a:t>(Eager execution) – As soon as possible. Indicated with policy </a:t>
            </a:r>
            <a:r>
              <a:rPr lang="en-GB" dirty="0">
                <a:latin typeface="Courier New" panose="02070309020205020404" pitchFamily="49" charset="0"/>
                <a:cs typeface="Courier New" panose="02070309020205020404" pitchFamily="49" charset="0"/>
              </a:rPr>
              <a:t>std::launch::async</a:t>
            </a:r>
          </a:p>
          <a:p>
            <a:pPr lvl="1"/>
            <a:endParaRPr lang="en-GB" dirty="0"/>
          </a:p>
          <a:p>
            <a:pPr lvl="1"/>
            <a:r>
              <a:rPr lang="en-GB" dirty="0"/>
              <a:t>(Follow system standard) – Automatic. Indicated with a combination of the two policies: </a:t>
            </a:r>
            <a:r>
              <a:rPr lang="en-GB" dirty="0">
                <a:latin typeface="Courier New" panose="02070309020205020404" pitchFamily="49" charset="0"/>
                <a:cs typeface="Courier New" panose="02070309020205020404" pitchFamily="49" charset="0"/>
              </a:rPr>
              <a:t>std::launch::async | std::launch::deferred</a:t>
            </a:r>
          </a:p>
        </p:txBody>
      </p:sp>
      <p:sp>
        <p:nvSpPr>
          <p:cNvPr id="4" name="TextBox 3">
            <a:extLst>
              <a:ext uri="{FF2B5EF4-FFF2-40B4-BE49-F238E27FC236}">
                <a16:creationId xmlns:a16="http://schemas.microsoft.com/office/drawing/2014/main" id="{351CA5F2-1AC6-4A03-B6A1-6E103DF154FD}"/>
              </a:ext>
            </a:extLst>
          </p:cNvPr>
          <p:cNvSpPr txBox="1"/>
          <p:nvPr/>
        </p:nvSpPr>
        <p:spPr>
          <a:xfrm>
            <a:off x="838200" y="1677869"/>
            <a:ext cx="10515600" cy="1015663"/>
          </a:xfrm>
          <a:prstGeom prst="rect">
            <a:avLst/>
          </a:prstGeom>
          <a:noFill/>
        </p:spPr>
        <p:txBody>
          <a:bodyPr wrap="square" rtlCol="0">
            <a:spAutoFit/>
          </a:bodyPr>
          <a:lstStyle/>
          <a:p>
            <a:pPr algn="ctr"/>
            <a:r>
              <a:rPr lang="en-GB" sz="2000" dirty="0">
                <a:latin typeface="Courier New" panose="02070309020205020404" pitchFamily="49" charset="0"/>
                <a:cs typeface="Courier New" panose="02070309020205020404" pitchFamily="49" charset="0"/>
              </a:rPr>
              <a:t>template &lt;class </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 class... </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&gt;</a:t>
            </a:r>
          </a:p>
          <a:p>
            <a:pPr algn="ctr"/>
            <a:r>
              <a:rPr lang="en-GB" sz="2000" dirty="0">
                <a:latin typeface="Courier New" panose="02070309020205020404" pitchFamily="49" charset="0"/>
                <a:cs typeface="Courier New" panose="02070309020205020404" pitchFamily="49" charset="0"/>
              </a:rPr>
              <a:t>  future&lt;</a:t>
            </a:r>
            <a:r>
              <a:rPr lang="en-GB" sz="2000" dirty="0" err="1">
                <a:latin typeface="Courier New" panose="02070309020205020404" pitchFamily="49" charset="0"/>
                <a:cs typeface="Courier New" panose="02070309020205020404" pitchFamily="49" charset="0"/>
              </a:rPr>
              <a:t>typename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result_of</a:t>
            </a: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...)&gt;::type&gt;</a:t>
            </a:r>
          </a:p>
          <a:p>
            <a:pPr algn="ctr"/>
            <a:r>
              <a:rPr lang="en-GB" sz="2000" dirty="0">
                <a:latin typeface="Courier New" panose="02070309020205020404" pitchFamily="49" charset="0"/>
                <a:cs typeface="Courier New" panose="02070309020205020404" pitchFamily="49" charset="0"/>
              </a:rPr>
              <a:t>    async (launch policy, </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&amp;&amp; </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&amp;&amp;... </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769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Run example – ex11</a:t>
            </a:r>
          </a:p>
        </p:txBody>
      </p:sp>
      <p:sp>
        <p:nvSpPr>
          <p:cNvPr id="4" name="Content Placeholder 2"/>
          <p:cNvSpPr>
            <a:spLocks noGrp="1"/>
          </p:cNvSpPr>
          <p:nvPr>
            <p:ph idx="1"/>
          </p:nvPr>
        </p:nvSpPr>
        <p:spPr>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dirty="0"/>
              <a:t>Sequence</a:t>
            </a:r>
            <a:r>
              <a:rPr lang="it-IT" sz="6000" dirty="0"/>
              <a:t> of events</a:t>
            </a:r>
          </a:p>
        </p:txBody>
      </p:sp>
    </p:spTree>
    <p:extLst>
      <p:ext uri="{BB962C8B-B14F-4D97-AF65-F5344CB8AC3E}">
        <p14:creationId xmlns:p14="http://schemas.microsoft.com/office/powerpoint/2010/main" val="231316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0DF1-1F48-4A9F-8ECA-E08737E3DCA9}"/>
              </a:ext>
            </a:extLst>
          </p:cNvPr>
          <p:cNvSpPr>
            <a:spLocks noGrp="1"/>
          </p:cNvSpPr>
          <p:nvPr>
            <p:ph type="title"/>
          </p:nvPr>
        </p:nvSpPr>
        <p:spPr/>
        <p:txBody>
          <a:bodyPr>
            <a:normAutofit fontScale="90000"/>
          </a:bodyPr>
          <a:lstStyle/>
          <a:p>
            <a:r>
              <a:rPr lang="en-GB" dirty="0"/>
              <a:t>Solution 2 – “Promise” object</a:t>
            </a:r>
          </a:p>
        </p:txBody>
      </p:sp>
      <p:sp>
        <p:nvSpPr>
          <p:cNvPr id="3" name="Content Placeholder 2">
            <a:extLst>
              <a:ext uri="{FF2B5EF4-FFF2-40B4-BE49-F238E27FC236}">
                <a16:creationId xmlns:a16="http://schemas.microsoft.com/office/drawing/2014/main" id="{750C610F-8E80-476D-8EBE-C08B66322FEB}"/>
              </a:ext>
            </a:extLst>
          </p:cNvPr>
          <p:cNvSpPr>
            <a:spLocks noGrp="1"/>
          </p:cNvSpPr>
          <p:nvPr>
            <p:ph idx="1"/>
          </p:nvPr>
        </p:nvSpPr>
        <p:spPr/>
        <p:txBody>
          <a:bodyPr/>
          <a:lstStyle/>
          <a:p>
            <a:r>
              <a:rPr lang="en-GB" dirty="0"/>
              <a:t>“Promise” is an object that can store a value of type T (template) to be retrieved by a “future” object (possibly in another thread), offering a synchronization point.</a:t>
            </a:r>
          </a:p>
          <a:p>
            <a:endParaRPr lang="en-GB" dirty="0"/>
          </a:p>
          <a:p>
            <a:r>
              <a:rPr lang="en-GB" dirty="0"/>
              <a:t>The promise object is the </a:t>
            </a:r>
            <a:r>
              <a:rPr lang="en-GB" b="1" u="sng" dirty="0"/>
              <a:t>asynchronous provider</a:t>
            </a:r>
            <a:r>
              <a:rPr lang="en-GB" dirty="0"/>
              <a:t> and is expected to set a value for the shared state at some point.</a:t>
            </a:r>
          </a:p>
          <a:p>
            <a:endParaRPr lang="en-GB" dirty="0"/>
          </a:p>
          <a:p>
            <a:r>
              <a:rPr lang="en-GB" dirty="0"/>
              <a:t>The future object is an </a:t>
            </a:r>
            <a:r>
              <a:rPr lang="en-GB" b="1" u="sng" dirty="0"/>
              <a:t>asynchronous return</a:t>
            </a:r>
            <a:r>
              <a:rPr lang="en-GB" dirty="0"/>
              <a:t> object that can retrieve the value of the shared state, waiting for it to be ready, if necessary.</a:t>
            </a:r>
          </a:p>
        </p:txBody>
      </p:sp>
    </p:spTree>
    <p:extLst>
      <p:ext uri="{BB962C8B-B14F-4D97-AF65-F5344CB8AC3E}">
        <p14:creationId xmlns:p14="http://schemas.microsoft.com/office/powerpoint/2010/main" val="82982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00B2-F741-4D41-9E32-9B387C8AB068}"/>
              </a:ext>
            </a:extLst>
          </p:cNvPr>
          <p:cNvSpPr>
            <a:spLocks noGrp="1"/>
          </p:cNvSpPr>
          <p:nvPr>
            <p:ph type="title"/>
          </p:nvPr>
        </p:nvSpPr>
        <p:spPr/>
        <p:txBody>
          <a:bodyPr>
            <a:normAutofit fontScale="90000"/>
          </a:bodyPr>
          <a:lstStyle/>
          <a:p>
            <a:r>
              <a:rPr lang="en-GB" dirty="0"/>
              <a:t>Example code</a:t>
            </a:r>
          </a:p>
        </p:txBody>
      </p:sp>
      <p:sp>
        <p:nvSpPr>
          <p:cNvPr id="3" name="Content Placeholder 2">
            <a:extLst>
              <a:ext uri="{FF2B5EF4-FFF2-40B4-BE49-F238E27FC236}">
                <a16:creationId xmlns:a16="http://schemas.microsoft.com/office/drawing/2014/main" id="{1C93B720-BA58-4CBA-A182-72F9BCF29D14}"/>
              </a:ext>
            </a:extLst>
          </p:cNvPr>
          <p:cNvSpPr>
            <a:spLocks noGrp="1"/>
          </p:cNvSpPr>
          <p:nvPr>
            <p:ph idx="1"/>
          </p:nvPr>
        </p:nvSpPr>
        <p:spPr/>
        <p:txBody>
          <a:bodyPr>
            <a:normAutofit fontScale="92500" lnSpcReduction="10000"/>
          </a:bodyPr>
          <a:lstStyle/>
          <a:p>
            <a:pPr marL="0" indent="0">
              <a:buNone/>
            </a:pPr>
            <a:r>
              <a:rPr lang="en-GB" dirty="0">
                <a:latin typeface="Courier New" panose="02070309020205020404" pitchFamily="49" charset="0"/>
                <a:cs typeface="Courier New" panose="02070309020205020404" pitchFamily="49" charset="0"/>
              </a:rPr>
              <a:t>void </a:t>
            </a:r>
            <a:r>
              <a:rPr lang="en-GB" dirty="0" err="1">
                <a:latin typeface="Courier New" panose="02070309020205020404" pitchFamily="49" charset="0"/>
                <a:cs typeface="Courier New" panose="02070309020205020404" pitchFamily="49" charset="0"/>
              </a:rPr>
              <a:t>is_prime</a:t>
            </a:r>
            <a:r>
              <a:rPr lang="en-GB" dirty="0">
                <a:latin typeface="Courier New" panose="02070309020205020404" pitchFamily="49" charset="0"/>
                <a:cs typeface="Courier New" panose="02070309020205020404" pitchFamily="49" charset="0"/>
              </a:rPr>
              <a:t> (int x, std::promise&lt;bool&gt; &amp;&amp; prom) {</a:t>
            </a: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"Calculating. Please, wait...\n";</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for (int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=2;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&lt;x;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x%i</a:t>
            </a:r>
            <a:r>
              <a:rPr lang="en-GB" dirty="0">
                <a:latin typeface="Courier New" panose="02070309020205020404" pitchFamily="49" charset="0"/>
                <a:cs typeface="Courier New" panose="02070309020205020404" pitchFamily="49" charset="0"/>
              </a:rPr>
              <a:t>==0)</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prom.set_value</a:t>
            </a:r>
            <a:r>
              <a:rPr lang="en-GB" dirty="0">
                <a:latin typeface="Courier New" panose="02070309020205020404" pitchFamily="49" charset="0"/>
                <a:cs typeface="Courier New" panose="02070309020205020404" pitchFamily="49" charset="0"/>
              </a:rPr>
              <a:t>(false);</a:t>
            </a:r>
          </a:p>
          <a:p>
            <a:pPr marL="0" indent="0">
              <a:buNone/>
            </a:pPr>
            <a:r>
              <a:rPr lang="en-GB" dirty="0">
                <a:latin typeface="Courier New" panose="02070309020205020404" pitchFamily="49" charset="0"/>
                <a:cs typeface="Courier New" panose="02070309020205020404" pitchFamily="49" charset="0"/>
              </a:rPr>
              <a:t>       return;</a:t>
            </a:r>
          </a:p>
          <a:p>
            <a:pPr marL="0" indent="0">
              <a:buNone/>
            </a:pPr>
            <a:r>
              <a:rPr lang="en-GB" dirty="0">
                <a:latin typeface="Courier New" panose="02070309020205020404" pitchFamily="49" charset="0"/>
                <a:cs typeface="Courier New" panose="02070309020205020404" pitchFamily="49" charset="0"/>
              </a:rPr>
              <a:t>    }</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prom.set_value</a:t>
            </a:r>
            <a:r>
              <a:rPr lang="en-GB" dirty="0">
                <a:latin typeface="Courier New" panose="02070309020205020404" pitchFamily="49" charset="0"/>
                <a:cs typeface="Courier New" panose="02070309020205020404" pitchFamily="49" charset="0"/>
              </a:rPr>
              <a:t>(true); }</a:t>
            </a:r>
          </a:p>
        </p:txBody>
      </p:sp>
    </p:spTree>
    <p:extLst>
      <p:ext uri="{BB962C8B-B14F-4D97-AF65-F5344CB8AC3E}">
        <p14:creationId xmlns:p14="http://schemas.microsoft.com/office/powerpoint/2010/main" val="376855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F8EB-02FA-4BE7-BDDE-54E7133A62C3}"/>
              </a:ext>
            </a:extLst>
          </p:cNvPr>
          <p:cNvSpPr>
            <a:spLocks noGrp="1"/>
          </p:cNvSpPr>
          <p:nvPr>
            <p:ph type="title"/>
          </p:nvPr>
        </p:nvSpPr>
        <p:spPr/>
        <p:txBody>
          <a:bodyPr>
            <a:normAutofit fontScale="90000"/>
          </a:bodyPr>
          <a:lstStyle/>
          <a:p>
            <a:r>
              <a:rPr lang="en-GB" dirty="0"/>
              <a:t>Example code</a:t>
            </a:r>
          </a:p>
        </p:txBody>
      </p:sp>
      <p:sp>
        <p:nvSpPr>
          <p:cNvPr id="3" name="Content Placeholder 2">
            <a:extLst>
              <a:ext uri="{FF2B5EF4-FFF2-40B4-BE49-F238E27FC236}">
                <a16:creationId xmlns:a16="http://schemas.microsoft.com/office/drawing/2014/main" id="{FF47EE9F-6027-43E0-AAB0-C8F9B141A529}"/>
              </a:ext>
            </a:extLst>
          </p:cNvPr>
          <p:cNvSpPr>
            <a:spLocks noGrp="1"/>
          </p:cNvSpPr>
          <p:nvPr>
            <p:ph idx="1"/>
          </p:nvPr>
        </p:nvSpPr>
        <p:spPr/>
        <p:txBody>
          <a:bodyPr>
            <a:normAutofit fontScale="62500" lnSpcReduction="20000"/>
          </a:bodyPr>
          <a:lstStyle/>
          <a:p>
            <a:pPr marL="0" indent="0">
              <a:buNone/>
            </a:pPr>
            <a:r>
              <a:rPr lang="en-GB" dirty="0">
                <a:latin typeface="Courier New" panose="02070309020205020404" pitchFamily="49" charset="0"/>
                <a:cs typeface="Courier New" panose="02070309020205020404" pitchFamily="49" charset="0"/>
              </a:rPr>
              <a:t>int main () {</a:t>
            </a:r>
          </a:p>
          <a:p>
            <a:pPr marL="0" indent="0">
              <a:buNone/>
            </a:pPr>
            <a:r>
              <a:rPr lang="en-GB" dirty="0">
                <a:latin typeface="Courier New" panose="02070309020205020404" pitchFamily="49" charset="0"/>
                <a:cs typeface="Courier New" panose="02070309020205020404" pitchFamily="49" charset="0"/>
              </a:rPr>
              <a:t>  std::promise&lt;bool&gt; prom;   std::future&lt;bool&gt; </a:t>
            </a:r>
            <a:r>
              <a:rPr lang="en-GB" dirty="0" err="1">
                <a:latin typeface="Courier New" panose="02070309020205020404" pitchFamily="49" charset="0"/>
                <a:cs typeface="Courier New" panose="02070309020205020404" pitchFamily="49" charset="0"/>
              </a:rPr>
              <a:t>fut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prom.get_future</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std::thread t(</a:t>
            </a:r>
            <a:r>
              <a:rPr lang="en-GB" dirty="0" err="1">
                <a:latin typeface="Courier New" panose="02070309020205020404" pitchFamily="49" charset="0"/>
                <a:cs typeface="Courier New" panose="02070309020205020404" pitchFamily="49" charset="0"/>
              </a:rPr>
              <a:t>is_prime</a:t>
            </a:r>
            <a:r>
              <a:rPr lang="en-GB" dirty="0">
                <a:latin typeface="Courier New" panose="02070309020205020404" pitchFamily="49" charset="0"/>
                <a:cs typeface="Courier New" panose="02070309020205020404" pitchFamily="49" charset="0"/>
              </a:rPr>
              <a:t>, 313222313, std::move(prom));</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"Checking whether 313222313 is prime.\n";</a:t>
            </a: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“Here main thread sleeps for 1 sec\n";</a:t>
            </a:r>
          </a:p>
          <a:p>
            <a:pPr marL="0" indent="0">
              <a:buNone/>
            </a:pPr>
            <a:r>
              <a:rPr lang="en-GB" dirty="0">
                <a:latin typeface="Courier New" panose="02070309020205020404" pitchFamily="49" charset="0"/>
                <a:cs typeface="Courier New" panose="02070309020205020404" pitchFamily="49" charset="0"/>
              </a:rPr>
              <a:t>  Sleep(1000);</a:t>
            </a: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“Then gets the result of the function\n";</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bool ret = </a:t>
            </a:r>
            <a:r>
              <a:rPr lang="en-GB" dirty="0" err="1">
                <a:latin typeface="Courier New" panose="02070309020205020404" pitchFamily="49" charset="0"/>
                <a:cs typeface="Courier New" panose="02070309020205020404" pitchFamily="49" charset="0"/>
              </a:rPr>
              <a:t>fut.get</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if (ret)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"It is prime!\n";</a:t>
            </a:r>
          </a:p>
          <a:p>
            <a:pPr marL="0" indent="0">
              <a:buNone/>
            </a:pPr>
            <a:r>
              <a:rPr lang="en-GB" dirty="0">
                <a:latin typeface="Courier New" panose="02070309020205020404" pitchFamily="49" charset="0"/>
                <a:cs typeface="Courier New" panose="02070309020205020404" pitchFamily="49" charset="0"/>
              </a:rPr>
              <a:t>  else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"It is not prime.\n";</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t.join</a:t>
            </a:r>
            <a:r>
              <a:rPr lang="en-GB" dirty="0">
                <a:latin typeface="Courier New" panose="02070309020205020404" pitchFamily="49" charset="0"/>
                <a:cs typeface="Courier New" panose="02070309020205020404" pitchFamily="49" charset="0"/>
              </a:rPr>
              <a:t>();   return 0; }</a:t>
            </a:r>
          </a:p>
        </p:txBody>
      </p:sp>
    </p:spTree>
    <p:extLst>
      <p:ext uri="{BB962C8B-B14F-4D97-AF65-F5344CB8AC3E}">
        <p14:creationId xmlns:p14="http://schemas.microsoft.com/office/powerpoint/2010/main" val="33377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Run example – ex12</a:t>
            </a:r>
          </a:p>
        </p:txBody>
      </p:sp>
      <p:sp>
        <p:nvSpPr>
          <p:cNvPr id="4" name="Content Placeholder 2"/>
          <p:cNvSpPr>
            <a:spLocks noGrp="1"/>
          </p:cNvSpPr>
          <p:nvPr>
            <p:ph idx="1"/>
          </p:nvPr>
        </p:nvSpPr>
        <p:spPr>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it-IT" sz="6000" dirty="0"/>
          </a:p>
        </p:txBody>
      </p:sp>
    </p:spTree>
    <p:extLst>
      <p:ext uri="{BB962C8B-B14F-4D97-AF65-F5344CB8AC3E}">
        <p14:creationId xmlns:p14="http://schemas.microsoft.com/office/powerpoint/2010/main" val="239613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40787-1F2D-41AD-A625-BCBC623DAFFF}"/>
              </a:ext>
            </a:extLst>
          </p:cNvPr>
          <p:cNvSpPr>
            <a:spLocks noGrp="1"/>
          </p:cNvSpPr>
          <p:nvPr>
            <p:ph type="title"/>
          </p:nvPr>
        </p:nvSpPr>
        <p:spPr/>
        <p:txBody>
          <a:bodyPr anchor="ctr" anchorCtr="0"/>
          <a:lstStyle/>
          <a:p>
            <a:pPr algn="ctr"/>
            <a:r>
              <a:rPr lang="en-GB" dirty="0"/>
              <a:t>RESULTS:</a:t>
            </a:r>
            <a:br>
              <a:rPr lang="en-GB" dirty="0"/>
            </a:br>
            <a:r>
              <a:rPr lang="en-GB" dirty="0"/>
              <a:t>Time analysis on matrix multiplication software</a:t>
            </a:r>
          </a:p>
        </p:txBody>
      </p:sp>
      <p:sp>
        <p:nvSpPr>
          <p:cNvPr id="5" name="Text Placeholder 4">
            <a:extLst>
              <a:ext uri="{FF2B5EF4-FFF2-40B4-BE49-F238E27FC236}">
                <a16:creationId xmlns:a16="http://schemas.microsoft.com/office/drawing/2014/main" id="{F12D6D02-91E8-4E83-AA9A-0B1C3DDB527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7936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1B54-00DE-4723-83EC-32CDFA15E28D}"/>
              </a:ext>
            </a:extLst>
          </p:cNvPr>
          <p:cNvSpPr>
            <a:spLocks noGrp="1"/>
          </p:cNvSpPr>
          <p:nvPr>
            <p:ph type="title"/>
          </p:nvPr>
        </p:nvSpPr>
        <p:spPr/>
        <p:txBody>
          <a:bodyPr>
            <a:normAutofit fontScale="90000"/>
          </a:bodyPr>
          <a:lstStyle/>
          <a:p>
            <a:r>
              <a:rPr lang="en-GB" dirty="0"/>
              <a:t>Results of timing exercise – computation time</a:t>
            </a:r>
          </a:p>
        </p:txBody>
      </p:sp>
      <p:pic>
        <p:nvPicPr>
          <p:cNvPr id="4" name="Content Placeholder 3">
            <a:extLst>
              <a:ext uri="{FF2B5EF4-FFF2-40B4-BE49-F238E27FC236}">
                <a16:creationId xmlns:a16="http://schemas.microsoft.com/office/drawing/2014/main" id="{C9A27EE5-7F6B-4032-90A8-AB716E929A8D}"/>
              </a:ext>
            </a:extLst>
          </p:cNvPr>
          <p:cNvPicPr>
            <a:picLocks noGrp="1" noChangeAspect="1"/>
          </p:cNvPicPr>
          <p:nvPr>
            <p:ph idx="1"/>
          </p:nvPr>
        </p:nvPicPr>
        <p:blipFill>
          <a:blip r:embed="rId3"/>
          <a:stretch>
            <a:fillRect/>
          </a:stretch>
        </p:blipFill>
        <p:spPr>
          <a:xfrm>
            <a:off x="965031" y="1116118"/>
            <a:ext cx="10261938" cy="5613156"/>
          </a:xfrm>
          <a:prstGeom prst="rect">
            <a:avLst/>
          </a:prstGeom>
        </p:spPr>
      </p:pic>
    </p:spTree>
    <p:extLst>
      <p:ext uri="{BB962C8B-B14F-4D97-AF65-F5344CB8AC3E}">
        <p14:creationId xmlns:p14="http://schemas.microsoft.com/office/powerpoint/2010/main" val="183488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AE46-A755-4333-9170-B5B9D1916055}"/>
              </a:ext>
            </a:extLst>
          </p:cNvPr>
          <p:cNvSpPr>
            <a:spLocks noGrp="1"/>
          </p:cNvSpPr>
          <p:nvPr>
            <p:ph type="title"/>
          </p:nvPr>
        </p:nvSpPr>
        <p:spPr/>
        <p:txBody>
          <a:bodyPr>
            <a:normAutofit fontScale="90000"/>
          </a:bodyPr>
          <a:lstStyle/>
          <a:p>
            <a:r>
              <a:rPr lang="en-GB" dirty="0"/>
              <a:t>Teaching schedule</a:t>
            </a:r>
          </a:p>
        </p:txBody>
      </p:sp>
      <p:graphicFrame>
        <p:nvGraphicFramePr>
          <p:cNvPr id="11" name="Google Shape;162;p8">
            <a:extLst>
              <a:ext uri="{FF2B5EF4-FFF2-40B4-BE49-F238E27FC236}">
                <a16:creationId xmlns:a16="http://schemas.microsoft.com/office/drawing/2014/main" id="{9C6BF120-1CC5-8BBE-BDA5-FFEEA495E2AF}"/>
              </a:ext>
            </a:extLst>
          </p:cNvPr>
          <p:cNvGraphicFramePr/>
          <p:nvPr>
            <p:extLst>
              <p:ext uri="{D42A27DB-BD31-4B8C-83A1-F6EECF244321}">
                <p14:modId xmlns:p14="http://schemas.microsoft.com/office/powerpoint/2010/main" val="2580573144"/>
              </p:ext>
            </p:extLst>
          </p:nvPr>
        </p:nvGraphicFramePr>
        <p:xfrm>
          <a:off x="0" y="1042555"/>
          <a:ext cx="12191975" cy="4951860"/>
        </p:xfrm>
        <a:graphic>
          <a:graphicData uri="http://schemas.openxmlformats.org/drawingml/2006/table">
            <a:tbl>
              <a:tblPr firstRow="1" bandRow="1">
                <a:tableStyleId>{5C22544A-7EE6-4342-B048-85BDC9FD1C3A}</a:tableStyleId>
              </a:tblPr>
              <a:tblGrid>
                <a:gridCol w="1081250">
                  <a:extLst>
                    <a:ext uri="{9D8B030D-6E8A-4147-A177-3AD203B41FA5}">
                      <a16:colId xmlns:a16="http://schemas.microsoft.com/office/drawing/2014/main" val="20000"/>
                    </a:ext>
                  </a:extLst>
                </a:gridCol>
                <a:gridCol w="4106375">
                  <a:extLst>
                    <a:ext uri="{9D8B030D-6E8A-4147-A177-3AD203B41FA5}">
                      <a16:colId xmlns:a16="http://schemas.microsoft.com/office/drawing/2014/main" val="20001"/>
                    </a:ext>
                  </a:extLst>
                </a:gridCol>
                <a:gridCol w="932500">
                  <a:extLst>
                    <a:ext uri="{9D8B030D-6E8A-4147-A177-3AD203B41FA5}">
                      <a16:colId xmlns:a16="http://schemas.microsoft.com/office/drawing/2014/main" val="20002"/>
                    </a:ext>
                  </a:extLst>
                </a:gridCol>
                <a:gridCol w="6071850">
                  <a:extLst>
                    <a:ext uri="{9D8B030D-6E8A-4147-A177-3AD203B41FA5}">
                      <a16:colId xmlns:a16="http://schemas.microsoft.com/office/drawing/2014/main" val="20003"/>
                    </a:ext>
                  </a:extLst>
                </a:gridCol>
              </a:tblGrid>
              <a:tr h="372775">
                <a:tc gridSpan="2">
                  <a:txBody>
                    <a:bodyPr/>
                    <a:lstStyle/>
                    <a:p>
                      <a:pPr marL="0" marR="0" lvl="0" indent="0" algn="ctr" rtl="0">
                        <a:spcBef>
                          <a:spcPts val="0"/>
                        </a:spcBef>
                        <a:spcAft>
                          <a:spcPts val="0"/>
                        </a:spcAft>
                        <a:buNone/>
                      </a:pPr>
                      <a:r>
                        <a:rPr lang="en-GB" sz="1800" u="none" strike="noStrike" cap="none"/>
                        <a:t>LECTURES</a:t>
                      </a:r>
                      <a:endParaRPr/>
                    </a:p>
                  </a:txBody>
                  <a:tcPr marL="91450" marR="91450" marT="45725" marB="45725"/>
                </a:tc>
                <a:tc hMerge="1">
                  <a:txBody>
                    <a:bodyPr/>
                    <a:lstStyle/>
                    <a:p>
                      <a:endParaRPr lang="en-US"/>
                    </a:p>
                  </a:txBody>
                  <a:tcPr/>
                </a:tc>
                <a:tc gridSpan="2">
                  <a:txBody>
                    <a:bodyPr/>
                    <a:lstStyle/>
                    <a:p>
                      <a:pPr marL="0" marR="0" lvl="0" indent="0" algn="ctr" rtl="0">
                        <a:spcBef>
                          <a:spcPts val="0"/>
                        </a:spcBef>
                        <a:spcAft>
                          <a:spcPts val="0"/>
                        </a:spcAft>
                        <a:buNone/>
                      </a:pPr>
                      <a:r>
                        <a:rPr lang="en-GB" sz="1800" u="none" strike="noStrike" cap="none"/>
                        <a:t>LABS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2775">
                <a:tc>
                  <a:txBody>
                    <a:bodyPr/>
                    <a:lstStyle/>
                    <a:p>
                      <a:pPr marL="0" marR="0" lvl="0" indent="0" algn="ctr" rtl="0">
                        <a:spcBef>
                          <a:spcPts val="0"/>
                        </a:spcBef>
                        <a:spcAft>
                          <a:spcPts val="0"/>
                        </a:spcAft>
                        <a:buNone/>
                      </a:pPr>
                      <a:r>
                        <a:rPr lang="en-GB" sz="1800" b="1" u="none" strike="noStrike" cap="none" dirty="0"/>
                        <a:t>Date</a:t>
                      </a:r>
                      <a:endParaRPr sz="1800" dirty="0"/>
                    </a:p>
                  </a:txBody>
                  <a:tcPr marL="91450" marR="91450" marT="45725" marB="45725"/>
                </a:tc>
                <a:tc>
                  <a:txBody>
                    <a:bodyPr/>
                    <a:lstStyle/>
                    <a:p>
                      <a:pPr marL="0" marR="0" lvl="0" indent="0" algn="ctr" rtl="0">
                        <a:spcBef>
                          <a:spcPts val="0"/>
                        </a:spcBef>
                        <a:spcAft>
                          <a:spcPts val="0"/>
                        </a:spcAft>
                        <a:buNone/>
                      </a:pPr>
                      <a:r>
                        <a:rPr lang="en-GB" sz="1800" b="1" u="none" strike="noStrike" cap="none"/>
                        <a:t>Topic</a:t>
                      </a:r>
                      <a:endParaRPr sz="1800"/>
                    </a:p>
                  </a:txBody>
                  <a:tcPr marL="91450" marR="91450" marT="45725" marB="45725"/>
                </a:tc>
                <a:tc>
                  <a:txBody>
                    <a:bodyPr/>
                    <a:lstStyle/>
                    <a:p>
                      <a:pPr marL="0" marR="0" lvl="0" indent="0" algn="ctr" rtl="0">
                        <a:spcBef>
                          <a:spcPts val="0"/>
                        </a:spcBef>
                        <a:spcAft>
                          <a:spcPts val="0"/>
                        </a:spcAft>
                        <a:buNone/>
                      </a:pPr>
                      <a:r>
                        <a:rPr lang="en-GB" sz="1800" b="1" u="none" strike="noStrike" cap="none"/>
                        <a:t>Date</a:t>
                      </a:r>
                      <a:endParaRPr sz="1800"/>
                    </a:p>
                  </a:txBody>
                  <a:tcPr marL="91450" marR="91450" marT="45725" marB="45725"/>
                </a:tc>
                <a:tc>
                  <a:txBody>
                    <a:bodyPr/>
                    <a:lstStyle/>
                    <a:p>
                      <a:pPr marL="0" marR="0" lvl="0" indent="0" algn="ctr" rtl="0">
                        <a:spcBef>
                          <a:spcPts val="0"/>
                        </a:spcBef>
                        <a:spcAft>
                          <a:spcPts val="0"/>
                        </a:spcAft>
                        <a:buNone/>
                      </a:pPr>
                      <a:r>
                        <a:rPr lang="en-GB" sz="1800" b="1" u="none" strike="noStrike" cap="none"/>
                        <a:t>Topic</a:t>
                      </a:r>
                      <a:endParaRPr sz="1800"/>
                    </a:p>
                  </a:txBody>
                  <a:tcPr marL="91450" marR="91450" marT="45725" marB="45725"/>
                </a:tc>
                <a:extLst>
                  <a:ext uri="{0D108BD9-81ED-4DB2-BD59-A6C34878D82A}">
                    <a16:rowId xmlns:a16="http://schemas.microsoft.com/office/drawing/2014/main" val="10001"/>
                  </a:ext>
                </a:extLst>
              </a:tr>
              <a:tr h="372775">
                <a:tc>
                  <a:txBody>
                    <a:bodyPr/>
                    <a:lstStyle/>
                    <a:p>
                      <a:pPr marL="0" marR="0" lvl="0" indent="0" algn="l" rtl="0">
                        <a:spcBef>
                          <a:spcPts val="0"/>
                        </a:spcBef>
                        <a:spcAft>
                          <a:spcPts val="0"/>
                        </a:spcAft>
                        <a:buNone/>
                      </a:pPr>
                      <a:r>
                        <a:rPr lang="en-GB" sz="1800" u="none" strike="noStrike" cap="none" dirty="0"/>
                        <a:t>30 Sep</a:t>
                      </a:r>
                      <a:endParaRPr sz="1800" dirty="0"/>
                    </a:p>
                  </a:txBody>
                  <a:tcPr marL="91450" marR="91450" marT="45725" marB="45725"/>
                </a:tc>
                <a:tc>
                  <a:txBody>
                    <a:bodyPr/>
                    <a:lstStyle/>
                    <a:p>
                      <a:pPr marL="0" marR="0" lvl="0" indent="0" algn="l" rtl="0">
                        <a:spcBef>
                          <a:spcPts val="0"/>
                        </a:spcBef>
                        <a:spcAft>
                          <a:spcPts val="0"/>
                        </a:spcAft>
                        <a:buNone/>
                      </a:pPr>
                      <a:r>
                        <a:rPr lang="en-GB" sz="1800" dirty="0"/>
                        <a:t>Introduction to concurrency</a:t>
                      </a:r>
                      <a:br>
                        <a:rPr lang="en-GB" sz="1800" dirty="0"/>
                      </a:br>
                      <a:r>
                        <a:rPr lang="en-US" sz="1800" dirty="0"/>
                        <a:t>Introduction to threads in 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Mutex variables</a:t>
                      </a:r>
                    </a:p>
                  </a:txBody>
                  <a:tcPr marL="91450" marR="91450" marT="45725" marB="45725"/>
                </a:tc>
                <a:tc>
                  <a:txBody>
                    <a:bodyPr/>
                    <a:lstStyle/>
                    <a:p>
                      <a:pPr marL="0" marR="0" lvl="0" indent="0" algn="l" rtl="0">
                        <a:spcBef>
                          <a:spcPts val="0"/>
                        </a:spcBef>
                        <a:spcAft>
                          <a:spcPts val="0"/>
                        </a:spcAft>
                        <a:buNone/>
                      </a:pPr>
                      <a:r>
                        <a:rPr lang="en-GB" sz="1800" dirty="0"/>
                        <a:t>27 Sep</a:t>
                      </a:r>
                      <a:endParaRPr sz="1800" dirty="0"/>
                    </a:p>
                  </a:txBody>
                  <a:tcPr marL="91450" marR="91450" marT="45725" marB="45725"/>
                </a:tc>
                <a:tc>
                  <a:txBody>
                    <a:bodyPr/>
                    <a:lstStyle/>
                    <a:p>
                      <a:pPr marL="0" marR="0" lvl="0" indent="0" algn="l" rtl="0">
                        <a:spcBef>
                          <a:spcPts val="0"/>
                        </a:spcBef>
                        <a:spcAft>
                          <a:spcPts val="0"/>
                        </a:spcAft>
                        <a:buNone/>
                      </a:pPr>
                      <a:r>
                        <a:rPr lang="en-GB" sz="1800" dirty="0"/>
                        <a:t>Practical example of parallel computing</a:t>
                      </a:r>
                    </a:p>
                    <a:p>
                      <a:pPr marL="0" marR="0" lvl="0" indent="0" algn="l" rtl="0">
                        <a:spcBef>
                          <a:spcPts val="0"/>
                        </a:spcBef>
                        <a:spcAft>
                          <a:spcPts val="0"/>
                        </a:spcAft>
                        <a:buNone/>
                      </a:pPr>
                      <a:r>
                        <a:rPr lang="en-GB" sz="1800" dirty="0"/>
                        <a:t>Simple matrix multiplication</a:t>
                      </a:r>
                      <a:endParaRPr sz="1800" dirty="0"/>
                    </a:p>
                  </a:txBody>
                  <a:tcPr marL="91450" marR="91450" marT="45725" marB="45725"/>
                </a:tc>
                <a:extLst>
                  <a:ext uri="{0D108BD9-81ED-4DB2-BD59-A6C34878D82A}">
                    <a16:rowId xmlns:a16="http://schemas.microsoft.com/office/drawing/2014/main" val="10002"/>
                  </a:ext>
                </a:extLst>
              </a:tr>
              <a:tr h="372775">
                <a:tc>
                  <a:txBody>
                    <a:bodyPr/>
                    <a:lstStyle/>
                    <a:p>
                      <a:pPr marL="0" marR="0" lvl="0" indent="0" algn="l" rtl="0">
                        <a:spcBef>
                          <a:spcPts val="0"/>
                        </a:spcBef>
                        <a:spcAft>
                          <a:spcPts val="0"/>
                        </a:spcAft>
                        <a:buNone/>
                      </a:pPr>
                      <a:r>
                        <a:rPr lang="en-GB" sz="1800" dirty="0"/>
                        <a:t>7 Oct</a:t>
                      </a:r>
                      <a:endParaRPr sz="1800" dirty="0"/>
                    </a:p>
                  </a:txBody>
                  <a:tcPr marL="91450" marR="91450" marT="45725" marB="45725"/>
                </a:tc>
                <a:tc>
                  <a:txBody>
                    <a:bodyPr/>
                    <a:lstStyle/>
                    <a:p>
                      <a:pPr marL="0" marR="0" lvl="0" indent="0" algn="l" rtl="0">
                        <a:spcBef>
                          <a:spcPts val="0"/>
                        </a:spcBef>
                        <a:spcAft>
                          <a:spcPts val="0"/>
                        </a:spcAft>
                        <a:buNone/>
                      </a:pPr>
                      <a:r>
                        <a:rPr lang="it-IT" sz="1800" dirty="0"/>
                        <a:t>Time </a:t>
                      </a:r>
                      <a:r>
                        <a:rPr lang="it-IT" sz="1800" dirty="0" err="1"/>
                        <a:t>analysis</a:t>
                      </a:r>
                      <a:r>
                        <a:rPr lang="it-IT" sz="1800" dirty="0"/>
                        <a:t> in </a:t>
                      </a:r>
                      <a:r>
                        <a:rPr lang="it-IT" sz="1800" dirty="0" err="1"/>
                        <a:t>multithreaded</a:t>
                      </a:r>
                      <a:r>
                        <a:rPr lang="it-IT" sz="1800" dirty="0"/>
                        <a:t> software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Return values from threads</a:t>
                      </a:r>
                    </a:p>
                  </a:txBody>
                  <a:tcPr marL="91450" marR="91450" marT="45725" marB="45725"/>
                </a:tc>
                <a:tc>
                  <a:txBody>
                    <a:bodyPr/>
                    <a:lstStyle/>
                    <a:p>
                      <a:pPr marL="0" marR="0" lvl="0" indent="0" algn="l" rtl="0">
                        <a:spcBef>
                          <a:spcPts val="0"/>
                        </a:spcBef>
                        <a:spcAft>
                          <a:spcPts val="0"/>
                        </a:spcAft>
                        <a:buNone/>
                      </a:pPr>
                      <a:r>
                        <a:rPr lang="en-GB" sz="1800" dirty="0"/>
                        <a:t>4 Oct</a:t>
                      </a:r>
                      <a:endParaRPr sz="1800" dirty="0"/>
                    </a:p>
                  </a:txBody>
                  <a:tcPr marL="91450" marR="91450" marT="45725" marB="45725"/>
                </a:tc>
                <a:tc>
                  <a:txBody>
                    <a:bodyPr/>
                    <a:lstStyle/>
                    <a:p>
                      <a:pPr marL="0" marR="0" lvl="0" indent="0" algn="l" rtl="0">
                        <a:spcBef>
                          <a:spcPts val="0"/>
                        </a:spcBef>
                        <a:spcAft>
                          <a:spcPts val="0"/>
                        </a:spcAft>
                        <a:buNone/>
                      </a:pPr>
                      <a:r>
                        <a:rPr lang="en-GB" sz="1800" dirty="0"/>
                        <a:t>Multithreaded matrix multiplication – 2 approaches</a:t>
                      </a:r>
                      <a:endParaRPr sz="1800" dirty="0"/>
                    </a:p>
                  </a:txBody>
                  <a:tcPr marL="91450" marR="91450" marT="45725" marB="45725"/>
                </a:tc>
                <a:extLst>
                  <a:ext uri="{0D108BD9-81ED-4DB2-BD59-A6C34878D82A}">
                    <a16:rowId xmlns:a16="http://schemas.microsoft.com/office/drawing/2014/main" val="10003"/>
                  </a:ext>
                </a:extLst>
              </a:tr>
              <a:tr h="372775">
                <a:tc>
                  <a:txBody>
                    <a:bodyPr/>
                    <a:lstStyle/>
                    <a:p>
                      <a:pPr marL="0" marR="0" lvl="0" indent="0" algn="l" rtl="0">
                        <a:spcBef>
                          <a:spcPts val="0"/>
                        </a:spcBef>
                        <a:spcAft>
                          <a:spcPts val="0"/>
                        </a:spcAft>
                        <a:buNone/>
                      </a:pPr>
                      <a:r>
                        <a:rPr lang="en-GB" sz="1800" dirty="0"/>
                        <a:t>14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Condition Variables</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GB" sz="1800" dirty="0"/>
                        <a:t>11 Oct</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GB" sz="1800" dirty="0"/>
                        <a:t>Evaluation of multi-threading speed-up</a:t>
                      </a:r>
                    </a:p>
                  </a:txBody>
                  <a:tcPr marL="91450" marR="91450" marT="45725" marB="45725"/>
                </a:tc>
                <a:extLst>
                  <a:ext uri="{0D108BD9-81ED-4DB2-BD59-A6C34878D82A}">
                    <a16:rowId xmlns:a16="http://schemas.microsoft.com/office/drawing/2014/main" val="10004"/>
                  </a:ext>
                </a:extLst>
              </a:tr>
              <a:tr h="372775">
                <a:tc>
                  <a:txBody>
                    <a:bodyPr/>
                    <a:lstStyle/>
                    <a:p>
                      <a:pPr marL="0" marR="0" lvl="0" indent="0" algn="l" rtl="0">
                        <a:spcBef>
                          <a:spcPts val="0"/>
                        </a:spcBef>
                        <a:spcAft>
                          <a:spcPts val="0"/>
                        </a:spcAft>
                        <a:buNone/>
                      </a:pPr>
                      <a:r>
                        <a:rPr lang="en-GB" sz="1800" dirty="0"/>
                        <a:t>21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Concurrency patterns</a:t>
                      </a:r>
                    </a:p>
                    <a:p>
                      <a:pPr marL="0" marR="0" lvl="0" indent="0" algn="l" rtl="0">
                        <a:spcBef>
                          <a:spcPts val="0"/>
                        </a:spcBef>
                        <a:spcAft>
                          <a:spcPts val="0"/>
                        </a:spcAft>
                        <a:buNone/>
                      </a:pPr>
                      <a:r>
                        <a:rPr lang="en-GB" sz="1800" dirty="0"/>
                        <a:t>Producer/consumer </a:t>
                      </a:r>
                      <a:endParaRPr sz="1800" dirty="0"/>
                    </a:p>
                  </a:txBody>
                  <a:tcPr marL="91450" marR="91450" marT="45725" marB="45725"/>
                </a:tc>
                <a:tc>
                  <a:txBody>
                    <a:bodyPr/>
                    <a:lstStyle/>
                    <a:p>
                      <a:pPr marL="0" marR="0" lvl="0" indent="0" algn="l" rtl="0">
                        <a:spcBef>
                          <a:spcPts val="0"/>
                        </a:spcBef>
                        <a:spcAft>
                          <a:spcPts val="0"/>
                        </a:spcAft>
                        <a:buNone/>
                      </a:pPr>
                      <a:r>
                        <a:rPr lang="en-GB" sz="1800" dirty="0"/>
                        <a:t>18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800" dirty="0">
                          <a:solidFill>
                            <a:schemeClr val="dk1"/>
                          </a:solidFill>
                        </a:rPr>
                        <a:t>std::async / std::future / std::promise experiments</a:t>
                      </a:r>
                      <a:endParaRPr lang="en-US" sz="1800" dirty="0"/>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GB" sz="1800" dirty="0"/>
                        <a:t>Dining philosophers problem</a:t>
                      </a:r>
                    </a:p>
                  </a:txBody>
                  <a:tcPr marL="91450" marR="91450" marT="45725" marB="45725"/>
                </a:tc>
                <a:extLst>
                  <a:ext uri="{0D108BD9-81ED-4DB2-BD59-A6C34878D82A}">
                    <a16:rowId xmlns:a16="http://schemas.microsoft.com/office/drawing/2014/main" val="10005"/>
                  </a:ext>
                </a:extLst>
              </a:tr>
              <a:tr h="372775">
                <a:tc>
                  <a:txBody>
                    <a:bodyPr/>
                    <a:lstStyle/>
                    <a:p>
                      <a:pPr marL="0" marR="0" lvl="0" indent="0" algn="l" rtl="0">
                        <a:spcBef>
                          <a:spcPts val="0"/>
                        </a:spcBef>
                        <a:spcAft>
                          <a:spcPts val="0"/>
                        </a:spcAft>
                        <a:buNone/>
                      </a:pPr>
                      <a:r>
                        <a:rPr lang="en-GB" sz="1800" dirty="0"/>
                        <a:t>28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GB" sz="1800" dirty="0"/>
                        <a:t>Thread pooling</a:t>
                      </a: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800" dirty="0"/>
                        <a:t>Thread </a:t>
                      </a:r>
                      <a:r>
                        <a:rPr lang="en-US" sz="1800" dirty="0" err="1"/>
                        <a:t>prioritisation</a:t>
                      </a:r>
                      <a:r>
                        <a:rPr lang="en-US" sz="1800" dirty="0"/>
                        <a:t> – R/W Locks</a:t>
                      </a:r>
                    </a:p>
                  </a:txBody>
                  <a:tcPr marL="91450" marR="91450" marT="45725" marB="45725"/>
                </a:tc>
                <a:tc>
                  <a:txBody>
                    <a:bodyPr/>
                    <a:lstStyle/>
                    <a:p>
                      <a:pPr marL="0" marR="0" lvl="0" indent="0" algn="l" rtl="0">
                        <a:spcBef>
                          <a:spcPts val="0"/>
                        </a:spcBef>
                        <a:spcAft>
                          <a:spcPts val="0"/>
                        </a:spcAft>
                        <a:buNone/>
                      </a:pPr>
                      <a:r>
                        <a:rPr lang="en-GB" sz="1800" dirty="0"/>
                        <a:t>25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GB" sz="1800" dirty="0"/>
                        <a:t>Producer/consumer pattern – unidirectional and bidirectional communications</a:t>
                      </a:r>
                    </a:p>
                  </a:txBody>
                  <a:tcPr marL="91450" marR="91450" marT="45725" marB="45725"/>
                </a:tc>
                <a:extLst>
                  <a:ext uri="{0D108BD9-81ED-4DB2-BD59-A6C34878D82A}">
                    <a16:rowId xmlns:a16="http://schemas.microsoft.com/office/drawing/2014/main" val="10006"/>
                  </a:ext>
                </a:extLst>
              </a:tr>
              <a:tr h="228600">
                <a:tc>
                  <a:txBody>
                    <a:bodyPr/>
                    <a:lstStyle/>
                    <a:p>
                      <a:pPr marL="0" marR="0" lvl="0" indent="0" algn="l" rtl="0">
                        <a:spcBef>
                          <a:spcPts val="0"/>
                        </a:spcBef>
                        <a:spcAft>
                          <a:spcPts val="0"/>
                        </a:spcAft>
                        <a:buNone/>
                      </a:pPr>
                      <a:r>
                        <a:rPr lang="en-GB" sz="1800" dirty="0"/>
                        <a:t>4 Nov</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it-IT" sz="1800" dirty="0" err="1"/>
                        <a:t>Coursework</a:t>
                      </a:r>
                      <a:r>
                        <a:rPr lang="it-IT" sz="1800" dirty="0"/>
                        <a:t> support</a:t>
                      </a:r>
                      <a:endParaRPr sz="1800" dirty="0"/>
                    </a:p>
                  </a:txBody>
                  <a:tcPr marL="91450" marR="91450" marT="45725" marB="45725"/>
                </a:tc>
                <a:tc>
                  <a:txBody>
                    <a:bodyPr/>
                    <a:lstStyle/>
                    <a:p>
                      <a:pPr marL="0" marR="0" lvl="0" indent="0" algn="l" rtl="0">
                        <a:spcBef>
                          <a:spcPts val="0"/>
                        </a:spcBef>
                        <a:spcAft>
                          <a:spcPts val="0"/>
                        </a:spcAft>
                        <a:buNone/>
                      </a:pPr>
                      <a:r>
                        <a:rPr lang="en-GB" sz="1800" dirty="0"/>
                        <a:t>1 Nov</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800" dirty="0" err="1"/>
                        <a:t>Coursework</a:t>
                      </a:r>
                      <a:r>
                        <a:rPr lang="it-IT" sz="1800" dirty="0"/>
                        <a:t> support</a:t>
                      </a:r>
                    </a:p>
                  </a:txBody>
                  <a:tcPr marL="91450" marR="91450" marT="45725" marB="45725"/>
                </a:tc>
                <a:extLst>
                  <a:ext uri="{0D108BD9-81ED-4DB2-BD59-A6C34878D82A}">
                    <a16:rowId xmlns:a16="http://schemas.microsoft.com/office/drawing/2014/main" val="10007"/>
                  </a:ext>
                </a:extLst>
              </a:tr>
              <a:tr h="228600">
                <a:tc>
                  <a:txBody>
                    <a:bodyPr/>
                    <a:lstStyle/>
                    <a:p>
                      <a:pPr marL="0" marR="0" lvl="0" indent="0" algn="l" rtl="0">
                        <a:spcBef>
                          <a:spcPts val="0"/>
                        </a:spcBef>
                        <a:spcAft>
                          <a:spcPts val="0"/>
                        </a:spcAft>
                        <a:buNone/>
                      </a:pPr>
                      <a:r>
                        <a:rPr lang="en-GB" sz="1800" dirty="0"/>
                        <a:t>11 Nov</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it-IT" sz="1800" dirty="0" err="1"/>
                        <a:t>Coursework</a:t>
                      </a:r>
                      <a:r>
                        <a:rPr lang="it-IT" sz="1800" dirty="0"/>
                        <a:t> support</a:t>
                      </a:r>
                      <a:endParaRPr sz="1800" dirty="0"/>
                    </a:p>
                  </a:txBody>
                  <a:tcPr marL="91450" marR="91450" marT="45725" marB="45725"/>
                </a:tc>
                <a:tc>
                  <a:txBody>
                    <a:bodyPr/>
                    <a:lstStyle/>
                    <a:p>
                      <a:pPr marL="0" marR="0" lvl="0" indent="0" algn="l" rtl="0">
                        <a:spcBef>
                          <a:spcPts val="0"/>
                        </a:spcBef>
                        <a:spcAft>
                          <a:spcPts val="0"/>
                        </a:spcAft>
                        <a:buNone/>
                      </a:pPr>
                      <a:r>
                        <a:rPr lang="en-GB" sz="1800" dirty="0"/>
                        <a:t>8 Nov</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it-IT" sz="1800" dirty="0" err="1"/>
                        <a:t>Coursework</a:t>
                      </a:r>
                      <a:r>
                        <a:rPr lang="it-IT" sz="1800" dirty="0"/>
                        <a:t> support</a:t>
                      </a:r>
                    </a:p>
                  </a:txBody>
                  <a:tcPr marL="91450" marR="91450" marT="45725" marB="457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1458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7603-6978-4464-BBDA-366379A95C46}"/>
              </a:ext>
            </a:extLst>
          </p:cNvPr>
          <p:cNvSpPr>
            <a:spLocks noGrp="1"/>
          </p:cNvSpPr>
          <p:nvPr>
            <p:ph type="title"/>
          </p:nvPr>
        </p:nvSpPr>
        <p:spPr/>
        <p:txBody>
          <a:bodyPr>
            <a:normAutofit fontScale="90000"/>
          </a:bodyPr>
          <a:lstStyle/>
          <a:p>
            <a:r>
              <a:rPr lang="en-GB" dirty="0"/>
              <a:t>Results of timing exercise – speedup</a:t>
            </a:r>
          </a:p>
        </p:txBody>
      </p:sp>
      <p:pic>
        <p:nvPicPr>
          <p:cNvPr id="4" name="Content Placeholder 3">
            <a:extLst>
              <a:ext uri="{FF2B5EF4-FFF2-40B4-BE49-F238E27FC236}">
                <a16:creationId xmlns:a16="http://schemas.microsoft.com/office/drawing/2014/main" id="{CD50D4BA-274D-430C-B33E-8EDA5FB9DC53}"/>
              </a:ext>
            </a:extLst>
          </p:cNvPr>
          <p:cNvPicPr>
            <a:picLocks noGrp="1" noChangeAspect="1"/>
          </p:cNvPicPr>
          <p:nvPr>
            <p:ph idx="1"/>
          </p:nvPr>
        </p:nvPicPr>
        <p:blipFill>
          <a:blip r:embed="rId3"/>
          <a:stretch>
            <a:fillRect/>
          </a:stretch>
        </p:blipFill>
        <p:spPr>
          <a:xfrm>
            <a:off x="549340" y="1121127"/>
            <a:ext cx="11093320" cy="5371748"/>
          </a:xfrm>
          <a:prstGeom prst="rect">
            <a:avLst/>
          </a:prstGeom>
        </p:spPr>
      </p:pic>
    </p:spTree>
    <p:extLst>
      <p:ext uri="{BB962C8B-B14F-4D97-AF65-F5344CB8AC3E}">
        <p14:creationId xmlns:p14="http://schemas.microsoft.com/office/powerpoint/2010/main" val="225019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40787-1F2D-41AD-A625-BCBC623DAFFF}"/>
              </a:ext>
            </a:extLst>
          </p:cNvPr>
          <p:cNvSpPr>
            <a:spLocks noGrp="1"/>
          </p:cNvSpPr>
          <p:nvPr>
            <p:ph type="title"/>
          </p:nvPr>
        </p:nvSpPr>
        <p:spPr/>
        <p:txBody>
          <a:bodyPr anchor="ctr" anchorCtr="0"/>
          <a:lstStyle/>
          <a:p>
            <a:pPr algn="ctr"/>
            <a:r>
              <a:rPr lang="en-GB" dirty="0"/>
              <a:t>TUTORIAL:</a:t>
            </a:r>
            <a:br>
              <a:rPr lang="en-GB" dirty="0"/>
            </a:br>
            <a:r>
              <a:rPr lang="en-GB" dirty="0"/>
              <a:t>Returning values from threads</a:t>
            </a:r>
          </a:p>
        </p:txBody>
      </p:sp>
      <p:sp>
        <p:nvSpPr>
          <p:cNvPr id="5" name="Text Placeholder 4">
            <a:extLst>
              <a:ext uri="{FF2B5EF4-FFF2-40B4-BE49-F238E27FC236}">
                <a16:creationId xmlns:a16="http://schemas.microsoft.com/office/drawing/2014/main" id="{F12D6D02-91E8-4E83-AA9A-0B1C3DDB527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8391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8E18F-BF40-435F-BFD2-C07B1EDD16CF}"/>
              </a:ext>
            </a:extLst>
          </p:cNvPr>
          <p:cNvSpPr>
            <a:spLocks noGrp="1"/>
          </p:cNvSpPr>
          <p:nvPr>
            <p:ph type="title"/>
          </p:nvPr>
        </p:nvSpPr>
        <p:spPr/>
        <p:txBody>
          <a:bodyPr>
            <a:normAutofit fontScale="90000"/>
          </a:bodyPr>
          <a:lstStyle/>
          <a:p>
            <a:r>
              <a:rPr lang="en-GB" dirty="0"/>
              <a:t>Tutorial session</a:t>
            </a:r>
          </a:p>
        </p:txBody>
      </p:sp>
      <p:sp>
        <p:nvSpPr>
          <p:cNvPr id="5" name="Content Placeholder 4">
            <a:extLst>
              <a:ext uri="{FF2B5EF4-FFF2-40B4-BE49-F238E27FC236}">
                <a16:creationId xmlns:a16="http://schemas.microsoft.com/office/drawing/2014/main" id="{75FEA768-8C04-4B8F-A9C9-FBC6D496AFEF}"/>
              </a:ext>
            </a:extLst>
          </p:cNvPr>
          <p:cNvSpPr>
            <a:spLocks noGrp="1"/>
          </p:cNvSpPr>
          <p:nvPr>
            <p:ph idx="1"/>
          </p:nvPr>
        </p:nvSpPr>
        <p:spPr/>
        <p:txBody>
          <a:bodyPr/>
          <a:lstStyle/>
          <a:p>
            <a:pPr marL="0" indent="0">
              <a:buNone/>
            </a:pPr>
            <a:r>
              <a:rPr lang="en-GB" dirty="0"/>
              <a:t>For those who prefer to experiment:	</a:t>
            </a:r>
          </a:p>
          <a:p>
            <a:r>
              <a:rPr lang="en-GB" dirty="0"/>
              <a:t>Use any of these method of returning values from threads using both the std::async and std::future/std::promise in the threaded version of the matrix multiplication software.</a:t>
            </a:r>
          </a:p>
          <a:p>
            <a:endParaRPr lang="en-GB" dirty="0"/>
          </a:p>
          <a:p>
            <a:r>
              <a:rPr lang="en-GB" dirty="0"/>
              <a:t>Each thread returns one portion of the result matrix, which is then assembled in the main thread;</a:t>
            </a:r>
          </a:p>
          <a:p>
            <a:endParaRPr lang="en-GB" dirty="0"/>
          </a:p>
          <a:p>
            <a:pPr marL="0" indent="0">
              <a:buNone/>
            </a:pPr>
            <a:r>
              <a:rPr lang="en-GB" dirty="0"/>
              <a:t>On Wednesday I will go through some examples</a:t>
            </a:r>
          </a:p>
        </p:txBody>
      </p:sp>
    </p:spTree>
    <p:extLst>
      <p:ext uri="{BB962C8B-B14F-4D97-AF65-F5344CB8AC3E}">
        <p14:creationId xmlns:p14="http://schemas.microsoft.com/office/powerpoint/2010/main" val="172883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D2EA-38C0-4E69-B029-A3722F4FE581}"/>
              </a:ext>
            </a:extLst>
          </p:cNvPr>
          <p:cNvSpPr>
            <a:spLocks noGrp="1"/>
          </p:cNvSpPr>
          <p:nvPr>
            <p:ph type="title"/>
          </p:nvPr>
        </p:nvSpPr>
        <p:spPr/>
        <p:txBody>
          <a:bodyPr>
            <a:normAutofit fontScale="90000"/>
          </a:bodyPr>
          <a:lstStyle/>
          <a:p>
            <a:r>
              <a:rPr lang="en-GB" dirty="0"/>
              <a:t>Topics</a:t>
            </a:r>
          </a:p>
        </p:txBody>
      </p:sp>
      <p:sp>
        <p:nvSpPr>
          <p:cNvPr id="3" name="Content Placeholder 2">
            <a:extLst>
              <a:ext uri="{FF2B5EF4-FFF2-40B4-BE49-F238E27FC236}">
                <a16:creationId xmlns:a16="http://schemas.microsoft.com/office/drawing/2014/main" id="{18AE4201-6B84-4456-9AE6-B07E842A2B1C}"/>
              </a:ext>
            </a:extLst>
          </p:cNvPr>
          <p:cNvSpPr>
            <a:spLocks noGrp="1"/>
          </p:cNvSpPr>
          <p:nvPr>
            <p:ph idx="1"/>
          </p:nvPr>
        </p:nvSpPr>
        <p:spPr/>
        <p:txBody>
          <a:bodyPr anchor="ctr" anchorCtr="0">
            <a:normAutofit/>
          </a:bodyPr>
          <a:lstStyle/>
          <a:p>
            <a:pPr marL="0" indent="0">
              <a:buNone/>
            </a:pPr>
            <a:r>
              <a:rPr lang="en-GB" b="1" dirty="0"/>
              <a:t>Last week: </a:t>
            </a:r>
            <a:r>
              <a:rPr lang="en-GB" dirty="0"/>
              <a:t>Definition of speedup, </a:t>
            </a:r>
            <a:r>
              <a:rPr lang="en-GB" dirty="0" err="1"/>
              <a:t>Amdhal’s</a:t>
            </a:r>
            <a:r>
              <a:rPr lang="en-GB" dirty="0"/>
              <a:t> law and time measurements </a:t>
            </a:r>
          </a:p>
          <a:p>
            <a:endParaRPr lang="en-GB" dirty="0"/>
          </a:p>
          <a:p>
            <a:pPr marL="0" indent="0">
              <a:buNone/>
            </a:pPr>
            <a:r>
              <a:rPr lang="en-GB" b="1" dirty="0"/>
              <a:t>Today:</a:t>
            </a:r>
          </a:p>
          <a:p>
            <a:r>
              <a:rPr lang="en-GB" dirty="0"/>
              <a:t>Return values from threads</a:t>
            </a:r>
          </a:p>
          <a:p>
            <a:r>
              <a:rPr lang="en-GB" dirty="0"/>
              <a:t>Asynchronous function</a:t>
            </a:r>
          </a:p>
          <a:p>
            <a:r>
              <a:rPr lang="en-GB" dirty="0"/>
              <a:t>Future and promise variables</a:t>
            </a:r>
          </a:p>
        </p:txBody>
      </p:sp>
    </p:spTree>
    <p:extLst>
      <p:ext uri="{BB962C8B-B14F-4D97-AF65-F5344CB8AC3E}">
        <p14:creationId xmlns:p14="http://schemas.microsoft.com/office/powerpoint/2010/main" val="335720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Threads</a:t>
            </a:r>
          </a:p>
        </p:txBody>
      </p:sp>
      <p:sp>
        <p:nvSpPr>
          <p:cNvPr id="3" name="Content Placeholder 2"/>
          <p:cNvSpPr>
            <a:spLocks noGrp="1"/>
          </p:cNvSpPr>
          <p:nvPr>
            <p:ph idx="1"/>
          </p:nvPr>
        </p:nvSpPr>
        <p:spPr/>
        <p:txBody>
          <a:bodyPr>
            <a:normAutofit/>
          </a:bodyPr>
          <a:lstStyle/>
          <a:p>
            <a:r>
              <a:rPr lang="en-GB" dirty="0"/>
              <a:t>Spawning a function as an independent thread:</a:t>
            </a:r>
          </a:p>
          <a:p>
            <a:endParaRPr lang="en-GB" dirty="0"/>
          </a:p>
          <a:p>
            <a:pPr marL="0" indent="0">
              <a:buNone/>
            </a:pPr>
            <a:endParaRPr lang="en-GB" dirty="0"/>
          </a:p>
          <a:p>
            <a:pPr marL="0" indent="0">
              <a:buNone/>
            </a:pPr>
            <a:endParaRPr lang="en-GB" dirty="0"/>
          </a:p>
          <a:p>
            <a:r>
              <a:rPr lang="en-GB" dirty="0"/>
              <a:t>This does not allow return values</a:t>
            </a:r>
          </a:p>
          <a:p>
            <a:pPr lvl="1"/>
            <a:r>
              <a:rPr lang="en-GB" dirty="0"/>
              <a:t>This would not be possible: no indication of when a thread would complete (it is an asynchronous call)</a:t>
            </a:r>
          </a:p>
          <a:p>
            <a:pPr lvl="1"/>
            <a:r>
              <a:rPr lang="en-GB" dirty="0"/>
              <a:t>Alternative: standard function call</a:t>
            </a:r>
          </a:p>
          <a:p>
            <a:r>
              <a:rPr lang="en-GB" dirty="0"/>
              <a:t>So far, the only way to collect a result from a thread is to pass a pointer which will be filled with the return data by the thread</a:t>
            </a:r>
          </a:p>
          <a:p>
            <a:pPr lvl="1"/>
            <a:r>
              <a:rPr lang="en-GB" dirty="0"/>
              <a:t>Need to wait for thread to complete (synchronisation) before retrieving value</a:t>
            </a:r>
          </a:p>
        </p:txBody>
      </p:sp>
      <p:sp>
        <p:nvSpPr>
          <p:cNvPr id="4" name="TextBox 3">
            <a:extLst>
              <a:ext uri="{FF2B5EF4-FFF2-40B4-BE49-F238E27FC236}">
                <a16:creationId xmlns:a16="http://schemas.microsoft.com/office/drawing/2014/main" id="{EB0A7E87-E55F-4224-8732-BDBF50B34036}"/>
              </a:ext>
            </a:extLst>
          </p:cNvPr>
          <p:cNvSpPr txBox="1"/>
          <p:nvPr/>
        </p:nvSpPr>
        <p:spPr>
          <a:xfrm>
            <a:off x="838200" y="1997477"/>
            <a:ext cx="10515600" cy="830997"/>
          </a:xfrm>
          <a:prstGeom prst="rect">
            <a:avLst/>
          </a:prstGeom>
          <a:noFill/>
        </p:spPr>
        <p:txBody>
          <a:bodyPr wrap="square" rtlCol="0">
            <a:spAutoFit/>
          </a:bodyPr>
          <a:lstStyle/>
          <a:p>
            <a:pPr algn="ctr"/>
            <a:r>
              <a:rPr lang="en-GB" sz="2400" dirty="0">
                <a:latin typeface="Courier New" panose="02070309020205020404" pitchFamily="49" charset="0"/>
                <a:cs typeface="Courier New" panose="02070309020205020404" pitchFamily="49" charset="0"/>
              </a:rPr>
              <a:t>template &lt;class </a:t>
            </a:r>
            <a:r>
              <a:rPr lang="en-GB" sz="2400" dirty="0" err="1">
                <a:latin typeface="Courier New" panose="02070309020205020404" pitchFamily="49" charset="0"/>
                <a:cs typeface="Courier New" panose="02070309020205020404" pitchFamily="49" charset="0"/>
              </a:rPr>
              <a:t>Fn</a:t>
            </a:r>
            <a:r>
              <a:rPr lang="en-GB" sz="2400" dirty="0">
                <a:latin typeface="Courier New" panose="02070309020205020404" pitchFamily="49" charset="0"/>
                <a:cs typeface="Courier New" panose="02070309020205020404" pitchFamily="49" charset="0"/>
              </a:rPr>
              <a:t>, class... </a:t>
            </a:r>
            <a:r>
              <a:rPr lang="en-GB" sz="2400" dirty="0" err="1">
                <a:latin typeface="Courier New" panose="02070309020205020404" pitchFamily="49" charset="0"/>
                <a:cs typeface="Courier New" panose="02070309020205020404" pitchFamily="49" charset="0"/>
              </a:rPr>
              <a:t>Args</a:t>
            </a:r>
            <a:r>
              <a:rPr lang="en-GB" sz="2400" dirty="0">
                <a:latin typeface="Courier New" panose="02070309020205020404" pitchFamily="49" charset="0"/>
                <a:cs typeface="Courier New" panose="02070309020205020404" pitchFamily="49" charset="0"/>
              </a:rPr>
              <a:t>&gt;</a:t>
            </a:r>
          </a:p>
          <a:p>
            <a:pPr algn="ctr"/>
            <a:r>
              <a:rPr lang="en-GB" sz="2400" dirty="0">
                <a:latin typeface="Courier New" panose="02070309020205020404" pitchFamily="49" charset="0"/>
                <a:cs typeface="Courier New" panose="02070309020205020404" pitchFamily="49" charset="0"/>
              </a:rPr>
              <a:t>explicit thread (</a:t>
            </a:r>
            <a:r>
              <a:rPr lang="en-GB" sz="2400" dirty="0" err="1">
                <a:latin typeface="Courier New" panose="02070309020205020404" pitchFamily="49" charset="0"/>
                <a:cs typeface="Courier New" panose="02070309020205020404" pitchFamily="49" charset="0"/>
              </a:rPr>
              <a:t>Fn</a:t>
            </a:r>
            <a:r>
              <a:rPr lang="en-GB" sz="2400" dirty="0">
                <a:latin typeface="Courier New" panose="02070309020205020404" pitchFamily="49" charset="0"/>
                <a:cs typeface="Courier New" panose="02070309020205020404" pitchFamily="49" charset="0"/>
              </a:rPr>
              <a:t>&amp;&amp; </a:t>
            </a:r>
            <a:r>
              <a:rPr lang="en-GB" sz="2400" dirty="0" err="1">
                <a:latin typeface="Courier New" panose="02070309020205020404" pitchFamily="49" charset="0"/>
                <a:cs typeface="Courier New" panose="02070309020205020404" pitchFamily="49" charset="0"/>
              </a:rPr>
              <a:t>fn</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Args</a:t>
            </a:r>
            <a:r>
              <a:rPr lang="en-GB" sz="2400" dirty="0">
                <a:latin typeface="Courier New" panose="02070309020205020404" pitchFamily="49" charset="0"/>
                <a:cs typeface="Courier New" panose="02070309020205020404" pitchFamily="49" charset="0"/>
              </a:rPr>
              <a:t>&amp;&amp;... </a:t>
            </a:r>
            <a:r>
              <a:rPr lang="en-GB" sz="2400" dirty="0" err="1">
                <a:latin typeface="Courier New" panose="02070309020205020404" pitchFamily="49" charset="0"/>
                <a:cs typeface="Courier New" panose="02070309020205020404" pitchFamily="49" charset="0"/>
              </a:rPr>
              <a:t>args</a:t>
            </a:r>
            <a:r>
              <a:rPr lang="en-GB"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498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78B8-D469-4F66-9449-94E0DFEB02B4}"/>
              </a:ext>
            </a:extLst>
          </p:cNvPr>
          <p:cNvSpPr>
            <a:spLocks noGrp="1"/>
          </p:cNvSpPr>
          <p:nvPr>
            <p:ph type="title"/>
          </p:nvPr>
        </p:nvSpPr>
        <p:spPr/>
        <p:txBody>
          <a:bodyPr>
            <a:normAutofit fontScale="90000"/>
          </a:bodyPr>
          <a:lstStyle/>
          <a:p>
            <a:r>
              <a:rPr lang="en-GB" dirty="0"/>
              <a:t>Problem highlights</a:t>
            </a:r>
          </a:p>
        </p:txBody>
      </p:sp>
      <p:sp>
        <p:nvSpPr>
          <p:cNvPr id="3" name="Content Placeholder 2">
            <a:extLst>
              <a:ext uri="{FF2B5EF4-FFF2-40B4-BE49-F238E27FC236}">
                <a16:creationId xmlns:a16="http://schemas.microsoft.com/office/drawing/2014/main" id="{DB90639A-8E04-49EF-A56A-154A39D02E93}"/>
              </a:ext>
            </a:extLst>
          </p:cNvPr>
          <p:cNvSpPr>
            <a:spLocks noGrp="1"/>
          </p:cNvSpPr>
          <p:nvPr>
            <p:ph idx="1"/>
          </p:nvPr>
        </p:nvSpPr>
        <p:spPr/>
        <p:txBody>
          <a:bodyPr>
            <a:normAutofit/>
          </a:bodyPr>
          <a:lstStyle/>
          <a:p>
            <a:r>
              <a:rPr lang="en-GB" dirty="0"/>
              <a:t>Returning a value between two threads requires waiting for one thread to compute the value (e.g. complete execution);</a:t>
            </a:r>
          </a:p>
          <a:p>
            <a:r>
              <a:rPr lang="en-GB" dirty="0"/>
              <a:t>But a return value is an object known at a determined time (i.e. when a function completes);</a:t>
            </a:r>
          </a:p>
          <a:p>
            <a:pPr marL="0" indent="0">
              <a:buNone/>
            </a:pPr>
            <a:endParaRPr lang="en-GB" dirty="0"/>
          </a:p>
          <a:p>
            <a:pPr marL="0" indent="0">
              <a:buNone/>
            </a:pPr>
            <a:endParaRPr lang="en-GB" dirty="0"/>
          </a:p>
          <a:p>
            <a:pPr marL="0" indent="0" algn="ctr">
              <a:buNone/>
            </a:pPr>
            <a:r>
              <a:rPr lang="en-GB" sz="3600" dirty="0"/>
              <a:t>Can we merge these two concepts?</a:t>
            </a:r>
          </a:p>
        </p:txBody>
      </p:sp>
    </p:spTree>
    <p:extLst>
      <p:ext uri="{BB962C8B-B14F-4D97-AF65-F5344CB8AC3E}">
        <p14:creationId xmlns:p14="http://schemas.microsoft.com/office/powerpoint/2010/main" val="72510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5C10-F9D6-458F-A817-6689E3CED42C}"/>
              </a:ext>
            </a:extLst>
          </p:cNvPr>
          <p:cNvSpPr>
            <a:spLocks noGrp="1"/>
          </p:cNvSpPr>
          <p:nvPr>
            <p:ph type="title"/>
          </p:nvPr>
        </p:nvSpPr>
        <p:spPr/>
        <p:txBody>
          <a:bodyPr>
            <a:normAutofit fontScale="90000"/>
          </a:bodyPr>
          <a:lstStyle/>
          <a:p>
            <a:r>
              <a:rPr lang="en-GB" dirty="0"/>
              <a:t>Possible solutions</a:t>
            </a:r>
          </a:p>
        </p:txBody>
      </p:sp>
      <p:sp>
        <p:nvSpPr>
          <p:cNvPr id="3" name="Content Placeholder 2">
            <a:extLst>
              <a:ext uri="{FF2B5EF4-FFF2-40B4-BE49-F238E27FC236}">
                <a16:creationId xmlns:a16="http://schemas.microsoft.com/office/drawing/2014/main" id="{09D3A804-D8EF-47F6-BE41-B50177F17D36}"/>
              </a:ext>
            </a:extLst>
          </p:cNvPr>
          <p:cNvSpPr>
            <a:spLocks noGrp="1"/>
          </p:cNvSpPr>
          <p:nvPr>
            <p:ph idx="1"/>
          </p:nvPr>
        </p:nvSpPr>
        <p:spPr/>
        <p:txBody>
          <a:bodyPr/>
          <a:lstStyle/>
          <a:p>
            <a:pPr marL="514350" indent="-514350">
              <a:buFont typeface="+mj-lt"/>
              <a:buAutoNum type="arabicPeriod"/>
            </a:pPr>
            <a:r>
              <a:rPr lang="en-GB" dirty="0"/>
              <a:t>Using an std::async threads with an std::future return variable;</a:t>
            </a:r>
          </a:p>
          <a:p>
            <a:pPr marL="514350" indent="-514350">
              <a:buFont typeface="+mj-lt"/>
              <a:buAutoNum type="arabicPeriod"/>
            </a:pPr>
            <a:endParaRPr lang="en-GB" dirty="0"/>
          </a:p>
          <a:p>
            <a:pPr marL="514350" indent="-514350">
              <a:buFont typeface="+mj-lt"/>
              <a:buAutoNum type="arabicPeriod"/>
            </a:pPr>
            <a:r>
              <a:rPr lang="en-GB" dirty="0"/>
              <a:t>Thread using std::promise parameter returning a value through an std::future variable</a:t>
            </a:r>
          </a:p>
          <a:p>
            <a:pPr marL="0" indent="0">
              <a:buNone/>
            </a:pPr>
            <a:endParaRPr lang="en-GB" i="1" dirty="0"/>
          </a:p>
          <a:p>
            <a:pPr marL="0" indent="0" algn="ctr">
              <a:buNone/>
            </a:pPr>
            <a:r>
              <a:rPr lang="en-GB" i="1" dirty="0"/>
              <a:t>“There can be only one [future]!”</a:t>
            </a:r>
          </a:p>
          <a:p>
            <a:pPr marL="0" indent="0" algn="ctr">
              <a:buNone/>
            </a:pPr>
            <a:endParaRPr lang="en-GB" i="1" dirty="0"/>
          </a:p>
          <a:p>
            <a:pPr marL="0" indent="0" algn="ctr">
              <a:buNone/>
            </a:pPr>
            <a:endParaRPr lang="en-GB" i="1" dirty="0"/>
          </a:p>
          <a:p>
            <a:pPr marL="0" indent="0" algn="ctr">
              <a:buNone/>
            </a:pPr>
            <a:r>
              <a:rPr lang="en-GB" i="1" dirty="0"/>
              <a:t>“We need to go back to the future!”</a:t>
            </a:r>
          </a:p>
        </p:txBody>
      </p:sp>
    </p:spTree>
    <p:extLst>
      <p:ext uri="{BB962C8B-B14F-4D97-AF65-F5344CB8AC3E}">
        <p14:creationId xmlns:p14="http://schemas.microsoft.com/office/powerpoint/2010/main" val="18994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42CB-CAF3-4F66-845C-2A2F42E7CD9A}"/>
              </a:ext>
            </a:extLst>
          </p:cNvPr>
          <p:cNvSpPr>
            <a:spLocks noGrp="1"/>
          </p:cNvSpPr>
          <p:nvPr>
            <p:ph type="title"/>
          </p:nvPr>
        </p:nvSpPr>
        <p:spPr/>
        <p:txBody>
          <a:bodyPr>
            <a:normAutofit fontScale="90000"/>
          </a:bodyPr>
          <a:lstStyle/>
          <a:p>
            <a:r>
              <a:rPr lang="en-GB" dirty="0"/>
              <a:t>Solution 1 – “Future” object</a:t>
            </a:r>
          </a:p>
        </p:txBody>
      </p:sp>
      <p:sp>
        <p:nvSpPr>
          <p:cNvPr id="3" name="Content Placeholder 2">
            <a:extLst>
              <a:ext uri="{FF2B5EF4-FFF2-40B4-BE49-F238E27FC236}">
                <a16:creationId xmlns:a16="http://schemas.microsoft.com/office/drawing/2014/main" id="{F289B164-FA65-4E59-B632-2C18D232B772}"/>
              </a:ext>
            </a:extLst>
          </p:cNvPr>
          <p:cNvSpPr>
            <a:spLocks noGrp="1"/>
          </p:cNvSpPr>
          <p:nvPr>
            <p:ph idx="1"/>
          </p:nvPr>
        </p:nvSpPr>
        <p:spPr/>
        <p:txBody>
          <a:bodyPr/>
          <a:lstStyle/>
          <a:p>
            <a:r>
              <a:rPr lang="en-GB" dirty="0"/>
              <a:t>“Future” objects: “an object that can retrieve a value from some provider object or function, properly synchronizing this access if in different threads.”;</a:t>
            </a:r>
          </a:p>
          <a:p>
            <a:r>
              <a:rPr lang="en-GB" dirty="0"/>
              <a:t>The thread function returns the object “future” at a known time, so that the two threads can continue execution independently.</a:t>
            </a:r>
          </a:p>
          <a:p>
            <a:r>
              <a:rPr lang="en-GB" dirty="0"/>
              <a:t>When the value is required, a special function on the “future” object waits for the thread execution to complete (i.e. synchronise) when retrieving the value</a:t>
            </a:r>
          </a:p>
          <a:p>
            <a:endParaRPr lang="en-GB" dirty="0"/>
          </a:p>
        </p:txBody>
      </p:sp>
    </p:spTree>
    <p:extLst>
      <p:ext uri="{BB962C8B-B14F-4D97-AF65-F5344CB8AC3E}">
        <p14:creationId xmlns:p14="http://schemas.microsoft.com/office/powerpoint/2010/main" val="161312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2945-FC6F-4CC0-B949-1D0B8E41F1C5}"/>
              </a:ext>
            </a:extLst>
          </p:cNvPr>
          <p:cNvSpPr>
            <a:spLocks noGrp="1"/>
          </p:cNvSpPr>
          <p:nvPr>
            <p:ph type="title"/>
          </p:nvPr>
        </p:nvSpPr>
        <p:spPr/>
        <p:txBody>
          <a:bodyPr>
            <a:normAutofit fontScale="90000"/>
          </a:bodyPr>
          <a:lstStyle/>
          <a:p>
            <a:r>
              <a:rPr lang="en-GB" dirty="0"/>
              <a:t>Running functions asynchronously – std::async</a:t>
            </a:r>
          </a:p>
        </p:txBody>
      </p:sp>
      <p:sp>
        <p:nvSpPr>
          <p:cNvPr id="3" name="Content Placeholder 2">
            <a:extLst>
              <a:ext uri="{FF2B5EF4-FFF2-40B4-BE49-F238E27FC236}">
                <a16:creationId xmlns:a16="http://schemas.microsoft.com/office/drawing/2014/main" id="{86623977-7597-43A7-B6BB-806427DE0E16}"/>
              </a:ext>
            </a:extLst>
          </p:cNvPr>
          <p:cNvSpPr>
            <a:spLocks noGrp="1"/>
          </p:cNvSpPr>
          <p:nvPr>
            <p:ph idx="1"/>
          </p:nvPr>
        </p:nvSpPr>
        <p:spPr/>
        <p:txBody>
          <a:bodyPr/>
          <a:lstStyle/>
          <a:p>
            <a:r>
              <a:rPr lang="en-GB" dirty="0"/>
              <a:t>A different way of starting a thread:</a:t>
            </a:r>
          </a:p>
          <a:p>
            <a:endParaRPr lang="en-GB" dirty="0"/>
          </a:p>
          <a:p>
            <a:endParaRPr lang="en-GB" dirty="0"/>
          </a:p>
          <a:p>
            <a:endParaRPr lang="en-GB" dirty="0"/>
          </a:p>
          <a:p>
            <a:r>
              <a:rPr lang="en-GB" dirty="0"/>
              <a:t>Calls </a:t>
            </a:r>
            <a:r>
              <a:rPr lang="en-GB" dirty="0" err="1"/>
              <a:t>fn</a:t>
            </a:r>
            <a:r>
              <a:rPr lang="en-GB" dirty="0"/>
              <a:t> (with </a:t>
            </a:r>
            <a:r>
              <a:rPr lang="en-GB" dirty="0" err="1"/>
              <a:t>args</a:t>
            </a:r>
            <a:r>
              <a:rPr lang="en-GB" dirty="0"/>
              <a:t> as arguments) at some point (i.e. asynchronously), and returning without waiting for the execution of </a:t>
            </a:r>
            <a:r>
              <a:rPr lang="en-GB" dirty="0" err="1"/>
              <a:t>fn</a:t>
            </a:r>
            <a:r>
              <a:rPr lang="en-GB" dirty="0"/>
              <a:t> to complete.</a:t>
            </a:r>
          </a:p>
          <a:p>
            <a:endParaRPr lang="en-GB" dirty="0"/>
          </a:p>
        </p:txBody>
      </p:sp>
      <p:sp>
        <p:nvSpPr>
          <p:cNvPr id="4" name="TextBox 3">
            <a:extLst>
              <a:ext uri="{FF2B5EF4-FFF2-40B4-BE49-F238E27FC236}">
                <a16:creationId xmlns:a16="http://schemas.microsoft.com/office/drawing/2014/main" id="{8CE9AE1F-69E1-48C0-93AE-51DC9E86F3C5}"/>
              </a:ext>
            </a:extLst>
          </p:cNvPr>
          <p:cNvSpPr txBox="1"/>
          <p:nvPr/>
        </p:nvSpPr>
        <p:spPr>
          <a:xfrm>
            <a:off x="838200" y="1908697"/>
            <a:ext cx="10515600" cy="1015663"/>
          </a:xfrm>
          <a:prstGeom prst="rect">
            <a:avLst/>
          </a:prstGeom>
          <a:noFill/>
        </p:spPr>
        <p:txBody>
          <a:bodyPr wrap="square" rtlCol="0">
            <a:spAutoFit/>
          </a:bodyPr>
          <a:lstStyle/>
          <a:p>
            <a:pPr algn="ctr"/>
            <a:r>
              <a:rPr lang="en-GB" sz="2000" dirty="0">
                <a:latin typeface="Courier New" panose="02070309020205020404" pitchFamily="49" charset="0"/>
                <a:cs typeface="Courier New" panose="02070309020205020404" pitchFamily="49" charset="0"/>
              </a:rPr>
              <a:t>template &lt;class </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 class... </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&gt;</a:t>
            </a:r>
          </a:p>
          <a:p>
            <a:pPr algn="ctr"/>
            <a:r>
              <a:rPr lang="en-GB" sz="2000" dirty="0">
                <a:latin typeface="Courier New" panose="02070309020205020404" pitchFamily="49" charset="0"/>
                <a:cs typeface="Courier New" panose="02070309020205020404" pitchFamily="49" charset="0"/>
              </a:rPr>
              <a:t>  future&lt;</a:t>
            </a:r>
            <a:r>
              <a:rPr lang="en-GB" sz="2000" dirty="0" err="1">
                <a:latin typeface="Courier New" panose="02070309020205020404" pitchFamily="49" charset="0"/>
                <a:cs typeface="Courier New" panose="02070309020205020404" pitchFamily="49" charset="0"/>
              </a:rPr>
              <a:t>typename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result_of</a:t>
            </a: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...)&gt;::type&gt;</a:t>
            </a:r>
          </a:p>
          <a:p>
            <a:pPr algn="ctr"/>
            <a:r>
              <a:rPr lang="en-GB" sz="2000" dirty="0">
                <a:latin typeface="Courier New" panose="02070309020205020404" pitchFamily="49" charset="0"/>
                <a:cs typeface="Courier New" panose="02070309020205020404" pitchFamily="49" charset="0"/>
              </a:rPr>
              <a:t>    async (</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&amp;&amp; </a:t>
            </a:r>
            <a:r>
              <a:rPr lang="en-GB" sz="2000" dirty="0" err="1">
                <a:latin typeface="Courier New" panose="02070309020205020404" pitchFamily="49" charset="0"/>
                <a:cs typeface="Courier New" panose="02070309020205020404" pitchFamily="49" charset="0"/>
              </a:rPr>
              <a:t>fn</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&amp;&amp;... </a:t>
            </a:r>
            <a:r>
              <a:rPr lang="en-GB" sz="2000" dirty="0" err="1">
                <a:latin typeface="Courier New" panose="02070309020205020404" pitchFamily="49" charset="0"/>
                <a:cs typeface="Courier New" panose="02070309020205020404" pitchFamily="49" charset="0"/>
              </a:rPr>
              <a:t>args</a:t>
            </a: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37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5CC2-A2AF-48A6-8B4B-52492FE261D4}"/>
              </a:ext>
            </a:extLst>
          </p:cNvPr>
          <p:cNvSpPr>
            <a:spLocks noGrp="1"/>
          </p:cNvSpPr>
          <p:nvPr>
            <p:ph type="title"/>
          </p:nvPr>
        </p:nvSpPr>
        <p:spPr/>
        <p:txBody>
          <a:bodyPr>
            <a:normAutofit fontScale="90000"/>
          </a:bodyPr>
          <a:lstStyle/>
          <a:p>
            <a:r>
              <a:rPr lang="en-GB" dirty="0"/>
              <a:t>Example code</a:t>
            </a:r>
          </a:p>
        </p:txBody>
      </p:sp>
      <p:sp>
        <p:nvSpPr>
          <p:cNvPr id="3" name="Content Placeholder 2">
            <a:extLst>
              <a:ext uri="{FF2B5EF4-FFF2-40B4-BE49-F238E27FC236}">
                <a16:creationId xmlns:a16="http://schemas.microsoft.com/office/drawing/2014/main" id="{7C24B390-4239-46DF-AD80-F4EA3B6CA2AF}"/>
              </a:ext>
            </a:extLst>
          </p:cNvPr>
          <p:cNvSpPr>
            <a:spLocks noGrp="1"/>
          </p:cNvSpPr>
          <p:nvPr>
            <p:ph idx="1"/>
          </p:nvPr>
        </p:nvSpPr>
        <p:spPr/>
        <p:txBody>
          <a:bodyPr/>
          <a:lstStyle/>
          <a:p>
            <a:pPr marL="0" indent="0">
              <a:buNone/>
            </a:pPr>
            <a:r>
              <a:rPr lang="en-GB" dirty="0">
                <a:latin typeface="Courier New" panose="02070309020205020404" pitchFamily="49" charset="0"/>
                <a:cs typeface="Courier New" panose="02070309020205020404" pitchFamily="49" charset="0"/>
              </a:rPr>
              <a:t>bool </a:t>
            </a:r>
            <a:r>
              <a:rPr lang="en-GB" dirty="0" err="1">
                <a:latin typeface="Courier New" panose="02070309020205020404" pitchFamily="49" charset="0"/>
                <a:cs typeface="Courier New" panose="02070309020205020404" pitchFamily="49" charset="0"/>
              </a:rPr>
              <a:t>is_prime</a:t>
            </a:r>
            <a:r>
              <a:rPr lang="en-GB" dirty="0">
                <a:latin typeface="Courier New" panose="02070309020205020404" pitchFamily="49" charset="0"/>
                <a:cs typeface="Courier New" panose="02070309020205020404" pitchFamily="49" charset="0"/>
              </a:rPr>
              <a:t> (int x)</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std::</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"Calculating. Please, wait...\n“;</a:t>
            </a:r>
          </a:p>
          <a:p>
            <a:pPr marL="0" indent="0">
              <a:buNone/>
            </a:pPr>
            <a:r>
              <a:rPr lang="en-GB" dirty="0">
                <a:latin typeface="Courier New" panose="02070309020205020404" pitchFamily="49" charset="0"/>
                <a:cs typeface="Courier New" panose="02070309020205020404" pitchFamily="49" charset="0"/>
              </a:rPr>
              <a:t>  for (int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=2;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&lt;x;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x%i</a:t>
            </a:r>
            <a:r>
              <a:rPr lang="en-GB" dirty="0">
                <a:latin typeface="Courier New" panose="02070309020205020404" pitchFamily="49" charset="0"/>
                <a:cs typeface="Courier New" panose="02070309020205020404" pitchFamily="49" charset="0"/>
              </a:rPr>
              <a:t>==0) return false;</a:t>
            </a:r>
          </a:p>
          <a:p>
            <a:pPr marL="0" indent="0">
              <a:buNone/>
            </a:pPr>
            <a:r>
              <a:rPr lang="en-GB" dirty="0">
                <a:latin typeface="Courier New" panose="02070309020205020404" pitchFamily="49" charset="0"/>
                <a:cs typeface="Courier New" panose="02070309020205020404" pitchFamily="49" charset="0"/>
              </a:rPr>
              <a:t>  return true;</a:t>
            </a:r>
          </a:p>
          <a:p>
            <a:pPr marL="0" indent="0">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7918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10412</TotalTime>
  <Words>3072</Words>
  <Application>Microsoft Office PowerPoint</Application>
  <PresentationFormat>Widescreen</PresentationFormat>
  <Paragraphs>267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Concurrent and Parallel Systems Return values from threads</vt:lpstr>
      <vt:lpstr>Teaching schedule</vt:lpstr>
      <vt:lpstr>Topics</vt:lpstr>
      <vt:lpstr>Threads</vt:lpstr>
      <vt:lpstr>Problem highlights</vt:lpstr>
      <vt:lpstr>Possible solutions</vt:lpstr>
      <vt:lpstr>Solution 1 – “Future” object</vt:lpstr>
      <vt:lpstr>Running functions asynchronously – std::async</vt:lpstr>
      <vt:lpstr>Example code</vt:lpstr>
      <vt:lpstr>Example code</vt:lpstr>
      <vt:lpstr>Run example – ex10</vt:lpstr>
      <vt:lpstr>Eager vs lazy execution</vt:lpstr>
      <vt:lpstr>Run example – ex11</vt:lpstr>
      <vt:lpstr>Solution 2 – “Promise” object</vt:lpstr>
      <vt:lpstr>Example code</vt:lpstr>
      <vt:lpstr>Example code</vt:lpstr>
      <vt:lpstr>Run example – ex12</vt:lpstr>
      <vt:lpstr>RESULTS: Time analysis on matrix multiplication software</vt:lpstr>
      <vt:lpstr>Results of timing exercise – computation time</vt:lpstr>
      <vt:lpstr>Results of timing exercise – speedup</vt:lpstr>
      <vt:lpstr>TUTORIAL: Returning values from threads</vt:lpstr>
      <vt:lpstr>Tutorial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Concurrent and Parallel Systems Semester 1</dc:title>
  <dc:creator>Davies, Sergio</dc:creator>
  <cp:lastModifiedBy>Sergio</cp:lastModifiedBy>
  <cp:revision>170</cp:revision>
  <dcterms:created xsi:type="dcterms:W3CDTF">2019-09-09T15:42:31Z</dcterms:created>
  <dcterms:modified xsi:type="dcterms:W3CDTF">2022-10-06T17:27:50Z</dcterms:modified>
</cp:coreProperties>
</file>