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4" r:id="rId3"/>
    <p:sldId id="259" r:id="rId4"/>
    <p:sldId id="314" r:id="rId5"/>
    <p:sldId id="328" r:id="rId6"/>
    <p:sldId id="329" r:id="rId7"/>
    <p:sldId id="330" r:id="rId8"/>
    <p:sldId id="332" r:id="rId9"/>
    <p:sldId id="333" r:id="rId10"/>
    <p:sldId id="331" r:id="rId11"/>
    <p:sldId id="335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497DB-7C1A-411A-A2E5-2A009AC5A7D5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46B6-5F5B-4B7A-8D4F-29758D42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4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28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0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7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3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BA034-9EEB-426D-9E1A-765B833A111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15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0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3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2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70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9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46B6-5F5B-4B7A-8D4F-29758D42BC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3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283BC-B6FC-4741-A104-53148C0EC4D4}"/>
              </a:ext>
            </a:extLst>
          </p:cNvPr>
          <p:cNvSpPr/>
          <p:nvPr userDrawn="1"/>
        </p:nvSpPr>
        <p:spPr>
          <a:xfrm>
            <a:off x="838200" y="1112452"/>
            <a:ext cx="10515600" cy="2397511"/>
          </a:xfrm>
          <a:prstGeom prst="roundRect">
            <a:avLst/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3245-FAD5-41C2-8D47-321E3EC5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9F1C-8FEE-438E-9282-FC45FD99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FA73-6516-4E9D-9976-A2F1FDB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83AF9-655E-41CA-88AA-88C5218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47AB-6EA5-46D6-A589-C7524AAF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A9AB-8565-45E6-A192-2FAA1B42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CC9EB-4931-489B-A480-A5541D01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DA009-D102-4901-B1DC-74DE1CC6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41BF-2E10-45E5-BC17-17BD437B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0669-C664-4185-AC00-2848E8D6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51E7-B93B-470C-87C9-8C20AA3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0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23B6-6C2C-4F6C-9F8F-1C7F4D34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22FA-7C3E-4E9F-99B5-C178897F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55600"/>
            <a:ext cx="10515600" cy="502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7425-AD8D-42A2-B9ED-A9B8066E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B8D1-EC8D-4166-B00F-4FD1F27F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F30D-96F2-4AA7-9C31-B60FA96C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7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CBA06-3EC8-4391-9A19-8F5B3569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8582-9020-41CF-A710-EEC24F4A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B058-E177-46D4-A401-FEF36F51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3CE-04AE-486F-9F2E-C01C8EFE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150F-6F84-4F86-83EE-57A21C3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2101DA-0B9B-4780-9163-C820879D5E21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BC209-B2BD-4573-86AF-917920B4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326C-BEDD-4B16-AC2C-BF64C8AE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771"/>
            <a:ext cx="10515600" cy="502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C764-C27F-4710-9999-737AACFC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D30E-48A1-475F-BFB6-BE2D53E5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57A1-0CC0-4743-B179-524061A8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99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090C44-B640-4701-9451-7489EE65D93B}"/>
              </a:ext>
            </a:extLst>
          </p:cNvPr>
          <p:cNvSpPr/>
          <p:nvPr userDrawn="1"/>
        </p:nvSpPr>
        <p:spPr>
          <a:xfrm>
            <a:off x="838200" y="1709738"/>
            <a:ext cx="10515600" cy="2879725"/>
          </a:xfrm>
          <a:prstGeom prst="roundRect">
            <a:avLst/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E41DD-F369-41EF-86D6-BF89961D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C8F7-756E-4A19-9190-EF341E1E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BA97-911A-42D3-BFB1-5C00C713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8814-BC35-4572-994E-C2D0DD02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2B4F-7E33-4517-BAE4-72A371CF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9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637C84-2223-417D-B5B3-523F104F2ACD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73E3D-45FB-48F9-A8FC-8179552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6709-A63C-4EAF-A8F8-BD4EDD5A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5181600" cy="502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41B1-5C4A-4490-9B89-5C71AF95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502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A0C1-2D89-4344-AE6E-4443F579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190D-C5C9-4ED0-9609-C31BD519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226E-208B-4975-8032-B95D2AF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9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E24F99-C11D-43FD-B1F3-2A76D9C98231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73E3D-45FB-48F9-A8FC-8179552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6709-A63C-4EAF-A8F8-BD4EDD5A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41B1-5C4A-4490-9B89-5C71AF95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A0C1-2D89-4344-AE6E-4443F579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190D-C5C9-4ED0-9609-C31BD519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226E-208B-4975-8032-B95D2AF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30106-F585-49DB-BB63-FF33B81B6A9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4391" y="3708300"/>
            <a:ext cx="5181600" cy="250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72B61C-D624-4D15-B1A6-DA7BB36A19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6010" y="37083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2FA0F-C06C-42D1-8D7E-DF62D8A1CB43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9A22-EE1B-42E4-A8D5-83259174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022D-5580-4D9A-80E4-C71268EF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E6D81-4431-4179-8748-57B2EAED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9512"/>
            <a:ext cx="5157787" cy="421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719D9-4D1A-43C1-82F1-D2B2FCEA1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FCFB9-97B0-4EA5-8FDF-6364E5F2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512"/>
            <a:ext cx="5183188" cy="421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FEE6F-06A4-4881-B224-D56A4016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AC30E-8D9A-4759-9DCA-DFCD7FC7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E60C7-A874-4D4A-818B-57AA80B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829652-DA46-4A41-A63A-4F5E0BB8C74D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97DE4-8649-4E5C-AD49-C4A7573E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704C6-06BC-4D8B-8196-92E0E28E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26F1E-E296-4F02-87F7-8D9FD052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FCA0-8377-4BE9-A688-8107C440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2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6BC3-E398-4A12-B19D-DF5E37F5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FA10C-52FB-443B-AA90-C8DFD5DB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DB7BC-45DA-4496-B80F-40120446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2B7-839F-451D-97A8-622A5E9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BEF5-54C3-492E-ABDE-207A23D2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D678-F9AC-4760-A5C6-5B91A8EC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67BED-6004-46E6-97DE-1B57FD2B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572FD-DCE9-414C-9E61-8655686C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95F1-8C3B-4FAF-9AB4-66446A80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08817-360C-4E0C-B5BE-EF4D8B23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863C-5888-4E2A-B20E-C975143B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E689-C699-4702-88A7-01EFF6AD0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15C4-640E-4FB8-B8F6-99DA5299A2A8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99C8-8839-4F88-B904-56A23B23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FB67-E3B9-443E-89DC-2DFDB7B6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schj/ThreadPo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WTGtp3HXi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7BEB-BEBE-4E8B-A1A9-D33EF8D49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Concurrent and Parallel Systems</a:t>
            </a:r>
            <a:br>
              <a:rPr lang="en-GB" dirty="0"/>
            </a:br>
            <a:r>
              <a:rPr lang="en-GB" dirty="0"/>
              <a:t>Thread pooling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A1B52-997A-4E22-8749-9A482C2A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9618"/>
          </a:xfrm>
        </p:spPr>
        <p:txBody>
          <a:bodyPr>
            <a:normAutofit/>
          </a:bodyPr>
          <a:lstStyle/>
          <a:p>
            <a:r>
              <a:rPr lang="en-GB" dirty="0"/>
              <a:t>Dr Sergio Davies &lt;sergio.davies@shu.ac.uk&gt;</a:t>
            </a:r>
          </a:p>
          <a:p>
            <a:endParaRPr lang="en-GB" dirty="0"/>
          </a:p>
          <a:p>
            <a:r>
              <a:rPr lang="en-GB" dirty="0"/>
              <a:t>Department of computing</a:t>
            </a:r>
          </a:p>
          <a:p>
            <a:r>
              <a:rPr lang="en-GB" dirty="0"/>
              <a:t>Sheffield Hallam University</a:t>
            </a:r>
          </a:p>
          <a:p>
            <a:endParaRPr lang="en-GB" dirty="0"/>
          </a:p>
          <a:p>
            <a:r>
              <a:rPr lang="en-GB" dirty="0"/>
              <a:t>21 October 2022</a:t>
            </a:r>
          </a:p>
        </p:txBody>
      </p:sp>
    </p:spTree>
    <p:extLst>
      <p:ext uri="{BB962C8B-B14F-4D97-AF65-F5344CB8AC3E}">
        <p14:creationId xmlns:p14="http://schemas.microsoft.com/office/powerpoint/2010/main" val="8175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130-1AE5-4C34-B003-416273F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27D0-BDE7-47E9-8E63-0E311F506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 " &lt;&lt; i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std::chrono::seconds(3));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i*i;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B8CC7-C279-484C-A343-AA5264DCB2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task here is just to print “Hello world”, with a number that is passed from the caller and return the squared value of that input parameter;</a:t>
            </a:r>
          </a:p>
          <a:p>
            <a:endParaRPr lang="en-GB" dirty="0"/>
          </a:p>
          <a:p>
            <a:r>
              <a:rPr lang="en-GB" dirty="0"/>
              <a:t>Input parameter: </a:t>
            </a:r>
            <a:r>
              <a:rPr lang="en-GB" dirty="0" err="1"/>
              <a:t>int</a:t>
            </a:r>
            <a:r>
              <a:rPr lang="en-GB" dirty="0"/>
              <a:t> i;</a:t>
            </a:r>
          </a:p>
          <a:p>
            <a:r>
              <a:rPr lang="en-GB" dirty="0"/>
              <a:t>Output parameter: </a:t>
            </a:r>
            <a:r>
              <a:rPr lang="en-GB" dirty="0" err="1"/>
              <a:t>int</a:t>
            </a:r>
            <a:r>
              <a:rPr lang="en-GB" dirty="0"/>
              <a:t> i*i;</a:t>
            </a:r>
          </a:p>
        </p:txBody>
      </p:sp>
    </p:spTree>
    <p:extLst>
      <p:ext uri="{BB962C8B-B14F-4D97-AF65-F5344CB8AC3E}">
        <p14:creationId xmlns:p14="http://schemas.microsoft.com/office/powerpoint/2010/main" val="246089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130-1AE5-4C34-B003-416273F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27D0-BDE7-47E9-8E63-0E311F506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pool(4);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::future&lt;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&gt; results;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::seconds(5);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8; ++i)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auto worker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results.emplace_back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::move(worker));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for(auto &amp;&amp; result: results)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"result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7000" dirty="0"/>
              <a:t>Thread pool initialised with 4 threads;</a:t>
            </a:r>
          </a:p>
          <a:p>
            <a:endParaRPr lang="it-IT" sz="7000" dirty="0"/>
          </a:p>
          <a:p>
            <a:r>
              <a:rPr lang="it-IT" sz="7000" dirty="0"/>
              <a:t>8 tasks to complete;</a:t>
            </a:r>
          </a:p>
          <a:p>
            <a:endParaRPr lang="it-IT" sz="7000" dirty="0"/>
          </a:p>
          <a:p>
            <a:r>
              <a:rPr lang="it-IT" sz="7000" dirty="0"/>
              <a:t>Wait 5 seconds;</a:t>
            </a:r>
          </a:p>
          <a:p>
            <a:endParaRPr lang="it-IT" sz="7000" dirty="0"/>
          </a:p>
          <a:p>
            <a:r>
              <a:rPr lang="it-IT" sz="7000" dirty="0"/>
              <a:t>Retrieve and print result of each thread;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056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Thread pool coding guidelines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thread pooling class is taken from Jakob Progsch and Václav Zeman’s work:</a:t>
            </a:r>
            <a:br>
              <a:rPr lang="it-IT" dirty="0"/>
            </a:br>
            <a:r>
              <a:rPr lang="it-IT" dirty="0">
                <a:hlinkClick r:id="rId3"/>
              </a:rPr>
              <a:t>https://github.com/progschj/ThreadPool</a:t>
            </a:r>
            <a:endParaRPr lang="it-IT" dirty="0"/>
          </a:p>
          <a:p>
            <a:endParaRPr lang="it-IT" dirty="0"/>
          </a:p>
          <a:p>
            <a:r>
              <a:rPr lang="it-IT" dirty="0"/>
              <a:t>A youtube video for those who are interested in how to develop a thread pool object can be found here:</a:t>
            </a:r>
            <a:br>
              <a:rPr lang="it-IT" dirty="0"/>
            </a:br>
            <a:r>
              <a:rPr lang="it-IT" dirty="0">
                <a:hlinkClick r:id="rId4"/>
              </a:rPr>
              <a:t>https://www.youtube.com/watch?v=eWTGtp3HXiw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82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AE46-A755-4333-9170-B5B9D191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Teaching schedule</a:t>
            </a:r>
          </a:p>
        </p:txBody>
      </p:sp>
      <p:graphicFrame>
        <p:nvGraphicFramePr>
          <p:cNvPr id="11" name="Google Shape;162;p8">
            <a:extLst>
              <a:ext uri="{FF2B5EF4-FFF2-40B4-BE49-F238E27FC236}">
                <a16:creationId xmlns:a16="http://schemas.microsoft.com/office/drawing/2014/main" id="{9C6BF120-1CC5-8BBE-BDA5-FFEEA495E2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281857"/>
              </p:ext>
            </p:extLst>
          </p:nvPr>
        </p:nvGraphicFramePr>
        <p:xfrm>
          <a:off x="0" y="1042555"/>
          <a:ext cx="12191975" cy="522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7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LECTURES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LABS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/>
                        <a:t>Date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/>
                        <a:t>Topic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/>
                        <a:t>Date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/>
                        <a:t>Topic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30 Sep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Introduction to concurrency</a:t>
                      </a:r>
                      <a:br>
                        <a:rPr lang="en-GB" sz="1800" dirty="0"/>
                      </a:br>
                      <a:r>
                        <a:rPr lang="en-US" sz="1800" dirty="0"/>
                        <a:t>Introduction to threads in C++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/>
                        <a:t>Mutex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27 Sep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Practical example of parallel computing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Simple matrix multiplication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7 Oct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Time </a:t>
                      </a:r>
                      <a:r>
                        <a:rPr lang="it-IT" sz="1800" dirty="0" err="1"/>
                        <a:t>analysis</a:t>
                      </a:r>
                      <a:r>
                        <a:rPr lang="it-IT" sz="1800" dirty="0"/>
                        <a:t> in </a:t>
                      </a:r>
                      <a:r>
                        <a:rPr lang="it-IT" sz="1800" dirty="0" err="1"/>
                        <a:t>multithreaded</a:t>
                      </a:r>
                      <a:r>
                        <a:rPr lang="it-IT" sz="1800" dirty="0"/>
                        <a:t> software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/>
                        <a:t>Return values from threads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 Oct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Multithreaded matrix multiplication – 2 approaches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14 Oct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/>
                        <a:t>Condition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/>
                        <a:t>Concurrency patterns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Producer/consumer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11 Oct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dirty="0"/>
                        <a:t>Evaluation of multi-threading speed-up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21 Oct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dirty="0"/>
                        <a:t>Assignment description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/>
                        <a:t>Thread pooling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18 Oct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std::async / std::future / std::promise experiments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GB" sz="1800" dirty="0"/>
                        <a:t>Dining philosophers problem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28 Oct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/>
                        <a:t>Thread </a:t>
                      </a:r>
                      <a:r>
                        <a:rPr lang="en-US" sz="1800" dirty="0" err="1"/>
                        <a:t>prioritisation</a:t>
                      </a:r>
                      <a:r>
                        <a:rPr lang="en-US" sz="1800" dirty="0"/>
                        <a:t> – R/W 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it-IT" sz="1800"/>
                        <a:t>Coursework support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25 Oct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GB" sz="1800" dirty="0"/>
                        <a:t>Producer/consumer pattern – unidirectional and bidirectional communications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 Nov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dirty="0"/>
                        <a:t>Coursework support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 Nov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dirty="0" err="1"/>
                        <a:t>Coursework</a:t>
                      </a:r>
                      <a:r>
                        <a:rPr lang="it-IT" sz="1800" dirty="0"/>
                        <a:t> support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11 Nov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dirty="0" err="1"/>
                        <a:t>Coursework</a:t>
                      </a:r>
                      <a:r>
                        <a:rPr lang="it-IT" sz="1800" dirty="0"/>
                        <a:t> support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8 Nov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it-IT" sz="1800" dirty="0" err="1"/>
                        <a:t>Coursework</a:t>
                      </a:r>
                      <a:r>
                        <a:rPr lang="it-IT" sz="1800" dirty="0"/>
                        <a:t> support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8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2EA-38C0-4E69-B029-A3722F4F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4201-6B84-4456-9AE6-B07E842A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GB" b="1" dirty="0"/>
              <a:t>Last week:</a:t>
            </a:r>
            <a:r>
              <a:rPr lang="en-GB" dirty="0"/>
              <a:t> Producer/Consumer pattern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Today:</a:t>
            </a:r>
          </a:p>
          <a:p>
            <a:r>
              <a:rPr lang="en-GB" dirty="0"/>
              <a:t>Thread pooling pattern</a:t>
            </a:r>
          </a:p>
        </p:txBody>
      </p:sp>
    </p:spTree>
    <p:extLst>
      <p:ext uri="{BB962C8B-B14F-4D97-AF65-F5344CB8AC3E}">
        <p14:creationId xmlns:p14="http://schemas.microsoft.com/office/powerpoint/2010/main" val="335720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Programming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Reusable solution to a commonly occurring problem in software design in a given context;</a:t>
            </a:r>
          </a:p>
          <a:p>
            <a:endParaRPr lang="it-IT" dirty="0"/>
          </a:p>
          <a:p>
            <a:r>
              <a:rPr lang="it-IT" dirty="0"/>
              <a:t>Usually an abstract version that can be easily transformed in the required code;</a:t>
            </a:r>
          </a:p>
          <a:p>
            <a:endParaRPr lang="it-IT" dirty="0"/>
          </a:p>
          <a:p>
            <a:r>
              <a:rPr lang="it-IT" dirty="0"/>
              <a:t>Has already been studied and implemented, and reduces the possibility of design flaws or coding errors;</a:t>
            </a:r>
          </a:p>
          <a:p>
            <a:endParaRPr lang="it-IT" dirty="0"/>
          </a:p>
          <a:p>
            <a:r>
              <a:rPr lang="it-IT" dirty="0"/>
              <a:t>Do you think this applies to the Producer/Consumer pattern?</a:t>
            </a:r>
          </a:p>
        </p:txBody>
      </p:sp>
    </p:spTree>
    <p:extLst>
      <p:ext uri="{BB962C8B-B14F-4D97-AF65-F5344CB8AC3E}">
        <p14:creationId xmlns:p14="http://schemas.microsoft.com/office/powerpoint/2010/main" val="14349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D64-5A21-4562-9B3C-3E2C427B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Thread pool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5DB67F-3B4F-40B2-8EEE-563B8213C6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263"/>
            <a:ext cx="5181600" cy="268013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EB924-D651-420C-8AF0-8574D5A27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pool of thread is available, but sleeping on a condition variable;</a:t>
            </a:r>
          </a:p>
          <a:p>
            <a:endParaRPr lang="en-GB" dirty="0"/>
          </a:p>
          <a:p>
            <a:r>
              <a:rPr lang="en-GB" dirty="0"/>
              <a:t>When a new task arrives, a thread is awaken and receives the task;</a:t>
            </a:r>
          </a:p>
          <a:p>
            <a:endParaRPr lang="en-GB" dirty="0"/>
          </a:p>
          <a:p>
            <a:r>
              <a:rPr lang="en-GB" dirty="0"/>
              <a:t>When the task is completed, the thread returns to sleep;</a:t>
            </a:r>
          </a:p>
        </p:txBody>
      </p:sp>
    </p:spTree>
    <p:extLst>
      <p:ext uri="{BB962C8B-B14F-4D97-AF65-F5344CB8AC3E}">
        <p14:creationId xmlns:p14="http://schemas.microsoft.com/office/powerpoint/2010/main" val="322237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57FF-E5BC-4435-AF07-5712DE0B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Thread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DA49-ED38-4E5F-9CC9-CE1D3CD10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Advantages:</a:t>
            </a:r>
          </a:p>
          <a:p>
            <a:endParaRPr lang="en-GB" dirty="0"/>
          </a:p>
          <a:p>
            <a:r>
              <a:rPr lang="en-GB" dirty="0"/>
              <a:t>No need to instantiate a new thread for each task;</a:t>
            </a:r>
          </a:p>
          <a:p>
            <a:r>
              <a:rPr lang="en-GB" dirty="0"/>
              <a:t>Execution time reduced;</a:t>
            </a:r>
          </a:p>
          <a:p>
            <a:r>
              <a:rPr lang="en-GB" dirty="0"/>
              <a:t>Non need to allocate/deallocate system memory for the new thread;</a:t>
            </a:r>
          </a:p>
          <a:p>
            <a:r>
              <a:rPr lang="en-GB" dirty="0"/>
              <a:t>Reduces memory fragmentation (if that is a problem);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A978D-D629-446F-ADF2-FD36B2B48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Disadvantages:</a:t>
            </a:r>
          </a:p>
          <a:p>
            <a:endParaRPr lang="en-GB" dirty="0"/>
          </a:p>
          <a:p>
            <a:r>
              <a:rPr lang="en-GB" dirty="0"/>
              <a:t>More memory occupied for “sleeping” threads;</a:t>
            </a:r>
          </a:p>
          <a:p>
            <a:r>
              <a:rPr lang="en-GB" dirty="0"/>
              <a:t>“Spurious” wakeups bound to consume some computation cycles;</a:t>
            </a:r>
          </a:p>
          <a:p>
            <a:r>
              <a:rPr lang="en-GB" dirty="0"/>
              <a:t>More complex software development;</a:t>
            </a:r>
          </a:p>
          <a:p>
            <a:r>
              <a:rPr lang="en-GB" dirty="0"/>
              <a:t>How do you know how many threads effectively run tasks?</a:t>
            </a:r>
          </a:p>
        </p:txBody>
      </p:sp>
    </p:spTree>
    <p:extLst>
      <p:ext uri="{BB962C8B-B14F-4D97-AF65-F5344CB8AC3E}">
        <p14:creationId xmlns:p14="http://schemas.microsoft.com/office/powerpoint/2010/main" val="80662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53E-9A63-4BD9-BBA5-09A03959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8123-02CE-4405-82C6-6ECC8D6DD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4684414" cy="502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template&lt;class F, class...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auto enqueue(F&amp;&amp; f,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-&gt; std::future&lt;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...)&gt;::type&gt;;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 std::thread &gt; workers;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std::queue&lt; std::function&lt;void()&gt; &gt; tasks;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std::mutex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queue_mutex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bool stop; };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CB657B-D466-45FC-92DE-C932C477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2737" y="1155600"/>
            <a:ext cx="5641063" cy="5022000"/>
          </a:xfrm>
        </p:spPr>
        <p:txBody>
          <a:bodyPr>
            <a:noAutofit/>
          </a:bodyPr>
          <a:lstStyle/>
          <a:p>
            <a:r>
              <a:rPr lang="en-GB" dirty="0"/>
              <a:t>The pool contains a vector to keep a handle for all threads and a queue to store incoming tasks</a:t>
            </a:r>
          </a:p>
          <a:p>
            <a:r>
              <a:rPr lang="en-GB" dirty="0"/>
              <a:t>When initialised, the thread pool requires a number for the number of threads in the pool</a:t>
            </a:r>
          </a:p>
          <a:p>
            <a:r>
              <a:rPr lang="en-GB" dirty="0"/>
              <a:t>Queueing the task requires a template as the return value and the parameters of the task are unknown before compilation</a:t>
            </a:r>
          </a:p>
        </p:txBody>
      </p:sp>
    </p:spTree>
    <p:extLst>
      <p:ext uri="{BB962C8B-B14F-4D97-AF65-F5344CB8AC3E}">
        <p14:creationId xmlns:p14="http://schemas.microsoft.com/office/powerpoint/2010/main" val="324619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53E-9A63-4BD9-BBA5-09A03959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8123-02CE-4405-82C6-6ECC8D6DD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4684414" cy="502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template&lt;class F, class...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auto enqueue(F&amp;&amp; f,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-&gt; std::future&lt;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...)&gt;::type&gt;;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 std::thread &gt; workers;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std::queue&lt; std::function&lt;void()&gt; &gt; tasks;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std::mutex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queue_mutex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bool stop; };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CB657B-D466-45FC-92DE-C932C477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2737" y="1155600"/>
            <a:ext cx="5641063" cy="5022000"/>
          </a:xfrm>
        </p:spPr>
        <p:txBody>
          <a:bodyPr>
            <a:noAutofit/>
          </a:bodyPr>
          <a:lstStyle/>
          <a:p>
            <a:r>
              <a:rPr lang="en-GB" dirty="0"/>
              <a:t>Main development difficulty is that the task function can have an arbitrary number and type of parameters and (possibly) a return value (also this has an arbitrary type);</a:t>
            </a:r>
          </a:p>
          <a:p>
            <a:endParaRPr lang="en-GB" dirty="0"/>
          </a:p>
          <a:p>
            <a:r>
              <a:rPr lang="en-GB" dirty="0"/>
              <a:t>The return value is an std::future object: a value which will be filled in the future, during the execution</a:t>
            </a:r>
          </a:p>
        </p:txBody>
      </p:sp>
    </p:spTree>
    <p:extLst>
      <p:ext uri="{BB962C8B-B14F-4D97-AF65-F5344CB8AC3E}">
        <p14:creationId xmlns:p14="http://schemas.microsoft.com/office/powerpoint/2010/main" val="303486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53E-9A63-4BD9-BBA5-09A03959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8123-02CE-4405-82C6-6ECC8D6DD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4684414" cy="502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template&lt;class F, class...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auto enqueue(F&amp;&amp; f,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-&gt; std::future&lt;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...)&gt;::type&gt;;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 std::thread &gt; workers;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std::queue&lt; std::function&lt;void()&gt; &gt; tasks;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std::mutex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queue_mutex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bool stop; };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CB657B-D466-45FC-92DE-C932C477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2737" y="1155600"/>
            <a:ext cx="5641063" cy="5022000"/>
          </a:xfrm>
        </p:spPr>
        <p:txBody>
          <a:bodyPr>
            <a:noAutofit/>
          </a:bodyPr>
          <a:lstStyle/>
          <a:p>
            <a:r>
              <a:rPr lang="en-GB" dirty="0"/>
              <a:t>The task function may also be part of a class;</a:t>
            </a:r>
          </a:p>
          <a:p>
            <a:endParaRPr lang="en-GB" dirty="0"/>
          </a:p>
          <a:p>
            <a:r>
              <a:rPr lang="en-GB" dirty="0"/>
              <a:t>Function “Enqueue” receives a pointer to the task function and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19316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7961</TotalTime>
  <Words>1164</Words>
  <Application>Microsoft Office PowerPoint</Application>
  <PresentationFormat>Widescreen</PresentationFormat>
  <Paragraphs>188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Concurrent and Parallel Systems Thread pooling</vt:lpstr>
      <vt:lpstr>Teaching schedule</vt:lpstr>
      <vt:lpstr>Topics</vt:lpstr>
      <vt:lpstr>Programming patterns</vt:lpstr>
      <vt:lpstr>Thread pool pattern</vt:lpstr>
      <vt:lpstr>Thread pool</vt:lpstr>
      <vt:lpstr>Definition of the class</vt:lpstr>
      <vt:lpstr>Definition of the class</vt:lpstr>
      <vt:lpstr>Definition of the class</vt:lpstr>
      <vt:lpstr>Example usage</vt:lpstr>
      <vt:lpstr>Example usage</vt:lpstr>
      <vt:lpstr>Thread pool coding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Concurrent and Parallel Systems Semester 1</dc:title>
  <dc:creator>Davies, Sergio</dc:creator>
  <cp:lastModifiedBy>Sergio</cp:lastModifiedBy>
  <cp:revision>170</cp:revision>
  <cp:lastPrinted>2020-11-13T11:38:52Z</cp:lastPrinted>
  <dcterms:created xsi:type="dcterms:W3CDTF">2019-09-09T15:42:31Z</dcterms:created>
  <dcterms:modified xsi:type="dcterms:W3CDTF">2022-10-21T08:53:57Z</dcterms:modified>
</cp:coreProperties>
</file>