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9" r:id="rId3"/>
    <p:sldId id="314" r:id="rId4"/>
    <p:sldId id="330" r:id="rId5"/>
    <p:sldId id="339" r:id="rId6"/>
    <p:sldId id="331" r:id="rId7"/>
    <p:sldId id="332" r:id="rId8"/>
    <p:sldId id="333" r:id="rId9"/>
    <p:sldId id="334" r:id="rId10"/>
    <p:sldId id="335" r:id="rId11"/>
    <p:sldId id="336" r:id="rId12"/>
    <p:sldId id="337" r:id="rId13"/>
    <p:sldId id="338" r:id="rId14"/>
    <p:sldId id="329" r:id="rId15"/>
    <p:sldId id="347" r:id="rId16"/>
    <p:sldId id="340" r:id="rId17"/>
    <p:sldId id="344" r:id="rId18"/>
    <p:sldId id="328" r:id="rId19"/>
    <p:sldId id="342" r:id="rId20"/>
    <p:sldId id="343" r:id="rId21"/>
    <p:sldId id="34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8" autoAdjust="0"/>
    <p:restoredTop sz="94660"/>
  </p:normalViewPr>
  <p:slideViewPr>
    <p:cSldViewPr snapToGrid="0">
      <p:cViewPr>
        <p:scale>
          <a:sx n="67" d="100"/>
          <a:sy n="67" d="100"/>
        </p:scale>
        <p:origin x="604"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EFD5D0-EBA7-4AE8-B760-62C1D982034E}" type="datetimeFigureOut">
              <a:rPr lang="en-GB" smtClean="0"/>
              <a:t>27/10/2022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8CCC5D-6FF7-4955-B468-E61A660A8B90}" type="slidenum">
              <a:rPr lang="en-GB" smtClean="0"/>
              <a:t>‹#›</a:t>
            </a:fld>
            <a:endParaRPr lang="en-GB"/>
          </a:p>
        </p:txBody>
      </p:sp>
    </p:spTree>
    <p:extLst>
      <p:ext uri="{BB962C8B-B14F-4D97-AF65-F5344CB8AC3E}">
        <p14:creationId xmlns:p14="http://schemas.microsoft.com/office/powerpoint/2010/main" val="1822800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C0BA034-9EEB-426D-9E1A-765B833A1119}" type="slidenum">
              <a:rPr lang="it-IT" smtClean="0"/>
              <a:t>21</a:t>
            </a:fld>
            <a:endParaRPr lang="it-IT"/>
          </a:p>
        </p:txBody>
      </p:sp>
    </p:spTree>
    <p:extLst>
      <p:ext uri="{BB962C8B-B14F-4D97-AF65-F5344CB8AC3E}">
        <p14:creationId xmlns:p14="http://schemas.microsoft.com/office/powerpoint/2010/main" val="1678154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2C4283BC-B6FC-4741-A104-53148C0EC4D4}"/>
              </a:ext>
            </a:extLst>
          </p:cNvPr>
          <p:cNvSpPr/>
          <p:nvPr userDrawn="1"/>
        </p:nvSpPr>
        <p:spPr>
          <a:xfrm>
            <a:off x="838200" y="1112452"/>
            <a:ext cx="10515600" cy="2397511"/>
          </a:xfrm>
          <a:prstGeom prst="roundRect">
            <a:avLst/>
          </a:prstGeom>
          <a:solidFill>
            <a:srgbClr val="3333B3"/>
          </a:solidFill>
          <a:ln>
            <a:solidFill>
              <a:srgbClr val="3333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487B3245-FAD5-41C2-8D47-321E3EC5BE12}"/>
              </a:ext>
            </a:extLst>
          </p:cNvPr>
          <p:cNvSpPr>
            <a:spLocks noGrp="1"/>
          </p:cNvSpPr>
          <p:nvPr>
            <p:ph type="ctrTitle"/>
          </p:nvPr>
        </p:nvSpPr>
        <p:spPr>
          <a:xfrm>
            <a:off x="1524000" y="1122363"/>
            <a:ext cx="9144000" cy="2387600"/>
          </a:xfrm>
        </p:spPr>
        <p:txBody>
          <a:bodyPr anchor="ctr" anchorCtr="0"/>
          <a:lstStyle>
            <a:lvl1pPr algn="ctr">
              <a:defRPr sz="6000">
                <a:solidFill>
                  <a:schemeClr val="bg1"/>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E9EF9F1C-8FEE-438E-9282-FC45FD99BC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984FA73-6516-4E9D-9976-A2F1FDB28C28}"/>
              </a:ext>
            </a:extLst>
          </p:cNvPr>
          <p:cNvSpPr>
            <a:spLocks noGrp="1"/>
          </p:cNvSpPr>
          <p:nvPr>
            <p:ph type="dt" sz="half" idx="10"/>
          </p:nvPr>
        </p:nvSpPr>
        <p:spPr/>
        <p:txBody>
          <a:bodyPr/>
          <a:lstStyle/>
          <a:p>
            <a:fld id="{363315C4-640E-4FB8-B8F6-99DA5299A2A8}" type="datetimeFigureOut">
              <a:rPr lang="en-GB" smtClean="0"/>
              <a:t>27/10/2022</a:t>
            </a:fld>
            <a:endParaRPr lang="en-GB"/>
          </a:p>
        </p:txBody>
      </p:sp>
      <p:sp>
        <p:nvSpPr>
          <p:cNvPr id="5" name="Footer Placeholder 4">
            <a:extLst>
              <a:ext uri="{FF2B5EF4-FFF2-40B4-BE49-F238E27FC236}">
                <a16:creationId xmlns:a16="http://schemas.microsoft.com/office/drawing/2014/main" id="{39983AF9-655E-41CA-88AA-88C521859E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7D47AB-6EA5-46D6-A589-C7524AAF9922}"/>
              </a:ext>
            </a:extLst>
          </p:cNvPr>
          <p:cNvSpPr>
            <a:spLocks noGrp="1"/>
          </p:cNvSpPr>
          <p:nvPr>
            <p:ph type="sldNum" sz="quarter" idx="12"/>
          </p:nvPr>
        </p:nvSpPr>
        <p:spPr/>
        <p:txBody>
          <a:bodyPr/>
          <a:lstStyle/>
          <a:p>
            <a:fld id="{0BAF96D1-B9DA-402F-A25B-C4368516F537}" type="slidenum">
              <a:rPr lang="en-GB" smtClean="0"/>
              <a:t>‹#›</a:t>
            </a:fld>
            <a:endParaRPr lang="en-GB"/>
          </a:p>
        </p:txBody>
      </p:sp>
    </p:spTree>
    <p:extLst>
      <p:ext uri="{BB962C8B-B14F-4D97-AF65-F5344CB8AC3E}">
        <p14:creationId xmlns:p14="http://schemas.microsoft.com/office/powerpoint/2010/main" val="370460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6A9AB-8565-45E6-A192-2FAA1B42F3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C0CC9EB-4931-489B-A480-A5541D0190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42DA009-D102-4901-B1DC-74DE1CC669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4B41BF-2E10-45E5-BC17-17BD437BB211}"/>
              </a:ext>
            </a:extLst>
          </p:cNvPr>
          <p:cNvSpPr>
            <a:spLocks noGrp="1"/>
          </p:cNvSpPr>
          <p:nvPr>
            <p:ph type="dt" sz="half" idx="10"/>
          </p:nvPr>
        </p:nvSpPr>
        <p:spPr/>
        <p:txBody>
          <a:bodyPr/>
          <a:lstStyle/>
          <a:p>
            <a:fld id="{363315C4-640E-4FB8-B8F6-99DA5299A2A8}" type="datetimeFigureOut">
              <a:rPr lang="en-GB" smtClean="0"/>
              <a:t>27/10/2022</a:t>
            </a:fld>
            <a:endParaRPr lang="en-GB"/>
          </a:p>
        </p:txBody>
      </p:sp>
      <p:sp>
        <p:nvSpPr>
          <p:cNvPr id="6" name="Footer Placeholder 5">
            <a:extLst>
              <a:ext uri="{FF2B5EF4-FFF2-40B4-BE49-F238E27FC236}">
                <a16:creationId xmlns:a16="http://schemas.microsoft.com/office/drawing/2014/main" id="{B8ED0669-C664-4185-AC00-2848E8D6B93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BCF51E7-B93B-470C-87C9-8C20AA3826A8}"/>
              </a:ext>
            </a:extLst>
          </p:cNvPr>
          <p:cNvSpPr>
            <a:spLocks noGrp="1"/>
          </p:cNvSpPr>
          <p:nvPr>
            <p:ph type="sldNum" sz="quarter" idx="12"/>
          </p:nvPr>
        </p:nvSpPr>
        <p:spPr/>
        <p:txBody>
          <a:bodyPr/>
          <a:lstStyle/>
          <a:p>
            <a:fld id="{0BAF96D1-B9DA-402F-A25B-C4368516F537}" type="slidenum">
              <a:rPr lang="en-GB" smtClean="0"/>
              <a:t>‹#›</a:t>
            </a:fld>
            <a:endParaRPr lang="en-GB"/>
          </a:p>
        </p:txBody>
      </p:sp>
    </p:spTree>
    <p:extLst>
      <p:ext uri="{BB962C8B-B14F-4D97-AF65-F5344CB8AC3E}">
        <p14:creationId xmlns:p14="http://schemas.microsoft.com/office/powerpoint/2010/main" val="2074303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323B6-6C2C-4F6C-9F8F-1C7F4D3422B7}"/>
              </a:ext>
            </a:extLst>
          </p:cNvPr>
          <p:cNvSpPr>
            <a:spLocks noGrp="1"/>
          </p:cNvSpPr>
          <p:nvPr>
            <p:ph type="title"/>
          </p:nvPr>
        </p:nvSpPr>
        <p:spPr>
          <a:xfrm>
            <a:off x="838200" y="365125"/>
            <a:ext cx="10515600" cy="666000"/>
          </a:xfr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89422FA-7C3E-4E9F-99B5-C178897FC46E}"/>
              </a:ext>
            </a:extLst>
          </p:cNvPr>
          <p:cNvSpPr>
            <a:spLocks noGrp="1"/>
          </p:cNvSpPr>
          <p:nvPr>
            <p:ph type="body" orient="vert" idx="1"/>
          </p:nvPr>
        </p:nvSpPr>
        <p:spPr>
          <a:xfrm>
            <a:off x="838200" y="1155600"/>
            <a:ext cx="10515600" cy="502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4C7425-AD8D-42A2-B9ED-A9B8066EE7F2}"/>
              </a:ext>
            </a:extLst>
          </p:cNvPr>
          <p:cNvSpPr>
            <a:spLocks noGrp="1"/>
          </p:cNvSpPr>
          <p:nvPr>
            <p:ph type="dt" sz="half" idx="10"/>
          </p:nvPr>
        </p:nvSpPr>
        <p:spPr/>
        <p:txBody>
          <a:bodyPr/>
          <a:lstStyle/>
          <a:p>
            <a:fld id="{363315C4-640E-4FB8-B8F6-99DA5299A2A8}" type="datetimeFigureOut">
              <a:rPr lang="en-GB" smtClean="0"/>
              <a:t>27/10/2022</a:t>
            </a:fld>
            <a:endParaRPr lang="en-GB"/>
          </a:p>
        </p:txBody>
      </p:sp>
      <p:sp>
        <p:nvSpPr>
          <p:cNvPr id="5" name="Footer Placeholder 4">
            <a:extLst>
              <a:ext uri="{FF2B5EF4-FFF2-40B4-BE49-F238E27FC236}">
                <a16:creationId xmlns:a16="http://schemas.microsoft.com/office/drawing/2014/main" id="{F096B8D1-EC8D-4166-B00F-4FD1F27F438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883F30D-96F2-4AA7-9C31-B60FA96C8D86}"/>
              </a:ext>
            </a:extLst>
          </p:cNvPr>
          <p:cNvSpPr>
            <a:spLocks noGrp="1"/>
          </p:cNvSpPr>
          <p:nvPr>
            <p:ph type="sldNum" sz="quarter" idx="12"/>
          </p:nvPr>
        </p:nvSpPr>
        <p:spPr/>
        <p:txBody>
          <a:bodyPr/>
          <a:lstStyle/>
          <a:p>
            <a:fld id="{0BAF96D1-B9DA-402F-A25B-C4368516F537}" type="slidenum">
              <a:rPr lang="en-GB" smtClean="0"/>
              <a:t>‹#›</a:t>
            </a:fld>
            <a:endParaRPr lang="en-GB"/>
          </a:p>
        </p:txBody>
      </p:sp>
    </p:spTree>
    <p:extLst>
      <p:ext uri="{BB962C8B-B14F-4D97-AF65-F5344CB8AC3E}">
        <p14:creationId xmlns:p14="http://schemas.microsoft.com/office/powerpoint/2010/main" val="1837779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8CBA06-3EC8-4391-9A19-8F5B3569CB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448582-9020-41CF-A710-EEC24F4AEB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B6B058-E177-46D4-A401-FEF36F51B532}"/>
              </a:ext>
            </a:extLst>
          </p:cNvPr>
          <p:cNvSpPr>
            <a:spLocks noGrp="1"/>
          </p:cNvSpPr>
          <p:nvPr>
            <p:ph type="dt" sz="half" idx="10"/>
          </p:nvPr>
        </p:nvSpPr>
        <p:spPr/>
        <p:txBody>
          <a:bodyPr/>
          <a:lstStyle/>
          <a:p>
            <a:fld id="{363315C4-640E-4FB8-B8F6-99DA5299A2A8}" type="datetimeFigureOut">
              <a:rPr lang="en-GB" smtClean="0"/>
              <a:t>27/10/2022</a:t>
            </a:fld>
            <a:endParaRPr lang="en-GB"/>
          </a:p>
        </p:txBody>
      </p:sp>
      <p:sp>
        <p:nvSpPr>
          <p:cNvPr id="5" name="Footer Placeholder 4">
            <a:extLst>
              <a:ext uri="{FF2B5EF4-FFF2-40B4-BE49-F238E27FC236}">
                <a16:creationId xmlns:a16="http://schemas.microsoft.com/office/drawing/2014/main" id="{02FFB3CE-04AE-486F-9F2E-C01C8EFE12D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56150F-6F84-4F86-83EE-57A21C35FD7D}"/>
              </a:ext>
            </a:extLst>
          </p:cNvPr>
          <p:cNvSpPr>
            <a:spLocks noGrp="1"/>
          </p:cNvSpPr>
          <p:nvPr>
            <p:ph type="sldNum" sz="quarter" idx="12"/>
          </p:nvPr>
        </p:nvSpPr>
        <p:spPr/>
        <p:txBody>
          <a:bodyPr/>
          <a:lstStyle/>
          <a:p>
            <a:fld id="{0BAF96D1-B9DA-402F-A25B-C4368516F537}" type="slidenum">
              <a:rPr lang="en-GB" smtClean="0"/>
              <a:t>‹#›</a:t>
            </a:fld>
            <a:endParaRPr lang="en-GB"/>
          </a:p>
        </p:txBody>
      </p:sp>
    </p:spTree>
    <p:extLst>
      <p:ext uri="{BB962C8B-B14F-4D97-AF65-F5344CB8AC3E}">
        <p14:creationId xmlns:p14="http://schemas.microsoft.com/office/powerpoint/2010/main" val="3389384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2101DA-0B9B-4780-9163-C820879D5E21}"/>
              </a:ext>
            </a:extLst>
          </p:cNvPr>
          <p:cNvSpPr/>
          <p:nvPr userDrawn="1"/>
        </p:nvSpPr>
        <p:spPr>
          <a:xfrm>
            <a:off x="0" y="0"/>
            <a:ext cx="12192000" cy="1031125"/>
          </a:xfrm>
          <a:prstGeom prst="rect">
            <a:avLst/>
          </a:prstGeom>
          <a:solidFill>
            <a:srgbClr val="3333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44CBC209-B2BD-4573-86AF-917920B4B77E}"/>
              </a:ext>
            </a:extLst>
          </p:cNvPr>
          <p:cNvSpPr>
            <a:spLocks noGrp="1"/>
          </p:cNvSpPr>
          <p:nvPr>
            <p:ph type="title"/>
          </p:nvPr>
        </p:nvSpPr>
        <p:spPr>
          <a:xfrm>
            <a:off x="838200" y="365125"/>
            <a:ext cx="10515600" cy="666000"/>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5698326C-BEDD-4B16-AC2C-BF64C8AEC73E}"/>
              </a:ext>
            </a:extLst>
          </p:cNvPr>
          <p:cNvSpPr>
            <a:spLocks noGrp="1"/>
          </p:cNvSpPr>
          <p:nvPr>
            <p:ph idx="1"/>
          </p:nvPr>
        </p:nvSpPr>
        <p:spPr>
          <a:xfrm>
            <a:off x="838200" y="1156771"/>
            <a:ext cx="10515600" cy="5020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FC764-C27F-4710-9999-737AACFC0AD3}"/>
              </a:ext>
            </a:extLst>
          </p:cNvPr>
          <p:cNvSpPr>
            <a:spLocks noGrp="1"/>
          </p:cNvSpPr>
          <p:nvPr>
            <p:ph type="dt" sz="half" idx="10"/>
          </p:nvPr>
        </p:nvSpPr>
        <p:spPr/>
        <p:txBody>
          <a:bodyPr/>
          <a:lstStyle/>
          <a:p>
            <a:r>
              <a:rPr lang="en-GB" dirty="0"/>
              <a:t>30/09/2019</a:t>
            </a:r>
          </a:p>
        </p:txBody>
      </p:sp>
      <p:sp>
        <p:nvSpPr>
          <p:cNvPr id="5" name="Footer Placeholder 4">
            <a:extLst>
              <a:ext uri="{FF2B5EF4-FFF2-40B4-BE49-F238E27FC236}">
                <a16:creationId xmlns:a16="http://schemas.microsoft.com/office/drawing/2014/main" id="{348AD30E-48A1-475F-BFB6-BE2D53E55240}"/>
              </a:ext>
            </a:extLst>
          </p:cNvPr>
          <p:cNvSpPr>
            <a:spLocks noGrp="1"/>
          </p:cNvSpPr>
          <p:nvPr>
            <p:ph type="ftr" sz="quarter" idx="11"/>
          </p:nvPr>
        </p:nvSpPr>
        <p:spPr/>
        <p:txBody>
          <a:bodyPr/>
          <a:lstStyle/>
          <a:p>
            <a:r>
              <a:rPr lang="en-GB" dirty="0"/>
              <a:t>Concurrent and Parallel Systems</a:t>
            </a:r>
          </a:p>
        </p:txBody>
      </p:sp>
      <p:sp>
        <p:nvSpPr>
          <p:cNvPr id="6" name="Slide Number Placeholder 5">
            <a:extLst>
              <a:ext uri="{FF2B5EF4-FFF2-40B4-BE49-F238E27FC236}">
                <a16:creationId xmlns:a16="http://schemas.microsoft.com/office/drawing/2014/main" id="{B4A957A1-0CC0-4743-B179-524061A8E7DA}"/>
              </a:ext>
            </a:extLst>
          </p:cNvPr>
          <p:cNvSpPr>
            <a:spLocks noGrp="1"/>
          </p:cNvSpPr>
          <p:nvPr>
            <p:ph type="sldNum" sz="quarter" idx="12"/>
          </p:nvPr>
        </p:nvSpPr>
        <p:spPr/>
        <p:txBody>
          <a:bodyPr/>
          <a:lstStyle/>
          <a:p>
            <a:fld id="{0BAF96D1-B9DA-402F-A25B-C4368516F537}" type="slidenum">
              <a:rPr lang="en-GB" smtClean="0"/>
              <a:t>‹#›</a:t>
            </a:fld>
            <a:endParaRPr lang="en-GB" dirty="0"/>
          </a:p>
        </p:txBody>
      </p:sp>
    </p:spTree>
    <p:extLst>
      <p:ext uri="{BB962C8B-B14F-4D97-AF65-F5344CB8AC3E}">
        <p14:creationId xmlns:p14="http://schemas.microsoft.com/office/powerpoint/2010/main" val="3893996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18090C44-B640-4701-9451-7489EE65D93B}"/>
              </a:ext>
            </a:extLst>
          </p:cNvPr>
          <p:cNvSpPr/>
          <p:nvPr userDrawn="1"/>
        </p:nvSpPr>
        <p:spPr>
          <a:xfrm>
            <a:off x="838200" y="1709738"/>
            <a:ext cx="10515600" cy="2879725"/>
          </a:xfrm>
          <a:prstGeom prst="roundRect">
            <a:avLst/>
          </a:prstGeom>
          <a:solidFill>
            <a:srgbClr val="3333B3"/>
          </a:solidFill>
          <a:ln>
            <a:solidFill>
              <a:srgbClr val="3333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3E41DD-F369-41EF-86D6-BF89961DD17B}"/>
              </a:ext>
            </a:extLst>
          </p:cNvPr>
          <p:cNvSpPr>
            <a:spLocks noGrp="1"/>
          </p:cNvSpPr>
          <p:nvPr>
            <p:ph type="title"/>
          </p:nvPr>
        </p:nvSpPr>
        <p:spPr>
          <a:xfrm>
            <a:off x="831850" y="1709738"/>
            <a:ext cx="10515600" cy="2852737"/>
          </a:xfrm>
        </p:spPr>
        <p:txBody>
          <a:bodyPr anchor="ctr" anchorCtr="0"/>
          <a:lstStyle>
            <a:lvl1pPr>
              <a:defRPr sz="6000">
                <a:solidFill>
                  <a:schemeClr val="bg1"/>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1DB4C8F7-756E-4A19-9190-EF341E1E24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EBBA97-911A-42D3-BFB1-5C00C713F9B2}"/>
              </a:ext>
            </a:extLst>
          </p:cNvPr>
          <p:cNvSpPr>
            <a:spLocks noGrp="1"/>
          </p:cNvSpPr>
          <p:nvPr>
            <p:ph type="dt" sz="half" idx="10"/>
          </p:nvPr>
        </p:nvSpPr>
        <p:spPr/>
        <p:txBody>
          <a:bodyPr/>
          <a:lstStyle/>
          <a:p>
            <a:fld id="{363315C4-640E-4FB8-B8F6-99DA5299A2A8}" type="datetimeFigureOut">
              <a:rPr lang="en-GB" smtClean="0"/>
              <a:t>27/10/2022</a:t>
            </a:fld>
            <a:endParaRPr lang="en-GB"/>
          </a:p>
        </p:txBody>
      </p:sp>
      <p:sp>
        <p:nvSpPr>
          <p:cNvPr id="5" name="Footer Placeholder 4">
            <a:extLst>
              <a:ext uri="{FF2B5EF4-FFF2-40B4-BE49-F238E27FC236}">
                <a16:creationId xmlns:a16="http://schemas.microsoft.com/office/drawing/2014/main" id="{C8A88814-BC35-4572-994E-C2D0DD02B4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E82B4F-7E33-4517-BAE4-72A371CFC7CE}"/>
              </a:ext>
            </a:extLst>
          </p:cNvPr>
          <p:cNvSpPr>
            <a:spLocks noGrp="1"/>
          </p:cNvSpPr>
          <p:nvPr>
            <p:ph type="sldNum" sz="quarter" idx="12"/>
          </p:nvPr>
        </p:nvSpPr>
        <p:spPr/>
        <p:txBody>
          <a:bodyPr/>
          <a:lstStyle/>
          <a:p>
            <a:fld id="{0BAF96D1-B9DA-402F-A25B-C4368516F537}" type="slidenum">
              <a:rPr lang="en-GB" smtClean="0"/>
              <a:t>‹#›</a:t>
            </a:fld>
            <a:endParaRPr lang="en-GB"/>
          </a:p>
        </p:txBody>
      </p:sp>
    </p:spTree>
    <p:extLst>
      <p:ext uri="{BB962C8B-B14F-4D97-AF65-F5344CB8AC3E}">
        <p14:creationId xmlns:p14="http://schemas.microsoft.com/office/powerpoint/2010/main" val="1603396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F637C84-2223-417D-B5B3-523F104F2ACD}"/>
              </a:ext>
            </a:extLst>
          </p:cNvPr>
          <p:cNvSpPr/>
          <p:nvPr userDrawn="1"/>
        </p:nvSpPr>
        <p:spPr>
          <a:xfrm>
            <a:off x="0" y="0"/>
            <a:ext cx="12192000" cy="1031125"/>
          </a:xfrm>
          <a:prstGeom prst="rect">
            <a:avLst/>
          </a:prstGeom>
          <a:solidFill>
            <a:srgbClr val="3333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EFB73E3D-45FB-48F9-A8FC-8179552842B6}"/>
              </a:ext>
            </a:extLst>
          </p:cNvPr>
          <p:cNvSpPr>
            <a:spLocks noGrp="1"/>
          </p:cNvSpPr>
          <p:nvPr>
            <p:ph type="title"/>
          </p:nvPr>
        </p:nvSpPr>
        <p:spPr>
          <a:xfrm>
            <a:off x="838200" y="365125"/>
            <a:ext cx="10515600" cy="666000"/>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3D126709-A63C-4EAF-A8F8-BD4EDD5A1E91}"/>
              </a:ext>
            </a:extLst>
          </p:cNvPr>
          <p:cNvSpPr>
            <a:spLocks noGrp="1"/>
          </p:cNvSpPr>
          <p:nvPr>
            <p:ph sz="half" idx="1"/>
          </p:nvPr>
        </p:nvSpPr>
        <p:spPr>
          <a:xfrm>
            <a:off x="838200" y="1155600"/>
            <a:ext cx="5181600" cy="502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9A241B1-5C4A-4490-9B89-5C71AF959BA8}"/>
              </a:ext>
            </a:extLst>
          </p:cNvPr>
          <p:cNvSpPr>
            <a:spLocks noGrp="1"/>
          </p:cNvSpPr>
          <p:nvPr>
            <p:ph sz="half" idx="2"/>
          </p:nvPr>
        </p:nvSpPr>
        <p:spPr>
          <a:xfrm>
            <a:off x="6172200" y="1155600"/>
            <a:ext cx="5181600" cy="502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909A0C1-2D89-4344-AE6E-4443F579AB3B}"/>
              </a:ext>
            </a:extLst>
          </p:cNvPr>
          <p:cNvSpPr>
            <a:spLocks noGrp="1"/>
          </p:cNvSpPr>
          <p:nvPr>
            <p:ph type="dt" sz="half" idx="10"/>
          </p:nvPr>
        </p:nvSpPr>
        <p:spPr/>
        <p:txBody>
          <a:bodyPr/>
          <a:lstStyle/>
          <a:p>
            <a:r>
              <a:rPr lang="en-GB" dirty="0"/>
              <a:t>30/09/2019</a:t>
            </a:r>
          </a:p>
        </p:txBody>
      </p:sp>
      <p:sp>
        <p:nvSpPr>
          <p:cNvPr id="6" name="Footer Placeholder 5">
            <a:extLst>
              <a:ext uri="{FF2B5EF4-FFF2-40B4-BE49-F238E27FC236}">
                <a16:creationId xmlns:a16="http://schemas.microsoft.com/office/drawing/2014/main" id="{5B5F190D-C5C9-4ED0-9609-C31BD519C5C4}"/>
              </a:ext>
            </a:extLst>
          </p:cNvPr>
          <p:cNvSpPr>
            <a:spLocks noGrp="1"/>
          </p:cNvSpPr>
          <p:nvPr>
            <p:ph type="ftr" sz="quarter" idx="11"/>
          </p:nvPr>
        </p:nvSpPr>
        <p:spPr/>
        <p:txBody>
          <a:bodyPr/>
          <a:lstStyle/>
          <a:p>
            <a:r>
              <a:rPr lang="en-GB" dirty="0"/>
              <a:t>Concurrent and Parallel Systems</a:t>
            </a:r>
          </a:p>
        </p:txBody>
      </p:sp>
      <p:sp>
        <p:nvSpPr>
          <p:cNvPr id="7" name="Slide Number Placeholder 6">
            <a:extLst>
              <a:ext uri="{FF2B5EF4-FFF2-40B4-BE49-F238E27FC236}">
                <a16:creationId xmlns:a16="http://schemas.microsoft.com/office/drawing/2014/main" id="{D700226E-208B-4975-8032-B95D2AF1D0D2}"/>
              </a:ext>
            </a:extLst>
          </p:cNvPr>
          <p:cNvSpPr>
            <a:spLocks noGrp="1"/>
          </p:cNvSpPr>
          <p:nvPr>
            <p:ph type="sldNum" sz="quarter" idx="12"/>
          </p:nvPr>
        </p:nvSpPr>
        <p:spPr/>
        <p:txBody>
          <a:bodyPr/>
          <a:lstStyle/>
          <a:p>
            <a:fld id="{0BAF96D1-B9DA-402F-A25B-C4368516F537}" type="slidenum">
              <a:rPr lang="en-GB" smtClean="0"/>
              <a:t>‹#›</a:t>
            </a:fld>
            <a:endParaRPr lang="en-GB" dirty="0"/>
          </a:p>
        </p:txBody>
      </p:sp>
    </p:spTree>
    <p:extLst>
      <p:ext uri="{BB962C8B-B14F-4D97-AF65-F5344CB8AC3E}">
        <p14:creationId xmlns:p14="http://schemas.microsoft.com/office/powerpoint/2010/main" val="3504988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1E24F99-C11D-43FD-B1F3-2A76D9C98231}"/>
              </a:ext>
            </a:extLst>
          </p:cNvPr>
          <p:cNvSpPr/>
          <p:nvPr userDrawn="1"/>
        </p:nvSpPr>
        <p:spPr>
          <a:xfrm>
            <a:off x="0" y="0"/>
            <a:ext cx="12192000" cy="1031125"/>
          </a:xfrm>
          <a:prstGeom prst="rect">
            <a:avLst/>
          </a:prstGeom>
          <a:solidFill>
            <a:srgbClr val="3333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EFB73E3D-45FB-48F9-A8FC-8179552842B6}"/>
              </a:ext>
            </a:extLst>
          </p:cNvPr>
          <p:cNvSpPr>
            <a:spLocks noGrp="1"/>
          </p:cNvSpPr>
          <p:nvPr>
            <p:ph type="title"/>
          </p:nvPr>
        </p:nvSpPr>
        <p:spPr>
          <a:xfrm>
            <a:off x="838200" y="365125"/>
            <a:ext cx="10515600" cy="666000"/>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3D126709-A63C-4EAF-A8F8-BD4EDD5A1E91}"/>
              </a:ext>
            </a:extLst>
          </p:cNvPr>
          <p:cNvSpPr>
            <a:spLocks noGrp="1"/>
          </p:cNvSpPr>
          <p:nvPr>
            <p:ph sz="half" idx="1"/>
          </p:nvPr>
        </p:nvSpPr>
        <p:spPr>
          <a:xfrm>
            <a:off x="838200" y="1155600"/>
            <a:ext cx="5181600" cy="250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9A241B1-5C4A-4490-9B89-5C71AF959BA8}"/>
              </a:ext>
            </a:extLst>
          </p:cNvPr>
          <p:cNvSpPr>
            <a:spLocks noGrp="1"/>
          </p:cNvSpPr>
          <p:nvPr>
            <p:ph sz="half" idx="2"/>
          </p:nvPr>
        </p:nvSpPr>
        <p:spPr>
          <a:xfrm>
            <a:off x="6172200" y="1155600"/>
            <a:ext cx="5181600" cy="250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909A0C1-2D89-4344-AE6E-4443F579AB3B}"/>
              </a:ext>
            </a:extLst>
          </p:cNvPr>
          <p:cNvSpPr>
            <a:spLocks noGrp="1"/>
          </p:cNvSpPr>
          <p:nvPr>
            <p:ph type="dt" sz="half" idx="10"/>
          </p:nvPr>
        </p:nvSpPr>
        <p:spPr/>
        <p:txBody>
          <a:bodyPr/>
          <a:lstStyle/>
          <a:p>
            <a:r>
              <a:rPr lang="en-GB" dirty="0"/>
              <a:t>30/09/2019</a:t>
            </a:r>
          </a:p>
        </p:txBody>
      </p:sp>
      <p:sp>
        <p:nvSpPr>
          <p:cNvPr id="6" name="Footer Placeholder 5">
            <a:extLst>
              <a:ext uri="{FF2B5EF4-FFF2-40B4-BE49-F238E27FC236}">
                <a16:creationId xmlns:a16="http://schemas.microsoft.com/office/drawing/2014/main" id="{5B5F190D-C5C9-4ED0-9609-C31BD519C5C4}"/>
              </a:ext>
            </a:extLst>
          </p:cNvPr>
          <p:cNvSpPr>
            <a:spLocks noGrp="1"/>
          </p:cNvSpPr>
          <p:nvPr>
            <p:ph type="ftr" sz="quarter" idx="11"/>
          </p:nvPr>
        </p:nvSpPr>
        <p:spPr/>
        <p:txBody>
          <a:bodyPr/>
          <a:lstStyle/>
          <a:p>
            <a:r>
              <a:rPr lang="en-GB" dirty="0"/>
              <a:t>Concurrent and Parallel Systems</a:t>
            </a:r>
          </a:p>
        </p:txBody>
      </p:sp>
      <p:sp>
        <p:nvSpPr>
          <p:cNvPr id="7" name="Slide Number Placeholder 6">
            <a:extLst>
              <a:ext uri="{FF2B5EF4-FFF2-40B4-BE49-F238E27FC236}">
                <a16:creationId xmlns:a16="http://schemas.microsoft.com/office/drawing/2014/main" id="{D700226E-208B-4975-8032-B95D2AF1D0D2}"/>
              </a:ext>
            </a:extLst>
          </p:cNvPr>
          <p:cNvSpPr>
            <a:spLocks noGrp="1"/>
          </p:cNvSpPr>
          <p:nvPr>
            <p:ph type="sldNum" sz="quarter" idx="12"/>
          </p:nvPr>
        </p:nvSpPr>
        <p:spPr/>
        <p:txBody>
          <a:bodyPr/>
          <a:lstStyle/>
          <a:p>
            <a:fld id="{0BAF96D1-B9DA-402F-A25B-C4368516F537}" type="slidenum">
              <a:rPr lang="en-GB" smtClean="0"/>
              <a:t>‹#›</a:t>
            </a:fld>
            <a:endParaRPr lang="en-GB" dirty="0"/>
          </a:p>
        </p:txBody>
      </p:sp>
      <p:sp>
        <p:nvSpPr>
          <p:cNvPr id="8" name="Content Placeholder 2">
            <a:extLst>
              <a:ext uri="{FF2B5EF4-FFF2-40B4-BE49-F238E27FC236}">
                <a16:creationId xmlns:a16="http://schemas.microsoft.com/office/drawing/2014/main" id="{65D30106-F585-49DB-BB63-FF33B81B6A93}"/>
              </a:ext>
            </a:extLst>
          </p:cNvPr>
          <p:cNvSpPr>
            <a:spLocks noGrp="1"/>
          </p:cNvSpPr>
          <p:nvPr>
            <p:ph sz="half" idx="13"/>
          </p:nvPr>
        </p:nvSpPr>
        <p:spPr>
          <a:xfrm>
            <a:off x="834391" y="3708300"/>
            <a:ext cx="5181600" cy="2509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3">
            <a:extLst>
              <a:ext uri="{FF2B5EF4-FFF2-40B4-BE49-F238E27FC236}">
                <a16:creationId xmlns:a16="http://schemas.microsoft.com/office/drawing/2014/main" id="{D072B61C-D624-4D15-B1A6-DA7BB36A1908}"/>
              </a:ext>
            </a:extLst>
          </p:cNvPr>
          <p:cNvSpPr>
            <a:spLocks noGrp="1"/>
          </p:cNvSpPr>
          <p:nvPr>
            <p:ph sz="half" idx="14"/>
          </p:nvPr>
        </p:nvSpPr>
        <p:spPr>
          <a:xfrm>
            <a:off x="6176010" y="3708300"/>
            <a:ext cx="5181600" cy="250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1737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E2FA0F-C06C-42D1-8D7E-DF62D8A1CB43}"/>
              </a:ext>
            </a:extLst>
          </p:cNvPr>
          <p:cNvSpPr/>
          <p:nvPr userDrawn="1"/>
        </p:nvSpPr>
        <p:spPr>
          <a:xfrm>
            <a:off x="0" y="0"/>
            <a:ext cx="12192000" cy="1031125"/>
          </a:xfrm>
          <a:prstGeom prst="rect">
            <a:avLst/>
          </a:prstGeom>
          <a:solidFill>
            <a:srgbClr val="3333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09B9A22-EE1B-42E4-A8D5-832591746BA8}"/>
              </a:ext>
            </a:extLst>
          </p:cNvPr>
          <p:cNvSpPr>
            <a:spLocks noGrp="1"/>
          </p:cNvSpPr>
          <p:nvPr>
            <p:ph type="title"/>
          </p:nvPr>
        </p:nvSpPr>
        <p:spPr>
          <a:xfrm>
            <a:off x="839788" y="365125"/>
            <a:ext cx="10515600" cy="666000"/>
          </a:xfrm>
        </p:spPr>
        <p:txBody>
          <a:bodyPr/>
          <a:lstStyle>
            <a:lvl1pPr>
              <a:defRPr>
                <a:solidFill>
                  <a:schemeClr val="bg1"/>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C3BF022D-5580-4D9A-80E4-C71268EFD358}"/>
              </a:ext>
            </a:extLst>
          </p:cNvPr>
          <p:cNvSpPr>
            <a:spLocks noGrp="1"/>
          </p:cNvSpPr>
          <p:nvPr>
            <p:ph type="body" idx="1"/>
          </p:nvPr>
        </p:nvSpPr>
        <p:spPr>
          <a:xfrm>
            <a:off x="839788" y="1155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AE6D81-4431-4179-8748-57B2EAED405C}"/>
              </a:ext>
            </a:extLst>
          </p:cNvPr>
          <p:cNvSpPr>
            <a:spLocks noGrp="1"/>
          </p:cNvSpPr>
          <p:nvPr>
            <p:ph sz="half" idx="2"/>
          </p:nvPr>
        </p:nvSpPr>
        <p:spPr>
          <a:xfrm>
            <a:off x="839788" y="1979512"/>
            <a:ext cx="5157787" cy="42101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3A719D9-4D1A-43C1-82F1-D2B2FCEA1116}"/>
              </a:ext>
            </a:extLst>
          </p:cNvPr>
          <p:cNvSpPr>
            <a:spLocks noGrp="1"/>
          </p:cNvSpPr>
          <p:nvPr>
            <p:ph type="body" sz="quarter" idx="3"/>
          </p:nvPr>
        </p:nvSpPr>
        <p:spPr>
          <a:xfrm>
            <a:off x="6172200" y="1155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1FCFB9-97B0-4EA5-8FDF-6364E5F21413}"/>
              </a:ext>
            </a:extLst>
          </p:cNvPr>
          <p:cNvSpPr>
            <a:spLocks noGrp="1"/>
          </p:cNvSpPr>
          <p:nvPr>
            <p:ph sz="quarter" idx="4"/>
          </p:nvPr>
        </p:nvSpPr>
        <p:spPr>
          <a:xfrm>
            <a:off x="6172200" y="1979512"/>
            <a:ext cx="5183188" cy="42101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11FEE6F-06A4-4881-B224-D56A40166EA0}"/>
              </a:ext>
            </a:extLst>
          </p:cNvPr>
          <p:cNvSpPr>
            <a:spLocks noGrp="1"/>
          </p:cNvSpPr>
          <p:nvPr>
            <p:ph type="dt" sz="half" idx="10"/>
          </p:nvPr>
        </p:nvSpPr>
        <p:spPr/>
        <p:txBody>
          <a:bodyPr/>
          <a:lstStyle/>
          <a:p>
            <a:fld id="{363315C4-640E-4FB8-B8F6-99DA5299A2A8}" type="datetimeFigureOut">
              <a:rPr lang="en-GB" smtClean="0"/>
              <a:t>27/10/2022</a:t>
            </a:fld>
            <a:endParaRPr lang="en-GB"/>
          </a:p>
        </p:txBody>
      </p:sp>
      <p:sp>
        <p:nvSpPr>
          <p:cNvPr id="8" name="Footer Placeholder 7">
            <a:extLst>
              <a:ext uri="{FF2B5EF4-FFF2-40B4-BE49-F238E27FC236}">
                <a16:creationId xmlns:a16="http://schemas.microsoft.com/office/drawing/2014/main" id="{8C3AC30E-8D9A-4759-9DCA-DFCD7FC7E62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63E60C7-A874-4D4A-818B-57AA80B51A79}"/>
              </a:ext>
            </a:extLst>
          </p:cNvPr>
          <p:cNvSpPr>
            <a:spLocks noGrp="1"/>
          </p:cNvSpPr>
          <p:nvPr>
            <p:ph type="sldNum" sz="quarter" idx="12"/>
          </p:nvPr>
        </p:nvSpPr>
        <p:spPr/>
        <p:txBody>
          <a:bodyPr/>
          <a:lstStyle/>
          <a:p>
            <a:fld id="{0BAF96D1-B9DA-402F-A25B-C4368516F537}" type="slidenum">
              <a:rPr lang="en-GB" smtClean="0"/>
              <a:t>‹#›</a:t>
            </a:fld>
            <a:endParaRPr lang="en-GB"/>
          </a:p>
        </p:txBody>
      </p:sp>
    </p:spTree>
    <p:extLst>
      <p:ext uri="{BB962C8B-B14F-4D97-AF65-F5344CB8AC3E}">
        <p14:creationId xmlns:p14="http://schemas.microsoft.com/office/powerpoint/2010/main" val="1476123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F829652-DA46-4A41-A63A-4F5E0BB8C74D}"/>
              </a:ext>
            </a:extLst>
          </p:cNvPr>
          <p:cNvSpPr/>
          <p:nvPr userDrawn="1"/>
        </p:nvSpPr>
        <p:spPr>
          <a:xfrm>
            <a:off x="0" y="0"/>
            <a:ext cx="12192000" cy="1031125"/>
          </a:xfrm>
          <a:prstGeom prst="rect">
            <a:avLst/>
          </a:prstGeom>
          <a:solidFill>
            <a:srgbClr val="3333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9B597DE4-8649-4E5C-AD49-C4A7573E2A65}"/>
              </a:ext>
            </a:extLst>
          </p:cNvPr>
          <p:cNvSpPr>
            <a:spLocks noGrp="1"/>
          </p:cNvSpPr>
          <p:nvPr>
            <p:ph type="title"/>
          </p:nvPr>
        </p:nvSpPr>
        <p:spPr>
          <a:xfrm>
            <a:off x="838200" y="365125"/>
            <a:ext cx="10515600" cy="666000"/>
          </a:xfrm>
        </p:spPr>
        <p:txBody>
          <a:bodyPr/>
          <a:lstStyle>
            <a:lvl1pPr>
              <a:defRPr>
                <a:solidFill>
                  <a:schemeClr val="bg1"/>
                </a:solidFill>
              </a:defRPr>
            </a:lvl1pPr>
          </a:lstStyle>
          <a:p>
            <a:r>
              <a:rPr lang="en-US" dirty="0"/>
              <a:t>Click to edit Master title style</a:t>
            </a:r>
            <a:endParaRPr lang="en-GB" dirty="0"/>
          </a:p>
        </p:txBody>
      </p:sp>
      <p:sp>
        <p:nvSpPr>
          <p:cNvPr id="3" name="Date Placeholder 2">
            <a:extLst>
              <a:ext uri="{FF2B5EF4-FFF2-40B4-BE49-F238E27FC236}">
                <a16:creationId xmlns:a16="http://schemas.microsoft.com/office/drawing/2014/main" id="{BCD704C6-06BC-4D8B-8196-92E0E28EA477}"/>
              </a:ext>
            </a:extLst>
          </p:cNvPr>
          <p:cNvSpPr>
            <a:spLocks noGrp="1"/>
          </p:cNvSpPr>
          <p:nvPr>
            <p:ph type="dt" sz="half" idx="10"/>
          </p:nvPr>
        </p:nvSpPr>
        <p:spPr/>
        <p:txBody>
          <a:bodyPr/>
          <a:lstStyle/>
          <a:p>
            <a:fld id="{363315C4-640E-4FB8-B8F6-99DA5299A2A8}" type="datetimeFigureOut">
              <a:rPr lang="en-GB" smtClean="0"/>
              <a:t>27/10/2022</a:t>
            </a:fld>
            <a:endParaRPr lang="en-GB"/>
          </a:p>
        </p:txBody>
      </p:sp>
      <p:sp>
        <p:nvSpPr>
          <p:cNvPr id="4" name="Footer Placeholder 3">
            <a:extLst>
              <a:ext uri="{FF2B5EF4-FFF2-40B4-BE49-F238E27FC236}">
                <a16:creationId xmlns:a16="http://schemas.microsoft.com/office/drawing/2014/main" id="{70C26F1E-E296-4F02-87F7-8D9FD052B0D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334FCA0-8377-4BE9-A688-8107C440E49C}"/>
              </a:ext>
            </a:extLst>
          </p:cNvPr>
          <p:cNvSpPr>
            <a:spLocks noGrp="1"/>
          </p:cNvSpPr>
          <p:nvPr>
            <p:ph type="sldNum" sz="quarter" idx="12"/>
          </p:nvPr>
        </p:nvSpPr>
        <p:spPr/>
        <p:txBody>
          <a:bodyPr/>
          <a:lstStyle/>
          <a:p>
            <a:fld id="{0BAF96D1-B9DA-402F-A25B-C4368516F537}" type="slidenum">
              <a:rPr lang="en-GB" smtClean="0"/>
              <a:t>‹#›</a:t>
            </a:fld>
            <a:endParaRPr lang="en-GB"/>
          </a:p>
        </p:txBody>
      </p:sp>
    </p:spTree>
    <p:extLst>
      <p:ext uri="{BB962C8B-B14F-4D97-AF65-F5344CB8AC3E}">
        <p14:creationId xmlns:p14="http://schemas.microsoft.com/office/powerpoint/2010/main" val="1572624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F96BC3-E398-4A12-B19D-DF5E37F5C356}"/>
              </a:ext>
            </a:extLst>
          </p:cNvPr>
          <p:cNvSpPr>
            <a:spLocks noGrp="1"/>
          </p:cNvSpPr>
          <p:nvPr>
            <p:ph type="dt" sz="half" idx="10"/>
          </p:nvPr>
        </p:nvSpPr>
        <p:spPr/>
        <p:txBody>
          <a:bodyPr/>
          <a:lstStyle/>
          <a:p>
            <a:fld id="{363315C4-640E-4FB8-B8F6-99DA5299A2A8}" type="datetimeFigureOut">
              <a:rPr lang="en-GB" smtClean="0"/>
              <a:t>27/10/2022</a:t>
            </a:fld>
            <a:endParaRPr lang="en-GB"/>
          </a:p>
        </p:txBody>
      </p:sp>
      <p:sp>
        <p:nvSpPr>
          <p:cNvPr id="3" name="Footer Placeholder 2">
            <a:extLst>
              <a:ext uri="{FF2B5EF4-FFF2-40B4-BE49-F238E27FC236}">
                <a16:creationId xmlns:a16="http://schemas.microsoft.com/office/drawing/2014/main" id="{642FA10C-52FB-443B-AA90-C8DFD5DB590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B0DB7BC-45DA-4496-B80F-401204465A4E}"/>
              </a:ext>
            </a:extLst>
          </p:cNvPr>
          <p:cNvSpPr>
            <a:spLocks noGrp="1"/>
          </p:cNvSpPr>
          <p:nvPr>
            <p:ph type="sldNum" sz="quarter" idx="12"/>
          </p:nvPr>
        </p:nvSpPr>
        <p:spPr/>
        <p:txBody>
          <a:bodyPr/>
          <a:lstStyle/>
          <a:p>
            <a:fld id="{0BAF96D1-B9DA-402F-A25B-C4368516F537}" type="slidenum">
              <a:rPr lang="en-GB" smtClean="0"/>
              <a:t>‹#›</a:t>
            </a:fld>
            <a:endParaRPr lang="en-GB"/>
          </a:p>
        </p:txBody>
      </p:sp>
    </p:spTree>
    <p:extLst>
      <p:ext uri="{BB962C8B-B14F-4D97-AF65-F5344CB8AC3E}">
        <p14:creationId xmlns:p14="http://schemas.microsoft.com/office/powerpoint/2010/main" val="2271295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8C2B7-839F-451D-97A8-622A5E9C6D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CB8BEF5-54C3-492E-ABDE-207A23D2C3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54FD678-F9AC-4760-A5C6-5B91A8EC39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167BED-6004-46E6-97DE-1B57FD2BCA82}"/>
              </a:ext>
            </a:extLst>
          </p:cNvPr>
          <p:cNvSpPr>
            <a:spLocks noGrp="1"/>
          </p:cNvSpPr>
          <p:nvPr>
            <p:ph type="dt" sz="half" idx="10"/>
          </p:nvPr>
        </p:nvSpPr>
        <p:spPr/>
        <p:txBody>
          <a:bodyPr/>
          <a:lstStyle/>
          <a:p>
            <a:fld id="{363315C4-640E-4FB8-B8F6-99DA5299A2A8}" type="datetimeFigureOut">
              <a:rPr lang="en-GB" smtClean="0"/>
              <a:t>27/10/2022</a:t>
            </a:fld>
            <a:endParaRPr lang="en-GB"/>
          </a:p>
        </p:txBody>
      </p:sp>
      <p:sp>
        <p:nvSpPr>
          <p:cNvPr id="6" name="Footer Placeholder 5">
            <a:extLst>
              <a:ext uri="{FF2B5EF4-FFF2-40B4-BE49-F238E27FC236}">
                <a16:creationId xmlns:a16="http://schemas.microsoft.com/office/drawing/2014/main" id="{E4B572FD-DCE9-414C-9E61-8655686CDD0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B4895F1-8C3B-4FAF-9AB4-66446A807DE5}"/>
              </a:ext>
            </a:extLst>
          </p:cNvPr>
          <p:cNvSpPr>
            <a:spLocks noGrp="1"/>
          </p:cNvSpPr>
          <p:nvPr>
            <p:ph type="sldNum" sz="quarter" idx="12"/>
          </p:nvPr>
        </p:nvSpPr>
        <p:spPr/>
        <p:txBody>
          <a:bodyPr/>
          <a:lstStyle/>
          <a:p>
            <a:fld id="{0BAF96D1-B9DA-402F-A25B-C4368516F537}" type="slidenum">
              <a:rPr lang="en-GB" smtClean="0"/>
              <a:t>‹#›</a:t>
            </a:fld>
            <a:endParaRPr lang="en-GB"/>
          </a:p>
        </p:txBody>
      </p:sp>
    </p:spTree>
    <p:extLst>
      <p:ext uri="{BB962C8B-B14F-4D97-AF65-F5344CB8AC3E}">
        <p14:creationId xmlns:p14="http://schemas.microsoft.com/office/powerpoint/2010/main" val="2486673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E08817-360C-4E0C-B5BE-EF4D8B2348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4DA863C-5888-4E2A-B20E-C975143B4D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1BE689-C699-4702-88A7-01EFF6AD04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3315C4-640E-4FB8-B8F6-99DA5299A2A8}" type="datetimeFigureOut">
              <a:rPr lang="en-GB" smtClean="0"/>
              <a:t>27/10/2022</a:t>
            </a:fld>
            <a:endParaRPr lang="en-GB"/>
          </a:p>
        </p:txBody>
      </p:sp>
      <p:sp>
        <p:nvSpPr>
          <p:cNvPr id="5" name="Footer Placeholder 4">
            <a:extLst>
              <a:ext uri="{FF2B5EF4-FFF2-40B4-BE49-F238E27FC236}">
                <a16:creationId xmlns:a16="http://schemas.microsoft.com/office/drawing/2014/main" id="{B34599C8-8839-4F88-B904-56A23B23C2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E02FB67-E3B9-443E-89DC-2DFDB7B6EA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AF96D1-B9DA-402F-A25B-C4368516F537}" type="slidenum">
              <a:rPr lang="en-GB" smtClean="0"/>
              <a:t>‹#›</a:t>
            </a:fld>
            <a:endParaRPr lang="en-GB"/>
          </a:p>
        </p:txBody>
      </p:sp>
    </p:spTree>
    <p:extLst>
      <p:ext uri="{BB962C8B-B14F-4D97-AF65-F5344CB8AC3E}">
        <p14:creationId xmlns:p14="http://schemas.microsoft.com/office/powerpoint/2010/main" val="3734026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17BEB-BEBE-4E8B-A1A9-D33EF8D49711}"/>
              </a:ext>
            </a:extLst>
          </p:cNvPr>
          <p:cNvSpPr>
            <a:spLocks noGrp="1"/>
          </p:cNvSpPr>
          <p:nvPr>
            <p:ph type="ctrTitle"/>
          </p:nvPr>
        </p:nvSpPr>
        <p:spPr/>
        <p:txBody>
          <a:bodyPr>
            <a:normAutofit fontScale="90000"/>
          </a:bodyPr>
          <a:lstStyle/>
          <a:p>
            <a:r>
              <a:rPr lang="en-GB" dirty="0"/>
              <a:t>Concurrent and Parallel Systems</a:t>
            </a:r>
            <a:br>
              <a:rPr lang="en-GB" dirty="0"/>
            </a:br>
            <a:r>
              <a:rPr lang="en-GB" dirty="0"/>
              <a:t>Thread prioritization – R/W lock</a:t>
            </a:r>
          </a:p>
        </p:txBody>
      </p:sp>
      <p:sp>
        <p:nvSpPr>
          <p:cNvPr id="3" name="Subtitle 2">
            <a:extLst>
              <a:ext uri="{FF2B5EF4-FFF2-40B4-BE49-F238E27FC236}">
                <a16:creationId xmlns:a16="http://schemas.microsoft.com/office/drawing/2014/main" id="{B29A1B52-997A-4E22-8749-9A482C2ABA55}"/>
              </a:ext>
            </a:extLst>
          </p:cNvPr>
          <p:cNvSpPr>
            <a:spLocks noGrp="1"/>
          </p:cNvSpPr>
          <p:nvPr>
            <p:ph type="subTitle" idx="1"/>
          </p:nvPr>
        </p:nvSpPr>
        <p:spPr>
          <a:xfrm>
            <a:off x="1524000" y="3602038"/>
            <a:ext cx="9144000" cy="2789618"/>
          </a:xfrm>
        </p:spPr>
        <p:txBody>
          <a:bodyPr>
            <a:normAutofit/>
          </a:bodyPr>
          <a:lstStyle/>
          <a:p>
            <a:r>
              <a:rPr lang="en-GB" dirty="0"/>
              <a:t>Dr Sergio Davies &lt;sergio.davies@shu.ac.uk&gt;</a:t>
            </a:r>
          </a:p>
          <a:p>
            <a:endParaRPr lang="en-GB" dirty="0"/>
          </a:p>
          <a:p>
            <a:r>
              <a:rPr lang="en-GB" dirty="0"/>
              <a:t>Department of computing</a:t>
            </a:r>
          </a:p>
          <a:p>
            <a:r>
              <a:rPr lang="en-GB" dirty="0"/>
              <a:t>Sheffield Hallam University</a:t>
            </a:r>
          </a:p>
          <a:p>
            <a:endParaRPr lang="en-GB" dirty="0"/>
          </a:p>
          <a:p>
            <a:r>
              <a:rPr lang="en-GB" dirty="0"/>
              <a:t>28 October 2022</a:t>
            </a:r>
          </a:p>
        </p:txBody>
      </p:sp>
    </p:spTree>
    <p:extLst>
      <p:ext uri="{BB962C8B-B14F-4D97-AF65-F5344CB8AC3E}">
        <p14:creationId xmlns:p14="http://schemas.microsoft.com/office/powerpoint/2010/main" val="817540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706C3-0F14-4DF7-AF35-420668DE95C2}"/>
              </a:ext>
            </a:extLst>
          </p:cNvPr>
          <p:cNvSpPr>
            <a:spLocks noGrp="1"/>
          </p:cNvSpPr>
          <p:nvPr>
            <p:ph type="title"/>
          </p:nvPr>
        </p:nvSpPr>
        <p:spPr/>
        <p:txBody>
          <a:bodyPr>
            <a:normAutofit fontScale="90000"/>
          </a:bodyPr>
          <a:lstStyle/>
          <a:p>
            <a:r>
              <a:rPr lang="en-GB" dirty="0"/>
              <a:t>Mutex</a:t>
            </a:r>
          </a:p>
        </p:txBody>
      </p:sp>
      <p:sp>
        <p:nvSpPr>
          <p:cNvPr id="3" name="Content Placeholder 2">
            <a:extLst>
              <a:ext uri="{FF2B5EF4-FFF2-40B4-BE49-F238E27FC236}">
                <a16:creationId xmlns:a16="http://schemas.microsoft.com/office/drawing/2014/main" id="{4A6F0814-E685-440E-ABF9-0EB33292039C}"/>
              </a:ext>
            </a:extLst>
          </p:cNvPr>
          <p:cNvSpPr>
            <a:spLocks noGrp="1"/>
          </p:cNvSpPr>
          <p:nvPr>
            <p:ph idx="1"/>
          </p:nvPr>
        </p:nvSpPr>
        <p:spPr/>
        <p:txBody>
          <a:bodyPr/>
          <a:lstStyle/>
          <a:p>
            <a:r>
              <a:rPr lang="en-GB" dirty="0"/>
              <a:t>Mutual exclusivity among threads</a:t>
            </a:r>
          </a:p>
          <a:p>
            <a:pPr marL="0" indent="0">
              <a:buNone/>
            </a:pPr>
            <a:endParaRPr lang="en-GB" dirty="0"/>
          </a:p>
        </p:txBody>
      </p:sp>
      <p:pic>
        <p:nvPicPr>
          <p:cNvPr id="7" name="Picture 6">
            <a:extLst>
              <a:ext uri="{FF2B5EF4-FFF2-40B4-BE49-F238E27FC236}">
                <a16:creationId xmlns:a16="http://schemas.microsoft.com/office/drawing/2014/main" id="{EB81E2B2-AF27-4DDE-96A1-DACA79DF9A2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8201" y="2441173"/>
            <a:ext cx="10515597" cy="3901812"/>
          </a:xfrm>
          <a:prstGeom prst="rect">
            <a:avLst/>
          </a:prstGeom>
        </p:spPr>
      </p:pic>
    </p:spTree>
    <p:extLst>
      <p:ext uri="{BB962C8B-B14F-4D97-AF65-F5344CB8AC3E}">
        <p14:creationId xmlns:p14="http://schemas.microsoft.com/office/powerpoint/2010/main" val="2206366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706C3-0F14-4DF7-AF35-420668DE95C2}"/>
              </a:ext>
            </a:extLst>
          </p:cNvPr>
          <p:cNvSpPr>
            <a:spLocks noGrp="1"/>
          </p:cNvSpPr>
          <p:nvPr>
            <p:ph type="title"/>
          </p:nvPr>
        </p:nvSpPr>
        <p:spPr/>
        <p:txBody>
          <a:bodyPr>
            <a:normAutofit fontScale="90000"/>
          </a:bodyPr>
          <a:lstStyle/>
          <a:p>
            <a:r>
              <a:rPr lang="en-GB" dirty="0"/>
              <a:t>Mutex</a:t>
            </a:r>
          </a:p>
        </p:txBody>
      </p:sp>
      <p:sp>
        <p:nvSpPr>
          <p:cNvPr id="3" name="Content Placeholder 2">
            <a:extLst>
              <a:ext uri="{FF2B5EF4-FFF2-40B4-BE49-F238E27FC236}">
                <a16:creationId xmlns:a16="http://schemas.microsoft.com/office/drawing/2014/main" id="{4A6F0814-E685-440E-ABF9-0EB33292039C}"/>
              </a:ext>
            </a:extLst>
          </p:cNvPr>
          <p:cNvSpPr>
            <a:spLocks noGrp="1"/>
          </p:cNvSpPr>
          <p:nvPr>
            <p:ph idx="1"/>
          </p:nvPr>
        </p:nvSpPr>
        <p:spPr/>
        <p:txBody>
          <a:bodyPr/>
          <a:lstStyle/>
          <a:p>
            <a:r>
              <a:rPr lang="en-GB" dirty="0"/>
              <a:t>Mutual exclusivity among threads</a:t>
            </a:r>
          </a:p>
          <a:p>
            <a:r>
              <a:rPr lang="en-GB" dirty="0"/>
              <a:t>Is this exclusivity really required?</a:t>
            </a:r>
          </a:p>
          <a:p>
            <a:pPr marL="0" indent="0">
              <a:buNone/>
            </a:pPr>
            <a:endParaRPr lang="en-GB" dirty="0"/>
          </a:p>
        </p:txBody>
      </p:sp>
      <p:pic>
        <p:nvPicPr>
          <p:cNvPr id="7" name="Picture 6">
            <a:extLst>
              <a:ext uri="{FF2B5EF4-FFF2-40B4-BE49-F238E27FC236}">
                <a16:creationId xmlns:a16="http://schemas.microsoft.com/office/drawing/2014/main" id="{EB81E2B2-AF27-4DDE-96A1-DACA79DF9A2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8201" y="2441173"/>
            <a:ext cx="10515597" cy="3901812"/>
          </a:xfrm>
          <a:prstGeom prst="rect">
            <a:avLst/>
          </a:prstGeom>
        </p:spPr>
      </p:pic>
    </p:spTree>
    <p:extLst>
      <p:ext uri="{BB962C8B-B14F-4D97-AF65-F5344CB8AC3E}">
        <p14:creationId xmlns:p14="http://schemas.microsoft.com/office/powerpoint/2010/main" val="348872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706C3-0F14-4DF7-AF35-420668DE95C2}"/>
              </a:ext>
            </a:extLst>
          </p:cNvPr>
          <p:cNvSpPr>
            <a:spLocks noGrp="1"/>
          </p:cNvSpPr>
          <p:nvPr>
            <p:ph type="title"/>
          </p:nvPr>
        </p:nvSpPr>
        <p:spPr/>
        <p:txBody>
          <a:bodyPr>
            <a:normAutofit fontScale="90000"/>
          </a:bodyPr>
          <a:lstStyle/>
          <a:p>
            <a:r>
              <a:rPr lang="en-GB" dirty="0"/>
              <a:t>Readers / Writer lock</a:t>
            </a:r>
          </a:p>
        </p:txBody>
      </p:sp>
      <p:sp>
        <p:nvSpPr>
          <p:cNvPr id="3" name="Content Placeholder 2">
            <a:extLst>
              <a:ext uri="{FF2B5EF4-FFF2-40B4-BE49-F238E27FC236}">
                <a16:creationId xmlns:a16="http://schemas.microsoft.com/office/drawing/2014/main" id="{4A6F0814-E685-440E-ABF9-0EB33292039C}"/>
              </a:ext>
            </a:extLst>
          </p:cNvPr>
          <p:cNvSpPr>
            <a:spLocks noGrp="1"/>
          </p:cNvSpPr>
          <p:nvPr>
            <p:ph idx="1"/>
          </p:nvPr>
        </p:nvSpPr>
        <p:spPr/>
        <p:txBody>
          <a:bodyPr/>
          <a:lstStyle/>
          <a:p>
            <a:r>
              <a:rPr lang="en-GB" dirty="0"/>
              <a:t>More concurrency in accessing the resource in reading</a:t>
            </a:r>
          </a:p>
          <a:p>
            <a:pPr marL="0" indent="0">
              <a:buNone/>
            </a:pPr>
            <a:endParaRPr lang="en-GB" dirty="0"/>
          </a:p>
        </p:txBody>
      </p:sp>
      <p:pic>
        <p:nvPicPr>
          <p:cNvPr id="7" name="Picture 6">
            <a:extLst>
              <a:ext uri="{FF2B5EF4-FFF2-40B4-BE49-F238E27FC236}">
                <a16:creationId xmlns:a16="http://schemas.microsoft.com/office/drawing/2014/main" id="{EB81E2B2-AF27-4DDE-96A1-DACA79DF9A2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8201" y="2441173"/>
            <a:ext cx="10515597" cy="3901811"/>
          </a:xfrm>
          <a:prstGeom prst="rect">
            <a:avLst/>
          </a:prstGeom>
        </p:spPr>
      </p:pic>
    </p:spTree>
    <p:extLst>
      <p:ext uri="{BB962C8B-B14F-4D97-AF65-F5344CB8AC3E}">
        <p14:creationId xmlns:p14="http://schemas.microsoft.com/office/powerpoint/2010/main" val="3928614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706C3-0F14-4DF7-AF35-420668DE95C2}"/>
              </a:ext>
            </a:extLst>
          </p:cNvPr>
          <p:cNvSpPr>
            <a:spLocks noGrp="1"/>
          </p:cNvSpPr>
          <p:nvPr>
            <p:ph type="title"/>
          </p:nvPr>
        </p:nvSpPr>
        <p:spPr/>
        <p:txBody>
          <a:bodyPr>
            <a:normAutofit fontScale="90000"/>
          </a:bodyPr>
          <a:lstStyle/>
          <a:p>
            <a:r>
              <a:rPr lang="en-GB" dirty="0"/>
              <a:t>Readers / Writer lock</a:t>
            </a:r>
          </a:p>
        </p:txBody>
      </p:sp>
      <p:sp>
        <p:nvSpPr>
          <p:cNvPr id="3" name="Content Placeholder 2">
            <a:extLst>
              <a:ext uri="{FF2B5EF4-FFF2-40B4-BE49-F238E27FC236}">
                <a16:creationId xmlns:a16="http://schemas.microsoft.com/office/drawing/2014/main" id="{4A6F0814-E685-440E-ABF9-0EB33292039C}"/>
              </a:ext>
            </a:extLst>
          </p:cNvPr>
          <p:cNvSpPr>
            <a:spLocks noGrp="1"/>
          </p:cNvSpPr>
          <p:nvPr>
            <p:ph idx="1"/>
          </p:nvPr>
        </p:nvSpPr>
        <p:spPr/>
        <p:txBody>
          <a:bodyPr/>
          <a:lstStyle/>
          <a:p>
            <a:r>
              <a:rPr lang="en-GB" dirty="0"/>
              <a:t>More concurrency in accessing the resource in reading</a:t>
            </a:r>
          </a:p>
          <a:p>
            <a:r>
              <a:rPr lang="en-GB" dirty="0"/>
              <a:t>Exclusive access for writing</a:t>
            </a:r>
          </a:p>
          <a:p>
            <a:pPr marL="0" indent="0">
              <a:buNone/>
            </a:pPr>
            <a:endParaRPr lang="en-GB" dirty="0"/>
          </a:p>
        </p:txBody>
      </p:sp>
      <p:pic>
        <p:nvPicPr>
          <p:cNvPr id="7" name="Picture 6">
            <a:extLst>
              <a:ext uri="{FF2B5EF4-FFF2-40B4-BE49-F238E27FC236}">
                <a16:creationId xmlns:a16="http://schemas.microsoft.com/office/drawing/2014/main" id="{EB81E2B2-AF27-4DDE-96A1-DACA79DF9A2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8202" y="2441173"/>
            <a:ext cx="10515595" cy="3901811"/>
          </a:xfrm>
          <a:prstGeom prst="rect">
            <a:avLst/>
          </a:prstGeom>
        </p:spPr>
      </p:pic>
    </p:spTree>
    <p:extLst>
      <p:ext uri="{BB962C8B-B14F-4D97-AF65-F5344CB8AC3E}">
        <p14:creationId xmlns:p14="http://schemas.microsoft.com/office/powerpoint/2010/main" val="542540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6CD90-C371-4DEA-A49C-8F5D35FE0709}"/>
              </a:ext>
            </a:extLst>
          </p:cNvPr>
          <p:cNvSpPr>
            <a:spLocks noGrp="1"/>
          </p:cNvSpPr>
          <p:nvPr>
            <p:ph type="title"/>
          </p:nvPr>
        </p:nvSpPr>
        <p:spPr/>
        <p:txBody>
          <a:bodyPr>
            <a:normAutofit fontScale="90000"/>
          </a:bodyPr>
          <a:lstStyle/>
          <a:p>
            <a:r>
              <a:rPr lang="en-GB" dirty="0"/>
              <a:t>Mutex and lock in C++</a:t>
            </a:r>
          </a:p>
        </p:txBody>
      </p:sp>
      <p:sp>
        <p:nvSpPr>
          <p:cNvPr id="3" name="Content Placeholder 2">
            <a:extLst>
              <a:ext uri="{FF2B5EF4-FFF2-40B4-BE49-F238E27FC236}">
                <a16:creationId xmlns:a16="http://schemas.microsoft.com/office/drawing/2014/main" id="{48642F73-CE3F-439F-92D2-2220340FD8BF}"/>
              </a:ext>
            </a:extLst>
          </p:cNvPr>
          <p:cNvSpPr>
            <a:spLocks noGrp="1"/>
          </p:cNvSpPr>
          <p:nvPr>
            <p:ph idx="1"/>
          </p:nvPr>
        </p:nvSpPr>
        <p:spPr/>
        <p:txBody>
          <a:bodyPr/>
          <a:lstStyle/>
          <a:p>
            <a:r>
              <a:rPr lang="en-GB" b="1" dirty="0"/>
              <a:t>Mutex (std::mutex) </a:t>
            </a:r>
            <a:r>
              <a:rPr lang="en-GB" dirty="0"/>
              <a:t>– Mutual exclusion object</a:t>
            </a:r>
          </a:p>
          <a:p>
            <a:pPr lvl="1"/>
            <a:r>
              <a:rPr lang="en-GB" dirty="0" err="1"/>
              <a:t>std</a:t>
            </a:r>
            <a:r>
              <a:rPr lang="en-GB" dirty="0"/>
              <a:t>::</a:t>
            </a:r>
            <a:r>
              <a:rPr lang="en-GB" dirty="0" err="1"/>
              <a:t>mutex</a:t>
            </a:r>
            <a:r>
              <a:rPr lang="en-GB" dirty="0"/>
              <a:t>::lock() – lock the mutex – i.e. enter the critical section;</a:t>
            </a:r>
          </a:p>
          <a:p>
            <a:pPr lvl="1"/>
            <a:r>
              <a:rPr lang="en-GB" dirty="0" err="1"/>
              <a:t>std</a:t>
            </a:r>
            <a:r>
              <a:rPr lang="en-GB" dirty="0"/>
              <a:t>::</a:t>
            </a:r>
            <a:r>
              <a:rPr lang="en-GB" dirty="0" err="1"/>
              <a:t>mutex</a:t>
            </a:r>
            <a:r>
              <a:rPr lang="en-GB" dirty="0"/>
              <a:t>::unlock() – unlock the mutex – i.e. exit the critical section;</a:t>
            </a:r>
          </a:p>
          <a:p>
            <a:endParaRPr lang="en-GB" dirty="0"/>
          </a:p>
          <a:p>
            <a:r>
              <a:rPr lang="en-GB" b="1" dirty="0"/>
              <a:t>Exclusive lock</a:t>
            </a:r>
            <a:br>
              <a:rPr lang="en-GB" b="1" dirty="0"/>
            </a:br>
            <a:r>
              <a:rPr lang="en-GB" b="1" dirty="0" err="1"/>
              <a:t>std</a:t>
            </a:r>
            <a:r>
              <a:rPr lang="en-GB" b="1" dirty="0"/>
              <a:t>::</a:t>
            </a:r>
            <a:r>
              <a:rPr lang="en-GB" b="1" dirty="0" err="1"/>
              <a:t>unique_lock</a:t>
            </a:r>
            <a:r>
              <a:rPr lang="en-GB" b="1" dirty="0"/>
              <a:t>&lt;std::mutex&gt; lock(</a:t>
            </a:r>
            <a:r>
              <a:rPr lang="en-GB" b="1" dirty="0" err="1"/>
              <a:t>mutex</a:t>
            </a:r>
            <a:r>
              <a:rPr lang="en-GB" b="1" dirty="0"/>
              <a:t>)</a:t>
            </a:r>
            <a:br>
              <a:rPr lang="en-GB" b="1" dirty="0"/>
            </a:br>
            <a:r>
              <a:rPr lang="en-GB" dirty="0"/>
              <a:t>An exclusive lock that uses a mutex to ensure a critical section of the code is accessed by one thread at a time;</a:t>
            </a:r>
          </a:p>
          <a:p>
            <a:pPr marL="0" indent="0">
              <a:buNone/>
            </a:pPr>
            <a:endParaRPr lang="en-GB" dirty="0"/>
          </a:p>
        </p:txBody>
      </p:sp>
    </p:spTree>
    <p:extLst>
      <p:ext uri="{BB962C8B-B14F-4D97-AF65-F5344CB8AC3E}">
        <p14:creationId xmlns:p14="http://schemas.microsoft.com/office/powerpoint/2010/main" val="321738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1C3CF-A584-4A1B-98EB-AC49996784EE}"/>
              </a:ext>
            </a:extLst>
          </p:cNvPr>
          <p:cNvSpPr>
            <a:spLocks noGrp="1"/>
          </p:cNvSpPr>
          <p:nvPr>
            <p:ph type="title"/>
          </p:nvPr>
        </p:nvSpPr>
        <p:spPr/>
        <p:txBody>
          <a:bodyPr>
            <a:normAutofit fontScale="90000"/>
          </a:bodyPr>
          <a:lstStyle/>
          <a:p>
            <a:r>
              <a:rPr lang="en-GB"/>
              <a:t>Run example – ex13</a:t>
            </a:r>
            <a:endParaRPr lang="en-GB" dirty="0"/>
          </a:p>
        </p:txBody>
      </p:sp>
      <p:sp>
        <p:nvSpPr>
          <p:cNvPr id="3" name="Content Placeholder 2">
            <a:extLst>
              <a:ext uri="{FF2B5EF4-FFF2-40B4-BE49-F238E27FC236}">
                <a16:creationId xmlns:a16="http://schemas.microsoft.com/office/drawing/2014/main" id="{74E1594C-4656-4802-80A6-5F337A6FAD46}"/>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84111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6CD90-C371-4DEA-A49C-8F5D35FE0709}"/>
              </a:ext>
            </a:extLst>
          </p:cNvPr>
          <p:cNvSpPr>
            <a:spLocks noGrp="1"/>
          </p:cNvSpPr>
          <p:nvPr>
            <p:ph type="title"/>
          </p:nvPr>
        </p:nvSpPr>
        <p:spPr/>
        <p:txBody>
          <a:bodyPr>
            <a:normAutofit fontScale="90000"/>
          </a:bodyPr>
          <a:lstStyle/>
          <a:p>
            <a:r>
              <a:rPr lang="en-GB" dirty="0"/>
              <a:t>Shared </a:t>
            </a:r>
            <a:r>
              <a:rPr lang="en-GB" dirty="0" err="1"/>
              <a:t>mutex</a:t>
            </a:r>
            <a:r>
              <a:rPr lang="en-GB" dirty="0"/>
              <a:t> in C++</a:t>
            </a:r>
          </a:p>
        </p:txBody>
      </p:sp>
      <p:sp>
        <p:nvSpPr>
          <p:cNvPr id="3" name="Content Placeholder 2">
            <a:extLst>
              <a:ext uri="{FF2B5EF4-FFF2-40B4-BE49-F238E27FC236}">
                <a16:creationId xmlns:a16="http://schemas.microsoft.com/office/drawing/2014/main" id="{48642F73-CE3F-439F-92D2-2220340FD8BF}"/>
              </a:ext>
            </a:extLst>
          </p:cNvPr>
          <p:cNvSpPr>
            <a:spLocks noGrp="1"/>
          </p:cNvSpPr>
          <p:nvPr>
            <p:ph idx="1"/>
          </p:nvPr>
        </p:nvSpPr>
        <p:spPr/>
        <p:txBody>
          <a:bodyPr>
            <a:normAutofit/>
          </a:bodyPr>
          <a:lstStyle/>
          <a:p>
            <a:r>
              <a:rPr lang="en-GB" b="1" dirty="0" err="1"/>
              <a:t>std</a:t>
            </a:r>
            <a:r>
              <a:rPr lang="en-GB" b="1" dirty="0"/>
              <a:t>::</a:t>
            </a:r>
            <a:r>
              <a:rPr lang="en-GB" b="1" dirty="0" err="1"/>
              <a:t>shared_mutex</a:t>
            </a:r>
            <a:r>
              <a:rPr lang="en-GB" b="1" dirty="0"/>
              <a:t> </a:t>
            </a:r>
            <a:r>
              <a:rPr lang="en-GB" dirty="0"/>
              <a:t>– Mutual exclusion object with two levels of access:</a:t>
            </a:r>
          </a:p>
          <a:p>
            <a:pPr lvl="1"/>
            <a:r>
              <a:rPr lang="en-GB" b="1" dirty="0"/>
              <a:t>Reader</a:t>
            </a:r>
            <a:r>
              <a:rPr lang="en-GB" dirty="0"/>
              <a:t> - several threads can share ownership of the same mutex.</a:t>
            </a:r>
          </a:p>
          <a:p>
            <a:pPr lvl="1"/>
            <a:r>
              <a:rPr lang="en-GB" dirty="0" err="1"/>
              <a:t>std</a:t>
            </a:r>
            <a:r>
              <a:rPr lang="en-GB" dirty="0"/>
              <a:t>::</a:t>
            </a:r>
            <a:r>
              <a:rPr lang="en-GB" dirty="0" err="1"/>
              <a:t>shared_mutex</a:t>
            </a:r>
            <a:r>
              <a:rPr lang="en-GB" dirty="0"/>
              <a:t>::</a:t>
            </a:r>
            <a:r>
              <a:rPr lang="en-GB" dirty="0" err="1"/>
              <a:t>lock_shared</a:t>
            </a:r>
            <a:r>
              <a:rPr lang="en-GB" dirty="0"/>
              <a:t>() – Locks the mutex for shared ownership – i.e. starts a “Readers” critical section;</a:t>
            </a:r>
          </a:p>
          <a:p>
            <a:pPr lvl="1"/>
            <a:r>
              <a:rPr lang="en-GB" dirty="0" err="1"/>
              <a:t>std</a:t>
            </a:r>
            <a:r>
              <a:rPr lang="en-GB" dirty="0"/>
              <a:t>::</a:t>
            </a:r>
            <a:r>
              <a:rPr lang="en-GB" dirty="0" err="1"/>
              <a:t>shared_mutex</a:t>
            </a:r>
            <a:r>
              <a:rPr lang="en-GB" dirty="0"/>
              <a:t>::</a:t>
            </a:r>
            <a:r>
              <a:rPr lang="en-GB" dirty="0" err="1"/>
              <a:t>unlock_shared</a:t>
            </a:r>
            <a:r>
              <a:rPr lang="en-GB" dirty="0"/>
              <a:t>() – Unlocks the shared ownership of the mutex – i.e. ends a “Readers” critical section;</a:t>
            </a:r>
          </a:p>
          <a:p>
            <a:pPr lvl="1"/>
            <a:endParaRPr lang="en-GB" dirty="0"/>
          </a:p>
          <a:p>
            <a:pPr lvl="1"/>
            <a:r>
              <a:rPr lang="en-GB" b="1" dirty="0"/>
              <a:t>Writer</a:t>
            </a:r>
            <a:r>
              <a:rPr lang="en-GB" dirty="0"/>
              <a:t> - only one thread can own the mutex.</a:t>
            </a:r>
          </a:p>
          <a:p>
            <a:pPr lvl="1"/>
            <a:r>
              <a:rPr lang="en-GB" dirty="0" err="1"/>
              <a:t>std</a:t>
            </a:r>
            <a:r>
              <a:rPr lang="en-GB" dirty="0"/>
              <a:t>::</a:t>
            </a:r>
            <a:r>
              <a:rPr lang="en-GB" dirty="0" err="1"/>
              <a:t>shared_mutex</a:t>
            </a:r>
            <a:r>
              <a:rPr lang="en-GB" dirty="0"/>
              <a:t>::lock() – Locks the mutex for unique ownership – i.e. starts a “Writer” critical section;</a:t>
            </a:r>
          </a:p>
          <a:p>
            <a:pPr lvl="1"/>
            <a:r>
              <a:rPr lang="en-GB" dirty="0" err="1"/>
              <a:t>std</a:t>
            </a:r>
            <a:r>
              <a:rPr lang="en-GB" dirty="0"/>
              <a:t>::</a:t>
            </a:r>
            <a:r>
              <a:rPr lang="en-GB" dirty="0" err="1"/>
              <a:t>shared_mutex</a:t>
            </a:r>
            <a:r>
              <a:rPr lang="en-GB" dirty="0"/>
              <a:t>::unlock() – Unlocks the unique ownership of the mutex – i.e. ends a “Writer” critical section;</a:t>
            </a:r>
          </a:p>
          <a:p>
            <a:pPr marL="0" indent="0">
              <a:buNone/>
            </a:pPr>
            <a:endParaRPr lang="en-GB" dirty="0"/>
          </a:p>
        </p:txBody>
      </p:sp>
    </p:spTree>
    <p:extLst>
      <p:ext uri="{BB962C8B-B14F-4D97-AF65-F5344CB8AC3E}">
        <p14:creationId xmlns:p14="http://schemas.microsoft.com/office/powerpoint/2010/main" val="1612673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t-IT" dirty="0"/>
              <a:t>Locks for shared mutexes in C++</a:t>
            </a:r>
          </a:p>
        </p:txBody>
      </p:sp>
      <p:sp>
        <p:nvSpPr>
          <p:cNvPr id="3" name="Content Placeholder 2"/>
          <p:cNvSpPr>
            <a:spLocks noGrp="1"/>
          </p:cNvSpPr>
          <p:nvPr>
            <p:ph idx="1"/>
          </p:nvPr>
        </p:nvSpPr>
        <p:spPr/>
        <p:txBody>
          <a:bodyPr/>
          <a:lstStyle/>
          <a:p>
            <a:r>
              <a:rPr lang="en-GB" b="1" dirty="0"/>
              <a:t>Exclusive lock:</a:t>
            </a:r>
            <a:br>
              <a:rPr lang="en-GB" b="1" dirty="0"/>
            </a:br>
            <a:r>
              <a:rPr lang="en-GB" b="1" dirty="0" err="1"/>
              <a:t>std</a:t>
            </a:r>
            <a:r>
              <a:rPr lang="en-GB" b="1" dirty="0"/>
              <a:t>::</a:t>
            </a:r>
            <a:r>
              <a:rPr lang="en-GB" b="1" dirty="0" err="1"/>
              <a:t>unique_lock</a:t>
            </a:r>
            <a:r>
              <a:rPr lang="en-GB" b="1" dirty="0"/>
              <a:t>&lt;</a:t>
            </a:r>
            <a:r>
              <a:rPr lang="en-GB" b="1" dirty="0" err="1"/>
              <a:t>std</a:t>
            </a:r>
            <a:r>
              <a:rPr lang="en-GB" b="1" dirty="0"/>
              <a:t>::</a:t>
            </a:r>
            <a:r>
              <a:rPr lang="en-GB" b="1" dirty="0" err="1"/>
              <a:t>shared_mutex</a:t>
            </a:r>
            <a:r>
              <a:rPr lang="en-GB" b="1" dirty="0"/>
              <a:t>&gt; lock(</a:t>
            </a:r>
            <a:r>
              <a:rPr lang="en-GB" b="1" dirty="0" err="1"/>
              <a:t>shared_mutex</a:t>
            </a:r>
            <a:r>
              <a:rPr lang="en-GB" b="1" dirty="0"/>
              <a:t>)</a:t>
            </a:r>
            <a:br>
              <a:rPr lang="en-GB" b="1" dirty="0"/>
            </a:br>
            <a:r>
              <a:rPr lang="en-GB" dirty="0"/>
              <a:t>An exclusive lock that uses a </a:t>
            </a:r>
            <a:r>
              <a:rPr lang="en-GB" dirty="0" err="1"/>
              <a:t>mutex</a:t>
            </a:r>
            <a:r>
              <a:rPr lang="en-GB" dirty="0"/>
              <a:t> to ensure a critical section of the code is accessed by one thread at a time. It is used to access a critical section with a “writer” thread</a:t>
            </a:r>
          </a:p>
          <a:p>
            <a:endParaRPr lang="it-IT" dirty="0"/>
          </a:p>
          <a:p>
            <a:r>
              <a:rPr lang="en-GB" b="1" dirty="0"/>
              <a:t>Shared lock:</a:t>
            </a:r>
            <a:br>
              <a:rPr lang="en-GB" b="1" dirty="0"/>
            </a:br>
            <a:r>
              <a:rPr lang="en-GB" b="1" dirty="0" err="1"/>
              <a:t>std</a:t>
            </a:r>
            <a:r>
              <a:rPr lang="en-GB" b="1" dirty="0"/>
              <a:t>::</a:t>
            </a:r>
            <a:r>
              <a:rPr lang="en-GB" b="1" dirty="0" err="1"/>
              <a:t>shared_lock</a:t>
            </a:r>
            <a:r>
              <a:rPr lang="en-GB" b="1" dirty="0"/>
              <a:t>&lt;</a:t>
            </a:r>
            <a:r>
              <a:rPr lang="en-GB" b="1" dirty="0" err="1"/>
              <a:t>std</a:t>
            </a:r>
            <a:r>
              <a:rPr lang="en-GB" b="1" dirty="0"/>
              <a:t>::</a:t>
            </a:r>
            <a:r>
              <a:rPr lang="en-GB" b="1" dirty="0" err="1"/>
              <a:t>shared_mutex</a:t>
            </a:r>
            <a:r>
              <a:rPr lang="en-GB" b="1" dirty="0"/>
              <a:t>&gt; lock(</a:t>
            </a:r>
            <a:r>
              <a:rPr lang="en-GB" b="1" dirty="0" err="1"/>
              <a:t>shared_mutex</a:t>
            </a:r>
            <a:r>
              <a:rPr lang="en-GB" b="1" dirty="0"/>
              <a:t>)</a:t>
            </a:r>
            <a:br>
              <a:rPr lang="en-GB" dirty="0"/>
            </a:br>
            <a:r>
              <a:rPr lang="en-GB" dirty="0"/>
              <a:t>A lock that allows to share a </a:t>
            </a:r>
            <a:r>
              <a:rPr lang="en-GB" dirty="0" err="1"/>
              <a:t>mutex</a:t>
            </a:r>
            <a:r>
              <a:rPr lang="en-GB" dirty="0"/>
              <a:t> among multiple “reader” threads to ensure a critical section cannot be accessed by “writer” threads while “reader” threads are still in the critical section;</a:t>
            </a:r>
          </a:p>
          <a:p>
            <a:endParaRPr lang="it-IT" dirty="0"/>
          </a:p>
        </p:txBody>
      </p:sp>
    </p:spTree>
    <p:extLst>
      <p:ext uri="{BB962C8B-B14F-4D97-AF65-F5344CB8AC3E}">
        <p14:creationId xmlns:p14="http://schemas.microsoft.com/office/powerpoint/2010/main" val="1300868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EDD64-5A21-4562-9B3C-3E2C427B8F72}"/>
              </a:ext>
            </a:extLst>
          </p:cNvPr>
          <p:cNvSpPr>
            <a:spLocks noGrp="1"/>
          </p:cNvSpPr>
          <p:nvPr>
            <p:ph type="title"/>
          </p:nvPr>
        </p:nvSpPr>
        <p:spPr/>
        <p:txBody>
          <a:bodyPr>
            <a:normAutofit fontScale="90000"/>
          </a:bodyPr>
          <a:lstStyle/>
          <a:p>
            <a:r>
              <a:rPr lang="en-GB" dirty="0"/>
              <a:t>Shared lock - MRSW</a:t>
            </a:r>
          </a:p>
        </p:txBody>
      </p:sp>
      <p:sp>
        <p:nvSpPr>
          <p:cNvPr id="3" name="Content Placeholder 2">
            <a:extLst>
              <a:ext uri="{FF2B5EF4-FFF2-40B4-BE49-F238E27FC236}">
                <a16:creationId xmlns:a16="http://schemas.microsoft.com/office/drawing/2014/main" id="{0AD18173-CA9B-4536-ADE9-F56860D1AEBD}"/>
              </a:ext>
            </a:extLst>
          </p:cNvPr>
          <p:cNvSpPr>
            <a:spLocks noGrp="1"/>
          </p:cNvSpPr>
          <p:nvPr>
            <p:ph idx="1"/>
          </p:nvPr>
        </p:nvSpPr>
        <p:spPr/>
        <p:txBody>
          <a:bodyPr>
            <a:normAutofit/>
          </a:bodyPr>
          <a:lstStyle/>
          <a:p>
            <a:r>
              <a:rPr lang="en-GB" dirty="0"/>
              <a:t>Pros of a shared lock (R/W lock):</a:t>
            </a:r>
          </a:p>
          <a:p>
            <a:pPr lvl="1"/>
            <a:r>
              <a:rPr lang="en-GB" dirty="0"/>
              <a:t>Allows higher concurrency when reading;</a:t>
            </a:r>
          </a:p>
          <a:p>
            <a:endParaRPr lang="en-GB" dirty="0"/>
          </a:p>
          <a:p>
            <a:r>
              <a:rPr lang="en-GB" dirty="0"/>
              <a:t>Cons of a shared lock (R/W lock or shared lock):</a:t>
            </a:r>
          </a:p>
          <a:p>
            <a:pPr lvl="1"/>
            <a:r>
              <a:rPr lang="en-GB" dirty="0"/>
              <a:t>Overhead in complexity;</a:t>
            </a:r>
          </a:p>
          <a:p>
            <a:pPr lvl="1"/>
            <a:r>
              <a:rPr lang="en-GB" dirty="0"/>
              <a:t>Specific APIs for reader and writer (increased coding complexity);</a:t>
            </a:r>
          </a:p>
          <a:p>
            <a:pPr lvl="1"/>
            <a:r>
              <a:rPr lang="en-GB" dirty="0"/>
              <a:t>Switching between reader and writer mode may require releasing and reacquiring the lock;</a:t>
            </a:r>
          </a:p>
          <a:p>
            <a:pPr lvl="1"/>
            <a:r>
              <a:rPr lang="en-GB" dirty="0"/>
              <a:t>Changing access “level” without unlocking may generate deadlock” (e.g. two threads both trying to switch from reader to writer);</a:t>
            </a:r>
          </a:p>
        </p:txBody>
      </p:sp>
    </p:spTree>
    <p:extLst>
      <p:ext uri="{BB962C8B-B14F-4D97-AF65-F5344CB8AC3E}">
        <p14:creationId xmlns:p14="http://schemas.microsoft.com/office/powerpoint/2010/main" val="3222370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EDD64-5A21-4562-9B3C-3E2C427B8F72}"/>
              </a:ext>
            </a:extLst>
          </p:cNvPr>
          <p:cNvSpPr>
            <a:spLocks noGrp="1"/>
          </p:cNvSpPr>
          <p:nvPr>
            <p:ph type="title"/>
          </p:nvPr>
        </p:nvSpPr>
        <p:spPr/>
        <p:txBody>
          <a:bodyPr>
            <a:normAutofit fontScale="90000"/>
          </a:bodyPr>
          <a:lstStyle/>
          <a:p>
            <a:r>
              <a:rPr lang="en-GB" dirty="0"/>
              <a:t>Shared lock - MRSW</a:t>
            </a:r>
          </a:p>
        </p:txBody>
      </p:sp>
      <p:sp>
        <p:nvSpPr>
          <p:cNvPr id="3" name="Content Placeholder 2">
            <a:extLst>
              <a:ext uri="{FF2B5EF4-FFF2-40B4-BE49-F238E27FC236}">
                <a16:creationId xmlns:a16="http://schemas.microsoft.com/office/drawing/2014/main" id="{0AD18173-CA9B-4536-ADE9-F56860D1AEBD}"/>
              </a:ext>
            </a:extLst>
          </p:cNvPr>
          <p:cNvSpPr>
            <a:spLocks noGrp="1"/>
          </p:cNvSpPr>
          <p:nvPr>
            <p:ph idx="1"/>
          </p:nvPr>
        </p:nvSpPr>
        <p:spPr/>
        <p:txBody>
          <a:bodyPr>
            <a:normAutofit/>
          </a:bodyPr>
          <a:lstStyle/>
          <a:p>
            <a:r>
              <a:rPr lang="en-GB" dirty="0"/>
              <a:t>If reading a resource happens more often than writing the same resource (usual conditions), then increase in speedup!</a:t>
            </a:r>
          </a:p>
          <a:p>
            <a:endParaRPr lang="en-GB" dirty="0"/>
          </a:p>
          <a:p>
            <a:r>
              <a:rPr lang="en-GB" dirty="0"/>
              <a:t>In some conditions, the overhead of the shared lock may outweigh the benefits of the increased concurrency (especially if there is no gain in concurrency between multiple reader threads or readers take a long time to complete)</a:t>
            </a:r>
          </a:p>
          <a:p>
            <a:pPr lvl="1"/>
            <a:r>
              <a:rPr lang="en-GB" dirty="0"/>
              <a:t>This is debated in the community and there is not a single preference: generally the improvements depend on the application, on the software and thread architecture, critical regions length, etc.</a:t>
            </a:r>
          </a:p>
        </p:txBody>
      </p:sp>
    </p:spTree>
    <p:extLst>
      <p:ext uri="{BB962C8B-B14F-4D97-AF65-F5344CB8AC3E}">
        <p14:creationId xmlns:p14="http://schemas.microsoft.com/office/powerpoint/2010/main" val="530975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5D2EA-38C0-4E69-B029-A3722F4FE581}"/>
              </a:ext>
            </a:extLst>
          </p:cNvPr>
          <p:cNvSpPr>
            <a:spLocks noGrp="1"/>
          </p:cNvSpPr>
          <p:nvPr>
            <p:ph type="title"/>
          </p:nvPr>
        </p:nvSpPr>
        <p:spPr/>
        <p:txBody>
          <a:bodyPr>
            <a:normAutofit fontScale="90000"/>
          </a:bodyPr>
          <a:lstStyle/>
          <a:p>
            <a:r>
              <a:rPr lang="en-GB" dirty="0"/>
              <a:t>Topics</a:t>
            </a:r>
          </a:p>
        </p:txBody>
      </p:sp>
      <p:sp>
        <p:nvSpPr>
          <p:cNvPr id="3" name="Content Placeholder 2">
            <a:extLst>
              <a:ext uri="{FF2B5EF4-FFF2-40B4-BE49-F238E27FC236}">
                <a16:creationId xmlns:a16="http://schemas.microsoft.com/office/drawing/2014/main" id="{18AE4201-6B84-4456-9AE6-B07E842A2B1C}"/>
              </a:ext>
            </a:extLst>
          </p:cNvPr>
          <p:cNvSpPr>
            <a:spLocks noGrp="1"/>
          </p:cNvSpPr>
          <p:nvPr>
            <p:ph idx="1"/>
          </p:nvPr>
        </p:nvSpPr>
        <p:spPr/>
        <p:txBody>
          <a:bodyPr anchor="ctr" anchorCtr="0">
            <a:normAutofit/>
          </a:bodyPr>
          <a:lstStyle/>
          <a:p>
            <a:pPr marL="0" indent="0">
              <a:buNone/>
            </a:pPr>
            <a:r>
              <a:rPr lang="en-GB" b="1" dirty="0"/>
              <a:t>Last week:</a:t>
            </a:r>
            <a:r>
              <a:rPr lang="en-GB" dirty="0"/>
              <a:t> Thread pooling pattern</a:t>
            </a:r>
          </a:p>
          <a:p>
            <a:endParaRPr lang="en-GB" dirty="0"/>
          </a:p>
          <a:p>
            <a:pPr marL="0" indent="0">
              <a:buNone/>
            </a:pPr>
            <a:r>
              <a:rPr lang="en-GB" b="1" dirty="0"/>
              <a:t>Today:</a:t>
            </a:r>
          </a:p>
          <a:p>
            <a:r>
              <a:rPr lang="en-GB" dirty="0"/>
              <a:t>Readers / Writer (R/W) lock – Shared mutex lock – Multiple readers single writer (MRSW) lock</a:t>
            </a:r>
          </a:p>
        </p:txBody>
      </p:sp>
    </p:spTree>
    <p:extLst>
      <p:ext uri="{BB962C8B-B14F-4D97-AF65-F5344CB8AC3E}">
        <p14:creationId xmlns:p14="http://schemas.microsoft.com/office/powerpoint/2010/main" val="3357208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D345C-DF56-4B02-894E-3DE719D2B447}"/>
              </a:ext>
            </a:extLst>
          </p:cNvPr>
          <p:cNvSpPr>
            <a:spLocks noGrp="1"/>
          </p:cNvSpPr>
          <p:nvPr>
            <p:ph type="title"/>
          </p:nvPr>
        </p:nvSpPr>
        <p:spPr/>
        <p:txBody>
          <a:bodyPr>
            <a:normAutofit fontScale="90000"/>
          </a:bodyPr>
          <a:lstStyle/>
          <a:p>
            <a:r>
              <a:rPr lang="en-GB" dirty="0"/>
              <a:t>Reader / Writer priority</a:t>
            </a:r>
          </a:p>
        </p:txBody>
      </p:sp>
      <p:sp>
        <p:nvSpPr>
          <p:cNvPr id="3" name="Content Placeholder 2">
            <a:extLst>
              <a:ext uri="{FF2B5EF4-FFF2-40B4-BE49-F238E27FC236}">
                <a16:creationId xmlns:a16="http://schemas.microsoft.com/office/drawing/2014/main" id="{FFFA5EC1-9265-4D11-A841-0E0F26915A82}"/>
              </a:ext>
            </a:extLst>
          </p:cNvPr>
          <p:cNvSpPr>
            <a:spLocks noGrp="1"/>
          </p:cNvSpPr>
          <p:nvPr>
            <p:ph idx="1"/>
          </p:nvPr>
        </p:nvSpPr>
        <p:spPr/>
        <p:txBody>
          <a:bodyPr>
            <a:normAutofit lnSpcReduction="10000"/>
          </a:bodyPr>
          <a:lstStyle/>
          <a:p>
            <a:r>
              <a:rPr lang="en-GB" dirty="0"/>
              <a:t>Three policies for thread priorities:</a:t>
            </a:r>
          </a:p>
          <a:p>
            <a:pPr lvl="1"/>
            <a:r>
              <a:rPr lang="en-GB" b="1" dirty="0"/>
              <a:t>Reader priority</a:t>
            </a:r>
            <a:r>
              <a:rPr lang="en-GB" dirty="0"/>
              <a:t>: writers will not be able to acquire the lock as long as at least one reader holds it. Since multiple readers may hold the lock at once, this means that a writer may continue waiting for the lock while new readers are able to acquire the lock. This may lead to writer starvation, but maximises readers concurrency;</a:t>
            </a:r>
          </a:p>
          <a:p>
            <a:pPr lvl="1"/>
            <a:endParaRPr lang="en-GB" dirty="0"/>
          </a:p>
          <a:p>
            <a:pPr lvl="1"/>
            <a:r>
              <a:rPr lang="en-GB" b="1" dirty="0"/>
              <a:t>Writer priority</a:t>
            </a:r>
            <a:r>
              <a:rPr lang="en-GB" dirty="0"/>
              <a:t>: prevents any new reader from acquiring the lock if there is a writer queued and waiting for the lock. The writer will acquire the lock as soon as all readers which were already holding the lock have completed. This solves the writer starvation problem, but reduces readers concurrency;</a:t>
            </a:r>
          </a:p>
          <a:p>
            <a:pPr lvl="1"/>
            <a:endParaRPr lang="en-GB" dirty="0"/>
          </a:p>
          <a:p>
            <a:pPr lvl="1"/>
            <a:r>
              <a:rPr lang="en-GB" b="1" dirty="0"/>
              <a:t>Unspecified priority</a:t>
            </a:r>
            <a:r>
              <a:rPr lang="en-GB" dirty="0"/>
              <a:t>: does not provide any guarantees with regards reader vs. writer priority access. May allow more efficient implementation in some conditions;</a:t>
            </a:r>
          </a:p>
        </p:txBody>
      </p:sp>
    </p:spTree>
    <p:extLst>
      <p:ext uri="{BB962C8B-B14F-4D97-AF65-F5344CB8AC3E}">
        <p14:creationId xmlns:p14="http://schemas.microsoft.com/office/powerpoint/2010/main" val="3917212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5AE46-A755-4333-9170-B5B9D1916055}"/>
              </a:ext>
            </a:extLst>
          </p:cNvPr>
          <p:cNvSpPr>
            <a:spLocks noGrp="1"/>
          </p:cNvSpPr>
          <p:nvPr>
            <p:ph type="title"/>
          </p:nvPr>
        </p:nvSpPr>
        <p:spPr/>
        <p:txBody>
          <a:bodyPr>
            <a:normAutofit fontScale="90000"/>
          </a:bodyPr>
          <a:lstStyle/>
          <a:p>
            <a:r>
              <a:rPr lang="en-GB" dirty="0"/>
              <a:t>Teaching schedule</a:t>
            </a:r>
          </a:p>
        </p:txBody>
      </p:sp>
      <p:graphicFrame>
        <p:nvGraphicFramePr>
          <p:cNvPr id="11" name="Google Shape;162;p8">
            <a:extLst>
              <a:ext uri="{FF2B5EF4-FFF2-40B4-BE49-F238E27FC236}">
                <a16:creationId xmlns:a16="http://schemas.microsoft.com/office/drawing/2014/main" id="{9C6BF120-1CC5-8BBE-BDA5-FFEEA495E2AF}"/>
              </a:ext>
            </a:extLst>
          </p:cNvPr>
          <p:cNvGraphicFramePr/>
          <p:nvPr>
            <p:extLst>
              <p:ext uri="{D42A27DB-BD31-4B8C-83A1-F6EECF244321}">
                <p14:modId xmlns:p14="http://schemas.microsoft.com/office/powerpoint/2010/main" val="3358866658"/>
              </p:ext>
            </p:extLst>
          </p:nvPr>
        </p:nvGraphicFramePr>
        <p:xfrm>
          <a:off x="0" y="1042555"/>
          <a:ext cx="12191975" cy="5500500"/>
        </p:xfrm>
        <a:graphic>
          <a:graphicData uri="http://schemas.openxmlformats.org/drawingml/2006/table">
            <a:tbl>
              <a:tblPr firstRow="1" bandRow="1">
                <a:tableStyleId>{5C22544A-7EE6-4342-B048-85BDC9FD1C3A}</a:tableStyleId>
              </a:tblPr>
              <a:tblGrid>
                <a:gridCol w="1081250">
                  <a:extLst>
                    <a:ext uri="{9D8B030D-6E8A-4147-A177-3AD203B41FA5}">
                      <a16:colId xmlns:a16="http://schemas.microsoft.com/office/drawing/2014/main" val="20000"/>
                    </a:ext>
                  </a:extLst>
                </a:gridCol>
                <a:gridCol w="4106375">
                  <a:extLst>
                    <a:ext uri="{9D8B030D-6E8A-4147-A177-3AD203B41FA5}">
                      <a16:colId xmlns:a16="http://schemas.microsoft.com/office/drawing/2014/main" val="20001"/>
                    </a:ext>
                  </a:extLst>
                </a:gridCol>
                <a:gridCol w="932500">
                  <a:extLst>
                    <a:ext uri="{9D8B030D-6E8A-4147-A177-3AD203B41FA5}">
                      <a16:colId xmlns:a16="http://schemas.microsoft.com/office/drawing/2014/main" val="20002"/>
                    </a:ext>
                  </a:extLst>
                </a:gridCol>
                <a:gridCol w="6071850">
                  <a:extLst>
                    <a:ext uri="{9D8B030D-6E8A-4147-A177-3AD203B41FA5}">
                      <a16:colId xmlns:a16="http://schemas.microsoft.com/office/drawing/2014/main" val="20003"/>
                    </a:ext>
                  </a:extLst>
                </a:gridCol>
              </a:tblGrid>
              <a:tr h="372775">
                <a:tc gridSpan="2">
                  <a:txBody>
                    <a:bodyPr/>
                    <a:lstStyle/>
                    <a:p>
                      <a:pPr marL="0" marR="0" lvl="0" indent="0" algn="ctr" rtl="0">
                        <a:spcBef>
                          <a:spcPts val="0"/>
                        </a:spcBef>
                        <a:spcAft>
                          <a:spcPts val="0"/>
                        </a:spcAft>
                        <a:buNone/>
                      </a:pPr>
                      <a:r>
                        <a:rPr lang="en-GB" sz="1800" u="none" strike="noStrike" cap="none"/>
                        <a:t>LECTURES</a:t>
                      </a:r>
                      <a:endParaRPr/>
                    </a:p>
                  </a:txBody>
                  <a:tcPr marL="91450" marR="91450" marT="45725" marB="45725"/>
                </a:tc>
                <a:tc hMerge="1">
                  <a:txBody>
                    <a:bodyPr/>
                    <a:lstStyle/>
                    <a:p>
                      <a:endParaRPr lang="en-US"/>
                    </a:p>
                  </a:txBody>
                  <a:tcPr/>
                </a:tc>
                <a:tc gridSpan="2">
                  <a:txBody>
                    <a:bodyPr/>
                    <a:lstStyle/>
                    <a:p>
                      <a:pPr marL="0" marR="0" lvl="0" indent="0" algn="ctr" rtl="0">
                        <a:spcBef>
                          <a:spcPts val="0"/>
                        </a:spcBef>
                        <a:spcAft>
                          <a:spcPts val="0"/>
                        </a:spcAft>
                        <a:buNone/>
                      </a:pPr>
                      <a:r>
                        <a:rPr lang="en-GB" sz="1800" u="none" strike="noStrike" cap="none"/>
                        <a:t>LABS</a:t>
                      </a:r>
                      <a:endParaRPr/>
                    </a:p>
                  </a:txBody>
                  <a:tcPr marL="91450" marR="91450" marT="45725" marB="45725"/>
                </a:tc>
                <a:tc hMerge="1">
                  <a:txBody>
                    <a:bodyPr/>
                    <a:lstStyle/>
                    <a:p>
                      <a:endParaRPr lang="en-US"/>
                    </a:p>
                  </a:txBody>
                  <a:tcPr/>
                </a:tc>
                <a:extLst>
                  <a:ext uri="{0D108BD9-81ED-4DB2-BD59-A6C34878D82A}">
                    <a16:rowId xmlns:a16="http://schemas.microsoft.com/office/drawing/2014/main" val="10000"/>
                  </a:ext>
                </a:extLst>
              </a:tr>
              <a:tr h="372775">
                <a:tc>
                  <a:txBody>
                    <a:bodyPr/>
                    <a:lstStyle/>
                    <a:p>
                      <a:pPr marL="0" marR="0" lvl="0" indent="0" algn="ctr" rtl="0">
                        <a:spcBef>
                          <a:spcPts val="0"/>
                        </a:spcBef>
                        <a:spcAft>
                          <a:spcPts val="0"/>
                        </a:spcAft>
                        <a:buNone/>
                      </a:pPr>
                      <a:r>
                        <a:rPr lang="en-GB" sz="1800" b="1" u="none" strike="noStrike" cap="none" dirty="0"/>
                        <a:t>Date</a:t>
                      </a:r>
                      <a:endParaRPr sz="1800" dirty="0"/>
                    </a:p>
                  </a:txBody>
                  <a:tcPr marL="91450" marR="91450" marT="45725" marB="45725"/>
                </a:tc>
                <a:tc>
                  <a:txBody>
                    <a:bodyPr/>
                    <a:lstStyle/>
                    <a:p>
                      <a:pPr marL="0" marR="0" lvl="0" indent="0" algn="ctr" rtl="0">
                        <a:spcBef>
                          <a:spcPts val="0"/>
                        </a:spcBef>
                        <a:spcAft>
                          <a:spcPts val="0"/>
                        </a:spcAft>
                        <a:buNone/>
                      </a:pPr>
                      <a:r>
                        <a:rPr lang="en-GB" sz="1800" b="1" u="none" strike="noStrike" cap="none"/>
                        <a:t>Topic</a:t>
                      </a:r>
                      <a:endParaRPr sz="1800"/>
                    </a:p>
                  </a:txBody>
                  <a:tcPr marL="91450" marR="91450" marT="45725" marB="45725"/>
                </a:tc>
                <a:tc>
                  <a:txBody>
                    <a:bodyPr/>
                    <a:lstStyle/>
                    <a:p>
                      <a:pPr marL="0" marR="0" lvl="0" indent="0" algn="ctr" rtl="0">
                        <a:spcBef>
                          <a:spcPts val="0"/>
                        </a:spcBef>
                        <a:spcAft>
                          <a:spcPts val="0"/>
                        </a:spcAft>
                        <a:buNone/>
                      </a:pPr>
                      <a:r>
                        <a:rPr lang="en-GB" sz="1800" b="1" u="none" strike="noStrike" cap="none"/>
                        <a:t>Date</a:t>
                      </a:r>
                      <a:endParaRPr sz="1800"/>
                    </a:p>
                  </a:txBody>
                  <a:tcPr marL="91450" marR="91450" marT="45725" marB="45725"/>
                </a:tc>
                <a:tc>
                  <a:txBody>
                    <a:bodyPr/>
                    <a:lstStyle/>
                    <a:p>
                      <a:pPr marL="0" marR="0" lvl="0" indent="0" algn="ctr" rtl="0">
                        <a:spcBef>
                          <a:spcPts val="0"/>
                        </a:spcBef>
                        <a:spcAft>
                          <a:spcPts val="0"/>
                        </a:spcAft>
                        <a:buNone/>
                      </a:pPr>
                      <a:r>
                        <a:rPr lang="en-GB" sz="1800" b="1" u="none" strike="noStrike" cap="none"/>
                        <a:t>Topic</a:t>
                      </a:r>
                      <a:endParaRPr sz="1800"/>
                    </a:p>
                  </a:txBody>
                  <a:tcPr marL="91450" marR="91450" marT="45725" marB="45725"/>
                </a:tc>
                <a:extLst>
                  <a:ext uri="{0D108BD9-81ED-4DB2-BD59-A6C34878D82A}">
                    <a16:rowId xmlns:a16="http://schemas.microsoft.com/office/drawing/2014/main" val="10001"/>
                  </a:ext>
                </a:extLst>
              </a:tr>
              <a:tr h="372775">
                <a:tc>
                  <a:txBody>
                    <a:bodyPr/>
                    <a:lstStyle/>
                    <a:p>
                      <a:pPr marL="0" marR="0" lvl="0" indent="0" algn="l" rtl="0">
                        <a:spcBef>
                          <a:spcPts val="0"/>
                        </a:spcBef>
                        <a:spcAft>
                          <a:spcPts val="0"/>
                        </a:spcAft>
                        <a:buNone/>
                      </a:pPr>
                      <a:r>
                        <a:rPr lang="en-GB" sz="1800" u="none" strike="noStrike" cap="none" dirty="0"/>
                        <a:t>30 Sep</a:t>
                      </a:r>
                      <a:endParaRPr sz="1800" dirty="0"/>
                    </a:p>
                  </a:txBody>
                  <a:tcPr marL="91450" marR="91450" marT="45725" marB="45725"/>
                </a:tc>
                <a:tc>
                  <a:txBody>
                    <a:bodyPr/>
                    <a:lstStyle/>
                    <a:p>
                      <a:pPr marL="0" marR="0" lvl="0" indent="0" algn="l" rtl="0">
                        <a:spcBef>
                          <a:spcPts val="0"/>
                        </a:spcBef>
                        <a:spcAft>
                          <a:spcPts val="0"/>
                        </a:spcAft>
                        <a:buNone/>
                      </a:pPr>
                      <a:r>
                        <a:rPr lang="en-GB" sz="1800" dirty="0"/>
                        <a:t>Introduction to concurrency</a:t>
                      </a:r>
                      <a:br>
                        <a:rPr lang="en-GB" sz="1800" dirty="0"/>
                      </a:br>
                      <a:r>
                        <a:rPr lang="en-US" sz="1800" dirty="0"/>
                        <a:t>Introduction to threads in C++</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t>Mutex variables</a:t>
                      </a:r>
                    </a:p>
                  </a:txBody>
                  <a:tcPr marL="91450" marR="91450" marT="45725" marB="45725"/>
                </a:tc>
                <a:tc>
                  <a:txBody>
                    <a:bodyPr/>
                    <a:lstStyle/>
                    <a:p>
                      <a:pPr marL="0" marR="0" lvl="0" indent="0" algn="l" rtl="0">
                        <a:spcBef>
                          <a:spcPts val="0"/>
                        </a:spcBef>
                        <a:spcAft>
                          <a:spcPts val="0"/>
                        </a:spcAft>
                        <a:buNone/>
                      </a:pPr>
                      <a:r>
                        <a:rPr lang="en-GB" sz="1800" dirty="0"/>
                        <a:t>27 Sep</a:t>
                      </a:r>
                      <a:endParaRPr sz="1800" dirty="0"/>
                    </a:p>
                  </a:txBody>
                  <a:tcPr marL="91450" marR="91450" marT="45725" marB="45725"/>
                </a:tc>
                <a:tc>
                  <a:txBody>
                    <a:bodyPr/>
                    <a:lstStyle/>
                    <a:p>
                      <a:pPr marL="0" marR="0" lvl="0" indent="0" algn="l" rtl="0">
                        <a:spcBef>
                          <a:spcPts val="0"/>
                        </a:spcBef>
                        <a:spcAft>
                          <a:spcPts val="0"/>
                        </a:spcAft>
                        <a:buNone/>
                      </a:pPr>
                      <a:r>
                        <a:rPr lang="en-GB" sz="1800" dirty="0"/>
                        <a:t>Practical example of parallel computing</a:t>
                      </a:r>
                    </a:p>
                    <a:p>
                      <a:pPr marL="0" marR="0" lvl="0" indent="0" algn="l" rtl="0">
                        <a:spcBef>
                          <a:spcPts val="0"/>
                        </a:spcBef>
                        <a:spcAft>
                          <a:spcPts val="0"/>
                        </a:spcAft>
                        <a:buNone/>
                      </a:pPr>
                      <a:r>
                        <a:rPr lang="en-GB" sz="1800" dirty="0"/>
                        <a:t>Simple matrix multiplication</a:t>
                      </a:r>
                      <a:endParaRPr sz="1800" dirty="0"/>
                    </a:p>
                  </a:txBody>
                  <a:tcPr marL="91450" marR="91450" marT="45725" marB="45725"/>
                </a:tc>
                <a:extLst>
                  <a:ext uri="{0D108BD9-81ED-4DB2-BD59-A6C34878D82A}">
                    <a16:rowId xmlns:a16="http://schemas.microsoft.com/office/drawing/2014/main" val="10002"/>
                  </a:ext>
                </a:extLst>
              </a:tr>
              <a:tr h="372775">
                <a:tc>
                  <a:txBody>
                    <a:bodyPr/>
                    <a:lstStyle/>
                    <a:p>
                      <a:pPr marL="0" marR="0" lvl="0" indent="0" algn="l" rtl="0">
                        <a:spcBef>
                          <a:spcPts val="0"/>
                        </a:spcBef>
                        <a:spcAft>
                          <a:spcPts val="0"/>
                        </a:spcAft>
                        <a:buNone/>
                      </a:pPr>
                      <a:r>
                        <a:rPr lang="en-GB" sz="1800" dirty="0"/>
                        <a:t>7 Oct</a:t>
                      </a:r>
                      <a:endParaRPr sz="1800" dirty="0"/>
                    </a:p>
                  </a:txBody>
                  <a:tcPr marL="91450" marR="91450" marT="45725" marB="45725"/>
                </a:tc>
                <a:tc>
                  <a:txBody>
                    <a:bodyPr/>
                    <a:lstStyle/>
                    <a:p>
                      <a:pPr marL="0" marR="0" lvl="0" indent="0" algn="l" rtl="0">
                        <a:spcBef>
                          <a:spcPts val="0"/>
                        </a:spcBef>
                        <a:spcAft>
                          <a:spcPts val="0"/>
                        </a:spcAft>
                        <a:buNone/>
                      </a:pPr>
                      <a:r>
                        <a:rPr lang="it-IT" sz="1800" dirty="0"/>
                        <a:t>Time </a:t>
                      </a:r>
                      <a:r>
                        <a:rPr lang="it-IT" sz="1800" dirty="0" err="1"/>
                        <a:t>analysis</a:t>
                      </a:r>
                      <a:r>
                        <a:rPr lang="it-IT" sz="1800" dirty="0"/>
                        <a:t> in </a:t>
                      </a:r>
                      <a:r>
                        <a:rPr lang="it-IT" sz="1800" dirty="0" err="1"/>
                        <a:t>multithreaded</a:t>
                      </a:r>
                      <a:r>
                        <a:rPr lang="it-IT" sz="1800" dirty="0"/>
                        <a:t> software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t>Return values from threads</a:t>
                      </a:r>
                    </a:p>
                  </a:txBody>
                  <a:tcPr marL="91450" marR="91450" marT="45725" marB="45725"/>
                </a:tc>
                <a:tc>
                  <a:txBody>
                    <a:bodyPr/>
                    <a:lstStyle/>
                    <a:p>
                      <a:pPr marL="0" marR="0" lvl="0" indent="0" algn="l" rtl="0">
                        <a:spcBef>
                          <a:spcPts val="0"/>
                        </a:spcBef>
                        <a:spcAft>
                          <a:spcPts val="0"/>
                        </a:spcAft>
                        <a:buNone/>
                      </a:pPr>
                      <a:r>
                        <a:rPr lang="en-GB" sz="1800" dirty="0"/>
                        <a:t>4 Oct</a:t>
                      </a:r>
                      <a:endParaRPr sz="1800" dirty="0"/>
                    </a:p>
                  </a:txBody>
                  <a:tcPr marL="91450" marR="91450" marT="45725" marB="45725"/>
                </a:tc>
                <a:tc>
                  <a:txBody>
                    <a:bodyPr/>
                    <a:lstStyle/>
                    <a:p>
                      <a:pPr marL="0" marR="0" lvl="0" indent="0" algn="l" rtl="0">
                        <a:spcBef>
                          <a:spcPts val="0"/>
                        </a:spcBef>
                        <a:spcAft>
                          <a:spcPts val="0"/>
                        </a:spcAft>
                        <a:buNone/>
                      </a:pPr>
                      <a:r>
                        <a:rPr lang="en-GB" sz="1800" dirty="0"/>
                        <a:t>Multithreaded matrix multiplication – 2 approaches</a:t>
                      </a:r>
                      <a:endParaRPr sz="1800" dirty="0"/>
                    </a:p>
                  </a:txBody>
                  <a:tcPr marL="91450" marR="91450" marT="45725" marB="45725"/>
                </a:tc>
                <a:extLst>
                  <a:ext uri="{0D108BD9-81ED-4DB2-BD59-A6C34878D82A}">
                    <a16:rowId xmlns:a16="http://schemas.microsoft.com/office/drawing/2014/main" val="10003"/>
                  </a:ext>
                </a:extLst>
              </a:tr>
              <a:tr h="372775">
                <a:tc>
                  <a:txBody>
                    <a:bodyPr/>
                    <a:lstStyle/>
                    <a:p>
                      <a:pPr marL="0" marR="0" lvl="0" indent="0" algn="l" rtl="0">
                        <a:spcBef>
                          <a:spcPts val="0"/>
                        </a:spcBef>
                        <a:spcAft>
                          <a:spcPts val="0"/>
                        </a:spcAft>
                        <a:buNone/>
                      </a:pPr>
                      <a:r>
                        <a:rPr lang="en-GB" sz="1800" dirty="0"/>
                        <a:t>14 Oct</a:t>
                      </a:r>
                      <a:endParaRPr sz="1800"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t>Condition Variables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t>Concurrency patterns</a:t>
                      </a:r>
                    </a:p>
                    <a:p>
                      <a:pPr marL="0" marR="0" lvl="0" indent="0" algn="l" rtl="0">
                        <a:spcBef>
                          <a:spcPts val="0"/>
                        </a:spcBef>
                        <a:spcAft>
                          <a:spcPts val="0"/>
                        </a:spcAft>
                        <a:buNone/>
                      </a:pPr>
                      <a:r>
                        <a:rPr lang="en-GB" sz="1800" dirty="0"/>
                        <a:t>Producer/consumer </a:t>
                      </a:r>
                    </a:p>
                  </a:txBody>
                  <a:tcPr marL="91450" marR="91450" marT="45725" marB="45725"/>
                </a:tc>
                <a:tc>
                  <a:txBody>
                    <a:bodyPr/>
                    <a:lstStyle/>
                    <a:p>
                      <a:pPr marL="0" marR="0" lvl="0" indent="0" algn="l" rtl="0">
                        <a:spcBef>
                          <a:spcPts val="0"/>
                        </a:spcBef>
                        <a:spcAft>
                          <a:spcPts val="0"/>
                        </a:spcAft>
                        <a:buNone/>
                      </a:pPr>
                      <a:r>
                        <a:rPr lang="en-GB" sz="1800" dirty="0"/>
                        <a:t>11 Oct</a:t>
                      </a:r>
                      <a:endParaRPr sz="1800"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GB" sz="1800" dirty="0"/>
                        <a:t>Evaluation of multi-threading speed-up</a:t>
                      </a:r>
                    </a:p>
                  </a:txBody>
                  <a:tcPr marL="91450" marR="91450" marT="45725" marB="45725"/>
                </a:tc>
                <a:extLst>
                  <a:ext uri="{0D108BD9-81ED-4DB2-BD59-A6C34878D82A}">
                    <a16:rowId xmlns:a16="http://schemas.microsoft.com/office/drawing/2014/main" val="10004"/>
                  </a:ext>
                </a:extLst>
              </a:tr>
              <a:tr h="372775">
                <a:tc>
                  <a:txBody>
                    <a:bodyPr/>
                    <a:lstStyle/>
                    <a:p>
                      <a:pPr marL="0" marR="0" lvl="0" indent="0" algn="l" rtl="0">
                        <a:spcBef>
                          <a:spcPts val="0"/>
                        </a:spcBef>
                        <a:spcAft>
                          <a:spcPts val="0"/>
                        </a:spcAft>
                        <a:buNone/>
                      </a:pPr>
                      <a:r>
                        <a:rPr lang="en-GB" sz="1800" dirty="0"/>
                        <a:t>21 Oct</a:t>
                      </a:r>
                      <a:endParaRPr sz="1800"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Thread pooling</a:t>
                      </a:r>
                    </a:p>
                  </a:txBody>
                  <a:tcPr marL="91450" marR="91450" marT="45725" marB="45725"/>
                </a:tc>
                <a:tc>
                  <a:txBody>
                    <a:bodyPr/>
                    <a:lstStyle/>
                    <a:p>
                      <a:pPr marL="0" marR="0" lvl="0" indent="0" algn="l" rtl="0">
                        <a:spcBef>
                          <a:spcPts val="0"/>
                        </a:spcBef>
                        <a:spcAft>
                          <a:spcPts val="0"/>
                        </a:spcAft>
                        <a:buNone/>
                      </a:pPr>
                      <a:r>
                        <a:rPr lang="en-GB" sz="1800" dirty="0"/>
                        <a:t>18 Oct</a:t>
                      </a:r>
                      <a:endParaRPr sz="1800"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chemeClr val="dk1"/>
                        </a:buClr>
                        <a:buSzPts val="1800"/>
                        <a:buFont typeface="Calibri"/>
                        <a:buNone/>
                        <a:tabLst/>
                        <a:defRPr/>
                      </a:pPr>
                      <a:r>
                        <a:rPr lang="en-US" sz="1800" dirty="0">
                          <a:solidFill>
                            <a:schemeClr val="dk1"/>
                          </a:solidFill>
                        </a:rPr>
                        <a:t>std::async / std::future / std::promise experiments</a:t>
                      </a:r>
                      <a:endParaRPr lang="en-US" sz="1800" dirty="0"/>
                    </a:p>
                    <a:p>
                      <a:pPr marL="0" marR="0" lvl="0" indent="0" algn="l" defTabSz="914400" rtl="0" eaLnBrk="1" fontAlgn="auto" latinLnBrk="0" hangingPunct="1">
                        <a:lnSpc>
                          <a:spcPct val="100000"/>
                        </a:lnSpc>
                        <a:spcBef>
                          <a:spcPts val="0"/>
                        </a:spcBef>
                        <a:spcAft>
                          <a:spcPts val="0"/>
                        </a:spcAft>
                        <a:buClr>
                          <a:schemeClr val="dk1"/>
                        </a:buClr>
                        <a:buSzPts val="1800"/>
                        <a:buFont typeface="Calibri"/>
                        <a:buNone/>
                        <a:tabLst/>
                        <a:defRPr/>
                      </a:pPr>
                      <a:r>
                        <a:rPr lang="en-GB" sz="1800" dirty="0"/>
                        <a:t>Dining philosophers problem</a:t>
                      </a:r>
                    </a:p>
                  </a:txBody>
                  <a:tcPr marL="91450" marR="91450" marT="45725" marB="45725"/>
                </a:tc>
                <a:extLst>
                  <a:ext uri="{0D108BD9-81ED-4DB2-BD59-A6C34878D82A}">
                    <a16:rowId xmlns:a16="http://schemas.microsoft.com/office/drawing/2014/main" val="10005"/>
                  </a:ext>
                </a:extLst>
              </a:tr>
              <a:tr h="372775">
                <a:tc>
                  <a:txBody>
                    <a:bodyPr/>
                    <a:lstStyle/>
                    <a:p>
                      <a:pPr marL="0" marR="0" lvl="0" indent="0" algn="l" rtl="0">
                        <a:spcBef>
                          <a:spcPts val="0"/>
                        </a:spcBef>
                        <a:spcAft>
                          <a:spcPts val="0"/>
                        </a:spcAft>
                        <a:buNone/>
                      </a:pPr>
                      <a:r>
                        <a:rPr lang="en-GB" sz="1800" dirty="0"/>
                        <a:t>28 Oct</a:t>
                      </a:r>
                      <a:endParaRPr sz="1800"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chemeClr val="dk1"/>
                        </a:buClr>
                        <a:buSzPts val="1800"/>
                        <a:buFont typeface="Calibri"/>
                        <a:buNone/>
                        <a:tabLst/>
                        <a:defRPr/>
                      </a:pPr>
                      <a:r>
                        <a:rPr lang="en-US" sz="1800" dirty="0"/>
                        <a:t>Thread </a:t>
                      </a:r>
                      <a:r>
                        <a:rPr lang="en-US" sz="1800" dirty="0" err="1"/>
                        <a:t>prioritisation</a:t>
                      </a:r>
                      <a:r>
                        <a:rPr lang="en-US" sz="1800" dirty="0"/>
                        <a:t> – R/W Locks</a:t>
                      </a:r>
                    </a:p>
                    <a:p>
                      <a:pPr marL="0" marR="0" lvl="0" indent="0" algn="l" defTabSz="914400" rtl="0" eaLnBrk="1" fontAlgn="auto" latinLnBrk="0" hangingPunct="1">
                        <a:lnSpc>
                          <a:spcPct val="100000"/>
                        </a:lnSpc>
                        <a:spcBef>
                          <a:spcPts val="0"/>
                        </a:spcBef>
                        <a:spcAft>
                          <a:spcPts val="0"/>
                        </a:spcAft>
                        <a:buClr>
                          <a:schemeClr val="dk1"/>
                        </a:buClr>
                        <a:buSzPts val="1800"/>
                        <a:buFont typeface="Calibri"/>
                        <a:buNone/>
                        <a:tabLst/>
                        <a:defRPr/>
                      </a:pPr>
                      <a:r>
                        <a:rPr lang="en-US" sz="1800" dirty="0"/>
                        <a:t>Coursework support</a:t>
                      </a:r>
                    </a:p>
                  </a:txBody>
                  <a:tcPr marL="91450" marR="91450" marT="45725" marB="45725"/>
                </a:tc>
                <a:tc>
                  <a:txBody>
                    <a:bodyPr/>
                    <a:lstStyle/>
                    <a:p>
                      <a:pPr marL="0" marR="0" lvl="0" indent="0" algn="l" rtl="0">
                        <a:spcBef>
                          <a:spcPts val="0"/>
                        </a:spcBef>
                        <a:spcAft>
                          <a:spcPts val="0"/>
                        </a:spcAft>
                        <a:buNone/>
                      </a:pPr>
                      <a:r>
                        <a:rPr lang="en-GB" sz="1800" dirty="0"/>
                        <a:t>25 Oct</a:t>
                      </a:r>
                      <a:endParaRPr sz="1800"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chemeClr val="dk1"/>
                        </a:buClr>
                        <a:buSzPts val="1800"/>
                        <a:buFont typeface="Calibri"/>
                        <a:buNone/>
                        <a:tabLst/>
                        <a:defRPr/>
                      </a:pPr>
                      <a:r>
                        <a:rPr lang="it-IT" sz="1800" dirty="0"/>
                        <a:t>NO SESSIONS</a:t>
                      </a:r>
                      <a:endParaRPr lang="en-GB" sz="1800" dirty="0"/>
                    </a:p>
                  </a:txBody>
                  <a:tcPr marL="91450" marR="91450" marT="45725" marB="45725"/>
                </a:tc>
                <a:extLst>
                  <a:ext uri="{0D108BD9-81ED-4DB2-BD59-A6C34878D82A}">
                    <a16:rowId xmlns:a16="http://schemas.microsoft.com/office/drawing/2014/main" val="10006"/>
                  </a:ext>
                </a:extLst>
              </a:tr>
              <a:tr h="228600">
                <a:tc>
                  <a:txBody>
                    <a:bodyPr/>
                    <a:lstStyle/>
                    <a:p>
                      <a:pPr marL="0" marR="0" lvl="0" indent="0" algn="l" rtl="0">
                        <a:spcBef>
                          <a:spcPts val="0"/>
                        </a:spcBef>
                        <a:spcAft>
                          <a:spcPts val="0"/>
                        </a:spcAft>
                        <a:buNone/>
                      </a:pPr>
                      <a:r>
                        <a:rPr lang="en-GB" sz="1800" dirty="0"/>
                        <a:t>4 Nov</a:t>
                      </a:r>
                      <a:endParaRPr sz="1800"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it-IT" sz="1800" dirty="0" err="1"/>
                        <a:t>Coursework</a:t>
                      </a:r>
                      <a:r>
                        <a:rPr lang="it-IT" sz="1800" dirty="0"/>
                        <a:t> support</a:t>
                      </a:r>
                      <a:endParaRPr sz="1800" dirty="0"/>
                    </a:p>
                  </a:txBody>
                  <a:tcPr marL="91450" marR="91450" marT="45725" marB="45725"/>
                </a:tc>
                <a:tc>
                  <a:txBody>
                    <a:bodyPr/>
                    <a:lstStyle/>
                    <a:p>
                      <a:pPr marL="0" marR="0" lvl="0" indent="0" algn="l" rtl="0">
                        <a:spcBef>
                          <a:spcPts val="0"/>
                        </a:spcBef>
                        <a:spcAft>
                          <a:spcPts val="0"/>
                        </a:spcAft>
                        <a:buNone/>
                      </a:pPr>
                      <a:r>
                        <a:rPr lang="en-GB" sz="1800" dirty="0"/>
                        <a:t>1 Nov</a:t>
                      </a:r>
                      <a:endParaRPr sz="1800"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chemeClr val="dk1"/>
                        </a:buClr>
                        <a:buSzPts val="1800"/>
                        <a:buFont typeface="Calibri"/>
                        <a:buNone/>
                        <a:tabLst/>
                        <a:defRPr/>
                      </a:pPr>
                      <a:r>
                        <a:rPr lang="en-GB" sz="1800" dirty="0"/>
                        <a:t>Thread Pooling experiments</a:t>
                      </a:r>
                    </a:p>
                    <a:p>
                      <a:pPr marL="0" marR="0" lvl="0" indent="0" algn="l" defTabSz="914400" rtl="0" eaLnBrk="1" fontAlgn="auto" latinLnBrk="0" hangingPunct="1">
                        <a:lnSpc>
                          <a:spcPct val="100000"/>
                        </a:lnSpc>
                        <a:spcBef>
                          <a:spcPts val="0"/>
                        </a:spcBef>
                        <a:spcAft>
                          <a:spcPts val="0"/>
                        </a:spcAft>
                        <a:buClr>
                          <a:schemeClr val="dk1"/>
                        </a:buClr>
                        <a:buSzPts val="1800"/>
                        <a:buFont typeface="Calibri"/>
                        <a:buNone/>
                        <a:tabLst/>
                        <a:defRPr/>
                      </a:pPr>
                      <a:r>
                        <a:rPr lang="en-GB" sz="1800" dirty="0"/>
                        <a:t>R/W Locks</a:t>
                      </a:r>
                    </a:p>
                  </a:txBody>
                  <a:tcPr marL="91450" marR="91450" marT="45725" marB="45725"/>
                </a:tc>
                <a:extLst>
                  <a:ext uri="{0D108BD9-81ED-4DB2-BD59-A6C34878D82A}">
                    <a16:rowId xmlns:a16="http://schemas.microsoft.com/office/drawing/2014/main" val="10007"/>
                  </a:ext>
                </a:extLst>
              </a:tr>
              <a:tr h="228600">
                <a:tc>
                  <a:txBody>
                    <a:bodyPr/>
                    <a:lstStyle/>
                    <a:p>
                      <a:pPr marL="0" marR="0" lvl="0" indent="0" algn="l" rtl="0">
                        <a:spcBef>
                          <a:spcPts val="0"/>
                        </a:spcBef>
                        <a:spcAft>
                          <a:spcPts val="0"/>
                        </a:spcAft>
                        <a:buNone/>
                      </a:pPr>
                      <a:r>
                        <a:rPr lang="en-GB" sz="1800" dirty="0"/>
                        <a:t>11 Nov</a:t>
                      </a:r>
                      <a:endParaRPr sz="1800"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it-IT" sz="1800" dirty="0" err="1"/>
                        <a:t>Coursework</a:t>
                      </a:r>
                      <a:r>
                        <a:rPr lang="it-IT" sz="1800" dirty="0"/>
                        <a:t> support</a:t>
                      </a:r>
                      <a:endParaRPr sz="1800" dirty="0"/>
                    </a:p>
                  </a:txBody>
                  <a:tcPr marL="91450" marR="91450" marT="45725" marB="45725"/>
                </a:tc>
                <a:tc>
                  <a:txBody>
                    <a:bodyPr/>
                    <a:lstStyle/>
                    <a:p>
                      <a:pPr marL="0" marR="0" lvl="0" indent="0" algn="l" rtl="0">
                        <a:spcBef>
                          <a:spcPts val="0"/>
                        </a:spcBef>
                        <a:spcAft>
                          <a:spcPts val="0"/>
                        </a:spcAft>
                        <a:buNone/>
                      </a:pPr>
                      <a:r>
                        <a:rPr lang="en-GB" sz="1800" dirty="0"/>
                        <a:t>8 Nov</a:t>
                      </a:r>
                      <a:endParaRPr sz="1800"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chemeClr val="dk1"/>
                        </a:buClr>
                        <a:buSzPts val="1800"/>
                        <a:buFont typeface="Calibri"/>
                        <a:buNone/>
                        <a:tabLst/>
                        <a:defRPr/>
                      </a:pPr>
                      <a:r>
                        <a:rPr lang="it-IT" sz="1800" dirty="0" err="1"/>
                        <a:t>Coursework</a:t>
                      </a:r>
                      <a:r>
                        <a:rPr lang="it-IT" sz="1800" dirty="0"/>
                        <a:t> support</a:t>
                      </a:r>
                    </a:p>
                  </a:txBody>
                  <a:tcPr marL="91450" marR="91450" marT="45725" marB="45725"/>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314586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t-IT" dirty="0"/>
              <a:t>Programming patterns</a:t>
            </a:r>
          </a:p>
        </p:txBody>
      </p:sp>
      <p:sp>
        <p:nvSpPr>
          <p:cNvPr id="3" name="Content Placeholder 2"/>
          <p:cNvSpPr>
            <a:spLocks noGrp="1"/>
          </p:cNvSpPr>
          <p:nvPr>
            <p:ph idx="1"/>
          </p:nvPr>
        </p:nvSpPr>
        <p:spPr/>
        <p:txBody>
          <a:bodyPr/>
          <a:lstStyle/>
          <a:p>
            <a:r>
              <a:rPr lang="it-IT" dirty="0"/>
              <a:t>Reusable solution to a commonly occurring problem in software design in a given context;</a:t>
            </a:r>
          </a:p>
          <a:p>
            <a:endParaRPr lang="it-IT" dirty="0"/>
          </a:p>
          <a:p>
            <a:r>
              <a:rPr lang="it-IT" dirty="0"/>
              <a:t>Usually an abstract version that can be easily transformed in the required code;</a:t>
            </a:r>
          </a:p>
          <a:p>
            <a:endParaRPr lang="it-IT" dirty="0"/>
          </a:p>
          <a:p>
            <a:r>
              <a:rPr lang="it-IT" dirty="0"/>
              <a:t>Has already been studied and implemented, and reduces the possibility of design flaws or coding errors;</a:t>
            </a:r>
          </a:p>
        </p:txBody>
      </p:sp>
    </p:spTree>
    <p:extLst>
      <p:ext uri="{BB962C8B-B14F-4D97-AF65-F5344CB8AC3E}">
        <p14:creationId xmlns:p14="http://schemas.microsoft.com/office/powerpoint/2010/main" val="1434986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10DB9-2084-4D71-8AAE-BC8AFE03B914}"/>
              </a:ext>
            </a:extLst>
          </p:cNvPr>
          <p:cNvSpPr>
            <a:spLocks noGrp="1"/>
          </p:cNvSpPr>
          <p:nvPr>
            <p:ph type="title"/>
          </p:nvPr>
        </p:nvSpPr>
        <p:spPr/>
        <p:txBody>
          <a:bodyPr>
            <a:normAutofit fontScale="90000"/>
          </a:bodyPr>
          <a:lstStyle/>
          <a:p>
            <a:r>
              <a:rPr lang="en-GB" dirty="0"/>
              <a:t>Mutex</a:t>
            </a:r>
          </a:p>
        </p:txBody>
      </p:sp>
      <p:sp>
        <p:nvSpPr>
          <p:cNvPr id="3" name="Content Placeholder 2">
            <a:extLst>
              <a:ext uri="{FF2B5EF4-FFF2-40B4-BE49-F238E27FC236}">
                <a16:creationId xmlns:a16="http://schemas.microsoft.com/office/drawing/2014/main" id="{0DF29803-4420-450B-9001-1126333170B2}"/>
              </a:ext>
            </a:extLst>
          </p:cNvPr>
          <p:cNvSpPr>
            <a:spLocks noGrp="1"/>
          </p:cNvSpPr>
          <p:nvPr>
            <p:ph idx="1"/>
          </p:nvPr>
        </p:nvSpPr>
        <p:spPr/>
        <p:txBody>
          <a:bodyPr/>
          <a:lstStyle/>
          <a:p>
            <a:r>
              <a:rPr lang="en-GB" dirty="0"/>
              <a:t>Mutex:</a:t>
            </a:r>
          </a:p>
          <a:p>
            <a:pPr lvl="1"/>
            <a:r>
              <a:rPr lang="en-GB" dirty="0"/>
              <a:t>Single exclusive ownership (either reader or writer)</a:t>
            </a:r>
          </a:p>
          <a:p>
            <a:pPr lvl="1"/>
            <a:r>
              <a:rPr lang="en-GB" dirty="0"/>
              <a:t>Denotes a critical section, where only one thread can access at any time;</a:t>
            </a:r>
          </a:p>
        </p:txBody>
      </p:sp>
    </p:spTree>
    <p:extLst>
      <p:ext uri="{BB962C8B-B14F-4D97-AF65-F5344CB8AC3E}">
        <p14:creationId xmlns:p14="http://schemas.microsoft.com/office/powerpoint/2010/main" val="1946728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10DB9-2084-4D71-8AAE-BC8AFE03B914}"/>
              </a:ext>
            </a:extLst>
          </p:cNvPr>
          <p:cNvSpPr>
            <a:spLocks noGrp="1"/>
          </p:cNvSpPr>
          <p:nvPr>
            <p:ph type="title"/>
          </p:nvPr>
        </p:nvSpPr>
        <p:spPr/>
        <p:txBody>
          <a:bodyPr>
            <a:normAutofit fontScale="90000"/>
          </a:bodyPr>
          <a:lstStyle/>
          <a:p>
            <a:r>
              <a:rPr lang="en-GB" dirty="0"/>
              <a:t>Mutex Vs Readers / Writer lock</a:t>
            </a:r>
          </a:p>
        </p:txBody>
      </p:sp>
      <p:sp>
        <p:nvSpPr>
          <p:cNvPr id="3" name="Content Placeholder 2">
            <a:extLst>
              <a:ext uri="{FF2B5EF4-FFF2-40B4-BE49-F238E27FC236}">
                <a16:creationId xmlns:a16="http://schemas.microsoft.com/office/drawing/2014/main" id="{0DF29803-4420-450B-9001-1126333170B2}"/>
              </a:ext>
            </a:extLst>
          </p:cNvPr>
          <p:cNvSpPr>
            <a:spLocks noGrp="1"/>
          </p:cNvSpPr>
          <p:nvPr>
            <p:ph idx="1"/>
          </p:nvPr>
        </p:nvSpPr>
        <p:spPr/>
        <p:txBody>
          <a:bodyPr/>
          <a:lstStyle/>
          <a:p>
            <a:r>
              <a:rPr lang="en-GB" dirty="0"/>
              <a:t>Mutex:</a:t>
            </a:r>
          </a:p>
          <a:p>
            <a:pPr lvl="1"/>
            <a:r>
              <a:rPr lang="en-GB" dirty="0"/>
              <a:t>Single exclusive ownership (either reader or writer)</a:t>
            </a:r>
          </a:p>
          <a:p>
            <a:pPr lvl="1"/>
            <a:r>
              <a:rPr lang="en-GB" dirty="0"/>
              <a:t>Denotes a critical section, where only one thread can access at any time;</a:t>
            </a:r>
          </a:p>
          <a:p>
            <a:endParaRPr lang="en-GB" dirty="0"/>
          </a:p>
          <a:p>
            <a:r>
              <a:rPr lang="en-GB" dirty="0"/>
              <a:t>Readers / Writer Lock – Multiple readers, single writer (MRSW) lock</a:t>
            </a:r>
          </a:p>
          <a:p>
            <a:pPr lvl="1"/>
            <a:r>
              <a:rPr lang="en-GB" dirty="0"/>
              <a:t>Either single writer or multiple readers ownership</a:t>
            </a:r>
          </a:p>
          <a:p>
            <a:pPr lvl="1"/>
            <a:r>
              <a:rPr lang="en-GB" dirty="0"/>
              <a:t>Denotes either a reader section, which multiple reader threads can a access at the same time, or a writer section, which a single writer thread can access at any time;</a:t>
            </a:r>
          </a:p>
          <a:p>
            <a:pPr lvl="1"/>
            <a:r>
              <a:rPr lang="en-GB" dirty="0"/>
              <a:t>Allows higher concurrency when reading</a:t>
            </a:r>
          </a:p>
          <a:p>
            <a:pPr lvl="1"/>
            <a:r>
              <a:rPr lang="en-GB" dirty="0"/>
              <a:t>Read/write preference or no preference</a:t>
            </a:r>
          </a:p>
          <a:p>
            <a:pPr lvl="1"/>
            <a:endParaRPr lang="en-GB" dirty="0"/>
          </a:p>
        </p:txBody>
      </p:sp>
    </p:spTree>
    <p:extLst>
      <p:ext uri="{BB962C8B-B14F-4D97-AF65-F5344CB8AC3E}">
        <p14:creationId xmlns:p14="http://schemas.microsoft.com/office/powerpoint/2010/main" val="1349120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706C3-0F14-4DF7-AF35-420668DE95C2}"/>
              </a:ext>
            </a:extLst>
          </p:cNvPr>
          <p:cNvSpPr>
            <a:spLocks noGrp="1"/>
          </p:cNvSpPr>
          <p:nvPr>
            <p:ph type="title"/>
          </p:nvPr>
        </p:nvSpPr>
        <p:spPr/>
        <p:txBody>
          <a:bodyPr>
            <a:normAutofit fontScale="90000"/>
          </a:bodyPr>
          <a:lstStyle/>
          <a:p>
            <a:r>
              <a:rPr lang="en-GB" dirty="0"/>
              <a:t>Mutex</a:t>
            </a:r>
          </a:p>
        </p:txBody>
      </p:sp>
      <p:sp>
        <p:nvSpPr>
          <p:cNvPr id="3" name="Content Placeholder 2">
            <a:extLst>
              <a:ext uri="{FF2B5EF4-FFF2-40B4-BE49-F238E27FC236}">
                <a16:creationId xmlns:a16="http://schemas.microsoft.com/office/drawing/2014/main" id="{4A6F0814-E685-440E-ABF9-0EB33292039C}"/>
              </a:ext>
            </a:extLst>
          </p:cNvPr>
          <p:cNvSpPr>
            <a:spLocks noGrp="1"/>
          </p:cNvSpPr>
          <p:nvPr>
            <p:ph idx="1"/>
          </p:nvPr>
        </p:nvSpPr>
        <p:spPr/>
        <p:txBody>
          <a:bodyPr/>
          <a:lstStyle/>
          <a:p>
            <a:r>
              <a:rPr lang="en-GB" dirty="0"/>
              <a:t>Mutual exclusivity among threads</a:t>
            </a:r>
          </a:p>
          <a:p>
            <a:endParaRPr lang="en-GB" dirty="0"/>
          </a:p>
        </p:txBody>
      </p:sp>
      <p:pic>
        <p:nvPicPr>
          <p:cNvPr id="7" name="Picture 6">
            <a:extLst>
              <a:ext uri="{FF2B5EF4-FFF2-40B4-BE49-F238E27FC236}">
                <a16:creationId xmlns:a16="http://schemas.microsoft.com/office/drawing/2014/main" id="{EB81E2B2-AF27-4DDE-96A1-DACA79DF9A2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8200" y="2441173"/>
            <a:ext cx="10515600" cy="3901812"/>
          </a:xfrm>
          <a:prstGeom prst="rect">
            <a:avLst/>
          </a:prstGeom>
        </p:spPr>
      </p:pic>
    </p:spTree>
    <p:extLst>
      <p:ext uri="{BB962C8B-B14F-4D97-AF65-F5344CB8AC3E}">
        <p14:creationId xmlns:p14="http://schemas.microsoft.com/office/powerpoint/2010/main" val="1456305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706C3-0F14-4DF7-AF35-420668DE95C2}"/>
              </a:ext>
            </a:extLst>
          </p:cNvPr>
          <p:cNvSpPr>
            <a:spLocks noGrp="1"/>
          </p:cNvSpPr>
          <p:nvPr>
            <p:ph type="title"/>
          </p:nvPr>
        </p:nvSpPr>
        <p:spPr/>
        <p:txBody>
          <a:bodyPr>
            <a:normAutofit fontScale="90000"/>
          </a:bodyPr>
          <a:lstStyle/>
          <a:p>
            <a:r>
              <a:rPr lang="en-GB" dirty="0"/>
              <a:t>Mutex</a:t>
            </a:r>
          </a:p>
        </p:txBody>
      </p:sp>
      <p:sp>
        <p:nvSpPr>
          <p:cNvPr id="3" name="Content Placeholder 2">
            <a:extLst>
              <a:ext uri="{FF2B5EF4-FFF2-40B4-BE49-F238E27FC236}">
                <a16:creationId xmlns:a16="http://schemas.microsoft.com/office/drawing/2014/main" id="{4A6F0814-E685-440E-ABF9-0EB33292039C}"/>
              </a:ext>
            </a:extLst>
          </p:cNvPr>
          <p:cNvSpPr>
            <a:spLocks noGrp="1"/>
          </p:cNvSpPr>
          <p:nvPr>
            <p:ph idx="1"/>
          </p:nvPr>
        </p:nvSpPr>
        <p:spPr/>
        <p:txBody>
          <a:bodyPr/>
          <a:lstStyle/>
          <a:p>
            <a:r>
              <a:rPr lang="en-GB" dirty="0"/>
              <a:t>Mutual exclusivity among threads</a:t>
            </a:r>
          </a:p>
          <a:p>
            <a:pPr marL="0" indent="0">
              <a:buNone/>
            </a:pPr>
            <a:endParaRPr lang="en-GB" dirty="0"/>
          </a:p>
        </p:txBody>
      </p:sp>
      <p:pic>
        <p:nvPicPr>
          <p:cNvPr id="7" name="Picture 6">
            <a:extLst>
              <a:ext uri="{FF2B5EF4-FFF2-40B4-BE49-F238E27FC236}">
                <a16:creationId xmlns:a16="http://schemas.microsoft.com/office/drawing/2014/main" id="{EB81E2B2-AF27-4DDE-96A1-DACA79DF9A2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8200" y="2441173"/>
            <a:ext cx="10515600" cy="3901812"/>
          </a:xfrm>
          <a:prstGeom prst="rect">
            <a:avLst/>
          </a:prstGeom>
        </p:spPr>
      </p:pic>
    </p:spTree>
    <p:extLst>
      <p:ext uri="{BB962C8B-B14F-4D97-AF65-F5344CB8AC3E}">
        <p14:creationId xmlns:p14="http://schemas.microsoft.com/office/powerpoint/2010/main" val="3278900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706C3-0F14-4DF7-AF35-420668DE95C2}"/>
              </a:ext>
            </a:extLst>
          </p:cNvPr>
          <p:cNvSpPr>
            <a:spLocks noGrp="1"/>
          </p:cNvSpPr>
          <p:nvPr>
            <p:ph type="title"/>
          </p:nvPr>
        </p:nvSpPr>
        <p:spPr/>
        <p:txBody>
          <a:bodyPr>
            <a:normAutofit fontScale="90000"/>
          </a:bodyPr>
          <a:lstStyle/>
          <a:p>
            <a:r>
              <a:rPr lang="en-GB" dirty="0"/>
              <a:t>Mutex</a:t>
            </a:r>
          </a:p>
        </p:txBody>
      </p:sp>
      <p:sp>
        <p:nvSpPr>
          <p:cNvPr id="3" name="Content Placeholder 2">
            <a:extLst>
              <a:ext uri="{FF2B5EF4-FFF2-40B4-BE49-F238E27FC236}">
                <a16:creationId xmlns:a16="http://schemas.microsoft.com/office/drawing/2014/main" id="{4A6F0814-E685-440E-ABF9-0EB33292039C}"/>
              </a:ext>
            </a:extLst>
          </p:cNvPr>
          <p:cNvSpPr>
            <a:spLocks noGrp="1"/>
          </p:cNvSpPr>
          <p:nvPr>
            <p:ph idx="1"/>
          </p:nvPr>
        </p:nvSpPr>
        <p:spPr/>
        <p:txBody>
          <a:bodyPr/>
          <a:lstStyle/>
          <a:p>
            <a:r>
              <a:rPr lang="en-GB" dirty="0"/>
              <a:t>Mutual exclusivity among threads</a:t>
            </a:r>
          </a:p>
          <a:p>
            <a:pPr marL="0" indent="0">
              <a:buNone/>
            </a:pPr>
            <a:endParaRPr lang="en-GB" dirty="0"/>
          </a:p>
        </p:txBody>
      </p:sp>
      <p:pic>
        <p:nvPicPr>
          <p:cNvPr id="7" name="Picture 6">
            <a:extLst>
              <a:ext uri="{FF2B5EF4-FFF2-40B4-BE49-F238E27FC236}">
                <a16:creationId xmlns:a16="http://schemas.microsoft.com/office/drawing/2014/main" id="{EB81E2B2-AF27-4DDE-96A1-DACA79DF9A2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8201" y="2441173"/>
            <a:ext cx="10515597" cy="3901812"/>
          </a:xfrm>
          <a:prstGeom prst="rect">
            <a:avLst/>
          </a:prstGeom>
        </p:spPr>
      </p:pic>
    </p:spTree>
    <p:extLst>
      <p:ext uri="{BB962C8B-B14F-4D97-AF65-F5344CB8AC3E}">
        <p14:creationId xmlns:p14="http://schemas.microsoft.com/office/powerpoint/2010/main" val="409123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706C3-0F14-4DF7-AF35-420668DE95C2}"/>
              </a:ext>
            </a:extLst>
          </p:cNvPr>
          <p:cNvSpPr>
            <a:spLocks noGrp="1"/>
          </p:cNvSpPr>
          <p:nvPr>
            <p:ph type="title"/>
          </p:nvPr>
        </p:nvSpPr>
        <p:spPr/>
        <p:txBody>
          <a:bodyPr>
            <a:normAutofit fontScale="90000"/>
          </a:bodyPr>
          <a:lstStyle/>
          <a:p>
            <a:r>
              <a:rPr lang="en-GB" dirty="0"/>
              <a:t>Mutex</a:t>
            </a:r>
          </a:p>
        </p:txBody>
      </p:sp>
      <p:sp>
        <p:nvSpPr>
          <p:cNvPr id="3" name="Content Placeholder 2">
            <a:extLst>
              <a:ext uri="{FF2B5EF4-FFF2-40B4-BE49-F238E27FC236}">
                <a16:creationId xmlns:a16="http://schemas.microsoft.com/office/drawing/2014/main" id="{4A6F0814-E685-440E-ABF9-0EB33292039C}"/>
              </a:ext>
            </a:extLst>
          </p:cNvPr>
          <p:cNvSpPr>
            <a:spLocks noGrp="1"/>
          </p:cNvSpPr>
          <p:nvPr>
            <p:ph idx="1"/>
          </p:nvPr>
        </p:nvSpPr>
        <p:spPr/>
        <p:txBody>
          <a:bodyPr/>
          <a:lstStyle/>
          <a:p>
            <a:r>
              <a:rPr lang="en-GB" dirty="0"/>
              <a:t>Mutual exclusivity among threads</a:t>
            </a:r>
          </a:p>
          <a:p>
            <a:pPr marL="0" indent="0">
              <a:buNone/>
            </a:pPr>
            <a:endParaRPr lang="en-GB" dirty="0"/>
          </a:p>
        </p:txBody>
      </p:sp>
      <p:pic>
        <p:nvPicPr>
          <p:cNvPr id="7" name="Picture 6">
            <a:extLst>
              <a:ext uri="{FF2B5EF4-FFF2-40B4-BE49-F238E27FC236}">
                <a16:creationId xmlns:a16="http://schemas.microsoft.com/office/drawing/2014/main" id="{EB81E2B2-AF27-4DDE-96A1-DACA79DF9A2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8201" y="2441173"/>
            <a:ext cx="10515597" cy="3901812"/>
          </a:xfrm>
          <a:prstGeom prst="rect">
            <a:avLst/>
          </a:prstGeom>
        </p:spPr>
      </p:pic>
    </p:spTree>
    <p:extLst>
      <p:ext uri="{BB962C8B-B14F-4D97-AF65-F5344CB8AC3E}">
        <p14:creationId xmlns:p14="http://schemas.microsoft.com/office/powerpoint/2010/main" val="1637946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16105</TotalTime>
  <Words>1168</Words>
  <Application>Microsoft Office PowerPoint</Application>
  <PresentationFormat>Widescreen</PresentationFormat>
  <Paragraphs>135</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Concurrent and Parallel Systems Thread prioritization – R/W lock</vt:lpstr>
      <vt:lpstr>Topics</vt:lpstr>
      <vt:lpstr>Programming patterns</vt:lpstr>
      <vt:lpstr>Mutex</vt:lpstr>
      <vt:lpstr>Mutex Vs Readers / Writer lock</vt:lpstr>
      <vt:lpstr>Mutex</vt:lpstr>
      <vt:lpstr>Mutex</vt:lpstr>
      <vt:lpstr>Mutex</vt:lpstr>
      <vt:lpstr>Mutex</vt:lpstr>
      <vt:lpstr>Mutex</vt:lpstr>
      <vt:lpstr>Mutex</vt:lpstr>
      <vt:lpstr>Readers / Writer lock</vt:lpstr>
      <vt:lpstr>Readers / Writer lock</vt:lpstr>
      <vt:lpstr>Mutex and lock in C++</vt:lpstr>
      <vt:lpstr>Run example – ex13</vt:lpstr>
      <vt:lpstr>Shared mutex in C++</vt:lpstr>
      <vt:lpstr>Locks for shared mutexes in C++</vt:lpstr>
      <vt:lpstr>Shared lock - MRSW</vt:lpstr>
      <vt:lpstr>Shared lock - MRSW</vt:lpstr>
      <vt:lpstr>Reader / Writer priority</vt:lpstr>
      <vt:lpstr>Teaching schedule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Concurrent and Parallel Systems Semester 1</dc:title>
  <dc:creator>Davies, Sergio</dc:creator>
  <cp:lastModifiedBy>Sergio</cp:lastModifiedBy>
  <cp:revision>197</cp:revision>
  <dcterms:created xsi:type="dcterms:W3CDTF">2019-09-09T15:42:31Z</dcterms:created>
  <dcterms:modified xsi:type="dcterms:W3CDTF">2022-10-27T19:41:48Z</dcterms:modified>
</cp:coreProperties>
</file>