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7" r:id="rId3"/>
    <p:sldId id="273" r:id="rId4"/>
    <p:sldId id="310" r:id="rId5"/>
    <p:sldId id="328" r:id="rId6"/>
    <p:sldId id="32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76423" autoAdjust="0"/>
  </p:normalViewPr>
  <p:slideViewPr>
    <p:cSldViewPr snapToGrid="0">
      <p:cViewPr varScale="1">
        <p:scale>
          <a:sx n="51" d="100"/>
          <a:sy n="51" d="100"/>
        </p:scale>
        <p:origin x="1220"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9" d="100"/>
          <a:sy n="59" d="100"/>
        </p:scale>
        <p:origin x="228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59AD0-E320-4309-A5FB-A48C1DE91A56}" type="datetimeFigureOut">
              <a:rPr lang="it-IT" smtClean="0"/>
              <a:t>17/10/2022</a:t>
            </a:fld>
            <a:endParaRPr lang="it-IT"/>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63A695-E17B-4D3C-BC52-1E064B1AF3EF}" type="slidenum">
              <a:rPr lang="it-IT" smtClean="0"/>
              <a:t>‹#›</a:t>
            </a:fld>
            <a:endParaRPr lang="it-IT"/>
          </a:p>
        </p:txBody>
      </p:sp>
    </p:spTree>
    <p:extLst>
      <p:ext uri="{BB962C8B-B14F-4D97-AF65-F5344CB8AC3E}">
        <p14:creationId xmlns:p14="http://schemas.microsoft.com/office/powerpoint/2010/main" val="4060552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back!</a:t>
            </a:r>
          </a:p>
          <a:p>
            <a:r>
              <a:rPr lang="en-GB" dirty="0"/>
              <a:t>Today we are going to cover condition variables</a:t>
            </a:r>
          </a:p>
        </p:txBody>
      </p:sp>
      <p:sp>
        <p:nvSpPr>
          <p:cNvPr id="4" name="Slide Number Placeholder 3"/>
          <p:cNvSpPr>
            <a:spLocks noGrp="1"/>
          </p:cNvSpPr>
          <p:nvPr>
            <p:ph type="sldNum" sz="quarter" idx="10"/>
          </p:nvPr>
        </p:nvSpPr>
        <p:spPr/>
        <p:txBody>
          <a:bodyPr/>
          <a:lstStyle/>
          <a:p>
            <a:fld id="{D663A695-E17B-4D3C-BC52-1E064B1AF3EF}" type="slidenum">
              <a:rPr lang="it-IT" smtClean="0"/>
              <a:t>1</a:t>
            </a:fld>
            <a:endParaRPr lang="it-IT"/>
          </a:p>
        </p:txBody>
      </p:sp>
    </p:spTree>
    <p:extLst>
      <p:ext uri="{BB962C8B-B14F-4D97-AF65-F5344CB8AC3E}">
        <p14:creationId xmlns:p14="http://schemas.microsoft.com/office/powerpoint/2010/main" val="411449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Today’s tutorial session will cover the dining philosophers problems</a:t>
            </a:r>
          </a:p>
        </p:txBody>
      </p:sp>
      <p:sp>
        <p:nvSpPr>
          <p:cNvPr id="4" name="Slide Number Placeholder 3"/>
          <p:cNvSpPr>
            <a:spLocks noGrp="1"/>
          </p:cNvSpPr>
          <p:nvPr>
            <p:ph type="sldNum" sz="quarter" idx="5"/>
          </p:nvPr>
        </p:nvSpPr>
        <p:spPr/>
        <p:txBody>
          <a:bodyPr/>
          <a:lstStyle/>
          <a:p>
            <a:fld id="{D663A695-E17B-4D3C-BC52-1E064B1AF3EF}" type="slidenum">
              <a:rPr lang="it-IT" smtClean="0"/>
              <a:t>2</a:t>
            </a:fld>
            <a:endParaRPr lang="it-IT"/>
          </a:p>
        </p:txBody>
      </p:sp>
    </p:spTree>
    <p:extLst>
      <p:ext uri="{BB962C8B-B14F-4D97-AF65-F5344CB8AC3E}">
        <p14:creationId xmlns:p14="http://schemas.microsoft.com/office/powerpoint/2010/main" val="1992933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analyse this situation: there are five philosophers around a table, ready to have dinner. There are 5 dishes with an infinite amount of food in them, and 5 forks.</a:t>
            </a:r>
          </a:p>
          <a:p>
            <a:r>
              <a:rPr lang="en-GB" dirty="0"/>
              <a:t>All philosophers are deep in their thoughts and don’t communicate. Every now and then they need to eat. So thinking and eating are the only two operations that each philosophers can perform.</a:t>
            </a:r>
          </a:p>
          <a:p>
            <a:r>
              <a:rPr lang="en-GB" dirty="0"/>
              <a:t>Each philosophers requires two forks to eat, and a fork can only be held by one philosopher.</a:t>
            </a:r>
          </a:p>
          <a:p>
            <a:r>
              <a:rPr lang="en-GB" dirty="0"/>
              <a:t>When a philosopher obtains both forks, eats some food and then releases both forks.</a:t>
            </a:r>
          </a:p>
        </p:txBody>
      </p:sp>
      <p:sp>
        <p:nvSpPr>
          <p:cNvPr id="4" name="Slide Number Placeholder 3"/>
          <p:cNvSpPr>
            <a:spLocks noGrp="1"/>
          </p:cNvSpPr>
          <p:nvPr>
            <p:ph type="sldNum" sz="quarter" idx="5"/>
          </p:nvPr>
        </p:nvSpPr>
        <p:spPr/>
        <p:txBody>
          <a:bodyPr/>
          <a:lstStyle/>
          <a:p>
            <a:fld id="{D663A695-E17B-4D3C-BC52-1E064B1AF3EF}" type="slidenum">
              <a:rPr lang="it-IT" smtClean="0"/>
              <a:t>3</a:t>
            </a:fld>
            <a:endParaRPr lang="it-IT"/>
          </a:p>
        </p:txBody>
      </p:sp>
    </p:spTree>
    <p:extLst>
      <p:ext uri="{BB962C8B-B14F-4D97-AF65-F5344CB8AC3E}">
        <p14:creationId xmlns:p14="http://schemas.microsoft.com/office/powerpoint/2010/main" val="3716773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can we design an algorithm such that each philosopher won’t starve? This means that each philosopher can alternate between eating and thinking assuming that any other philosopher cannot know when others may want to eat or think.</a:t>
            </a:r>
          </a:p>
          <a:p>
            <a:r>
              <a:rPr lang="en-GB" dirty="0"/>
              <a:t>His is a classical problem that illustrates the problem related to deadlocks and starvation and the use of multiple resources.</a:t>
            </a:r>
          </a:p>
          <a:p>
            <a:endParaRPr lang="en-GB" dirty="0"/>
          </a:p>
          <a:p>
            <a:r>
              <a:rPr lang="en-GB" dirty="0"/>
              <a:t>There are many possible solutions and implementations</a:t>
            </a:r>
          </a:p>
        </p:txBody>
      </p:sp>
      <p:sp>
        <p:nvSpPr>
          <p:cNvPr id="4" name="Slide Number Placeholder 3"/>
          <p:cNvSpPr>
            <a:spLocks noGrp="1"/>
          </p:cNvSpPr>
          <p:nvPr>
            <p:ph type="sldNum" sz="quarter" idx="5"/>
          </p:nvPr>
        </p:nvSpPr>
        <p:spPr/>
        <p:txBody>
          <a:bodyPr/>
          <a:lstStyle/>
          <a:p>
            <a:fld id="{D663A695-E17B-4D3C-BC52-1E064B1AF3EF}" type="slidenum">
              <a:rPr lang="it-IT" smtClean="0"/>
              <a:t>4</a:t>
            </a:fld>
            <a:endParaRPr lang="it-IT"/>
          </a:p>
        </p:txBody>
      </p:sp>
    </p:spTree>
    <p:extLst>
      <p:ext uri="{BB962C8B-B14F-4D97-AF65-F5344CB8AC3E}">
        <p14:creationId xmlns:p14="http://schemas.microsoft.com/office/powerpoint/2010/main" val="2832463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one implementation in C++, which we will use as basis for this tutorial.</a:t>
            </a:r>
          </a:p>
        </p:txBody>
      </p:sp>
      <p:sp>
        <p:nvSpPr>
          <p:cNvPr id="4" name="Slide Number Placeholder 3"/>
          <p:cNvSpPr>
            <a:spLocks noGrp="1"/>
          </p:cNvSpPr>
          <p:nvPr>
            <p:ph type="sldNum" sz="quarter" idx="5"/>
          </p:nvPr>
        </p:nvSpPr>
        <p:spPr/>
        <p:txBody>
          <a:bodyPr/>
          <a:lstStyle/>
          <a:p>
            <a:fld id="{D663A695-E17B-4D3C-BC52-1E064B1AF3EF}" type="slidenum">
              <a:rPr lang="it-IT" smtClean="0"/>
              <a:t>5</a:t>
            </a:fld>
            <a:endParaRPr lang="it-IT"/>
          </a:p>
        </p:txBody>
      </p:sp>
    </p:spTree>
    <p:extLst>
      <p:ext uri="{BB962C8B-B14F-4D97-AF65-F5344CB8AC3E}">
        <p14:creationId xmlns:p14="http://schemas.microsoft.com/office/powerpoint/2010/main" val="246915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implementation is working correctly, but uses some “magic”: in the function “eat” the first instruction locks two forks. C++ takes care automatically of the problem of locking multiple resources avoiding deadlocks.</a:t>
            </a:r>
          </a:p>
          <a:p>
            <a:r>
              <a:rPr lang="en-GB" dirty="0"/>
              <a:t>However, your task is to replace that instruction with an algorithm that allows locking the two semaphores, but avoids deadlocks and starvation.</a:t>
            </a:r>
          </a:p>
          <a:p>
            <a:r>
              <a:rPr lang="en-GB" dirty="0"/>
              <a:t>This is a task for the brain, rather than for the hands: it requires careful thoughts before you decide how to implement it.</a:t>
            </a:r>
          </a:p>
          <a:p>
            <a:r>
              <a:rPr lang="en-GB"/>
              <a:t>Have fun!!!</a:t>
            </a:r>
            <a:endParaRPr lang="en-GB" dirty="0"/>
          </a:p>
        </p:txBody>
      </p:sp>
      <p:sp>
        <p:nvSpPr>
          <p:cNvPr id="4" name="Slide Number Placeholder 3"/>
          <p:cNvSpPr>
            <a:spLocks noGrp="1"/>
          </p:cNvSpPr>
          <p:nvPr>
            <p:ph type="sldNum" sz="quarter" idx="5"/>
          </p:nvPr>
        </p:nvSpPr>
        <p:spPr/>
        <p:txBody>
          <a:bodyPr/>
          <a:lstStyle/>
          <a:p>
            <a:fld id="{D663A695-E17B-4D3C-BC52-1E064B1AF3EF}" type="slidenum">
              <a:rPr lang="it-IT" smtClean="0"/>
              <a:t>6</a:t>
            </a:fld>
            <a:endParaRPr lang="it-IT"/>
          </a:p>
        </p:txBody>
      </p:sp>
    </p:spTree>
    <p:extLst>
      <p:ext uri="{BB962C8B-B14F-4D97-AF65-F5344CB8AC3E}">
        <p14:creationId xmlns:p14="http://schemas.microsoft.com/office/powerpoint/2010/main" val="230908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C4283BC-B6FC-4741-A104-53148C0EC4D4}"/>
              </a:ext>
            </a:extLst>
          </p:cNvPr>
          <p:cNvSpPr/>
          <p:nvPr userDrawn="1"/>
        </p:nvSpPr>
        <p:spPr>
          <a:xfrm>
            <a:off x="838200" y="1112452"/>
            <a:ext cx="10515600" cy="2397511"/>
          </a:xfrm>
          <a:prstGeom prst="roundRect">
            <a:avLst/>
          </a:prstGeom>
          <a:solidFill>
            <a:srgbClr val="3333B3"/>
          </a:solidFill>
          <a:ln>
            <a:solidFill>
              <a:srgbClr val="333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87B3245-FAD5-41C2-8D47-321E3EC5BE12}"/>
              </a:ext>
            </a:extLst>
          </p:cNvPr>
          <p:cNvSpPr>
            <a:spLocks noGrp="1"/>
          </p:cNvSpPr>
          <p:nvPr>
            <p:ph type="ctrTitle"/>
          </p:nvPr>
        </p:nvSpPr>
        <p:spPr>
          <a:xfrm>
            <a:off x="1524000" y="1122363"/>
            <a:ext cx="9144000" cy="2387600"/>
          </a:xfrm>
        </p:spPr>
        <p:txBody>
          <a:bodyPr anchor="ctr" anchorCtr="0"/>
          <a:lstStyle>
            <a:lvl1pPr algn="ctr">
              <a:defRPr sz="6000">
                <a:solidFill>
                  <a:schemeClr val="bg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E9EF9F1C-8FEE-438E-9282-FC45FD99B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84FA73-6516-4E9D-9976-A2F1FDB28C28}"/>
              </a:ext>
            </a:extLst>
          </p:cNvPr>
          <p:cNvSpPr>
            <a:spLocks noGrp="1"/>
          </p:cNvSpPr>
          <p:nvPr>
            <p:ph type="dt" sz="half" idx="10"/>
          </p:nvPr>
        </p:nvSpPr>
        <p:spPr/>
        <p:txBody>
          <a:bodyPr/>
          <a:lstStyle/>
          <a:p>
            <a:fld id="{363315C4-640E-4FB8-B8F6-99DA5299A2A8}" type="datetimeFigureOut">
              <a:rPr lang="en-GB" smtClean="0"/>
              <a:t>17/10/2022</a:t>
            </a:fld>
            <a:endParaRPr lang="en-GB"/>
          </a:p>
        </p:txBody>
      </p:sp>
      <p:sp>
        <p:nvSpPr>
          <p:cNvPr id="5" name="Footer Placeholder 4">
            <a:extLst>
              <a:ext uri="{FF2B5EF4-FFF2-40B4-BE49-F238E27FC236}">
                <a16:creationId xmlns:a16="http://schemas.microsoft.com/office/drawing/2014/main" id="{39983AF9-655E-41CA-88AA-88C521859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7D47AB-6EA5-46D6-A589-C7524AAF9922}"/>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37046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A9AB-8565-45E6-A192-2FAA1B42F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0CC9EB-4931-489B-A480-A5541D019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2DA009-D102-4901-B1DC-74DE1CC66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B41BF-2E10-45E5-BC17-17BD437BB211}"/>
              </a:ext>
            </a:extLst>
          </p:cNvPr>
          <p:cNvSpPr>
            <a:spLocks noGrp="1"/>
          </p:cNvSpPr>
          <p:nvPr>
            <p:ph type="dt" sz="half" idx="10"/>
          </p:nvPr>
        </p:nvSpPr>
        <p:spPr/>
        <p:txBody>
          <a:bodyPr/>
          <a:lstStyle/>
          <a:p>
            <a:fld id="{363315C4-640E-4FB8-B8F6-99DA5299A2A8}" type="datetimeFigureOut">
              <a:rPr lang="en-GB" smtClean="0"/>
              <a:t>17/10/2022</a:t>
            </a:fld>
            <a:endParaRPr lang="en-GB"/>
          </a:p>
        </p:txBody>
      </p:sp>
      <p:sp>
        <p:nvSpPr>
          <p:cNvPr id="6" name="Footer Placeholder 5">
            <a:extLst>
              <a:ext uri="{FF2B5EF4-FFF2-40B4-BE49-F238E27FC236}">
                <a16:creationId xmlns:a16="http://schemas.microsoft.com/office/drawing/2014/main" id="{B8ED0669-C664-4185-AC00-2848E8D6B9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CF51E7-B93B-470C-87C9-8C20AA3826A8}"/>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207430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23B6-6C2C-4F6C-9F8F-1C7F4D3422B7}"/>
              </a:ext>
            </a:extLst>
          </p:cNvPr>
          <p:cNvSpPr>
            <a:spLocks noGrp="1"/>
          </p:cNvSpPr>
          <p:nvPr>
            <p:ph type="title"/>
          </p:nvPr>
        </p:nvSpPr>
        <p:spPr>
          <a:xfrm>
            <a:off x="838200" y="365125"/>
            <a:ext cx="10515600" cy="666000"/>
          </a:xfr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9422FA-7C3E-4E9F-99B5-C178897FC46E}"/>
              </a:ext>
            </a:extLst>
          </p:cNvPr>
          <p:cNvSpPr>
            <a:spLocks noGrp="1"/>
          </p:cNvSpPr>
          <p:nvPr>
            <p:ph type="body" orient="vert" idx="1"/>
          </p:nvPr>
        </p:nvSpPr>
        <p:spPr>
          <a:xfrm>
            <a:off x="838200" y="1155600"/>
            <a:ext cx="10515600" cy="502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4C7425-AD8D-42A2-B9ED-A9B8066EE7F2}"/>
              </a:ext>
            </a:extLst>
          </p:cNvPr>
          <p:cNvSpPr>
            <a:spLocks noGrp="1"/>
          </p:cNvSpPr>
          <p:nvPr>
            <p:ph type="dt" sz="half" idx="10"/>
          </p:nvPr>
        </p:nvSpPr>
        <p:spPr/>
        <p:txBody>
          <a:bodyPr/>
          <a:lstStyle/>
          <a:p>
            <a:fld id="{363315C4-640E-4FB8-B8F6-99DA5299A2A8}" type="datetimeFigureOut">
              <a:rPr lang="en-GB" smtClean="0"/>
              <a:t>17/10/2022</a:t>
            </a:fld>
            <a:endParaRPr lang="en-GB"/>
          </a:p>
        </p:txBody>
      </p:sp>
      <p:sp>
        <p:nvSpPr>
          <p:cNvPr id="5" name="Footer Placeholder 4">
            <a:extLst>
              <a:ext uri="{FF2B5EF4-FFF2-40B4-BE49-F238E27FC236}">
                <a16:creationId xmlns:a16="http://schemas.microsoft.com/office/drawing/2014/main" id="{F096B8D1-EC8D-4166-B00F-4FD1F27F43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83F30D-96F2-4AA7-9C31-B60FA96C8D86}"/>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83777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CBA06-3EC8-4391-9A19-8F5B3569CB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448582-9020-41CF-A710-EEC24F4AE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B6B058-E177-46D4-A401-FEF36F51B532}"/>
              </a:ext>
            </a:extLst>
          </p:cNvPr>
          <p:cNvSpPr>
            <a:spLocks noGrp="1"/>
          </p:cNvSpPr>
          <p:nvPr>
            <p:ph type="dt" sz="half" idx="10"/>
          </p:nvPr>
        </p:nvSpPr>
        <p:spPr/>
        <p:txBody>
          <a:bodyPr/>
          <a:lstStyle/>
          <a:p>
            <a:fld id="{363315C4-640E-4FB8-B8F6-99DA5299A2A8}" type="datetimeFigureOut">
              <a:rPr lang="en-GB" smtClean="0"/>
              <a:t>17/10/2022</a:t>
            </a:fld>
            <a:endParaRPr lang="en-GB"/>
          </a:p>
        </p:txBody>
      </p:sp>
      <p:sp>
        <p:nvSpPr>
          <p:cNvPr id="5" name="Footer Placeholder 4">
            <a:extLst>
              <a:ext uri="{FF2B5EF4-FFF2-40B4-BE49-F238E27FC236}">
                <a16:creationId xmlns:a16="http://schemas.microsoft.com/office/drawing/2014/main" id="{02FFB3CE-04AE-486F-9F2E-C01C8EFE12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56150F-6F84-4F86-83EE-57A21C35FD7D}"/>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338938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2101DA-0B9B-4780-9163-C820879D5E21}"/>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4CBC209-B2BD-4573-86AF-917920B4B77E}"/>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698326C-BEDD-4B16-AC2C-BF64C8AEC73E}"/>
              </a:ext>
            </a:extLst>
          </p:cNvPr>
          <p:cNvSpPr>
            <a:spLocks noGrp="1"/>
          </p:cNvSpPr>
          <p:nvPr>
            <p:ph idx="1"/>
          </p:nvPr>
        </p:nvSpPr>
        <p:spPr>
          <a:xfrm>
            <a:off x="838200" y="1156771"/>
            <a:ext cx="10515600" cy="502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C764-C27F-4710-9999-737AACFC0AD3}"/>
              </a:ext>
            </a:extLst>
          </p:cNvPr>
          <p:cNvSpPr>
            <a:spLocks noGrp="1"/>
          </p:cNvSpPr>
          <p:nvPr>
            <p:ph type="dt" sz="half" idx="10"/>
          </p:nvPr>
        </p:nvSpPr>
        <p:spPr/>
        <p:txBody>
          <a:bodyPr/>
          <a:lstStyle/>
          <a:p>
            <a:r>
              <a:rPr lang="en-GB" dirty="0"/>
              <a:t>30/09/2019</a:t>
            </a:r>
          </a:p>
        </p:txBody>
      </p:sp>
      <p:sp>
        <p:nvSpPr>
          <p:cNvPr id="5" name="Footer Placeholder 4">
            <a:extLst>
              <a:ext uri="{FF2B5EF4-FFF2-40B4-BE49-F238E27FC236}">
                <a16:creationId xmlns:a16="http://schemas.microsoft.com/office/drawing/2014/main" id="{348AD30E-48A1-475F-BFB6-BE2D53E55240}"/>
              </a:ext>
            </a:extLst>
          </p:cNvPr>
          <p:cNvSpPr>
            <a:spLocks noGrp="1"/>
          </p:cNvSpPr>
          <p:nvPr>
            <p:ph type="ftr" sz="quarter" idx="11"/>
          </p:nvPr>
        </p:nvSpPr>
        <p:spPr/>
        <p:txBody>
          <a:bodyPr/>
          <a:lstStyle/>
          <a:p>
            <a:r>
              <a:rPr lang="en-GB" dirty="0"/>
              <a:t>Concurrent and Parallel Systems</a:t>
            </a:r>
          </a:p>
        </p:txBody>
      </p:sp>
      <p:sp>
        <p:nvSpPr>
          <p:cNvPr id="6" name="Slide Number Placeholder 5">
            <a:extLst>
              <a:ext uri="{FF2B5EF4-FFF2-40B4-BE49-F238E27FC236}">
                <a16:creationId xmlns:a16="http://schemas.microsoft.com/office/drawing/2014/main" id="{B4A957A1-0CC0-4743-B179-524061A8E7DA}"/>
              </a:ext>
            </a:extLst>
          </p:cNvPr>
          <p:cNvSpPr>
            <a:spLocks noGrp="1"/>
          </p:cNvSpPr>
          <p:nvPr>
            <p:ph type="sldNum" sz="quarter" idx="12"/>
          </p:nvPr>
        </p:nvSpPr>
        <p:spPr/>
        <p:txBody>
          <a:bodyPr/>
          <a:lstStyle/>
          <a:p>
            <a:fld id="{0BAF96D1-B9DA-402F-A25B-C4368516F537}" type="slidenum">
              <a:rPr lang="en-GB" smtClean="0"/>
              <a:t>‹#›</a:t>
            </a:fld>
            <a:endParaRPr lang="en-GB" dirty="0"/>
          </a:p>
        </p:txBody>
      </p:sp>
    </p:spTree>
    <p:extLst>
      <p:ext uri="{BB962C8B-B14F-4D97-AF65-F5344CB8AC3E}">
        <p14:creationId xmlns:p14="http://schemas.microsoft.com/office/powerpoint/2010/main" val="389399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18090C44-B640-4701-9451-7489EE65D93B}"/>
              </a:ext>
            </a:extLst>
          </p:cNvPr>
          <p:cNvSpPr/>
          <p:nvPr userDrawn="1"/>
        </p:nvSpPr>
        <p:spPr>
          <a:xfrm>
            <a:off x="838200" y="1709738"/>
            <a:ext cx="10515600" cy="2879725"/>
          </a:xfrm>
          <a:prstGeom prst="roundRect">
            <a:avLst/>
          </a:prstGeom>
          <a:solidFill>
            <a:srgbClr val="3333B3"/>
          </a:solidFill>
          <a:ln>
            <a:solidFill>
              <a:srgbClr val="333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3E41DD-F369-41EF-86D6-BF89961DD17B}"/>
              </a:ext>
            </a:extLst>
          </p:cNvPr>
          <p:cNvSpPr>
            <a:spLocks noGrp="1"/>
          </p:cNvSpPr>
          <p:nvPr>
            <p:ph type="title"/>
          </p:nvPr>
        </p:nvSpPr>
        <p:spPr>
          <a:xfrm>
            <a:off x="831850" y="1709738"/>
            <a:ext cx="10515600" cy="2852737"/>
          </a:xfrm>
        </p:spPr>
        <p:txBody>
          <a:bodyPr anchor="ctr" anchorCtr="0"/>
          <a:lstStyle>
            <a:lvl1pPr>
              <a:defRPr sz="6000">
                <a:solidFill>
                  <a:schemeClr val="bg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DB4C8F7-756E-4A19-9190-EF341E1E2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EBBA97-911A-42D3-BFB1-5C00C713F9B2}"/>
              </a:ext>
            </a:extLst>
          </p:cNvPr>
          <p:cNvSpPr>
            <a:spLocks noGrp="1"/>
          </p:cNvSpPr>
          <p:nvPr>
            <p:ph type="dt" sz="half" idx="10"/>
          </p:nvPr>
        </p:nvSpPr>
        <p:spPr/>
        <p:txBody>
          <a:bodyPr/>
          <a:lstStyle/>
          <a:p>
            <a:fld id="{363315C4-640E-4FB8-B8F6-99DA5299A2A8}" type="datetimeFigureOut">
              <a:rPr lang="en-GB" smtClean="0"/>
              <a:t>17/10/2022</a:t>
            </a:fld>
            <a:endParaRPr lang="en-GB"/>
          </a:p>
        </p:txBody>
      </p:sp>
      <p:sp>
        <p:nvSpPr>
          <p:cNvPr id="5" name="Footer Placeholder 4">
            <a:extLst>
              <a:ext uri="{FF2B5EF4-FFF2-40B4-BE49-F238E27FC236}">
                <a16:creationId xmlns:a16="http://schemas.microsoft.com/office/drawing/2014/main" id="{C8A88814-BC35-4572-994E-C2D0DD02B4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E82B4F-7E33-4517-BAE4-72A371CFC7CE}"/>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60339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637C84-2223-417D-B5B3-523F104F2ACD}"/>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FB73E3D-45FB-48F9-A8FC-8179552842B6}"/>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D126709-A63C-4EAF-A8F8-BD4EDD5A1E91}"/>
              </a:ext>
            </a:extLst>
          </p:cNvPr>
          <p:cNvSpPr>
            <a:spLocks noGrp="1"/>
          </p:cNvSpPr>
          <p:nvPr>
            <p:ph sz="half" idx="1"/>
          </p:nvPr>
        </p:nvSpPr>
        <p:spPr>
          <a:xfrm>
            <a:off x="838200" y="1155600"/>
            <a:ext cx="5181600" cy="502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A241B1-5C4A-4490-9B89-5C71AF959BA8}"/>
              </a:ext>
            </a:extLst>
          </p:cNvPr>
          <p:cNvSpPr>
            <a:spLocks noGrp="1"/>
          </p:cNvSpPr>
          <p:nvPr>
            <p:ph sz="half" idx="2"/>
          </p:nvPr>
        </p:nvSpPr>
        <p:spPr>
          <a:xfrm>
            <a:off x="6172200" y="1155600"/>
            <a:ext cx="5181600" cy="502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09A0C1-2D89-4344-AE6E-4443F579AB3B}"/>
              </a:ext>
            </a:extLst>
          </p:cNvPr>
          <p:cNvSpPr>
            <a:spLocks noGrp="1"/>
          </p:cNvSpPr>
          <p:nvPr>
            <p:ph type="dt" sz="half" idx="10"/>
          </p:nvPr>
        </p:nvSpPr>
        <p:spPr/>
        <p:txBody>
          <a:bodyPr/>
          <a:lstStyle/>
          <a:p>
            <a:r>
              <a:rPr lang="en-GB" dirty="0"/>
              <a:t>30/09/2019</a:t>
            </a:r>
          </a:p>
        </p:txBody>
      </p:sp>
      <p:sp>
        <p:nvSpPr>
          <p:cNvPr id="6" name="Footer Placeholder 5">
            <a:extLst>
              <a:ext uri="{FF2B5EF4-FFF2-40B4-BE49-F238E27FC236}">
                <a16:creationId xmlns:a16="http://schemas.microsoft.com/office/drawing/2014/main" id="{5B5F190D-C5C9-4ED0-9609-C31BD519C5C4}"/>
              </a:ext>
            </a:extLst>
          </p:cNvPr>
          <p:cNvSpPr>
            <a:spLocks noGrp="1"/>
          </p:cNvSpPr>
          <p:nvPr>
            <p:ph type="ftr" sz="quarter" idx="11"/>
          </p:nvPr>
        </p:nvSpPr>
        <p:spPr/>
        <p:txBody>
          <a:bodyPr/>
          <a:lstStyle/>
          <a:p>
            <a:r>
              <a:rPr lang="en-GB" dirty="0"/>
              <a:t>Concurrent and Parallel Systems</a:t>
            </a:r>
          </a:p>
        </p:txBody>
      </p:sp>
      <p:sp>
        <p:nvSpPr>
          <p:cNvPr id="7" name="Slide Number Placeholder 6">
            <a:extLst>
              <a:ext uri="{FF2B5EF4-FFF2-40B4-BE49-F238E27FC236}">
                <a16:creationId xmlns:a16="http://schemas.microsoft.com/office/drawing/2014/main" id="{D700226E-208B-4975-8032-B95D2AF1D0D2}"/>
              </a:ext>
            </a:extLst>
          </p:cNvPr>
          <p:cNvSpPr>
            <a:spLocks noGrp="1"/>
          </p:cNvSpPr>
          <p:nvPr>
            <p:ph type="sldNum" sz="quarter" idx="12"/>
          </p:nvPr>
        </p:nvSpPr>
        <p:spPr/>
        <p:txBody>
          <a:bodyPr/>
          <a:lstStyle/>
          <a:p>
            <a:fld id="{0BAF96D1-B9DA-402F-A25B-C4368516F537}" type="slidenum">
              <a:rPr lang="en-GB" smtClean="0"/>
              <a:t>‹#›</a:t>
            </a:fld>
            <a:endParaRPr lang="en-GB" dirty="0"/>
          </a:p>
        </p:txBody>
      </p:sp>
    </p:spTree>
    <p:extLst>
      <p:ext uri="{BB962C8B-B14F-4D97-AF65-F5344CB8AC3E}">
        <p14:creationId xmlns:p14="http://schemas.microsoft.com/office/powerpoint/2010/main" val="350498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E24F99-C11D-43FD-B1F3-2A76D9C98231}"/>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FB73E3D-45FB-48F9-A8FC-8179552842B6}"/>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D126709-A63C-4EAF-A8F8-BD4EDD5A1E91}"/>
              </a:ext>
            </a:extLst>
          </p:cNvPr>
          <p:cNvSpPr>
            <a:spLocks noGrp="1"/>
          </p:cNvSpPr>
          <p:nvPr>
            <p:ph sz="half" idx="1"/>
          </p:nvPr>
        </p:nvSpPr>
        <p:spPr>
          <a:xfrm>
            <a:off x="838200" y="1155600"/>
            <a:ext cx="5181600" cy="25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A241B1-5C4A-4490-9B89-5C71AF959BA8}"/>
              </a:ext>
            </a:extLst>
          </p:cNvPr>
          <p:cNvSpPr>
            <a:spLocks noGrp="1"/>
          </p:cNvSpPr>
          <p:nvPr>
            <p:ph sz="half" idx="2"/>
          </p:nvPr>
        </p:nvSpPr>
        <p:spPr>
          <a:xfrm>
            <a:off x="6172200" y="1155600"/>
            <a:ext cx="5181600" cy="25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09A0C1-2D89-4344-AE6E-4443F579AB3B}"/>
              </a:ext>
            </a:extLst>
          </p:cNvPr>
          <p:cNvSpPr>
            <a:spLocks noGrp="1"/>
          </p:cNvSpPr>
          <p:nvPr>
            <p:ph type="dt" sz="half" idx="10"/>
          </p:nvPr>
        </p:nvSpPr>
        <p:spPr/>
        <p:txBody>
          <a:bodyPr/>
          <a:lstStyle/>
          <a:p>
            <a:r>
              <a:rPr lang="en-GB" dirty="0"/>
              <a:t>30/09/2019</a:t>
            </a:r>
          </a:p>
        </p:txBody>
      </p:sp>
      <p:sp>
        <p:nvSpPr>
          <p:cNvPr id="6" name="Footer Placeholder 5">
            <a:extLst>
              <a:ext uri="{FF2B5EF4-FFF2-40B4-BE49-F238E27FC236}">
                <a16:creationId xmlns:a16="http://schemas.microsoft.com/office/drawing/2014/main" id="{5B5F190D-C5C9-4ED0-9609-C31BD519C5C4}"/>
              </a:ext>
            </a:extLst>
          </p:cNvPr>
          <p:cNvSpPr>
            <a:spLocks noGrp="1"/>
          </p:cNvSpPr>
          <p:nvPr>
            <p:ph type="ftr" sz="quarter" idx="11"/>
          </p:nvPr>
        </p:nvSpPr>
        <p:spPr/>
        <p:txBody>
          <a:bodyPr/>
          <a:lstStyle/>
          <a:p>
            <a:r>
              <a:rPr lang="en-GB" dirty="0"/>
              <a:t>Concurrent and Parallel Systems</a:t>
            </a:r>
          </a:p>
        </p:txBody>
      </p:sp>
      <p:sp>
        <p:nvSpPr>
          <p:cNvPr id="7" name="Slide Number Placeholder 6">
            <a:extLst>
              <a:ext uri="{FF2B5EF4-FFF2-40B4-BE49-F238E27FC236}">
                <a16:creationId xmlns:a16="http://schemas.microsoft.com/office/drawing/2014/main" id="{D700226E-208B-4975-8032-B95D2AF1D0D2}"/>
              </a:ext>
            </a:extLst>
          </p:cNvPr>
          <p:cNvSpPr>
            <a:spLocks noGrp="1"/>
          </p:cNvSpPr>
          <p:nvPr>
            <p:ph type="sldNum" sz="quarter" idx="12"/>
          </p:nvPr>
        </p:nvSpPr>
        <p:spPr/>
        <p:txBody>
          <a:bodyPr/>
          <a:lstStyle/>
          <a:p>
            <a:fld id="{0BAF96D1-B9DA-402F-A25B-C4368516F537}" type="slidenum">
              <a:rPr lang="en-GB" smtClean="0"/>
              <a:t>‹#›</a:t>
            </a:fld>
            <a:endParaRPr lang="en-GB" dirty="0"/>
          </a:p>
        </p:txBody>
      </p:sp>
      <p:sp>
        <p:nvSpPr>
          <p:cNvPr id="8" name="Content Placeholder 2">
            <a:extLst>
              <a:ext uri="{FF2B5EF4-FFF2-40B4-BE49-F238E27FC236}">
                <a16:creationId xmlns:a16="http://schemas.microsoft.com/office/drawing/2014/main" id="{65D30106-F585-49DB-BB63-FF33B81B6A93}"/>
              </a:ext>
            </a:extLst>
          </p:cNvPr>
          <p:cNvSpPr>
            <a:spLocks noGrp="1"/>
          </p:cNvSpPr>
          <p:nvPr>
            <p:ph sz="half" idx="13"/>
          </p:nvPr>
        </p:nvSpPr>
        <p:spPr>
          <a:xfrm>
            <a:off x="834391" y="3708300"/>
            <a:ext cx="5181600" cy="250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3">
            <a:extLst>
              <a:ext uri="{FF2B5EF4-FFF2-40B4-BE49-F238E27FC236}">
                <a16:creationId xmlns:a16="http://schemas.microsoft.com/office/drawing/2014/main" id="{D072B61C-D624-4D15-B1A6-DA7BB36A1908}"/>
              </a:ext>
            </a:extLst>
          </p:cNvPr>
          <p:cNvSpPr>
            <a:spLocks noGrp="1"/>
          </p:cNvSpPr>
          <p:nvPr>
            <p:ph sz="half" idx="14"/>
          </p:nvPr>
        </p:nvSpPr>
        <p:spPr>
          <a:xfrm>
            <a:off x="6176010" y="3708300"/>
            <a:ext cx="5181600" cy="25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17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E2FA0F-C06C-42D1-8D7E-DF62D8A1CB43}"/>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09B9A22-EE1B-42E4-A8D5-832591746BA8}"/>
              </a:ext>
            </a:extLst>
          </p:cNvPr>
          <p:cNvSpPr>
            <a:spLocks noGrp="1"/>
          </p:cNvSpPr>
          <p:nvPr>
            <p:ph type="title"/>
          </p:nvPr>
        </p:nvSpPr>
        <p:spPr>
          <a:xfrm>
            <a:off x="839788"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3BF022D-5580-4D9A-80E4-C71268EFD358}"/>
              </a:ext>
            </a:extLst>
          </p:cNvPr>
          <p:cNvSpPr>
            <a:spLocks noGrp="1"/>
          </p:cNvSpPr>
          <p:nvPr>
            <p:ph type="body" idx="1"/>
          </p:nvPr>
        </p:nvSpPr>
        <p:spPr>
          <a:xfrm>
            <a:off x="839788" y="1155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AE6D81-4431-4179-8748-57B2EAED405C}"/>
              </a:ext>
            </a:extLst>
          </p:cNvPr>
          <p:cNvSpPr>
            <a:spLocks noGrp="1"/>
          </p:cNvSpPr>
          <p:nvPr>
            <p:ph sz="half" idx="2"/>
          </p:nvPr>
        </p:nvSpPr>
        <p:spPr>
          <a:xfrm>
            <a:off x="839788" y="1979512"/>
            <a:ext cx="5157787" cy="42101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3A719D9-4D1A-43C1-82F1-D2B2FCEA1116}"/>
              </a:ext>
            </a:extLst>
          </p:cNvPr>
          <p:cNvSpPr>
            <a:spLocks noGrp="1"/>
          </p:cNvSpPr>
          <p:nvPr>
            <p:ph type="body" sz="quarter" idx="3"/>
          </p:nvPr>
        </p:nvSpPr>
        <p:spPr>
          <a:xfrm>
            <a:off x="6172200" y="1155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FCFB9-97B0-4EA5-8FDF-6364E5F21413}"/>
              </a:ext>
            </a:extLst>
          </p:cNvPr>
          <p:cNvSpPr>
            <a:spLocks noGrp="1"/>
          </p:cNvSpPr>
          <p:nvPr>
            <p:ph sz="quarter" idx="4"/>
          </p:nvPr>
        </p:nvSpPr>
        <p:spPr>
          <a:xfrm>
            <a:off x="6172200" y="1979512"/>
            <a:ext cx="5183188" cy="42101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11FEE6F-06A4-4881-B224-D56A40166EA0}"/>
              </a:ext>
            </a:extLst>
          </p:cNvPr>
          <p:cNvSpPr>
            <a:spLocks noGrp="1"/>
          </p:cNvSpPr>
          <p:nvPr>
            <p:ph type="dt" sz="half" idx="10"/>
          </p:nvPr>
        </p:nvSpPr>
        <p:spPr/>
        <p:txBody>
          <a:bodyPr/>
          <a:lstStyle/>
          <a:p>
            <a:fld id="{363315C4-640E-4FB8-B8F6-99DA5299A2A8}" type="datetimeFigureOut">
              <a:rPr lang="en-GB" smtClean="0"/>
              <a:t>17/10/2022</a:t>
            </a:fld>
            <a:endParaRPr lang="en-GB"/>
          </a:p>
        </p:txBody>
      </p:sp>
      <p:sp>
        <p:nvSpPr>
          <p:cNvPr id="8" name="Footer Placeholder 7">
            <a:extLst>
              <a:ext uri="{FF2B5EF4-FFF2-40B4-BE49-F238E27FC236}">
                <a16:creationId xmlns:a16="http://schemas.microsoft.com/office/drawing/2014/main" id="{8C3AC30E-8D9A-4759-9DCA-DFCD7FC7E6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63E60C7-A874-4D4A-818B-57AA80B51A79}"/>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47612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829652-DA46-4A41-A63A-4F5E0BB8C74D}"/>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B597DE4-8649-4E5C-AD49-C4A7573E2A65}"/>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BCD704C6-06BC-4D8B-8196-92E0E28EA477}"/>
              </a:ext>
            </a:extLst>
          </p:cNvPr>
          <p:cNvSpPr>
            <a:spLocks noGrp="1"/>
          </p:cNvSpPr>
          <p:nvPr>
            <p:ph type="dt" sz="half" idx="10"/>
          </p:nvPr>
        </p:nvSpPr>
        <p:spPr/>
        <p:txBody>
          <a:bodyPr/>
          <a:lstStyle/>
          <a:p>
            <a:fld id="{363315C4-640E-4FB8-B8F6-99DA5299A2A8}" type="datetimeFigureOut">
              <a:rPr lang="en-GB" smtClean="0"/>
              <a:t>17/10/2022</a:t>
            </a:fld>
            <a:endParaRPr lang="en-GB"/>
          </a:p>
        </p:txBody>
      </p:sp>
      <p:sp>
        <p:nvSpPr>
          <p:cNvPr id="4" name="Footer Placeholder 3">
            <a:extLst>
              <a:ext uri="{FF2B5EF4-FFF2-40B4-BE49-F238E27FC236}">
                <a16:creationId xmlns:a16="http://schemas.microsoft.com/office/drawing/2014/main" id="{70C26F1E-E296-4F02-87F7-8D9FD052B0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334FCA0-8377-4BE9-A688-8107C440E49C}"/>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57262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96BC3-E398-4A12-B19D-DF5E37F5C356}"/>
              </a:ext>
            </a:extLst>
          </p:cNvPr>
          <p:cNvSpPr>
            <a:spLocks noGrp="1"/>
          </p:cNvSpPr>
          <p:nvPr>
            <p:ph type="dt" sz="half" idx="10"/>
          </p:nvPr>
        </p:nvSpPr>
        <p:spPr/>
        <p:txBody>
          <a:bodyPr/>
          <a:lstStyle/>
          <a:p>
            <a:fld id="{363315C4-640E-4FB8-B8F6-99DA5299A2A8}" type="datetimeFigureOut">
              <a:rPr lang="en-GB" smtClean="0"/>
              <a:t>17/10/2022</a:t>
            </a:fld>
            <a:endParaRPr lang="en-GB"/>
          </a:p>
        </p:txBody>
      </p:sp>
      <p:sp>
        <p:nvSpPr>
          <p:cNvPr id="3" name="Footer Placeholder 2">
            <a:extLst>
              <a:ext uri="{FF2B5EF4-FFF2-40B4-BE49-F238E27FC236}">
                <a16:creationId xmlns:a16="http://schemas.microsoft.com/office/drawing/2014/main" id="{642FA10C-52FB-443B-AA90-C8DFD5DB590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0DB7BC-45DA-4496-B80F-401204465A4E}"/>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227129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C2B7-839F-451D-97A8-622A5E9C6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B8BEF5-54C3-492E-ABDE-207A23D2C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54FD678-F9AC-4760-A5C6-5B91A8EC3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67BED-6004-46E6-97DE-1B57FD2BCA82}"/>
              </a:ext>
            </a:extLst>
          </p:cNvPr>
          <p:cNvSpPr>
            <a:spLocks noGrp="1"/>
          </p:cNvSpPr>
          <p:nvPr>
            <p:ph type="dt" sz="half" idx="10"/>
          </p:nvPr>
        </p:nvSpPr>
        <p:spPr/>
        <p:txBody>
          <a:bodyPr/>
          <a:lstStyle/>
          <a:p>
            <a:fld id="{363315C4-640E-4FB8-B8F6-99DA5299A2A8}" type="datetimeFigureOut">
              <a:rPr lang="en-GB" smtClean="0"/>
              <a:t>17/10/2022</a:t>
            </a:fld>
            <a:endParaRPr lang="en-GB"/>
          </a:p>
        </p:txBody>
      </p:sp>
      <p:sp>
        <p:nvSpPr>
          <p:cNvPr id="6" name="Footer Placeholder 5">
            <a:extLst>
              <a:ext uri="{FF2B5EF4-FFF2-40B4-BE49-F238E27FC236}">
                <a16:creationId xmlns:a16="http://schemas.microsoft.com/office/drawing/2014/main" id="{E4B572FD-DCE9-414C-9E61-8655686CDD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4895F1-8C3B-4FAF-9AB4-66446A807DE5}"/>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248667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08817-360C-4E0C-B5BE-EF4D8B2348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DA863C-5888-4E2A-B20E-C975143B4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1BE689-C699-4702-88A7-01EFF6AD0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315C4-640E-4FB8-B8F6-99DA5299A2A8}" type="datetimeFigureOut">
              <a:rPr lang="en-GB" smtClean="0"/>
              <a:t>17/10/2022</a:t>
            </a:fld>
            <a:endParaRPr lang="en-GB"/>
          </a:p>
        </p:txBody>
      </p:sp>
      <p:sp>
        <p:nvSpPr>
          <p:cNvPr id="5" name="Footer Placeholder 4">
            <a:extLst>
              <a:ext uri="{FF2B5EF4-FFF2-40B4-BE49-F238E27FC236}">
                <a16:creationId xmlns:a16="http://schemas.microsoft.com/office/drawing/2014/main" id="{B34599C8-8839-4F88-B904-56A23B23C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E02FB67-E3B9-443E-89DC-2DFDB7B6E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F96D1-B9DA-402F-A25B-C4368516F537}" type="slidenum">
              <a:rPr lang="en-GB" smtClean="0"/>
              <a:t>‹#›</a:t>
            </a:fld>
            <a:endParaRPr lang="en-GB"/>
          </a:p>
        </p:txBody>
      </p:sp>
    </p:spTree>
    <p:extLst>
      <p:ext uri="{BB962C8B-B14F-4D97-AF65-F5344CB8AC3E}">
        <p14:creationId xmlns:p14="http://schemas.microsoft.com/office/powerpoint/2010/main" val="373402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mariusbancila.ro/blog/2017/01/16/dining-philosophers-in-cpp11/"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7BEB-BEBE-4E8B-A1A9-D33EF8D49711}"/>
              </a:ext>
            </a:extLst>
          </p:cNvPr>
          <p:cNvSpPr>
            <a:spLocks noGrp="1"/>
          </p:cNvSpPr>
          <p:nvPr>
            <p:ph type="ctrTitle"/>
          </p:nvPr>
        </p:nvSpPr>
        <p:spPr/>
        <p:txBody>
          <a:bodyPr>
            <a:normAutofit fontScale="90000"/>
          </a:bodyPr>
          <a:lstStyle/>
          <a:p>
            <a:r>
              <a:rPr lang="en-GB" noProof="0" dirty="0"/>
              <a:t>Concurrent and Parallel Systems</a:t>
            </a:r>
            <a:br>
              <a:rPr lang="en-GB" noProof="0" dirty="0"/>
            </a:br>
            <a:r>
              <a:rPr lang="en-GB" noProof="0" dirty="0"/>
              <a:t>Condition variables</a:t>
            </a:r>
          </a:p>
        </p:txBody>
      </p:sp>
      <p:sp>
        <p:nvSpPr>
          <p:cNvPr id="3" name="Subtitle 2">
            <a:extLst>
              <a:ext uri="{FF2B5EF4-FFF2-40B4-BE49-F238E27FC236}">
                <a16:creationId xmlns:a16="http://schemas.microsoft.com/office/drawing/2014/main" id="{B29A1B52-997A-4E22-8749-9A482C2ABA55}"/>
              </a:ext>
            </a:extLst>
          </p:cNvPr>
          <p:cNvSpPr>
            <a:spLocks noGrp="1"/>
          </p:cNvSpPr>
          <p:nvPr>
            <p:ph type="subTitle" idx="1"/>
          </p:nvPr>
        </p:nvSpPr>
        <p:spPr>
          <a:xfrm>
            <a:off x="1524000" y="3602038"/>
            <a:ext cx="9144000" cy="2789618"/>
          </a:xfrm>
        </p:spPr>
        <p:txBody>
          <a:bodyPr>
            <a:normAutofit/>
          </a:bodyPr>
          <a:lstStyle/>
          <a:p>
            <a:r>
              <a:rPr lang="en-GB" noProof="0" dirty="0"/>
              <a:t>Dr Sergio Davies &lt;sergio.davies@shu.ac.uk&gt;</a:t>
            </a:r>
          </a:p>
          <a:p>
            <a:endParaRPr lang="en-GB" noProof="0" dirty="0"/>
          </a:p>
          <a:p>
            <a:r>
              <a:rPr lang="en-GB" noProof="0" dirty="0"/>
              <a:t>Department of computing</a:t>
            </a:r>
          </a:p>
          <a:p>
            <a:r>
              <a:rPr lang="en-GB" noProof="0" dirty="0"/>
              <a:t>Sheffield Hallam University</a:t>
            </a:r>
          </a:p>
          <a:p>
            <a:endParaRPr lang="en-GB" noProof="0" dirty="0"/>
          </a:p>
          <a:p>
            <a:r>
              <a:rPr lang="en-GB" dirty="0"/>
              <a:t>17</a:t>
            </a:r>
            <a:r>
              <a:rPr lang="en-GB" noProof="0" dirty="0"/>
              <a:t> October 2022</a:t>
            </a:r>
          </a:p>
        </p:txBody>
      </p:sp>
    </p:spTree>
    <p:extLst>
      <p:ext uri="{BB962C8B-B14F-4D97-AF65-F5344CB8AC3E}">
        <p14:creationId xmlns:p14="http://schemas.microsoft.com/office/powerpoint/2010/main" val="81754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40787-1F2D-41AD-A625-BCBC623DAFFF}"/>
              </a:ext>
            </a:extLst>
          </p:cNvPr>
          <p:cNvSpPr>
            <a:spLocks noGrp="1"/>
          </p:cNvSpPr>
          <p:nvPr>
            <p:ph type="title"/>
          </p:nvPr>
        </p:nvSpPr>
        <p:spPr/>
        <p:txBody>
          <a:bodyPr anchor="ctr" anchorCtr="0"/>
          <a:lstStyle/>
          <a:p>
            <a:pPr algn="ctr"/>
            <a:r>
              <a:rPr lang="en-GB" noProof="0" dirty="0"/>
              <a:t>TUTORIAL:</a:t>
            </a:r>
            <a:br>
              <a:rPr lang="en-GB" noProof="0" dirty="0"/>
            </a:br>
            <a:r>
              <a:rPr lang="en-GB" noProof="0" dirty="0"/>
              <a:t>Locking multiple resources</a:t>
            </a:r>
            <a:br>
              <a:rPr lang="en-GB" noProof="0" dirty="0"/>
            </a:br>
            <a:r>
              <a:rPr lang="en-GB" noProof="0" dirty="0"/>
              <a:t>Dining philosophers problem</a:t>
            </a:r>
          </a:p>
        </p:txBody>
      </p:sp>
      <p:sp>
        <p:nvSpPr>
          <p:cNvPr id="5" name="Text Placeholder 4">
            <a:extLst>
              <a:ext uri="{FF2B5EF4-FFF2-40B4-BE49-F238E27FC236}">
                <a16:creationId xmlns:a16="http://schemas.microsoft.com/office/drawing/2014/main" id="{F12D6D02-91E8-4E83-AA9A-0B1C3DDB527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18391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4ECA09-61D0-41D1-B2D9-782B7F259A04}"/>
              </a:ext>
            </a:extLst>
          </p:cNvPr>
          <p:cNvSpPr>
            <a:spLocks noGrp="1"/>
          </p:cNvSpPr>
          <p:nvPr>
            <p:ph type="title"/>
          </p:nvPr>
        </p:nvSpPr>
        <p:spPr/>
        <p:txBody>
          <a:bodyPr>
            <a:normAutofit fontScale="90000"/>
          </a:bodyPr>
          <a:lstStyle/>
          <a:p>
            <a:r>
              <a:rPr lang="en-GB" noProof="0" dirty="0"/>
              <a:t>Example – Dining philosophers</a:t>
            </a:r>
          </a:p>
        </p:txBody>
      </p:sp>
      <p:pic>
        <p:nvPicPr>
          <p:cNvPr id="11" name="Content Placeholder 10">
            <a:extLst>
              <a:ext uri="{FF2B5EF4-FFF2-40B4-BE49-F238E27FC236}">
                <a16:creationId xmlns:a16="http://schemas.microsoft.com/office/drawing/2014/main" id="{B506772A-EC5F-47A7-93B5-12EDBA58A7B7}"/>
              </a:ext>
            </a:extLst>
          </p:cNvPr>
          <p:cNvPicPr>
            <a:picLocks noGrp="1" noChangeAspect="1"/>
          </p:cNvPicPr>
          <p:nvPr>
            <p:ph sz="half" idx="1"/>
          </p:nvPr>
        </p:nvPicPr>
        <p:blipFill>
          <a:blip r:embed="rId3"/>
          <a:stretch>
            <a:fillRect/>
          </a:stretch>
        </p:blipFill>
        <p:spPr>
          <a:xfrm>
            <a:off x="1007797" y="1155700"/>
            <a:ext cx="4842405" cy="5021263"/>
          </a:xfrm>
          <a:prstGeom prst="rect">
            <a:avLst/>
          </a:prstGeom>
        </p:spPr>
      </p:pic>
      <p:sp>
        <p:nvSpPr>
          <p:cNvPr id="10" name="Content Placeholder 9">
            <a:extLst>
              <a:ext uri="{FF2B5EF4-FFF2-40B4-BE49-F238E27FC236}">
                <a16:creationId xmlns:a16="http://schemas.microsoft.com/office/drawing/2014/main" id="{D800B6AB-8A24-41F1-B908-1C18261998EF}"/>
              </a:ext>
            </a:extLst>
          </p:cNvPr>
          <p:cNvSpPr>
            <a:spLocks noGrp="1"/>
          </p:cNvSpPr>
          <p:nvPr>
            <p:ph sz="half" idx="2"/>
          </p:nvPr>
        </p:nvSpPr>
        <p:spPr/>
        <p:txBody>
          <a:bodyPr>
            <a:normAutofit fontScale="77500" lnSpcReduction="20000"/>
          </a:bodyPr>
          <a:lstStyle/>
          <a:p>
            <a:r>
              <a:rPr lang="en-GB" noProof="0" dirty="0"/>
              <a:t>Silent (no interactions with other diners)</a:t>
            </a:r>
          </a:p>
          <a:p>
            <a:r>
              <a:rPr lang="en-GB" noProof="0" dirty="0"/>
              <a:t>Either thinks or eats</a:t>
            </a:r>
          </a:p>
          <a:p>
            <a:r>
              <a:rPr lang="en-GB" noProof="0" dirty="0"/>
              <a:t>Can only eat spaghetti when they have any two forks</a:t>
            </a:r>
          </a:p>
          <a:p>
            <a:r>
              <a:rPr lang="en-GB" noProof="0" dirty="0"/>
              <a:t>Each fork can be held by only one philosopher.</a:t>
            </a:r>
          </a:p>
          <a:p>
            <a:r>
              <a:rPr lang="en-GB" noProof="0" dirty="0"/>
              <a:t>After an individual philosopher finishes eating, they need to put down both forks so that the forks become available to others.</a:t>
            </a:r>
          </a:p>
          <a:p>
            <a:r>
              <a:rPr lang="en-GB" noProof="0" dirty="0"/>
              <a:t>A philosopher cannot start eating before getting both forks.</a:t>
            </a:r>
          </a:p>
          <a:p>
            <a:r>
              <a:rPr lang="en-GB" noProof="0" dirty="0"/>
              <a:t>Eating is not limited by the remaining amounts of spaghetti or stomach space; an infinite supply and an infinite demand are assumed.</a:t>
            </a:r>
          </a:p>
        </p:txBody>
      </p:sp>
    </p:spTree>
    <p:extLst>
      <p:ext uri="{BB962C8B-B14F-4D97-AF65-F5344CB8AC3E}">
        <p14:creationId xmlns:p14="http://schemas.microsoft.com/office/powerpoint/2010/main" val="89506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4ECA09-61D0-41D1-B2D9-782B7F259A04}"/>
              </a:ext>
            </a:extLst>
          </p:cNvPr>
          <p:cNvSpPr>
            <a:spLocks noGrp="1"/>
          </p:cNvSpPr>
          <p:nvPr>
            <p:ph type="title"/>
          </p:nvPr>
        </p:nvSpPr>
        <p:spPr/>
        <p:txBody>
          <a:bodyPr>
            <a:normAutofit fontScale="90000"/>
          </a:bodyPr>
          <a:lstStyle/>
          <a:p>
            <a:r>
              <a:rPr lang="en-GB" noProof="0" dirty="0"/>
              <a:t>Example – Dining philosophers</a:t>
            </a:r>
          </a:p>
        </p:txBody>
      </p:sp>
      <p:pic>
        <p:nvPicPr>
          <p:cNvPr id="11" name="Content Placeholder 10">
            <a:extLst>
              <a:ext uri="{FF2B5EF4-FFF2-40B4-BE49-F238E27FC236}">
                <a16:creationId xmlns:a16="http://schemas.microsoft.com/office/drawing/2014/main" id="{B506772A-EC5F-47A7-93B5-12EDBA58A7B7}"/>
              </a:ext>
            </a:extLst>
          </p:cNvPr>
          <p:cNvPicPr>
            <a:picLocks noGrp="1" noChangeAspect="1"/>
          </p:cNvPicPr>
          <p:nvPr>
            <p:ph sz="half" idx="1"/>
          </p:nvPr>
        </p:nvPicPr>
        <p:blipFill>
          <a:blip r:embed="rId3"/>
          <a:stretch>
            <a:fillRect/>
          </a:stretch>
        </p:blipFill>
        <p:spPr>
          <a:xfrm>
            <a:off x="1007797" y="1155700"/>
            <a:ext cx="4842405" cy="5021263"/>
          </a:xfrm>
          <a:prstGeom prst="rect">
            <a:avLst/>
          </a:prstGeom>
        </p:spPr>
      </p:pic>
      <p:sp>
        <p:nvSpPr>
          <p:cNvPr id="10" name="Content Placeholder 9">
            <a:extLst>
              <a:ext uri="{FF2B5EF4-FFF2-40B4-BE49-F238E27FC236}">
                <a16:creationId xmlns:a16="http://schemas.microsoft.com/office/drawing/2014/main" id="{D800B6AB-8A24-41F1-B908-1C18261998EF}"/>
              </a:ext>
            </a:extLst>
          </p:cNvPr>
          <p:cNvSpPr>
            <a:spLocks noGrp="1"/>
          </p:cNvSpPr>
          <p:nvPr>
            <p:ph sz="half" idx="2"/>
          </p:nvPr>
        </p:nvSpPr>
        <p:spPr>
          <a:xfrm>
            <a:off x="6172200" y="1155599"/>
            <a:ext cx="5181600" cy="5337275"/>
          </a:xfrm>
        </p:spPr>
        <p:txBody>
          <a:bodyPr>
            <a:normAutofit fontScale="85000" lnSpcReduction="20000"/>
          </a:bodyPr>
          <a:lstStyle/>
          <a:p>
            <a:r>
              <a:rPr lang="en-GB" noProof="0" dirty="0"/>
              <a:t>How to design a concurrent algorithm such that each philosopher won’t starve, i.e. he can forever continue to alternate between eating and thinking, assuming that any philosopher cannot know when others may want to eat or think.</a:t>
            </a:r>
          </a:p>
          <a:p>
            <a:endParaRPr lang="en-GB" noProof="0" dirty="0"/>
          </a:p>
          <a:p>
            <a:r>
              <a:rPr lang="en-GB" noProof="0" dirty="0"/>
              <a:t>This problem was designed to illustrate the challenges to avoid starvation and/or deadlocks</a:t>
            </a:r>
          </a:p>
          <a:p>
            <a:endParaRPr lang="en-GB" noProof="0" dirty="0"/>
          </a:p>
          <a:p>
            <a:r>
              <a:rPr lang="en-GB" noProof="0" dirty="0"/>
              <a:t>Possible solutions:</a:t>
            </a:r>
          </a:p>
          <a:p>
            <a:pPr lvl="1"/>
            <a:r>
              <a:rPr lang="en-GB" noProof="0" dirty="0"/>
              <a:t>Mutual exclusion: when a philosopher eats, others don’t try to;</a:t>
            </a:r>
          </a:p>
          <a:p>
            <a:pPr lvl="1"/>
            <a:r>
              <a:rPr lang="en-GB" noProof="0" dirty="0"/>
              <a:t>Order in which forks are taken;</a:t>
            </a:r>
          </a:p>
          <a:p>
            <a:pPr lvl="1"/>
            <a:r>
              <a:rPr lang="en-GB" noProof="0" dirty="0"/>
              <a:t>Arbitrator (e.g. waiter)</a:t>
            </a:r>
          </a:p>
          <a:p>
            <a:pPr lvl="1"/>
            <a:r>
              <a:rPr lang="en-GB" noProof="0" dirty="0"/>
              <a:t>...</a:t>
            </a:r>
          </a:p>
        </p:txBody>
      </p:sp>
    </p:spTree>
    <p:extLst>
      <p:ext uri="{BB962C8B-B14F-4D97-AF65-F5344CB8AC3E}">
        <p14:creationId xmlns:p14="http://schemas.microsoft.com/office/powerpoint/2010/main" val="81088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4ECA09-61D0-41D1-B2D9-782B7F259A04}"/>
              </a:ext>
            </a:extLst>
          </p:cNvPr>
          <p:cNvSpPr>
            <a:spLocks noGrp="1"/>
          </p:cNvSpPr>
          <p:nvPr>
            <p:ph type="title"/>
          </p:nvPr>
        </p:nvSpPr>
        <p:spPr/>
        <p:txBody>
          <a:bodyPr>
            <a:normAutofit fontScale="90000"/>
          </a:bodyPr>
          <a:lstStyle/>
          <a:p>
            <a:r>
              <a:rPr lang="en-GB" noProof="0" dirty="0"/>
              <a:t>Example – Dining philosophers</a:t>
            </a:r>
          </a:p>
        </p:txBody>
      </p:sp>
      <p:pic>
        <p:nvPicPr>
          <p:cNvPr id="11" name="Content Placeholder 10">
            <a:extLst>
              <a:ext uri="{FF2B5EF4-FFF2-40B4-BE49-F238E27FC236}">
                <a16:creationId xmlns:a16="http://schemas.microsoft.com/office/drawing/2014/main" id="{B506772A-EC5F-47A7-93B5-12EDBA58A7B7}"/>
              </a:ext>
            </a:extLst>
          </p:cNvPr>
          <p:cNvPicPr>
            <a:picLocks noGrp="1" noChangeAspect="1"/>
          </p:cNvPicPr>
          <p:nvPr>
            <p:ph sz="half" idx="1"/>
          </p:nvPr>
        </p:nvPicPr>
        <p:blipFill>
          <a:blip r:embed="rId3"/>
          <a:stretch>
            <a:fillRect/>
          </a:stretch>
        </p:blipFill>
        <p:spPr>
          <a:xfrm>
            <a:off x="1007797" y="1155700"/>
            <a:ext cx="4842405" cy="5021263"/>
          </a:xfrm>
          <a:prstGeom prst="rect">
            <a:avLst/>
          </a:prstGeom>
        </p:spPr>
      </p:pic>
      <p:sp>
        <p:nvSpPr>
          <p:cNvPr id="10" name="Content Placeholder 9">
            <a:extLst>
              <a:ext uri="{FF2B5EF4-FFF2-40B4-BE49-F238E27FC236}">
                <a16:creationId xmlns:a16="http://schemas.microsoft.com/office/drawing/2014/main" id="{D800B6AB-8A24-41F1-B908-1C18261998EF}"/>
              </a:ext>
            </a:extLst>
          </p:cNvPr>
          <p:cNvSpPr>
            <a:spLocks noGrp="1"/>
          </p:cNvSpPr>
          <p:nvPr>
            <p:ph sz="half" idx="2"/>
          </p:nvPr>
        </p:nvSpPr>
        <p:spPr>
          <a:xfrm>
            <a:off x="6172200" y="1155599"/>
            <a:ext cx="5181600" cy="5337275"/>
          </a:xfrm>
        </p:spPr>
        <p:txBody>
          <a:bodyPr>
            <a:normAutofit/>
          </a:bodyPr>
          <a:lstStyle/>
          <a:p>
            <a:r>
              <a:rPr lang="en-GB" noProof="0" dirty="0"/>
              <a:t>Example</a:t>
            </a:r>
          </a:p>
          <a:p>
            <a:endParaRPr lang="en-GB" noProof="0" dirty="0"/>
          </a:p>
          <a:p>
            <a:r>
              <a:rPr lang="en-GB" noProof="0" dirty="0"/>
              <a:t>Source code provided by:</a:t>
            </a:r>
            <a:br>
              <a:rPr lang="en-GB" noProof="0" dirty="0"/>
            </a:br>
            <a:r>
              <a:rPr lang="en-GB" noProof="0" dirty="0">
                <a:hlinkClick r:id="rId4"/>
              </a:rPr>
              <a:t>https://mariusbancila.ro/blog/2017/01/16/dining-philosophers-in-cpp11/</a:t>
            </a:r>
            <a:endParaRPr lang="en-GB" noProof="0" dirty="0"/>
          </a:p>
        </p:txBody>
      </p:sp>
    </p:spTree>
    <p:extLst>
      <p:ext uri="{BB962C8B-B14F-4D97-AF65-F5344CB8AC3E}">
        <p14:creationId xmlns:p14="http://schemas.microsoft.com/office/powerpoint/2010/main" val="399327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8E18F-BF40-435F-BFD2-C07B1EDD16CF}"/>
              </a:ext>
            </a:extLst>
          </p:cNvPr>
          <p:cNvSpPr>
            <a:spLocks noGrp="1"/>
          </p:cNvSpPr>
          <p:nvPr>
            <p:ph type="title"/>
          </p:nvPr>
        </p:nvSpPr>
        <p:spPr/>
        <p:txBody>
          <a:bodyPr>
            <a:normAutofit fontScale="90000"/>
          </a:bodyPr>
          <a:lstStyle/>
          <a:p>
            <a:r>
              <a:rPr lang="en-GB" noProof="0" dirty="0"/>
              <a:t>Tutorial session</a:t>
            </a:r>
          </a:p>
        </p:txBody>
      </p:sp>
      <p:sp>
        <p:nvSpPr>
          <p:cNvPr id="5" name="Content Placeholder 4">
            <a:extLst>
              <a:ext uri="{FF2B5EF4-FFF2-40B4-BE49-F238E27FC236}">
                <a16:creationId xmlns:a16="http://schemas.microsoft.com/office/drawing/2014/main" id="{75FEA768-8C04-4B8F-A9C9-FBC6D496AFEF}"/>
              </a:ext>
            </a:extLst>
          </p:cNvPr>
          <p:cNvSpPr>
            <a:spLocks noGrp="1"/>
          </p:cNvSpPr>
          <p:nvPr>
            <p:ph idx="1"/>
          </p:nvPr>
        </p:nvSpPr>
        <p:spPr/>
        <p:txBody>
          <a:bodyPr>
            <a:normAutofit/>
          </a:bodyPr>
          <a:lstStyle/>
          <a:p>
            <a:r>
              <a:rPr lang="en-GB" noProof="0" dirty="0"/>
              <a:t>A solution to the dining philosopher problem is provided on the website. The “magic” happens in the function “</a:t>
            </a:r>
            <a:r>
              <a:rPr lang="en-GB" sz="2400" noProof="0" dirty="0">
                <a:latin typeface="Courier New" panose="02070309020205020404" pitchFamily="49" charset="0"/>
                <a:cs typeface="Courier New" panose="02070309020205020404" pitchFamily="49" charset="0"/>
              </a:rPr>
              <a:t>void eat()</a:t>
            </a:r>
            <a:r>
              <a:rPr lang="en-GB" noProof="0" dirty="0"/>
              <a:t>”.</a:t>
            </a:r>
            <a:br>
              <a:rPr lang="en-GB" noProof="0" dirty="0"/>
            </a:br>
            <a:r>
              <a:rPr lang="en-GB" noProof="0" dirty="0"/>
              <a:t>The first instruction of the function locks two semaphores avoiding deadlocks automatically (C++11 feature):</a:t>
            </a:r>
            <a:br>
              <a:rPr lang="en-GB" noProof="0" dirty="0"/>
            </a:br>
            <a:r>
              <a:rPr lang="en-GB" sz="2400" noProof="0" dirty="0">
                <a:latin typeface="Courier New" pitchFamily="49" charset="0"/>
                <a:cs typeface="Courier New" pitchFamily="49" charset="0"/>
              </a:rPr>
              <a:t>std::lock(</a:t>
            </a:r>
            <a:r>
              <a:rPr lang="en-GB" sz="2400" noProof="0" dirty="0" err="1">
                <a:latin typeface="Courier New" pitchFamily="49" charset="0"/>
                <a:cs typeface="Courier New" pitchFamily="49" charset="0"/>
              </a:rPr>
              <a:t>left_fork.mutex</a:t>
            </a:r>
            <a:r>
              <a:rPr lang="en-GB" sz="2400" noProof="0" dirty="0">
                <a:latin typeface="Courier New" pitchFamily="49" charset="0"/>
                <a:cs typeface="Courier New" pitchFamily="49" charset="0"/>
              </a:rPr>
              <a:t>, </a:t>
            </a:r>
            <a:r>
              <a:rPr lang="en-GB" sz="2400" noProof="0" dirty="0" err="1">
                <a:latin typeface="Courier New" pitchFamily="49" charset="0"/>
                <a:cs typeface="Courier New" pitchFamily="49" charset="0"/>
              </a:rPr>
              <a:t>right_fork.mutex</a:t>
            </a:r>
            <a:r>
              <a:rPr lang="en-GB" sz="2400" noProof="0" dirty="0">
                <a:latin typeface="Courier New" pitchFamily="49" charset="0"/>
                <a:cs typeface="Courier New" pitchFamily="49" charset="0"/>
              </a:rPr>
              <a:t>);</a:t>
            </a:r>
            <a:br>
              <a:rPr lang="en-GB" sz="2400" noProof="0" dirty="0">
                <a:latin typeface="Courier New" pitchFamily="49" charset="0"/>
                <a:cs typeface="Courier New" pitchFamily="49" charset="0"/>
              </a:rPr>
            </a:br>
            <a:endParaRPr lang="en-GB" noProof="0" dirty="0">
              <a:latin typeface="Courier New" pitchFamily="49" charset="0"/>
              <a:cs typeface="Courier New" pitchFamily="49" charset="0"/>
            </a:endParaRPr>
          </a:p>
          <a:p>
            <a:r>
              <a:rPr lang="en-GB" noProof="0" dirty="0"/>
              <a:t>Your task is to replace this constructor, by locking directly the mutex variables provided, </a:t>
            </a:r>
            <a:r>
              <a:rPr lang="en-GB" b="1" u="sng" noProof="0" dirty="0"/>
              <a:t>avoiding deadlocks</a:t>
            </a:r>
            <a:r>
              <a:rPr lang="en-GB" noProof="0" dirty="0"/>
              <a:t>!</a:t>
            </a:r>
          </a:p>
        </p:txBody>
      </p:sp>
    </p:spTree>
    <p:extLst>
      <p:ext uri="{BB962C8B-B14F-4D97-AF65-F5344CB8AC3E}">
        <p14:creationId xmlns:p14="http://schemas.microsoft.com/office/powerpoint/2010/main" val="2815635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8643</TotalTime>
  <Words>645</Words>
  <Application>Microsoft Office PowerPoint</Application>
  <PresentationFormat>Widescreen</PresentationFormat>
  <Paragraphs>55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Concurrent and Parallel Systems Condition variables</vt:lpstr>
      <vt:lpstr>TUTORIAL: Locking multiple resources Dining philosophers problem</vt:lpstr>
      <vt:lpstr>Example – Dining philosophers</vt:lpstr>
      <vt:lpstr>Example – Dining philosophers</vt:lpstr>
      <vt:lpstr>Example – Dining philosophers</vt:lpstr>
      <vt:lpstr>Tutorial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Concurrent and Parallel Systems Semester 1</dc:title>
  <dc:creator>Davies, Sergio</dc:creator>
  <cp:lastModifiedBy>Sergio</cp:lastModifiedBy>
  <cp:revision>159</cp:revision>
  <dcterms:created xsi:type="dcterms:W3CDTF">2019-09-09T15:42:31Z</dcterms:created>
  <dcterms:modified xsi:type="dcterms:W3CDTF">2022-10-17T16:56:28Z</dcterms:modified>
</cp:coreProperties>
</file>