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84" r:id="rId1"/>
  </p:sldMasterIdLst>
  <p:notesMasterIdLst>
    <p:notesMasterId r:id="rId14"/>
  </p:notesMasterIdLst>
  <p:sldIdLst>
    <p:sldId id="256" r:id="rId2"/>
    <p:sldId id="272" r:id="rId3"/>
    <p:sldId id="259" r:id="rId4"/>
    <p:sldId id="261" r:id="rId5"/>
    <p:sldId id="268" r:id="rId6"/>
    <p:sldId id="262" r:id="rId7"/>
    <p:sldId id="267" r:id="rId8"/>
    <p:sldId id="264" r:id="rId9"/>
    <p:sldId id="258" r:id="rId10"/>
    <p:sldId id="265" r:id="rId11"/>
    <p:sldId id="269" r:id="rId12"/>
    <p:sldId id="270" r:id="rId13"/>
  </p:sldIdLst>
  <p:sldSz cx="9906000" cy="6858000" type="A4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Segoe UI Symbol" panose="020B0502040204020203" pitchFamily="34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79991-687F-E15A-8809-1B99AD9D37EC}" v="3" dt="2022-09-22T10:44:31.801"/>
    <p1510:client id="{76FF4BD5-0447-4F40-8CD5-73E7CB2926FA}" v="3" dt="2022-09-22T10:45:56.054"/>
    <p1510:client id="{84E4B1E4-7BF8-BA9B-2DEC-45E94514605F}" v="77" dt="2022-09-21T17:57:42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252" y="5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A69DC-CFB8-4836-B34B-FC3F0EE2A2F2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B0887-9441-447A-ACCB-BFA781715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94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5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02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95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6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3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56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39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8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7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E4B1D-ADB2-4F15-8389-44110F300007}" type="datetimeFigureOut">
              <a:rPr lang="en-GB" smtClean="0"/>
              <a:t>22/09/2022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3AC5-E736-42FC-804D-CE08A2C83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.collier@shu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huspace.shu.ac.u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p.collier@shu.ac.uk" TargetMode="External"/><Relationship Id="rId2" Type="http://schemas.openxmlformats.org/officeDocument/2006/relationships/hyperlink" Target="https://shuspace.shu.ac.u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huspace.shu.ac.u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huspace.shu.ac.u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huspace.shu.ac.u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huspace.shu.ac.u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213" y="404664"/>
            <a:ext cx="8009572" cy="1844967"/>
          </a:xfrm>
        </p:spPr>
        <p:txBody>
          <a:bodyPr>
            <a:normAutofit/>
          </a:bodyPr>
          <a:lstStyle/>
          <a:p>
            <a:r>
              <a:rPr lang="en-GB" sz="3600" dirty="0"/>
              <a:t>55-604708: Project (Technical Computing)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Your Final Year Project (FYP)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544" y="3284984"/>
            <a:ext cx="7711825" cy="20434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>
                <a:cs typeface="Calibri"/>
              </a:rPr>
              <a:t>Martyn Prigmore</a:t>
            </a:r>
            <a:endParaRPr lang="en-GB" dirty="0"/>
          </a:p>
          <a:p>
            <a:r>
              <a:rPr lang="en-GB" dirty="0"/>
              <a:t>Project Co-ordinator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m.prigmore@shu.ac.uk</a:t>
            </a:r>
            <a:endParaRPr lang="en-GB" dirty="0"/>
          </a:p>
          <a:p>
            <a:r>
              <a:rPr lang="en-GB" dirty="0"/>
              <a:t>Cantor 9312</a:t>
            </a:r>
            <a:endParaRPr lang="en-GB" dirty="0">
              <a:cs typeface="Calibri" panose="020F050202020403020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40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-31328"/>
            <a:ext cx="8543925" cy="1325563"/>
          </a:xfrm>
        </p:spPr>
        <p:txBody>
          <a:bodyPr/>
          <a:lstStyle/>
          <a:p>
            <a:r>
              <a:rPr lang="en-GB" dirty="0"/>
              <a:t>Milestones and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04" y="980728"/>
            <a:ext cx="8856984" cy="58772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600" dirty="0"/>
              <a:t>The project has a number of deadlines (some </a:t>
            </a:r>
            <a:r>
              <a:rPr lang="en-GB" sz="1600" b="1" dirty="0">
                <a:solidFill>
                  <a:srgbClr val="00B0F0"/>
                </a:solidFill>
              </a:rPr>
              <a:t>advisory</a:t>
            </a:r>
            <a:r>
              <a:rPr lang="en-GB" sz="1600" dirty="0"/>
              <a:t>, some </a:t>
            </a:r>
            <a:r>
              <a:rPr lang="en-GB" sz="1600" b="1" dirty="0">
                <a:solidFill>
                  <a:srgbClr val="C00000"/>
                </a:solidFill>
              </a:rPr>
              <a:t>compulsory</a:t>
            </a:r>
            <a:r>
              <a:rPr lang="en-GB" sz="1600" dirty="0"/>
              <a:t>)to it:</a:t>
            </a:r>
          </a:p>
          <a:p>
            <a:pPr lvl="1"/>
            <a:r>
              <a:rPr lang="en-GB" sz="1600" dirty="0"/>
              <a:t>Find a supervisor and agree what project is about</a:t>
            </a:r>
          </a:p>
          <a:p>
            <a:pPr lvl="2"/>
            <a:r>
              <a:rPr lang="en-GB" sz="1600" dirty="0"/>
              <a:t>Aim to find supervisor ASAP and at least by 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b="1" dirty="0">
                <a:solidFill>
                  <a:srgbClr val="C00000"/>
                </a:solidFill>
              </a:rPr>
              <a:t>14</a:t>
            </a:r>
            <a:r>
              <a:rPr lang="en-GB" sz="1600" b="1" baseline="30000" dirty="0">
                <a:solidFill>
                  <a:srgbClr val="C00000"/>
                </a:solidFill>
              </a:rPr>
              <a:t>th</a:t>
            </a:r>
            <a:r>
              <a:rPr lang="en-GB" sz="1600" b="1" dirty="0">
                <a:solidFill>
                  <a:srgbClr val="C00000"/>
                </a:solidFill>
              </a:rPr>
              <a:t> October 2022</a:t>
            </a:r>
            <a:endParaRPr lang="en-GB" sz="1600" dirty="0"/>
          </a:p>
          <a:p>
            <a:pPr lvl="2"/>
            <a:r>
              <a:rPr lang="en-GB" sz="1600" dirty="0"/>
              <a:t>Submit agreed project specification, ethics form and supporting materials for moderation (</a:t>
            </a:r>
            <a:r>
              <a:rPr lang="en-GB" sz="1600" b="1" dirty="0">
                <a:solidFill>
                  <a:srgbClr val="00B0F0"/>
                </a:solidFill>
              </a:rPr>
              <a:t>see course specific dates</a:t>
            </a:r>
            <a:r>
              <a:rPr lang="en-GB" sz="1600" dirty="0"/>
              <a:t>)</a:t>
            </a:r>
            <a:endParaRPr lang="en-GB" sz="1600" b="1" dirty="0">
              <a:solidFill>
                <a:srgbClr val="C00000"/>
              </a:solidFill>
              <a:cs typeface="Calibri"/>
            </a:endParaRPr>
          </a:p>
          <a:p>
            <a:pPr lvl="2"/>
            <a:r>
              <a:rPr lang="en-GB" sz="1600" dirty="0"/>
              <a:t>View the feedback from the second marker </a:t>
            </a:r>
            <a:endParaRPr lang="en-GB" sz="1600" dirty="0">
              <a:cs typeface="Calibri"/>
            </a:endParaRPr>
          </a:p>
          <a:p>
            <a:pPr lvl="1"/>
            <a:r>
              <a:rPr lang="en-GB" sz="1600" dirty="0"/>
              <a:t>Do all the relevant background work</a:t>
            </a:r>
          </a:p>
          <a:p>
            <a:pPr lvl="2"/>
            <a:r>
              <a:rPr lang="en-GB" sz="1600" dirty="0"/>
              <a:t>Submit information review to Bb &amp;/or Supervisor </a:t>
            </a:r>
            <a:r>
              <a:rPr lang="en-GB" sz="1600" dirty="0">
                <a:ea typeface="+mn-lt"/>
                <a:cs typeface="+mn-lt"/>
              </a:rPr>
              <a:t> (</a:t>
            </a:r>
            <a:r>
              <a:rPr lang="en-GB" sz="1600" b="1" dirty="0">
                <a:solidFill>
                  <a:srgbClr val="00B0F0"/>
                </a:solidFill>
              </a:rPr>
              <a:t>see course specific dates</a:t>
            </a:r>
            <a:r>
              <a:rPr lang="en-GB" sz="1600" dirty="0">
                <a:ea typeface="+mn-lt"/>
                <a:cs typeface="+mn-lt"/>
              </a:rPr>
              <a:t>)</a:t>
            </a:r>
            <a:endParaRPr lang="en-GB" sz="1600" b="1" dirty="0">
              <a:solidFill>
                <a:srgbClr val="00B0F0"/>
              </a:solidFill>
              <a:cs typeface="Calibri"/>
            </a:endParaRPr>
          </a:p>
          <a:p>
            <a:pPr lvl="2"/>
            <a:r>
              <a:rPr lang="en-GB" sz="1600" dirty="0"/>
              <a:t>Discuss the feedback</a:t>
            </a:r>
          </a:p>
          <a:p>
            <a:pPr lvl="1"/>
            <a:r>
              <a:rPr lang="en-GB" sz="1600" dirty="0"/>
              <a:t>Do the development work</a:t>
            </a:r>
          </a:p>
          <a:p>
            <a:pPr lvl="1"/>
            <a:r>
              <a:rPr lang="en-GB" sz="1600" dirty="0"/>
              <a:t>Do the testing/evaluation/refinement</a:t>
            </a:r>
          </a:p>
          <a:p>
            <a:pPr lvl="1"/>
            <a:r>
              <a:rPr lang="en-GB" sz="1600" dirty="0"/>
              <a:t>Contemplation/reflection</a:t>
            </a:r>
          </a:p>
          <a:p>
            <a:pPr lvl="1"/>
            <a:r>
              <a:rPr lang="en-GB" sz="1600" dirty="0"/>
              <a:t>Write it up and submit (alongside the development/testing/evaluation)</a:t>
            </a:r>
          </a:p>
          <a:p>
            <a:pPr lvl="2"/>
            <a:r>
              <a:rPr lang="en-GB" sz="1600" dirty="0"/>
              <a:t>Agree Contents page with Supervisor </a:t>
            </a:r>
            <a:r>
              <a:rPr lang="en-GB" sz="1600" dirty="0">
                <a:ea typeface="+mn-lt"/>
                <a:cs typeface="+mn-lt"/>
              </a:rPr>
              <a:t> (</a:t>
            </a:r>
            <a:r>
              <a:rPr lang="en-GB" sz="1600" b="1" dirty="0">
                <a:solidFill>
                  <a:srgbClr val="00B0F0"/>
                </a:solidFill>
              </a:rPr>
              <a:t>see course specific dates</a:t>
            </a:r>
            <a:r>
              <a:rPr lang="en-GB" sz="1600" dirty="0">
                <a:ea typeface="+mn-lt"/>
                <a:cs typeface="+mn-lt"/>
              </a:rPr>
              <a:t>)</a:t>
            </a:r>
            <a:endParaRPr lang="en-GB" sz="1600" b="1" dirty="0">
              <a:solidFill>
                <a:srgbClr val="00B0F0"/>
              </a:solidFill>
              <a:cs typeface="Calibri"/>
            </a:endParaRPr>
          </a:p>
          <a:p>
            <a:pPr lvl="2"/>
            <a:r>
              <a:rPr lang="en-GB" sz="1600" dirty="0"/>
              <a:t>Submit a draft critical evaluation and section of report by </a:t>
            </a:r>
            <a:r>
              <a:rPr lang="en-GB" sz="1600" b="1" dirty="0">
                <a:solidFill>
                  <a:srgbClr val="00B0F0"/>
                </a:solidFill>
              </a:rPr>
              <a:t>9</a:t>
            </a:r>
            <a:r>
              <a:rPr lang="en-GB" sz="1600" b="1" baseline="30000" dirty="0">
                <a:solidFill>
                  <a:srgbClr val="00B0F0"/>
                </a:solidFill>
              </a:rPr>
              <a:t>th</a:t>
            </a:r>
            <a:r>
              <a:rPr lang="en-GB" sz="1600" b="1" dirty="0">
                <a:solidFill>
                  <a:srgbClr val="00B0F0"/>
                </a:solidFill>
              </a:rPr>
              <a:t> March 2023</a:t>
            </a:r>
            <a:endParaRPr lang="en-GB" sz="1600" b="1" dirty="0">
              <a:solidFill>
                <a:srgbClr val="00B0F0"/>
              </a:solidFill>
              <a:cs typeface="Calibri"/>
            </a:endParaRPr>
          </a:p>
          <a:p>
            <a:pPr lvl="2"/>
            <a:r>
              <a:rPr lang="en-GB" sz="1600" dirty="0"/>
              <a:t>4 electronic submissions (Turnitin, report, video and deliverable) by </a:t>
            </a:r>
            <a:r>
              <a:rPr lang="en-GB" sz="1600" b="1" dirty="0">
                <a:solidFill>
                  <a:srgbClr val="C00000"/>
                </a:solidFill>
              </a:rPr>
              <a:t>20</a:t>
            </a:r>
            <a:r>
              <a:rPr lang="en-GB" sz="1600" b="1" baseline="30000" dirty="0">
                <a:solidFill>
                  <a:srgbClr val="C00000"/>
                </a:solidFill>
              </a:rPr>
              <a:t>th</a:t>
            </a:r>
            <a:r>
              <a:rPr lang="en-GB" sz="1600" b="1" dirty="0">
                <a:solidFill>
                  <a:srgbClr val="C00000"/>
                </a:solidFill>
              </a:rPr>
              <a:t>April 2023</a:t>
            </a:r>
            <a:endParaRPr lang="en-GB" sz="1600" b="1" dirty="0">
              <a:solidFill>
                <a:srgbClr val="C00000"/>
              </a:solidFill>
              <a:cs typeface="Calibri"/>
            </a:endParaRPr>
          </a:p>
          <a:p>
            <a:pPr lvl="1"/>
            <a:r>
              <a:rPr lang="en-GB" sz="1600" dirty="0"/>
              <a:t>Demo to supervisor and second marker before </a:t>
            </a:r>
            <a:r>
              <a:rPr lang="en-GB" sz="1600" b="1" dirty="0">
                <a:solidFill>
                  <a:srgbClr val="C00000"/>
                </a:solidFill>
              </a:rPr>
              <a:t>4</a:t>
            </a:r>
            <a:r>
              <a:rPr lang="en-GB" sz="1600" b="1" baseline="30000" dirty="0">
                <a:solidFill>
                  <a:srgbClr val="C00000"/>
                </a:solidFill>
              </a:rPr>
              <a:t>th</a:t>
            </a:r>
            <a:r>
              <a:rPr lang="en-GB" sz="1600" b="1" dirty="0">
                <a:solidFill>
                  <a:srgbClr val="C00000"/>
                </a:solidFill>
              </a:rPr>
              <a:t> May 2022</a:t>
            </a:r>
          </a:p>
          <a:p>
            <a:pPr marL="397510" lvl="1" indent="0">
              <a:buNone/>
            </a:pPr>
            <a:endParaRPr lang="en-GB" sz="1600" b="1" i="1" dirty="0">
              <a:solidFill>
                <a:srgbClr val="C00000"/>
              </a:solidFill>
              <a:cs typeface="Calibri" panose="020F0502020204030204"/>
            </a:endParaRPr>
          </a:p>
          <a:p>
            <a:pPr marL="397510" lvl="1" indent="0">
              <a:buNone/>
            </a:pPr>
            <a:r>
              <a:rPr lang="en-GB" sz="1600" dirty="0"/>
              <a:t>And where does it say this in the </a:t>
            </a:r>
            <a:r>
              <a:rPr lang="en-GB" sz="1600" dirty="0">
                <a:hlinkClick r:id="rId2"/>
              </a:rPr>
              <a:t>documentation</a:t>
            </a:r>
            <a:r>
              <a:rPr lang="en-GB" sz="1600" dirty="0"/>
              <a:t>?</a:t>
            </a:r>
            <a:endParaRPr lang="en-GB" sz="1600" dirty="0">
              <a:cs typeface="Calibri" panose="020F0502020204030204"/>
            </a:endParaRPr>
          </a:p>
          <a:p>
            <a:pPr marL="397510" lvl="1" indent="0">
              <a:buNone/>
            </a:pPr>
            <a:endParaRPr lang="en-GB" sz="1600" dirty="0">
              <a:cs typeface="Calibri" panose="020F0502020204030204"/>
            </a:endParaRPr>
          </a:p>
          <a:p>
            <a:pPr marL="397510" lvl="1" indent="0">
              <a:buNone/>
            </a:pPr>
            <a:r>
              <a:rPr lang="en-GB" sz="1600" dirty="0"/>
              <a:t>Note: All deadlines are 3pm on day of submission.</a:t>
            </a:r>
            <a:endParaRPr lang="en-GB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7288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07" y="116632"/>
            <a:ext cx="8543925" cy="1325563"/>
          </a:xfrm>
        </p:spPr>
        <p:txBody>
          <a:bodyPr/>
          <a:lstStyle/>
          <a:p>
            <a:r>
              <a:rPr lang="en-GB" dirty="0"/>
              <a:t>Next Step...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58" y="1340768"/>
            <a:ext cx="8543925" cy="5400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 dirty="0"/>
              <a:t>Find a supervisor</a:t>
            </a:r>
          </a:p>
          <a:p>
            <a:pPr marL="0" indent="0">
              <a:buNone/>
            </a:pPr>
            <a:endParaRPr lang="en-GB" sz="1800" dirty="0"/>
          </a:p>
          <a:p>
            <a:pPr lvl="1"/>
            <a:r>
              <a:rPr lang="en-GB" sz="1800" dirty="0"/>
              <a:t>Look on </a:t>
            </a:r>
            <a:r>
              <a:rPr lang="en-GB" sz="1800" dirty="0">
                <a:hlinkClick r:id="rId2"/>
              </a:rPr>
              <a:t>MyHallam</a:t>
            </a:r>
            <a:r>
              <a:rPr lang="en-GB" sz="1800" dirty="0"/>
              <a:t> at a list of current potential supervisors, their interests and project suggestions</a:t>
            </a:r>
          </a:p>
          <a:p>
            <a:pPr lvl="1"/>
            <a:r>
              <a:rPr lang="en-GB" sz="1800" dirty="0"/>
              <a:t>If you have an idea of what you want to do for a project, and can identify someone who you think would be interested in the topic, contact them and talk it through</a:t>
            </a:r>
          </a:p>
          <a:p>
            <a:pPr lvl="1"/>
            <a:r>
              <a:rPr lang="en-GB" sz="1800" dirty="0"/>
              <a:t>Talk to me if you're unsure and I should be able to point you in an appropriate direction.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Project Drop-ins are on your timetable for Semester 1</a:t>
            </a:r>
            <a:endParaRPr lang="en-GB" sz="1800" dirty="0">
              <a:cs typeface="Calibri"/>
            </a:endParaRPr>
          </a:p>
          <a:p>
            <a:pPr marL="793115" lvl="2" indent="0">
              <a:buNone/>
            </a:pPr>
            <a:endParaRPr lang="en-GB" sz="1800" dirty="0">
              <a:ea typeface="Calibri" panose="020F0502020204030204"/>
              <a:cs typeface="Calibri"/>
            </a:endParaRPr>
          </a:p>
          <a:p>
            <a:r>
              <a:rPr lang="en-GB" sz="1800" dirty="0"/>
              <a:t>When you've agreed a supervisor and rough topic, tell me (</a:t>
            </a:r>
            <a:r>
              <a:rPr lang="en-GB" sz="1800" dirty="0">
                <a:hlinkClick r:id="rId3"/>
              </a:rPr>
              <a:t>m.prigmore@shu.ac.uk</a:t>
            </a:r>
            <a:r>
              <a:rPr lang="en-GB" sz="1800" dirty="0"/>
              <a:t>) who your supervisor is.</a:t>
            </a:r>
          </a:p>
        </p:txBody>
      </p:sp>
    </p:spTree>
    <p:extLst>
      <p:ext uri="{BB962C8B-B14F-4D97-AF65-F5344CB8AC3E}">
        <p14:creationId xmlns:p14="http://schemas.microsoft.com/office/powerpoint/2010/main" val="99940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0632" y="2636912"/>
            <a:ext cx="7704856" cy="2286000"/>
          </a:xfrm>
        </p:spPr>
        <p:txBody>
          <a:bodyPr>
            <a:normAutofit/>
          </a:bodyPr>
          <a:lstStyle/>
          <a:p>
            <a:r>
              <a:rPr lang="en-GB" dirty="0"/>
              <a:t>any questions???</a:t>
            </a:r>
            <a:br>
              <a:rPr lang="en-GB" dirty="0"/>
            </a:br>
            <a:br>
              <a:rPr lang="en-GB" dirty="0"/>
            </a:br>
            <a:r>
              <a:rPr lang="en-GB" sz="1300" dirty="0"/>
              <a:t>Next lecture: project specifications and research</a:t>
            </a:r>
          </a:p>
        </p:txBody>
      </p:sp>
    </p:spTree>
    <p:extLst>
      <p:ext uri="{BB962C8B-B14F-4D97-AF65-F5344CB8AC3E}">
        <p14:creationId xmlns:p14="http://schemas.microsoft.com/office/powerpoint/2010/main" val="33416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68" y="260648"/>
            <a:ext cx="8122920" cy="1143000"/>
          </a:xfrm>
        </p:spPr>
        <p:txBody>
          <a:bodyPr/>
          <a:lstStyle/>
          <a:p>
            <a:r>
              <a:rPr lang="en-GB" dirty="0"/>
              <a:t>Asking </a:t>
            </a:r>
            <a:r>
              <a:rPr lang="en-GB" b="1" dirty="0"/>
              <a:t>you</a:t>
            </a:r>
            <a:r>
              <a:rPr lang="en-GB" dirty="0"/>
              <a:t> questions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68624" y="1556792"/>
            <a:ext cx="8064896" cy="498295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18801" indent="-318801" algn="l" defTabSz="406152" rtl="0" eaLnBrk="1" latinLnBrk="0" hangingPunct="1">
              <a:lnSpc>
                <a:spcPct val="100000"/>
              </a:lnSpc>
              <a:spcBef>
                <a:spcPts val="677"/>
              </a:spcBef>
              <a:buClr>
                <a:schemeClr val="accent1"/>
              </a:buClr>
              <a:buSzPct val="80000"/>
              <a:buFontTx/>
              <a:buBlip>
                <a:blip r:embed="rId2"/>
              </a:buBlip>
              <a:defRPr kumimoji="0" sz="23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  <a:lvl2pPr marL="716407" indent="-318801" algn="l" defTabSz="406152" rtl="0" eaLnBrk="1" latinLnBrk="0" hangingPunct="1">
              <a:lnSpc>
                <a:spcPct val="100000"/>
              </a:lnSpc>
              <a:spcBef>
                <a:spcPts val="621"/>
              </a:spcBef>
              <a:buClr>
                <a:schemeClr val="accent1"/>
              </a:buClr>
              <a:buFontTx/>
              <a:buBlip>
                <a:blip r:embed="rId2"/>
              </a:buBlip>
              <a:defRPr kumimoji="0" sz="23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2pPr>
            <a:lvl3pPr marL="1112222" indent="-318801" algn="l" defTabSz="406152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Tx/>
              <a:buBlip>
                <a:blip r:embed="rId2"/>
              </a:buBlip>
              <a:defRPr kumimoji="0" sz="2000" i="1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3pPr>
            <a:lvl4pPr marL="1525947" indent="-318801" algn="l" defTabSz="406152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Tx/>
              <a:buBlip>
                <a:blip r:embed="rId2"/>
              </a:buBlip>
              <a:defRPr kumimoji="0" sz="2000" i="1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4pPr>
            <a:lvl5pPr marL="1921762" indent="-318801" algn="l" defTabSz="406152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Tx/>
              <a:buBlip>
                <a:blip r:embed="rId2"/>
              </a:buBlip>
              <a:defRPr kumimoji="0" sz="2000" i="1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5pPr>
            <a:lvl6pPr marL="1702183" indent="-20632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39457" indent="-20632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6415" indent="-20632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03689" indent="-206325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Who knows what (Technical Computing) means in this context?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SE, CS, CS4G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percentage of the final year is your FYP worth?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Who knows what they want to do for their project?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Who has an idea from their placement year?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Who has a supervisor lined up?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Who has written a project specification?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2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814" y="980728"/>
            <a:ext cx="8532715" cy="56454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'final year project' is a common feature in many degrees</a:t>
            </a:r>
          </a:p>
          <a:p>
            <a:r>
              <a:rPr lang="en-GB" dirty="0"/>
              <a:t>Traditional element, giving you the opportunity to show what you're really made of!</a:t>
            </a:r>
          </a:p>
          <a:p>
            <a:r>
              <a:rPr lang="en-GB" dirty="0"/>
              <a:t>Important for employers</a:t>
            </a:r>
          </a:p>
          <a:p>
            <a:r>
              <a:rPr lang="en-GB" dirty="0"/>
              <a:t>Take it with you to interview </a:t>
            </a:r>
          </a:p>
          <a:p>
            <a:r>
              <a:rPr lang="en-GB" dirty="0"/>
              <a:t>May take you into research/academia (an idea of what a PhD/MSc is)</a:t>
            </a:r>
          </a:p>
        </p:txBody>
      </p:sp>
    </p:spTree>
    <p:extLst>
      <p:ext uri="{BB962C8B-B14F-4D97-AF65-F5344CB8AC3E}">
        <p14:creationId xmlns:p14="http://schemas.microsoft.com/office/powerpoint/2010/main" val="25102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6" y="15205"/>
            <a:ext cx="8543925" cy="1325563"/>
          </a:xfrm>
        </p:spPr>
        <p:txBody>
          <a:bodyPr>
            <a:normAutofit/>
          </a:bodyPr>
          <a:lstStyle/>
          <a:p>
            <a:r>
              <a:rPr lang="en-GB" sz="3600" dirty="0"/>
              <a:t>Your project . . . compared to buying a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24" y="1168565"/>
            <a:ext cx="8487347" cy="567423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Will go through similar steps...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background searching, </a:t>
            </a:r>
          </a:p>
          <a:p>
            <a:pPr lvl="2"/>
            <a:r>
              <a:rPr lang="en-GB" dirty="0"/>
              <a:t>finding out stuff</a:t>
            </a:r>
          </a:p>
          <a:p>
            <a:pPr lvl="2"/>
            <a:r>
              <a:rPr lang="en-GB" dirty="0"/>
              <a:t>what's out there</a:t>
            </a:r>
          </a:p>
          <a:p>
            <a:pPr lvl="2"/>
            <a:r>
              <a:rPr lang="en-GB" dirty="0"/>
              <a:t>what do you need to know? processes? make processes work?</a:t>
            </a:r>
          </a:p>
          <a:p>
            <a:pPr lvl="2"/>
            <a:r>
              <a:rPr lang="en-GB" dirty="0"/>
              <a:t>what are the different ways of tackling things?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evaluation criteria </a:t>
            </a:r>
            <a:r>
              <a:rPr lang="en-GB" dirty="0"/>
              <a:t>(how do you know the house is suitable? do you need to make any compromises?)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choosing a way to do things...</a:t>
            </a:r>
          </a:p>
          <a:p>
            <a:pPr lvl="2"/>
            <a:r>
              <a:rPr lang="en-GB" dirty="0"/>
              <a:t>which houses do you look at?</a:t>
            </a:r>
          </a:p>
          <a:p>
            <a:pPr lvl="2"/>
            <a:r>
              <a:rPr lang="en-GB" dirty="0"/>
              <a:t>which moneylender</a:t>
            </a:r>
          </a:p>
          <a:p>
            <a:pPr lvl="2"/>
            <a:r>
              <a:rPr lang="en-GB" dirty="0"/>
              <a:t>which solicitor? do you do it yourself?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doing the work... </a:t>
            </a:r>
          </a:p>
          <a:p>
            <a:pPr lvl="2"/>
            <a:r>
              <a:rPr lang="en-GB" dirty="0"/>
              <a:t>checking, comparing, look at another house...</a:t>
            </a:r>
          </a:p>
          <a:p>
            <a:pPr lvl="2"/>
            <a:r>
              <a:rPr lang="en-GB" dirty="0"/>
              <a:t>make a decision and </a:t>
            </a:r>
            <a:r>
              <a:rPr lang="en-GB" b="1" dirty="0">
                <a:solidFill>
                  <a:srgbClr val="C00000"/>
                </a:solidFill>
              </a:rPr>
              <a:t>buy a house...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review</a:t>
            </a:r>
            <a:r>
              <a:rPr lang="en-GB" dirty="0"/>
              <a:t>ing the decisions made (when you buy your next house, what will you do differently? what would be different?).</a:t>
            </a:r>
          </a:p>
          <a:p>
            <a:pPr marL="397606" lvl="1" indent="0">
              <a:buNone/>
            </a:pPr>
            <a:endParaRPr lang="en-GB" dirty="0"/>
          </a:p>
          <a:p>
            <a:pPr lvl="1"/>
            <a:r>
              <a:rPr lang="en-GB" i="1" dirty="0"/>
              <a:t>Write it up (and get it marked)</a:t>
            </a:r>
          </a:p>
          <a:p>
            <a:pPr lvl="1"/>
            <a:endParaRPr lang="en-GB" i="1" dirty="0"/>
          </a:p>
          <a:p>
            <a:r>
              <a:rPr lang="en-GB" i="1" dirty="0"/>
              <a:t>Let's take a look at the marking scheme on </a:t>
            </a:r>
            <a:r>
              <a:rPr lang="en-GB" i="1" dirty="0">
                <a:hlinkClick r:id="rId2"/>
              </a:rPr>
              <a:t>MyHallam</a:t>
            </a:r>
            <a:endParaRPr lang="en-GB" i="1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17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of 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814" y="980728"/>
            <a:ext cx="8499348" cy="5544616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It's easy to be too ambitious</a:t>
            </a:r>
          </a:p>
          <a:p>
            <a:pPr lvl="1"/>
            <a:r>
              <a:rPr lang="en-GB" dirty="0"/>
              <a:t>picking a topic that is too big</a:t>
            </a:r>
          </a:p>
          <a:p>
            <a:pPr lvl="2"/>
            <a:r>
              <a:rPr lang="en-GB" dirty="0"/>
              <a:t>create a game</a:t>
            </a:r>
          </a:p>
          <a:p>
            <a:pPr lvl="1"/>
            <a:r>
              <a:rPr lang="en-GB" dirty="0"/>
              <a:t>setting up a project where it is easy to lose direction</a:t>
            </a:r>
          </a:p>
          <a:p>
            <a:pPr lvl="2"/>
            <a:r>
              <a:rPr lang="en-GB" dirty="0"/>
              <a:t>artificial intelligence</a:t>
            </a:r>
          </a:p>
          <a:p>
            <a:pPr lvl="1"/>
            <a:r>
              <a:rPr lang="en-GB" dirty="0"/>
              <a:t>setting aims that are (probably) not achievable in time-scale</a:t>
            </a:r>
          </a:p>
          <a:p>
            <a:pPr lvl="2"/>
            <a:r>
              <a:rPr lang="en-GB" dirty="0"/>
              <a:t>interviewing 50 people from a variety of different age groups </a:t>
            </a:r>
          </a:p>
          <a:p>
            <a:pPr lvl="1"/>
            <a:endParaRPr lang="en-GB" dirty="0"/>
          </a:p>
          <a:p>
            <a:r>
              <a:rPr lang="en-GB" dirty="0"/>
              <a:t>Less easy to be under-ambitious</a:t>
            </a:r>
          </a:p>
          <a:p>
            <a:pPr lvl="1"/>
            <a:r>
              <a:rPr lang="en-GB" dirty="0"/>
              <a:t>Usually only if you are 'copying' what you have already done in a module or at work</a:t>
            </a:r>
          </a:p>
        </p:txBody>
      </p:sp>
    </p:spTree>
    <p:extLst>
      <p:ext uri="{BB962C8B-B14F-4D97-AF65-F5344CB8AC3E}">
        <p14:creationId xmlns:p14="http://schemas.microsoft.com/office/powerpoint/2010/main" val="47465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552" y="0"/>
            <a:ext cx="8543925" cy="1325563"/>
          </a:xfrm>
        </p:spPr>
        <p:txBody>
          <a:bodyPr/>
          <a:lstStyle/>
          <a:p>
            <a:r>
              <a:rPr lang="en-GB" dirty="0"/>
              <a:t>What can you do for a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44" y="1196752"/>
            <a:ext cx="8499348" cy="5731837"/>
          </a:xfrm>
        </p:spPr>
        <p:txBody>
          <a:bodyPr>
            <a:normAutofit/>
          </a:bodyPr>
          <a:lstStyle/>
          <a:p>
            <a:r>
              <a:rPr lang="en-GB" dirty="0"/>
              <a:t>Almost anything that is related to your degree... with some constraints:</a:t>
            </a:r>
          </a:p>
          <a:p>
            <a:pPr lvl="1"/>
            <a:r>
              <a:rPr lang="en-GB" dirty="0"/>
              <a:t>project has to have a deliverable. </a:t>
            </a:r>
          </a:p>
          <a:p>
            <a:pPr lvl="2"/>
            <a:r>
              <a:rPr lang="en-GB" dirty="0"/>
              <a:t>You should be able to shout, "This is what I've done!" after completion.  </a:t>
            </a:r>
          </a:p>
          <a:p>
            <a:pPr lvl="2"/>
            <a:r>
              <a:rPr lang="en-GB" dirty="0"/>
              <a:t>And you should be able to ask, "Does it work?"</a:t>
            </a:r>
          </a:p>
          <a:p>
            <a:pPr lvl="1"/>
            <a:r>
              <a:rPr lang="en-GB" dirty="0"/>
              <a:t>that deliverable should be identifiable as an </a:t>
            </a:r>
            <a:r>
              <a:rPr lang="en-GB" b="1" dirty="0">
                <a:solidFill>
                  <a:srgbClr val="C00000"/>
                </a:solidFill>
              </a:rPr>
              <a:t>appropriate</a:t>
            </a:r>
            <a:r>
              <a:rPr lang="en-GB" dirty="0"/>
              <a:t> output from some phase of an </a:t>
            </a:r>
            <a:r>
              <a:rPr lang="en-GB" b="1" dirty="0">
                <a:solidFill>
                  <a:srgbClr val="C00000"/>
                </a:solidFill>
              </a:rPr>
              <a:t>appropriate</a:t>
            </a:r>
            <a:r>
              <a:rPr lang="en-GB" dirty="0"/>
              <a:t> development process in your subject discipline.</a:t>
            </a:r>
          </a:p>
          <a:p>
            <a:pPr lvl="1"/>
            <a:r>
              <a:rPr lang="en-GB" dirty="0"/>
              <a:t>Should have an academic context...</a:t>
            </a:r>
          </a:p>
          <a:p>
            <a:pPr lvl="1"/>
            <a:r>
              <a:rPr lang="en-GB" dirty="0"/>
              <a:t>It's not a PhD!</a:t>
            </a:r>
          </a:p>
          <a:p>
            <a:pPr lvl="2"/>
            <a:r>
              <a:rPr lang="en-GB" dirty="0"/>
              <a:t>doesn't have to be fantastically original (desirable, but not essential)</a:t>
            </a:r>
          </a:p>
          <a:p>
            <a:pPr lvl="2"/>
            <a:r>
              <a:rPr lang="en-GB" dirty="0"/>
              <a:t>should be interesting, at the very least to you...</a:t>
            </a:r>
          </a:p>
          <a:p>
            <a:pPr lvl="2"/>
            <a:r>
              <a:rPr lang="en-GB" dirty="0"/>
              <a:t>right scope:</a:t>
            </a:r>
          </a:p>
          <a:p>
            <a:pPr lvl="3"/>
            <a:r>
              <a:rPr lang="en-GB" dirty="0"/>
              <a:t>What does it say in the </a:t>
            </a:r>
            <a:r>
              <a:rPr lang="en-GB" dirty="0">
                <a:hlinkClick r:id="rId2"/>
              </a:rPr>
              <a:t>documentation</a:t>
            </a:r>
            <a:r>
              <a:rPr lang="en-GB" dirty="0"/>
              <a:t>? (page 3)</a:t>
            </a:r>
          </a:p>
        </p:txBody>
      </p:sp>
    </p:spTree>
    <p:extLst>
      <p:ext uri="{BB962C8B-B14F-4D97-AF65-F5344CB8AC3E}">
        <p14:creationId xmlns:p14="http://schemas.microsoft.com/office/powerpoint/2010/main" val="2186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0"/>
            <a:ext cx="8543925" cy="1325563"/>
          </a:xfrm>
        </p:spPr>
        <p:txBody>
          <a:bodyPr>
            <a:normAutofit/>
          </a:bodyPr>
          <a:lstStyle/>
          <a:p>
            <a:r>
              <a:rPr lang="en-GB" dirty="0"/>
              <a:t>Common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1325563"/>
            <a:ext cx="8598722" cy="5472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 dirty="0"/>
              <a:t>Classic </a:t>
            </a:r>
            <a:r>
              <a:rPr lang="en-GB" sz="2000" dirty="0"/>
              <a:t> </a:t>
            </a:r>
          </a:p>
          <a:p>
            <a:pPr lvl="1"/>
            <a:r>
              <a:rPr lang="en-GB" sz="2000" dirty="0"/>
              <a:t>Develop a </a:t>
            </a:r>
            <a:r>
              <a:rPr lang="en-GB" sz="2000" b="1" dirty="0">
                <a:solidFill>
                  <a:srgbClr val="C00000"/>
                </a:solidFill>
              </a:rPr>
              <a:t>prototype</a:t>
            </a:r>
            <a:r>
              <a:rPr lang="en-GB" sz="2000" dirty="0"/>
              <a:t>  application to meet certain requirements (often with an external idea or client).</a:t>
            </a:r>
          </a:p>
          <a:p>
            <a:pPr lvl="1"/>
            <a:endParaRPr lang="en-GB" sz="2000" dirty="0"/>
          </a:p>
          <a:p>
            <a:r>
              <a:rPr lang="en-GB" sz="2000" b="1" dirty="0"/>
              <a:t>Idea from placement</a:t>
            </a:r>
          </a:p>
          <a:p>
            <a:pPr lvl="1"/>
            <a:r>
              <a:rPr lang="en-GB" sz="2000" dirty="0"/>
              <a:t>slight element of risk... needs academic content and timescales.</a:t>
            </a:r>
          </a:p>
          <a:p>
            <a:pPr lvl="1"/>
            <a:endParaRPr lang="en-GB" sz="2000" dirty="0"/>
          </a:p>
          <a:p>
            <a:r>
              <a:rPr lang="en-GB" sz="2000" b="1" dirty="0"/>
              <a:t>Fill a gap</a:t>
            </a:r>
          </a:p>
          <a:p>
            <a:pPr lvl="1"/>
            <a:r>
              <a:rPr lang="en-GB" sz="2000" dirty="0"/>
              <a:t>Your course covers certain elements, but there may be things you're interested in that aren't covered.</a:t>
            </a:r>
            <a:endParaRPr lang="en-GB" sz="2000" dirty="0">
              <a:cs typeface="Calibri"/>
            </a:endParaRPr>
          </a:p>
          <a:p>
            <a:pPr lvl="1"/>
            <a:endParaRPr lang="en-GB" sz="2000" dirty="0"/>
          </a:p>
          <a:p>
            <a:r>
              <a:rPr lang="en-GB" sz="2000" b="1" dirty="0"/>
              <a:t>Project Supervisor and Company suggestions (</a:t>
            </a:r>
            <a:r>
              <a:rPr lang="en-GB" sz="2000" dirty="0">
                <a:hlinkClick r:id="rId2"/>
              </a:rPr>
              <a:t>MyHallam</a:t>
            </a:r>
            <a:r>
              <a:rPr lang="en-GB" sz="2000" dirty="0"/>
              <a:t> - Project Suggestions)</a:t>
            </a:r>
          </a:p>
          <a:p>
            <a:endParaRPr lang="en-GB" sz="2000" b="1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0446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536" y="-99392"/>
            <a:ext cx="8543925" cy="1325563"/>
          </a:xfrm>
        </p:spPr>
        <p:txBody>
          <a:bodyPr>
            <a:normAutofit/>
          </a:bodyPr>
          <a:lstStyle/>
          <a:p>
            <a:r>
              <a:rPr lang="en-GB" sz="3600" dirty="0"/>
              <a:t>Make sure you WANT to do that project...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113" y="1212572"/>
            <a:ext cx="8499348" cy="564542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project is all about individual, independent learning</a:t>
            </a:r>
          </a:p>
          <a:p>
            <a:r>
              <a:rPr lang="en-GB" dirty="0"/>
              <a:t>it is very much self-motivated.  The onus is on YOU.</a:t>
            </a:r>
          </a:p>
          <a:p>
            <a:pPr lvl="1"/>
            <a:r>
              <a:rPr lang="en-GB" dirty="0"/>
              <a:t>Your supervisor is a guide, not a driver!</a:t>
            </a:r>
          </a:p>
          <a:p>
            <a:r>
              <a:rPr lang="en-GB" dirty="0"/>
              <a:t>This brings challenges:</a:t>
            </a:r>
          </a:p>
          <a:p>
            <a:pPr lvl="1"/>
            <a:r>
              <a:rPr lang="en-GB" dirty="0"/>
              <a:t>first off, if you don't want to do it, if you're not interested, you won't do it! 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FIND THE MOTIVATION</a:t>
            </a:r>
          </a:p>
          <a:p>
            <a:pPr lvl="2"/>
            <a:r>
              <a:rPr lang="en-GB" dirty="0"/>
              <a:t>and stay in contact with your supervisor, even if you haven't done anything</a:t>
            </a:r>
          </a:p>
          <a:p>
            <a:pPr lvl="1"/>
            <a:r>
              <a:rPr lang="en-GB" dirty="0"/>
              <a:t>The deadlines seem distant (they're not), so the pressure feels less. </a:t>
            </a:r>
          </a:p>
          <a:p>
            <a:pPr lvl="2"/>
            <a:r>
              <a:rPr lang="en-GB" dirty="0"/>
              <a:t>WORK CONSISTENTLY. </a:t>
            </a:r>
          </a:p>
          <a:p>
            <a:pPr lvl="2"/>
            <a:r>
              <a:rPr lang="en-GB" dirty="0"/>
              <a:t>THE PROJECT CAN'T BE DONE AT THE LAST MINUTE.</a:t>
            </a:r>
          </a:p>
          <a:p>
            <a:pPr lvl="1"/>
            <a:r>
              <a:rPr lang="en-GB" dirty="0"/>
              <a:t>other modules have assessments with more pressing deadlines and (typically) group-work. REMEMBER THE MARK SCHEME. The project is double-weighted, and everything rests on the </a:t>
            </a:r>
            <a:r>
              <a:rPr lang="en-GB" b="1" dirty="0"/>
              <a:t>deliverable</a:t>
            </a:r>
            <a:r>
              <a:rPr lang="en-GB" dirty="0"/>
              <a:t> and </a:t>
            </a:r>
            <a:r>
              <a:rPr lang="en-GB" b="1" dirty="0"/>
              <a:t>the final report</a:t>
            </a:r>
            <a:r>
              <a:rPr lang="en-GB" dirty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30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116632"/>
            <a:ext cx="8543925" cy="1325563"/>
          </a:xfrm>
        </p:spPr>
        <p:txBody>
          <a:bodyPr>
            <a:normAutofit/>
          </a:bodyPr>
          <a:lstStyle/>
          <a:p>
            <a:r>
              <a:rPr lang="en-GB" dirty="0"/>
              <a:t>Finding your supervisor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814" y="980728"/>
            <a:ext cx="8454706" cy="5559018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Your supervisor will be from the 'Technical Computing' group of academics or a closely related contact.</a:t>
            </a:r>
          </a:p>
          <a:p>
            <a:endParaRPr lang="en-GB" dirty="0"/>
          </a:p>
          <a:p>
            <a:r>
              <a:rPr lang="en-GB" dirty="0"/>
              <a:t>Each supervisor (on average) supervises 4 or 5 project students.</a:t>
            </a:r>
          </a:p>
          <a:p>
            <a:endParaRPr lang="en-GB" dirty="0"/>
          </a:p>
          <a:p>
            <a:r>
              <a:rPr lang="en-GB" dirty="0"/>
              <a:t>They wait for you to contact them.</a:t>
            </a:r>
          </a:p>
          <a:p>
            <a:endParaRPr lang="en-GB" dirty="0"/>
          </a:p>
          <a:p>
            <a:r>
              <a:rPr lang="en-GB" dirty="0"/>
              <a:t>They'll look at whether they are interested in your proposal and whether they have any slots left before accepting (or declining) your request.</a:t>
            </a:r>
          </a:p>
          <a:p>
            <a:endParaRPr lang="en-GB" dirty="0"/>
          </a:p>
          <a:p>
            <a:r>
              <a:rPr lang="en-GB" dirty="0"/>
              <a:t>The list of project supervisors and their areas of specialism is on </a:t>
            </a:r>
            <a:r>
              <a:rPr lang="en-GB" dirty="0">
                <a:hlinkClick r:id="rId2"/>
              </a:rPr>
              <a:t>BB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64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1115</Words>
  <Application>Microsoft Office PowerPoint</Application>
  <PresentationFormat>A4 Paper (210x297 mm)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Light</vt:lpstr>
      <vt:lpstr>Segoe UI Symbol</vt:lpstr>
      <vt:lpstr>Arial</vt:lpstr>
      <vt:lpstr>Calibri</vt:lpstr>
      <vt:lpstr>Office Theme</vt:lpstr>
      <vt:lpstr>55-604708: Project (Technical Computing)  Your Final Year Project (FYP)</vt:lpstr>
      <vt:lpstr>Asking you questions</vt:lpstr>
      <vt:lpstr>Project...</vt:lpstr>
      <vt:lpstr>Your project . . . compared to buying a house</vt:lpstr>
      <vt:lpstr>Word of  Warning</vt:lpstr>
      <vt:lpstr>What can you do for a project?</vt:lpstr>
      <vt:lpstr>Common topics</vt:lpstr>
      <vt:lpstr>Make sure you WANT to do that project...</vt:lpstr>
      <vt:lpstr>Finding your supervisor</vt:lpstr>
      <vt:lpstr>Milestones and Deadlines</vt:lpstr>
      <vt:lpstr>Next Step...</vt:lpstr>
      <vt:lpstr>any questions???  Next lecture: project specifications and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2022-09-22T10:45:53Z</dcterms:created>
  <dcterms:modified xsi:type="dcterms:W3CDTF">2022-09-22T10:45:57Z</dcterms:modified>
</cp:coreProperties>
</file>