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>
  <p:sldMasterIdLst>
    <p:sldMasterId id="2147483672" r:id="rId1"/>
  </p:sldMasterIdLst>
  <p:notesMasterIdLst>
    <p:notesMasterId r:id="rId18"/>
  </p:notesMasterIdLst>
  <p:sldIdLst>
    <p:sldId id="256" r:id="rId2"/>
    <p:sldId id="293" r:id="rId3"/>
    <p:sldId id="294" r:id="rId4"/>
    <p:sldId id="296" r:id="rId5"/>
    <p:sldId id="297" r:id="rId6"/>
    <p:sldId id="298" r:id="rId7"/>
    <p:sldId id="299" r:id="rId8"/>
    <p:sldId id="300" r:id="rId9"/>
    <p:sldId id="273" r:id="rId10"/>
    <p:sldId id="272" r:id="rId11"/>
    <p:sldId id="274" r:id="rId12"/>
    <p:sldId id="275" r:id="rId13"/>
    <p:sldId id="277" r:id="rId14"/>
    <p:sldId id="278" r:id="rId15"/>
    <p:sldId id="279" r:id="rId16"/>
    <p:sldId id="301" r:id="rId17"/>
  </p:sldIdLst>
  <p:sldSz cx="9906000" cy="6858000" type="A4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libri Light" panose="020F0302020204030204" pitchFamily="34" charset="0"/>
      <p:regular r:id="rId23"/>
      <p:italic r:id="rId24"/>
    </p:embeddedFont>
    <p:embeddedFont>
      <p:font typeface="Segoe UI Symbol" panose="020B0502040204020203" pitchFamily="34" charset="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CFC8F1-B279-48B2-978E-0843F922C3B0}" v="4" dt="2021-09-14T13:56:02.355"/>
    <p1510:client id="{9C8FBC4B-FE4B-B3A4-DDCC-0D86A6A6E54E}" v="35" dt="2022-09-23T11:40:06.4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446" y="10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EA69DC-CFB8-4836-B34B-FC3F0EE2A2F2}" type="datetimeFigureOut">
              <a:rPr lang="en-GB" smtClean="0"/>
              <a:t>23/09/2022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4B0887-9441-447A-ACCB-BFA781715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9942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15813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31626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47439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63252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579065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094878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10691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26504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7A36E-65B1-4EB9-9C54-879DBC990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D7D6A7-B18D-4EEC-B723-3423EF1484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55D2C-1CA3-433D-B268-774184857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4B1D-ADB2-4F15-8389-44110F300007}" type="datetimeFigureOut">
              <a:rPr lang="en-GB" smtClean="0"/>
              <a:t>23/09/2022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E3F7E-334D-4CED-B285-EF145ED16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F3B29-7138-4EF7-BC59-F7397BAF1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564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2BA7-54BE-464E-8EC8-0BDC84D27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B514C-4DD0-4384-8093-A4B383CBD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21B1E-2C59-4301-AD04-84EAED544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4B1D-ADB2-4F15-8389-44110F300007}" type="datetimeFigureOut">
              <a:rPr lang="en-GB" smtClean="0"/>
              <a:t>23/09/2022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1B542-652E-4CE3-8188-1C506D995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CA042-6669-4E13-8322-54E15B4C5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8406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A87A44-4978-4472-9863-A0DA2F1DBD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E9D725-9260-44EE-8E2D-81FB39EA6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A6BBB-8A02-49C8-9FC1-4CAAD46D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4B1D-ADB2-4F15-8389-44110F300007}" type="datetimeFigureOut">
              <a:rPr lang="en-GB" smtClean="0"/>
              <a:t>23/09/2022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9BB81-FF60-4556-9F22-36D507D3E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7A620-8796-4B3E-86B8-7BA56CD93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849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83894-9673-433C-8B6F-89E7D8621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98957-76A1-4580-B43F-91F53A2D9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AEB59-0FC7-4706-840D-DB6FBB5B7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4B1D-ADB2-4F15-8389-44110F300007}" type="datetimeFigureOut">
              <a:rPr lang="en-GB" smtClean="0"/>
              <a:t>23/09/2022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F2407-0AE5-46CE-BB29-93958B9D6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E3FB2-8550-4553-BA34-179BC1072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898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8DE2E-F332-413D-8EFF-FCBEF02EB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4875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890E6-5F78-4B35-9519-3AF033AD1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1pPr>
            <a:lvl2pPr marL="371475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6215F-0490-452B-9CED-DAFCA7A65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4B1D-ADB2-4F15-8389-44110F300007}" type="datetimeFigureOut">
              <a:rPr lang="en-GB" smtClean="0"/>
              <a:t>23/09/2022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2903F-D418-4D32-8F12-CF81361AF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67D86-1064-4CD9-BEF2-8FA7F4963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569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01420-E004-4CB5-A546-50092C5AB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D37EF-E042-4F28-9039-38483EA28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9AD563-BC17-4910-BA53-7B8D1A635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5CD9BD-F300-4BEE-8920-271C352BE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4B1D-ADB2-4F15-8389-44110F300007}" type="datetimeFigureOut">
              <a:rPr lang="en-GB" smtClean="0"/>
              <a:t>23/09/2022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237FF-637F-4D6E-8119-F1DCA3A25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2B24D-2C7A-4C39-BC78-8CFEAF9FB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087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8BE04-40BB-4A91-A11C-65135A5F5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6AE65-5D59-4D0B-9BC7-B1B7D6A15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8974E-08AC-4432-BBCA-36DABAF92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731D08-F661-414D-875C-03E184290F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E665AE-12FA-4264-918D-CB63DD2A19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3214CE-19C2-4EE6-90B9-23020D6F0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4B1D-ADB2-4F15-8389-44110F300007}" type="datetimeFigureOut">
              <a:rPr lang="en-GB" smtClean="0"/>
              <a:t>23/09/2022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22FEC0-FA59-4E29-83AC-71F199E5E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7ED7DC-A6C4-4BD0-AA21-4F3410E27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198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47097-E93F-4EE1-BB53-A7C004DAB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E9E8DA-62E8-4D90-9A9F-AC8158455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4B1D-ADB2-4F15-8389-44110F300007}" type="datetimeFigureOut">
              <a:rPr lang="en-GB" smtClean="0"/>
              <a:t>23/09/2022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66FCE4-A50E-47D6-A99F-8846598A6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907E13-93DF-4CCA-A8FF-969E10E40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407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86E3E3-BD58-41B3-B29E-9F0A79907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4B1D-ADB2-4F15-8389-44110F300007}" type="datetimeFigureOut">
              <a:rPr lang="en-GB" smtClean="0"/>
              <a:t>23/09/2022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03C12C-F3DF-4C89-89FB-4DCA7315F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C1668-830B-4EDB-82F8-0BB645879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828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CB8C5-7C73-488F-9D1B-634626B28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C6E87-54AA-40B6-8C3B-8B87E73A8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D0732-C082-4132-88C6-34CDAB86F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973AC-73CD-4FDF-AC53-B064E9EDD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4B1D-ADB2-4F15-8389-44110F300007}" type="datetimeFigureOut">
              <a:rPr lang="en-GB" smtClean="0"/>
              <a:t>23/09/2022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B0B71-94DB-4F0E-8001-AF8B96AAE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FBE79-BB06-4BB8-A6BA-9D0090F82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0561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33B31-8D34-4A42-B215-AF0418BB3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D93DD3-50B7-4B0D-8F04-3BEAC7E3F5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BB0B6A-C8B0-4424-B476-B32865FE5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D9406B-3BDA-45E3-9584-CBF687D6A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4B1D-ADB2-4F15-8389-44110F300007}" type="datetimeFigureOut">
              <a:rPr lang="en-GB" smtClean="0"/>
              <a:t>23/09/2022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7DF27E-127E-41BC-8618-B4C348F71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4FE6F-5651-41F2-B020-57053C7F1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857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F0F445-103E-462D-B14F-24CBA7856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E520C-EE84-4196-888E-1E3D7FC54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DE703-CE09-4DEF-BADB-EA81CA94BC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E4B1D-ADB2-4F15-8389-44110F300007}" type="datetimeFigureOut">
              <a:rPr lang="en-GB" smtClean="0"/>
              <a:t>23/09/2022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D7FE2-7C38-47F7-9F07-0C23C67DD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BDB36-D1F7-456D-A676-4036E6E4E0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23AC5-E736-42FC-804D-CE08A2C83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874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42950" rtl="0" eaLnBrk="1" latinLnBrk="0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0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shu.ac.uk/research/excellence/ethics-and-integrit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hu.ac.uk/research/excellence/ethics-and-integrity/approvals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cs.org/category/603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8214" y="404664"/>
            <a:ext cx="8009572" cy="1844967"/>
          </a:xfrm>
        </p:spPr>
        <p:txBody>
          <a:bodyPr>
            <a:normAutofit fontScale="90000"/>
          </a:bodyPr>
          <a:lstStyle/>
          <a:p>
            <a:r>
              <a:rPr lang="en-GB" sz="4000" dirty="0"/>
              <a:t>55-604708: Project(Technical Computing)</a:t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8504" y="2204863"/>
            <a:ext cx="7711825" cy="3470786"/>
          </a:xfrm>
        </p:spPr>
        <p:txBody>
          <a:bodyPr>
            <a:normAutofit/>
          </a:bodyPr>
          <a:lstStyle/>
          <a:p>
            <a:r>
              <a:rPr lang="en-GB" dirty="0"/>
              <a:t>Ethics, marking and moderation</a:t>
            </a:r>
          </a:p>
        </p:txBody>
      </p:sp>
    </p:spTree>
    <p:extLst>
      <p:ext uri="{BB962C8B-B14F-4D97-AF65-F5344CB8AC3E}">
        <p14:creationId xmlns:p14="http://schemas.microsoft.com/office/powerpoint/2010/main" val="3263403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get's marked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you hand in </a:t>
            </a:r>
          </a:p>
          <a:p>
            <a:pPr marL="854806" lvl="1" indent="-457200">
              <a:buFont typeface="+mj-lt"/>
              <a:buAutoNum type="arabicPeriod"/>
            </a:pPr>
            <a:r>
              <a:rPr lang="en-GB" dirty="0"/>
              <a:t>a submission to Turnitin of the main body of the report (this gets checked for plagiarism)</a:t>
            </a:r>
          </a:p>
          <a:p>
            <a:pPr marL="854806" lvl="1" indent="-457200">
              <a:buFont typeface="+mj-lt"/>
              <a:buAutoNum type="arabicPeriod"/>
            </a:pPr>
            <a:r>
              <a:rPr lang="en-GB" dirty="0"/>
              <a:t>an electronic version of the complete and final report on Bb, front cover and all appendices</a:t>
            </a:r>
          </a:p>
          <a:p>
            <a:pPr marL="854806" lvl="1" indent="-457200">
              <a:buFont typeface="+mj-lt"/>
              <a:buAutoNum type="arabicPeriod"/>
            </a:pPr>
            <a:r>
              <a:rPr lang="en-GB" dirty="0"/>
              <a:t>a video demonstrating your deliverable.</a:t>
            </a:r>
          </a:p>
          <a:p>
            <a:pPr marL="854806" lvl="1" indent="-457200">
              <a:buFont typeface="+mj-lt"/>
              <a:buAutoNum type="arabicPeriod"/>
            </a:pPr>
            <a:r>
              <a:rPr lang="en-GB" dirty="0"/>
              <a:t>your deliverable to either Bb or the Q drive </a:t>
            </a:r>
            <a:r>
              <a:rPr lang="en-GB" sz="1200" dirty="0"/>
              <a:t>(Q:\</a:t>
            </a:r>
            <a:r>
              <a:rPr lang="en-GB" sz="1200" dirty="0" err="1"/>
              <a:t>ACESStudent</a:t>
            </a:r>
            <a:r>
              <a:rPr lang="en-GB" sz="1200" dirty="0"/>
              <a:t>\55-604708_Project_Technical_Computing\&lt;</a:t>
            </a:r>
            <a:r>
              <a:rPr lang="en-GB" sz="1200" dirty="0" err="1"/>
              <a:t>studentID</a:t>
            </a:r>
            <a:r>
              <a:rPr lang="en-GB" sz="1200" dirty="0"/>
              <a:t>&gt;)</a:t>
            </a:r>
          </a:p>
          <a:p>
            <a:pPr marL="397606" lvl="1" indent="0">
              <a:buNone/>
            </a:pPr>
            <a:endParaRPr lang="en-GB" dirty="0"/>
          </a:p>
          <a:p>
            <a:pPr marL="397606" lvl="1" indent="0">
              <a:buNone/>
            </a:pPr>
            <a:endParaRPr lang="en-GB" dirty="0"/>
          </a:p>
          <a:p>
            <a:pPr marL="397606" lvl="1" indent="0">
              <a:buNone/>
            </a:pPr>
            <a:r>
              <a:rPr lang="en-GB" dirty="0"/>
              <a:t>SUMMARY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TURNITIN		COMPLETE COPY OF REPORT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VIDEO			DELIVERABLE</a:t>
            </a:r>
          </a:p>
        </p:txBody>
      </p:sp>
    </p:spTree>
    <p:extLst>
      <p:ext uri="{BB962C8B-B14F-4D97-AF65-F5344CB8AC3E}">
        <p14:creationId xmlns:p14="http://schemas.microsoft.com/office/powerpoint/2010/main" val="2968157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it get marked?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Report is read by two people: your supervisor and one other person (you will know who it is soon and it will be the same person who moderates your specification)</a:t>
            </a:r>
          </a:p>
          <a:p>
            <a:pPr lvl="1"/>
            <a:r>
              <a:rPr lang="en-GB" dirty="0"/>
              <a:t>One other good reason to stay in touch with your supervisor </a:t>
            </a:r>
          </a:p>
          <a:p>
            <a:pPr lvl="2"/>
            <a:r>
              <a:rPr lang="en-GB" dirty="0"/>
              <a:t>guide the write-up</a:t>
            </a:r>
          </a:p>
          <a:p>
            <a:pPr lvl="2"/>
            <a:r>
              <a:rPr lang="en-GB" dirty="0"/>
              <a:t>not seeing you can create a bad impression &amp; low expectations... (typically, well-founded)</a:t>
            </a:r>
          </a:p>
          <a:p>
            <a:pPr lvl="1"/>
            <a:r>
              <a:rPr lang="en-GB" dirty="0"/>
              <a:t>The other person doesn't know the project so provides a more independent perspective.</a:t>
            </a:r>
          </a:p>
          <a:p>
            <a:pPr lvl="1"/>
            <a:r>
              <a:rPr lang="en-GB" dirty="0"/>
              <a:t>REMEMBER THIS WHEN YOU WRITE...</a:t>
            </a:r>
          </a:p>
          <a:p>
            <a:pPr lvl="2"/>
            <a:r>
              <a:rPr lang="en-GB" dirty="0"/>
              <a:t>Target audience?</a:t>
            </a:r>
          </a:p>
          <a:p>
            <a:pPr lvl="2"/>
            <a:r>
              <a:rPr lang="en-GB" dirty="0"/>
              <a:t>What do they know? What do you need to explain?</a:t>
            </a:r>
          </a:p>
          <a:p>
            <a:r>
              <a:rPr lang="en-GB" dirty="0"/>
              <a:t>Both readers use the same marking scheme...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7084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7" y="188640"/>
            <a:ext cx="8543925" cy="1325563"/>
          </a:xfrm>
        </p:spPr>
        <p:txBody>
          <a:bodyPr>
            <a:normAutofit/>
          </a:bodyPr>
          <a:lstStyle/>
          <a:p>
            <a:r>
              <a:rPr lang="en-GB" dirty="0"/>
              <a:t>Marking Scheme (See Bb site)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0660" y="1514203"/>
            <a:ext cx="8499348" cy="486712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Module has learning outcomes</a:t>
            </a:r>
          </a:p>
          <a:p>
            <a:pPr lvl="1"/>
            <a:r>
              <a:rPr lang="en-GB" dirty="0"/>
              <a:t>What you are expected to know/be able to do at the end of the module</a:t>
            </a:r>
          </a:p>
          <a:p>
            <a:pPr lvl="1"/>
            <a:r>
              <a:rPr lang="en-GB" dirty="0"/>
              <a:t>These are:</a:t>
            </a:r>
          </a:p>
          <a:p>
            <a:pPr lvl="2"/>
            <a:r>
              <a:rPr lang="en-GB" sz="2100" dirty="0"/>
              <a:t>self-manage a significant piece of work, by </a:t>
            </a:r>
          </a:p>
          <a:p>
            <a:pPr lvl="3"/>
            <a:r>
              <a:rPr lang="en-GB" sz="2100" dirty="0"/>
              <a:t>carrying out an in-depth investigation of the context and literature and, where appropriate, other similar products; </a:t>
            </a:r>
          </a:p>
          <a:p>
            <a:pPr lvl="3"/>
            <a:r>
              <a:rPr lang="en-GB" sz="2100" dirty="0"/>
              <a:t>identifying, selecting and applying appropriate tools, techniques and approaches to the relevant project; </a:t>
            </a:r>
            <a:endParaRPr lang="en-GB" sz="2400" dirty="0"/>
          </a:p>
          <a:p>
            <a:pPr lvl="3"/>
            <a:r>
              <a:rPr lang="en-GB" sz="2100" b="1" i="1" dirty="0"/>
              <a:t>applying an engineering approach to the development of at least one significant computer-based artefact, to </a:t>
            </a:r>
            <a:r>
              <a:rPr lang="en-GB" sz="2100" dirty="0"/>
              <a:t>produce a set of deliverables by which the success of the piece of work can be judged. </a:t>
            </a:r>
          </a:p>
          <a:p>
            <a:pPr lvl="2"/>
            <a:r>
              <a:rPr lang="en-GB" sz="1900" dirty="0"/>
              <a:t>research, critically reflect on and clearly communicate issues relevant to project success</a:t>
            </a:r>
            <a:r>
              <a:rPr lang="en-GB" sz="1900" b="1" dirty="0">
                <a:solidFill>
                  <a:srgbClr val="C00000"/>
                </a:solidFill>
              </a:rPr>
              <a:t>, professional </a:t>
            </a:r>
            <a:r>
              <a:rPr lang="en-GB" sz="1900" dirty="0"/>
              <a:t>and </a:t>
            </a:r>
            <a:r>
              <a:rPr lang="en-GB" sz="1900" b="1" dirty="0">
                <a:solidFill>
                  <a:srgbClr val="C00000"/>
                </a:solidFill>
              </a:rPr>
              <a:t>ethical</a:t>
            </a:r>
            <a:r>
              <a:rPr lang="en-GB" sz="1900" dirty="0"/>
              <a:t> concerns and aspects of personal development planning (PDP). </a:t>
            </a:r>
            <a:endParaRPr lang="en-GB" sz="2100" dirty="0"/>
          </a:p>
          <a:p>
            <a:r>
              <a:rPr lang="en-GB" dirty="0"/>
              <a:t>passing means judging how well you have met those outcomes...</a:t>
            </a:r>
          </a:p>
        </p:txBody>
      </p:sp>
    </p:spTree>
    <p:extLst>
      <p:ext uri="{BB962C8B-B14F-4D97-AF65-F5344CB8AC3E}">
        <p14:creationId xmlns:p14="http://schemas.microsoft.com/office/powerpoint/2010/main" val="4237315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7" y="44624"/>
            <a:ext cx="8543925" cy="1325563"/>
          </a:xfrm>
        </p:spPr>
        <p:txBody>
          <a:bodyPr/>
          <a:lstStyle/>
          <a:p>
            <a:r>
              <a:rPr lang="en-GB" dirty="0"/>
              <a:t>The deliverable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511" y="1196752"/>
            <a:ext cx="8499348" cy="5256584"/>
          </a:xfrm>
        </p:spPr>
        <p:txBody>
          <a:bodyPr>
            <a:normAutofit fontScale="92500" lnSpcReduction="20000"/>
          </a:bodyPr>
          <a:lstStyle/>
          <a:p>
            <a:r>
              <a:rPr lang="en-GB" b="1" dirty="0"/>
              <a:t>50% of the mark for the deliverable</a:t>
            </a:r>
          </a:p>
          <a:p>
            <a:endParaRPr lang="en-GB" b="1" dirty="0"/>
          </a:p>
          <a:p>
            <a:r>
              <a:rPr lang="en-GB" dirty="0"/>
              <a:t>Producing a set of deliverables by which the success of the piece of work can be judged.</a:t>
            </a:r>
          </a:p>
          <a:p>
            <a:r>
              <a:rPr lang="en-GB" dirty="0"/>
              <a:t>Marking should address the following: </a:t>
            </a:r>
          </a:p>
          <a:p>
            <a:pPr marL="714375" lvl="1" indent="-342900">
              <a:spcBef>
                <a:spcPts val="600"/>
              </a:spcBef>
              <a:buFont typeface="Arial" panose="020B0604020202020204" pitchFamily="34" charset="0"/>
              <a:buChar char="●"/>
            </a:pPr>
            <a:r>
              <a:rPr lang="en-GB" sz="1475" dirty="0">
                <a:solidFill>
                  <a:srgbClr val="000000"/>
                </a:solidFill>
                <a:effectLst/>
                <a:latin typeface="Noto Sans Symbols"/>
                <a:ea typeface="Calibri" panose="020F0502020204030204" pitchFamily="34" charset="0"/>
                <a:cs typeface="Calibri" panose="020F0502020204030204" pitchFamily="34" charset="0"/>
              </a:rPr>
              <a:t>Does the deliverable meet the aims of the project and the target audience?  </a:t>
            </a:r>
            <a:endParaRPr lang="en-GB" sz="1475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714375" lvl="1" indent="-342900">
              <a:spcBef>
                <a:spcPts val="600"/>
              </a:spcBef>
              <a:buFont typeface="Arial" panose="020B0604020202020204" pitchFamily="34" charset="0"/>
              <a:buChar char="●"/>
            </a:pPr>
            <a:r>
              <a:rPr lang="en-GB" sz="1475" dirty="0">
                <a:solidFill>
                  <a:srgbClr val="000000"/>
                </a:solidFill>
                <a:effectLst/>
                <a:latin typeface="Noto Sans Symbols"/>
                <a:ea typeface="Calibri" panose="020F0502020204030204" pitchFamily="34" charset="0"/>
                <a:cs typeface="Calibri" panose="020F0502020204030204" pitchFamily="34" charset="0"/>
              </a:rPr>
              <a:t>Were suitable and relevant engineering approaches/processes used?  </a:t>
            </a:r>
            <a:endParaRPr lang="en-GB" sz="1475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714375" lvl="1" indent="-342900">
              <a:spcBef>
                <a:spcPts val="600"/>
              </a:spcBef>
              <a:buFont typeface="Arial" panose="020B0604020202020204" pitchFamily="34" charset="0"/>
              <a:buChar char="●"/>
            </a:pPr>
            <a:r>
              <a:rPr lang="en-GB" sz="1475" dirty="0">
                <a:solidFill>
                  <a:srgbClr val="000000"/>
                </a:solidFill>
                <a:effectLst/>
                <a:latin typeface="Noto Sans Symbols"/>
                <a:ea typeface="Calibri" panose="020F0502020204030204" pitchFamily="34" charset="0"/>
                <a:cs typeface="Calibri" panose="020F0502020204030204" pitchFamily="34" charset="0"/>
              </a:rPr>
              <a:t>Has the success of the project been measured?  </a:t>
            </a:r>
            <a:endParaRPr lang="en-GB" sz="1475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714375" lvl="1" indent="-342900">
              <a:spcBef>
                <a:spcPts val="600"/>
              </a:spcBef>
              <a:buFont typeface="Arial" panose="020B0604020202020204" pitchFamily="34" charset="0"/>
              <a:buChar char="●"/>
            </a:pPr>
            <a:r>
              <a:rPr lang="en-GB" sz="1475" dirty="0">
                <a:solidFill>
                  <a:srgbClr val="000000"/>
                </a:solidFill>
                <a:effectLst/>
                <a:latin typeface="Noto Sans Symbols"/>
                <a:ea typeface="Calibri" panose="020F0502020204030204" pitchFamily="34" charset="0"/>
                <a:cs typeface="Calibri" panose="020F0502020204030204" pitchFamily="34" charset="0"/>
              </a:rPr>
              <a:t>What is the quality of the deliverable and its video?  </a:t>
            </a:r>
            <a:endParaRPr lang="en-GB" sz="1475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714375" lvl="1" indent="-342900">
              <a:spcBef>
                <a:spcPts val="600"/>
              </a:spcBef>
              <a:buFont typeface="Arial" panose="020B0604020202020204" pitchFamily="34" charset="0"/>
              <a:buChar char="●"/>
            </a:pPr>
            <a:r>
              <a:rPr lang="en-GB" sz="1475" dirty="0">
                <a:solidFill>
                  <a:srgbClr val="000000"/>
                </a:solidFill>
                <a:effectLst/>
                <a:latin typeface="Noto Sans Symbols"/>
                <a:ea typeface="Calibri" panose="020F0502020204030204" pitchFamily="34" charset="0"/>
                <a:cs typeface="Calibri" panose="020F0502020204030204" pitchFamily="34" charset="0"/>
              </a:rPr>
              <a:t>What is the difficulty of the deliverable?</a:t>
            </a:r>
            <a:endParaRPr lang="en-GB" sz="1475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714375" lvl="1" indent="-342900">
              <a:spcBef>
                <a:spcPts val="600"/>
              </a:spcBef>
              <a:buFont typeface="Arial" panose="020B0604020202020204" pitchFamily="34" charset="0"/>
              <a:buChar char="●"/>
            </a:pPr>
            <a:r>
              <a:rPr lang="en-GB" sz="1475" dirty="0">
                <a:solidFill>
                  <a:srgbClr val="000000"/>
                </a:solidFill>
                <a:effectLst/>
                <a:latin typeface="Noto Sans Symbols"/>
                <a:ea typeface="Calibri" panose="020F0502020204030204" pitchFamily="34" charset="0"/>
                <a:cs typeface="Calibri" panose="020F0502020204030204" pitchFamily="34" charset="0"/>
              </a:rPr>
              <a:t>How complete is the deliverable?</a:t>
            </a:r>
            <a:endParaRPr lang="en-GB" sz="1475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714375" lvl="1" indent="-342900">
              <a:spcBef>
                <a:spcPts val="600"/>
              </a:spcBef>
              <a:buFont typeface="Arial" panose="020B0604020202020204" pitchFamily="34" charset="0"/>
              <a:buChar char="●"/>
            </a:pPr>
            <a:r>
              <a:rPr lang="en-GB" sz="1475" dirty="0">
                <a:solidFill>
                  <a:srgbClr val="000000"/>
                </a:solidFill>
                <a:effectLst/>
                <a:latin typeface="Noto Sans Symbols"/>
                <a:ea typeface="Calibri" panose="020F0502020204030204" pitchFamily="34" charset="0"/>
                <a:cs typeface="Calibri" panose="020F0502020204030204" pitchFamily="34" charset="0"/>
              </a:rPr>
              <a:t>Is it well described in the documentation?</a:t>
            </a:r>
            <a:endParaRPr lang="en-GB" sz="1475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714375" lvl="1" indent="-342900">
              <a:spcBef>
                <a:spcPts val="600"/>
              </a:spcBef>
              <a:buFont typeface="Arial" panose="020B0604020202020204" pitchFamily="34" charset="0"/>
              <a:buChar char="●"/>
            </a:pPr>
            <a:r>
              <a:rPr lang="en-GB" sz="1475" dirty="0">
                <a:solidFill>
                  <a:srgbClr val="000000"/>
                </a:solidFill>
                <a:effectLst/>
                <a:latin typeface="Noto Sans Symbols"/>
                <a:ea typeface="Calibri" panose="020F0502020204030204" pitchFamily="34" charset="0"/>
                <a:cs typeface="Calibri" panose="020F0502020204030204" pitchFamily="34" charset="0"/>
              </a:rPr>
              <a:t>Was the demonstration of the work convincing?</a:t>
            </a:r>
            <a:endParaRPr lang="en-GB" sz="1475" dirty="0">
              <a:effectLst/>
              <a:latin typeface="Noto Sans Symbols"/>
              <a:ea typeface="Noto Sans Symbols"/>
              <a:cs typeface="Noto Sans Symbols"/>
            </a:endParaRPr>
          </a:p>
          <a:p>
            <a:endParaRPr lang="en-GB" dirty="0"/>
          </a:p>
          <a:p>
            <a:r>
              <a:rPr lang="en-GB" b="1" dirty="0">
                <a:solidFill>
                  <a:srgbClr val="C00000"/>
                </a:solidFill>
              </a:rPr>
              <a:t>What is the marker's assessment of the quality of the deliverable?</a:t>
            </a:r>
          </a:p>
          <a:p>
            <a:pPr lvl="2"/>
            <a:r>
              <a:rPr lang="en-GB" dirty="0"/>
              <a:t>How can they tell?</a:t>
            </a:r>
          </a:p>
          <a:p>
            <a:pPr lvl="3"/>
            <a:r>
              <a:rPr lang="en-GB" dirty="0"/>
              <a:t>can look at the </a:t>
            </a:r>
            <a:r>
              <a:rPr lang="en-GB" dirty="0" err="1"/>
              <a:t>eVersion</a:t>
            </a:r>
            <a:r>
              <a:rPr lang="en-GB" dirty="0"/>
              <a:t> supplied but is it guaranteed to run?  </a:t>
            </a:r>
          </a:p>
          <a:p>
            <a:pPr lvl="3"/>
            <a:r>
              <a:rPr lang="en-GB" dirty="0"/>
              <a:t>will they get all the nuances (that you forgot to write about)</a:t>
            </a:r>
          </a:p>
          <a:p>
            <a:pPr lvl="2"/>
            <a:r>
              <a:rPr lang="en-GB" dirty="0"/>
              <a:t>It's what the video and the demo/walkthrough is for</a:t>
            </a:r>
          </a:p>
          <a:p>
            <a:pPr lvl="3"/>
            <a:r>
              <a:rPr lang="en-GB" dirty="0"/>
              <a:t>not formally marked but has a clear (almost always) positive influence.</a:t>
            </a:r>
          </a:p>
        </p:txBody>
      </p:sp>
    </p:spTree>
    <p:extLst>
      <p:ext uri="{BB962C8B-B14F-4D97-AF65-F5344CB8AC3E}">
        <p14:creationId xmlns:p14="http://schemas.microsoft.com/office/powerpoint/2010/main" val="3384933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can you do to make sure you don't leave your project until the last minute?</a:t>
            </a:r>
          </a:p>
          <a:p>
            <a:endParaRPr lang="en-GB" dirty="0"/>
          </a:p>
          <a:p>
            <a:r>
              <a:rPr lang="en-GB" dirty="0"/>
              <a:t>Keep a diary</a:t>
            </a:r>
          </a:p>
          <a:p>
            <a:r>
              <a:rPr lang="en-GB" dirty="0"/>
              <a:t>Make voice recordings</a:t>
            </a:r>
          </a:p>
          <a:p>
            <a:r>
              <a:rPr lang="en-GB" dirty="0"/>
              <a:t>Allocate a set time each week to work on your project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520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185420" indent="-185420"/>
            <a:r>
              <a:rPr lang="en-GB" sz="2250" dirty="0"/>
              <a:t>Decide what you are going to do for your project.</a:t>
            </a:r>
            <a:endParaRPr lang="en-GB" sz="2250" dirty="0">
              <a:cs typeface="Calibri"/>
            </a:endParaRPr>
          </a:p>
          <a:p>
            <a:pPr marL="185420" indent="-185420"/>
            <a:r>
              <a:rPr lang="en-GB" sz="2250" dirty="0"/>
              <a:t>Find a supervisor - by </a:t>
            </a:r>
            <a:r>
              <a:rPr lang="en-GB" sz="2250" b="1" i="1" dirty="0">
                <a:solidFill>
                  <a:srgbClr val="FF0000"/>
                </a:solidFill>
              </a:rPr>
              <a:t>October 14</a:t>
            </a:r>
            <a:r>
              <a:rPr lang="en-GB" sz="2250" b="1" i="1" baseline="30000" dirty="0">
                <a:solidFill>
                  <a:srgbClr val="FF0000"/>
                </a:solidFill>
              </a:rPr>
              <a:t>th </a:t>
            </a:r>
            <a:r>
              <a:rPr lang="en-GB" sz="2250" dirty="0"/>
              <a:t>(if you don't I'll allocate one to you).</a:t>
            </a:r>
            <a:endParaRPr lang="en-GB" sz="2250" dirty="0">
              <a:cs typeface="Calibri"/>
            </a:endParaRPr>
          </a:p>
          <a:p>
            <a:pPr marL="185420" indent="-185420"/>
            <a:r>
              <a:rPr lang="en-GB" sz="2250" dirty="0"/>
              <a:t>Write and submit (to BB) a project spec </a:t>
            </a:r>
            <a:endParaRPr lang="en-GB" sz="2250" b="1" i="1" baseline="30000" dirty="0">
              <a:solidFill>
                <a:srgbClr val="FF0000"/>
              </a:solidFill>
              <a:cs typeface="Calibri"/>
            </a:endParaRPr>
          </a:p>
          <a:p>
            <a:pPr marL="185420" indent="-185420"/>
            <a:endParaRPr lang="en-GB" dirty="0">
              <a:cs typeface="Calibri" panose="020F0502020204030204"/>
            </a:endParaRPr>
          </a:p>
          <a:p>
            <a:pPr marL="185420" indent="-185420"/>
            <a:r>
              <a:rPr lang="en-GB" b="1" dirty="0"/>
              <a:t>Other Support</a:t>
            </a:r>
            <a:endParaRPr lang="en-GB" b="1" dirty="0">
              <a:cs typeface="Calibri" panose="020F0502020204030204"/>
            </a:endParaRPr>
          </a:p>
          <a:p>
            <a:pPr marL="556895" lvl="1" indent="-185420"/>
            <a:r>
              <a:rPr lang="en-GB" dirty="0"/>
              <a:t>Drop in</a:t>
            </a:r>
            <a:r>
              <a:rPr lang="en-GB"/>
              <a:t> Sessions: On your timetables </a:t>
            </a:r>
            <a:endParaRPr lang="en-GB" dirty="0">
              <a:cs typeface="Calibri"/>
            </a:endParaRPr>
          </a:p>
          <a:p>
            <a:pPr marL="556895" lvl="1" indent="-185420"/>
            <a:r>
              <a:rPr lang="en-GB" dirty="0"/>
              <a:t>A selection of 2.1 and first class project reports from previous years are available on BB.</a:t>
            </a:r>
            <a:endParaRPr lang="en-GB" dirty="0">
              <a:cs typeface="Calibri"/>
            </a:endParaRPr>
          </a:p>
          <a:p>
            <a:pPr marL="556895" lvl="1" indent="-185420"/>
            <a:r>
              <a:rPr lang="en-GB" dirty="0"/>
              <a:t>1-to-1 research support with Simon Quinn: Time and format yet to be decided but will be published on BB.</a:t>
            </a:r>
            <a:endParaRPr lang="en-GB" dirty="0">
              <a:cs typeface="Calibri"/>
            </a:endParaRPr>
          </a:p>
          <a:p>
            <a:pPr marL="556895" lvl="1" indent="-185420"/>
            <a:r>
              <a:rPr lang="en-GB" dirty="0"/>
              <a:t>Supervisor meetings - typically ½ hour every 2 weeks</a:t>
            </a:r>
            <a:endParaRPr lang="en-GB" dirty="0">
              <a:cs typeface="Calibri"/>
            </a:endParaRPr>
          </a:p>
          <a:p>
            <a:pPr marL="397510" lvl="1" indent="0">
              <a:buNone/>
            </a:pPr>
            <a:endParaRPr lang="en-GB" dirty="0">
              <a:cs typeface="Calibri"/>
            </a:endParaRPr>
          </a:p>
          <a:p>
            <a:pPr marL="185420" indent="-185420"/>
            <a:r>
              <a:rPr lang="en-GB" sz="2250" b="1"/>
              <a:t>Start of Semester 2 </a:t>
            </a:r>
            <a:endParaRPr lang="en-GB" sz="2250" b="1">
              <a:cs typeface="Calibri" panose="020F0502020204030204"/>
            </a:endParaRPr>
          </a:p>
          <a:p>
            <a:pPr marL="928370" lvl="2" indent="-185420"/>
            <a:r>
              <a:rPr lang="en-GB" dirty="0"/>
              <a:t>Critical Evaluation and Report Writing lecture</a:t>
            </a:r>
            <a:endParaRPr lang="en-GB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52829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480" y="1412776"/>
            <a:ext cx="8543925" cy="1325563"/>
          </a:xfrm>
        </p:spPr>
        <p:txBody>
          <a:bodyPr>
            <a:normAutofit/>
          </a:bodyPr>
          <a:lstStyle/>
          <a:p>
            <a:pPr algn="ctr"/>
            <a:r>
              <a:rPr lang="en-GB" sz="7200" dirty="0"/>
              <a:t>Good luck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488" y="2996952"/>
            <a:ext cx="8543925" cy="2035423"/>
          </a:xfrm>
        </p:spPr>
        <p:txBody>
          <a:bodyPr>
            <a:normAutofit lnSpcReduction="10000"/>
          </a:bodyPr>
          <a:lstStyle/>
          <a:p>
            <a:pPr algn="ctr"/>
            <a:endParaRPr lang="en-GB" dirty="0"/>
          </a:p>
          <a:p>
            <a:pPr algn="ctr"/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algn="ctr"/>
            <a:endParaRPr lang="en-GB" dirty="0"/>
          </a:p>
          <a:p>
            <a:pPr marL="0" indent="0" algn="ctr">
              <a:buNone/>
            </a:pPr>
            <a:r>
              <a:rPr lang="en-GB" dirty="0"/>
              <a:t>And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46148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Ethics - 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7" y="1475746"/>
            <a:ext cx="8499348" cy="5267672"/>
          </a:xfrm>
        </p:spPr>
        <p:txBody>
          <a:bodyPr/>
          <a:lstStyle/>
          <a:p>
            <a:pPr marL="514350" indent="-514350">
              <a:buFont typeface="Arial" charset="0"/>
              <a:buAutoNum type="arabicPeriod"/>
            </a:pPr>
            <a:r>
              <a:rPr lang="en-GB" altLang="en-US" dirty="0"/>
              <a:t>No-one wants to stop you doing the project that you want to do</a:t>
            </a:r>
          </a:p>
          <a:p>
            <a:pPr marL="514350" indent="-514350">
              <a:buFont typeface="Arial" charset="0"/>
              <a:buAutoNum type="arabicPeriod"/>
            </a:pPr>
            <a:r>
              <a:rPr lang="en-GB" altLang="en-US" dirty="0"/>
              <a:t>Research ethics are not just a personal matter – they are a concern to professional and funding bodies, public ‘profile’ or ‘image’ of SHU, and ultimately the value of your degree</a:t>
            </a:r>
          </a:p>
          <a:p>
            <a:pPr marL="514350" indent="-514350">
              <a:buFont typeface="Arial" charset="0"/>
              <a:buAutoNum type="arabicPeriod"/>
            </a:pPr>
            <a:r>
              <a:rPr lang="en-GB" altLang="en-US" dirty="0"/>
              <a:t>Bad ethics is usually bad research – and consequently a weak mark for your FYP</a:t>
            </a:r>
          </a:p>
          <a:p>
            <a:pPr marL="514350" indent="-514350">
              <a:buFont typeface="Arial" charset="0"/>
              <a:buAutoNum type="arabicPeriod"/>
            </a:pPr>
            <a:endParaRPr lang="en-GB" altLang="en-US" dirty="0"/>
          </a:p>
          <a:p>
            <a:pPr marL="514350" indent="-514350">
              <a:buFont typeface="Arial" charset="0"/>
              <a:buAutoNum type="arabicPeriod"/>
            </a:pPr>
            <a:endParaRPr lang="en-GB" altLang="en-US" dirty="0"/>
          </a:p>
          <a:p>
            <a:pPr marL="514350" indent="-514350">
              <a:buFont typeface="Arial" charset="0"/>
              <a:buAutoNum type="arabicPeriod"/>
            </a:pPr>
            <a:endParaRPr lang="en-GB" altLang="en-US" dirty="0"/>
          </a:p>
          <a:p>
            <a:pPr marL="514350" indent="-514350">
              <a:buFont typeface="Arial" charset="0"/>
              <a:buAutoNum type="arabicPeriod"/>
            </a:pPr>
            <a:endParaRPr lang="en-GB" altLang="en-US" dirty="0"/>
          </a:p>
          <a:p>
            <a:pPr marL="514350" indent="-514350">
              <a:buFont typeface="Arial" charset="0"/>
              <a:buAutoNum type="arabicPeriod"/>
            </a:pPr>
            <a:endParaRPr lang="en-GB" altLang="en-US" dirty="0"/>
          </a:p>
          <a:p>
            <a:pPr marL="514350" indent="-514350">
              <a:buFont typeface="Arial" charset="0"/>
              <a:buAutoNum type="arabicPeriod"/>
            </a:pPr>
            <a:endParaRPr lang="en-GB" altLang="en-US" dirty="0"/>
          </a:p>
          <a:p>
            <a:pPr marL="514350" indent="-514350">
              <a:buFont typeface="Arial" charset="0"/>
              <a:buAutoNum type="arabicPeriod"/>
            </a:pPr>
            <a:r>
              <a:rPr lang="en-GB" dirty="0">
                <a:hlinkClick r:id="rId2"/>
              </a:rPr>
              <a:t>https://www.shu.ac.uk/research/excellence/ethics-and-integrity</a:t>
            </a:r>
            <a:endParaRPr lang="en-GB" altLang="en-US" dirty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0B5708E-2E93-436B-B979-179BF0E85D37}" type="slidenum">
              <a:rPr lang="en-GB" altLang="en-US" sz="26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GB" altLang="en-US" sz="260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044" y="3446021"/>
            <a:ext cx="387288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30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How?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1208584" y="1484784"/>
            <a:ext cx="8499348" cy="5267672"/>
          </a:xfrm>
        </p:spPr>
        <p:txBody>
          <a:bodyPr>
            <a:normAutofit lnSpcReduction="10000"/>
          </a:bodyPr>
          <a:lstStyle/>
          <a:p>
            <a:r>
              <a:rPr lang="en-GB" altLang="en-US" dirty="0"/>
              <a:t>We have to use the UREC forms - a university-wide ethical checklist system</a:t>
            </a:r>
          </a:p>
          <a:p>
            <a:r>
              <a:rPr lang="en-GB" altLang="en-US" dirty="0"/>
              <a:t>The 4 levels of ethics clearance available here, </a:t>
            </a:r>
            <a:r>
              <a:rPr lang="en-GB" sz="1800" dirty="0">
                <a:hlinkClick r:id="rId2"/>
              </a:rPr>
              <a:t>https://www.shu.ac.uk/research/excellence/ethics-and-integrity/approvals2</a:t>
            </a:r>
            <a:endParaRPr lang="en-GB" sz="1800" dirty="0"/>
          </a:p>
          <a:p>
            <a:endParaRPr lang="en-GB" altLang="en-US" sz="1800" dirty="0"/>
          </a:p>
          <a:p>
            <a:pPr lvl="1"/>
            <a:r>
              <a:rPr lang="en-GB" altLang="en-US" dirty="0"/>
              <a:t>UREC1 – research with no human participants</a:t>
            </a:r>
          </a:p>
          <a:p>
            <a:pPr lvl="1"/>
            <a:r>
              <a:rPr lang="en-GB" altLang="en-US" dirty="0"/>
              <a:t>UREC2 – low risk research with human participants</a:t>
            </a:r>
          </a:p>
          <a:p>
            <a:pPr lvl="1"/>
            <a:r>
              <a:rPr lang="en-GB" altLang="en-US" dirty="0"/>
              <a:t>UREC3 – higher risk social science type research with human participants</a:t>
            </a:r>
          </a:p>
          <a:p>
            <a:pPr lvl="1"/>
            <a:r>
              <a:rPr lang="en-GB" altLang="en-US" dirty="0"/>
              <a:t>UREC4 – Higher risk bio-medical, food, sport and health studies</a:t>
            </a:r>
          </a:p>
          <a:p>
            <a:pPr lvl="1"/>
            <a:endParaRPr lang="en-GB" altLang="en-US" dirty="0"/>
          </a:p>
          <a:p>
            <a:r>
              <a:rPr lang="en-GB" altLang="en-US" dirty="0"/>
              <a:t>For undergraduate projects we advise against NHS ethics clearance and young or vulnerable human participants (UREC 3&amp;4).</a:t>
            </a:r>
          </a:p>
          <a:p>
            <a:r>
              <a:rPr lang="en-GB" altLang="en-US" b="1" dirty="0"/>
              <a:t>Most projects will require the UREC2 form.</a:t>
            </a:r>
          </a:p>
          <a:p>
            <a:endParaRPr lang="en-GB" altLang="en-US" dirty="0"/>
          </a:p>
          <a:p>
            <a:r>
              <a:rPr lang="en-GB" altLang="en-US" dirty="0"/>
              <a:t>This system was new last year.  It may be that you have to lead this process with your supervisor.</a:t>
            </a:r>
          </a:p>
          <a:p>
            <a:endParaRPr lang="en-GB" altLang="en-US" dirty="0"/>
          </a:p>
          <a:p>
            <a:endParaRPr lang="en-GB" altLang="en-US" dirty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F599357-DAFD-443F-AF2D-FA8F74E51682}" type="slidenum">
              <a:rPr lang="en-GB" altLang="en-US" sz="26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GB" altLang="en-US" sz="2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375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681038" y="136524"/>
            <a:ext cx="8543925" cy="1325563"/>
          </a:xfrm>
        </p:spPr>
        <p:txBody>
          <a:bodyPr>
            <a:normAutofit/>
          </a:bodyPr>
          <a:lstStyle/>
          <a:p>
            <a:r>
              <a:rPr lang="en-GB" altLang="en-US" sz="3200" dirty="0"/>
              <a:t>Remember: Several different views are possible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696075" y="1271241"/>
            <a:ext cx="8499348" cy="5267672"/>
          </a:xfrm>
        </p:spPr>
        <p:txBody>
          <a:bodyPr/>
          <a:lstStyle/>
          <a:p>
            <a:r>
              <a:rPr lang="en-GB" altLang="en-US" dirty="0"/>
              <a:t>Ethics are culturally specific	</a:t>
            </a:r>
            <a:endParaRPr lang="en-GB" altLang="en-US" b="1" dirty="0"/>
          </a:p>
          <a:p>
            <a:r>
              <a:rPr lang="en-GB" altLang="en-US" dirty="0"/>
              <a:t>Ethics are historically specific</a:t>
            </a:r>
            <a:endParaRPr lang="en-GB" altLang="en-US" b="1" dirty="0"/>
          </a:p>
          <a:p>
            <a:r>
              <a:rPr lang="en-GB" altLang="en-US" dirty="0"/>
              <a:t>Ethics are influenced by many religions</a:t>
            </a:r>
            <a:endParaRPr lang="en-GB" altLang="en-US" b="1" dirty="0"/>
          </a:p>
          <a:p>
            <a:pPr>
              <a:buFont typeface="Wingdings" pitchFamily="2" charset="2"/>
              <a:buNone/>
            </a:pPr>
            <a:r>
              <a:rPr lang="en-GB" altLang="en-US" dirty="0"/>
              <a:t> </a:t>
            </a:r>
            <a:endParaRPr lang="en-GB" altLang="en-US" b="1" dirty="0"/>
          </a:p>
          <a:p>
            <a:r>
              <a:rPr lang="en-GB" altLang="en-US" dirty="0"/>
              <a:t>Therefore this is a 'moving target'</a:t>
            </a:r>
            <a:endParaRPr lang="en-GB" altLang="en-US" b="1" dirty="0"/>
          </a:p>
          <a:p>
            <a:r>
              <a:rPr lang="en-GB" altLang="en-US" dirty="0"/>
              <a:t>Changes with time and place </a:t>
            </a:r>
            <a:endParaRPr lang="en-GB" altLang="en-US" b="1" dirty="0"/>
          </a:p>
          <a:p>
            <a:pPr>
              <a:buFont typeface="Wingdings" pitchFamily="2" charset="2"/>
              <a:buNone/>
            </a:pPr>
            <a:endParaRPr lang="en-GB" altLang="en-US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2326630-AE1B-4B39-BC6A-89640414D225}" type="slidenum">
              <a:rPr lang="en-GB" altLang="en-US" sz="26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GB" altLang="en-US" sz="260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56444" y="4037907"/>
            <a:ext cx="5852131" cy="2592288"/>
          </a:xfrm>
          <a:prstGeom prst="rect">
            <a:avLst/>
          </a:prstGeom>
        </p:spPr>
        <p:txBody>
          <a:bodyPr lIns="103163" tIns="51581" rIns="103163" bIns="51581">
            <a:normAutofit/>
          </a:bodyPr>
          <a:lstStyle>
            <a:lvl1pPr marL="318801" indent="-318801" algn="l" defTabSz="406152" rtl="0" eaLnBrk="1" latinLnBrk="0" hangingPunct="1">
              <a:lnSpc>
                <a:spcPct val="100000"/>
              </a:lnSpc>
              <a:spcBef>
                <a:spcPts val="677"/>
              </a:spcBef>
              <a:buClr>
                <a:schemeClr val="accent1"/>
              </a:buClr>
              <a:buSzPct val="80000"/>
              <a:buFontTx/>
              <a:buBlip>
                <a:blip r:embed="rId2"/>
              </a:buBlip>
              <a:defRPr kumimoji="0" sz="2300" kern="120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+mn-cs"/>
              </a:defRPr>
            </a:lvl1pPr>
            <a:lvl2pPr marL="716407" indent="-318801" algn="l" defTabSz="406152" rtl="0" eaLnBrk="1" latinLnBrk="0" hangingPunct="1">
              <a:lnSpc>
                <a:spcPct val="100000"/>
              </a:lnSpc>
              <a:spcBef>
                <a:spcPts val="621"/>
              </a:spcBef>
              <a:buClr>
                <a:schemeClr val="accent1"/>
              </a:buClr>
              <a:buFontTx/>
              <a:buBlip>
                <a:blip r:embed="rId2"/>
              </a:buBlip>
              <a:defRPr kumimoji="0" sz="2300" kern="120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+mn-cs"/>
              </a:defRPr>
            </a:lvl2pPr>
            <a:lvl3pPr marL="1112222" indent="-318801" algn="l" defTabSz="406152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Tx/>
              <a:buBlip>
                <a:blip r:embed="rId2"/>
              </a:buBlip>
              <a:defRPr kumimoji="0" sz="2000" i="1" kern="120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+mn-cs"/>
              </a:defRPr>
            </a:lvl3pPr>
            <a:lvl4pPr marL="1525947" indent="-318801" algn="l" defTabSz="406152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Tx/>
              <a:buBlip>
                <a:blip r:embed="rId2"/>
              </a:buBlip>
              <a:defRPr kumimoji="0" sz="2000" i="1" kern="120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+mn-cs"/>
              </a:defRPr>
            </a:lvl4pPr>
            <a:lvl5pPr marL="1921762" indent="-318801" algn="l" defTabSz="406152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Tx/>
              <a:buBlip>
                <a:blip r:embed="rId2"/>
              </a:buBlip>
              <a:defRPr kumimoji="0" sz="2000" i="1" kern="120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+mn-cs"/>
              </a:defRPr>
            </a:lvl5pPr>
            <a:lvl6pPr marL="1702183" indent="-206325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39457" indent="-206325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6415" indent="-206325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03689" indent="-206325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Wingdings" pitchFamily="2" charset="2"/>
              <a:buNone/>
            </a:pPr>
            <a:r>
              <a:rPr lang="en-GB" altLang="en-US" dirty="0"/>
              <a:t> </a:t>
            </a:r>
          </a:p>
          <a:p>
            <a:pPr>
              <a:buFont typeface="Wingdings" pitchFamily="2" charset="2"/>
              <a:buNone/>
            </a:pPr>
            <a:r>
              <a:rPr lang="en-GB" altLang="en-US" b="1" dirty="0"/>
              <a:t>If you'd like to find out more: </a:t>
            </a:r>
          </a:p>
          <a:p>
            <a:pPr>
              <a:buFont typeface="Wingdings" pitchFamily="2" charset="2"/>
              <a:buNone/>
            </a:pPr>
            <a:r>
              <a:rPr lang="en-GB" altLang="en-US" dirty="0"/>
              <a:t>'Ethics - A Very Short Introduction', Simon Blackburn, OUP, 2003</a:t>
            </a:r>
          </a:p>
          <a:p>
            <a:pPr>
              <a:buFont typeface="Wingdings" pitchFamily="2" charset="2"/>
              <a:buNone/>
            </a:pPr>
            <a:endParaRPr lang="en-GB" altLang="en-US" dirty="0"/>
          </a:p>
        </p:txBody>
      </p:sp>
      <p:pic>
        <p:nvPicPr>
          <p:cNvPr id="3" name="Picture 2" descr="A picture containing water, orange, sunset, person&#10;&#10;Description automatically generated">
            <a:extLst>
              <a:ext uri="{FF2B5EF4-FFF2-40B4-BE49-F238E27FC236}">
                <a16:creationId xmlns:a16="http://schemas.microsoft.com/office/drawing/2014/main" id="{F69769B8-088D-47A2-B93A-DB944BC08A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288" y="3271382"/>
            <a:ext cx="2067213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07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Research Ethics - 'Helsinki Declaration' (1964)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703326" y="1610296"/>
            <a:ext cx="8499348" cy="5267672"/>
          </a:xfrm>
        </p:spPr>
        <p:txBody>
          <a:bodyPr/>
          <a:lstStyle/>
          <a:p>
            <a:r>
              <a:rPr lang="en-GB" altLang="en-US" dirty="0"/>
              <a:t>Informed Consent</a:t>
            </a:r>
          </a:p>
          <a:p>
            <a:r>
              <a:rPr lang="en-GB" altLang="en-US" dirty="0"/>
              <a:t>Confidentiality</a:t>
            </a:r>
          </a:p>
          <a:p>
            <a:r>
              <a:rPr lang="en-GB" altLang="en-US" dirty="0"/>
              <a:t>Beneficence (</a:t>
            </a:r>
            <a:r>
              <a:rPr lang="en-GB" dirty="0"/>
              <a:t>an act of charity, mercy, and kindness with a strong connotation of doing good )</a:t>
            </a:r>
            <a:endParaRPr lang="en-GB" altLang="en-US" dirty="0"/>
          </a:p>
          <a:p>
            <a:r>
              <a:rPr lang="en-GB" altLang="en-US" dirty="0"/>
              <a:t>Non-malfeasance (</a:t>
            </a:r>
            <a:r>
              <a:rPr lang="en-GB" dirty="0"/>
              <a:t>avoid any act or plan that would harm the or violate trust - in other words </a:t>
            </a:r>
            <a:r>
              <a:rPr lang="en-GB" b="1" dirty="0"/>
              <a:t>do no harm</a:t>
            </a:r>
            <a:r>
              <a:rPr lang="en-GB" dirty="0"/>
              <a:t>)</a:t>
            </a:r>
            <a:endParaRPr lang="en-GB" altLang="en-US" dirty="0"/>
          </a:p>
          <a:p>
            <a:pPr>
              <a:buFont typeface="Wingdings" pitchFamily="2" charset="2"/>
              <a:buNone/>
            </a:pPr>
            <a:endParaRPr lang="en-GB" altLang="en-US" b="1" dirty="0"/>
          </a:p>
          <a:p>
            <a:pPr>
              <a:buFont typeface="Wingdings" pitchFamily="2" charset="2"/>
              <a:buNone/>
            </a:pPr>
            <a:r>
              <a:rPr lang="en-GB" altLang="en-US" dirty="0"/>
              <a:t>Widely recognised</a:t>
            </a:r>
          </a:p>
          <a:p>
            <a:pPr>
              <a:buFont typeface="Wingdings" pitchFamily="2" charset="2"/>
              <a:buNone/>
            </a:pPr>
            <a:r>
              <a:rPr lang="en-GB" altLang="en-US" dirty="0"/>
              <a:t>Perfect for your FYP (and IT projects generally)</a:t>
            </a:r>
          </a:p>
          <a:p>
            <a:endParaRPr lang="en-GB" altLang="en-US" dirty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821FB0F-510B-45AB-8CED-FEBC950B5857}" type="slidenum">
              <a:rPr lang="en-GB" altLang="en-US" sz="26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GB" altLang="en-US" sz="260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113" y="4361670"/>
            <a:ext cx="2739647" cy="195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871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Some Specific ICT Issues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Privacy</a:t>
            </a:r>
          </a:p>
          <a:p>
            <a:r>
              <a:rPr lang="en-GB" altLang="en-US" dirty="0"/>
              <a:t>Ownership (IP) </a:t>
            </a:r>
          </a:p>
          <a:p>
            <a:r>
              <a:rPr lang="en-GB" altLang="en-US" dirty="0"/>
              <a:t>Theft (both IP and data)</a:t>
            </a:r>
          </a:p>
          <a:p>
            <a:r>
              <a:rPr lang="en-GB" altLang="en-US" dirty="0"/>
              <a:t>Viruses</a:t>
            </a:r>
          </a:p>
          <a:p>
            <a:r>
              <a:rPr lang="en-GB" altLang="en-US" dirty="0"/>
              <a:t>Unauthorised access</a:t>
            </a:r>
          </a:p>
          <a:p>
            <a:r>
              <a:rPr lang="en-GB" altLang="en-US" dirty="0"/>
              <a:t>Free speech</a:t>
            </a:r>
          </a:p>
          <a:p>
            <a:r>
              <a:rPr lang="en-GB" altLang="en-US" dirty="0"/>
              <a:t>Safety</a:t>
            </a:r>
          </a:p>
          <a:p>
            <a:r>
              <a:rPr lang="en-GB" altLang="en-US" dirty="0">
                <a:hlinkClick r:id="rId2"/>
              </a:rPr>
              <a:t>BCS Code of Conduct</a:t>
            </a:r>
            <a:endParaRPr lang="en-GB" altLang="en-US" dirty="0"/>
          </a:p>
          <a:p>
            <a:pPr>
              <a:buFont typeface="Wingdings" pitchFamily="2" charset="2"/>
              <a:buNone/>
            </a:pPr>
            <a:r>
              <a:rPr lang="en-GB" altLang="en-US" dirty="0"/>
              <a:t>					and others …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56D0081-A6A0-472B-96F3-87ADC19788A6}" type="slidenum">
              <a:rPr lang="en-GB" altLang="en-US" sz="26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GB" altLang="en-US" sz="2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934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Some Examples (not to do)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I want to write a computer virus as part of my FYP</a:t>
            </a:r>
          </a:p>
          <a:p>
            <a:r>
              <a:rPr lang="en-GB" altLang="en-US" dirty="0"/>
              <a:t>In my FYP I want to investigate security loopholes in a particular computer system (by trying to breach security)</a:t>
            </a:r>
          </a:p>
          <a:p>
            <a:r>
              <a:rPr lang="en-GB" altLang="en-US" dirty="0"/>
              <a:t>For my FYP I want to develop a computer game using notably tasteless scenarios and images that might offend many / any people</a:t>
            </a:r>
          </a:p>
          <a:p>
            <a:r>
              <a:rPr lang="en-GB" altLang="en-US" dirty="0"/>
              <a:t>I want to build an application for my FYP that covertly monitors electronic communications</a:t>
            </a: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6188049-49E8-492B-B9CA-4F8F4BFE36B6}" type="slidenum">
              <a:rPr lang="en-GB" altLang="en-US" sz="26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GB" altLang="en-US" sz="260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216" y="4043837"/>
            <a:ext cx="2695203" cy="25569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5" y="4581128"/>
            <a:ext cx="5184576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15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You are asked to complete an UREC ethics checklist as part of the project.</a:t>
            </a:r>
          </a:p>
          <a:p>
            <a:r>
              <a:rPr lang="en-GB" dirty="0"/>
              <a:t>If you answer 'yes' to any of the questions you MUST discuss this with your supervisor.  It will probably mean you need to modify your project.</a:t>
            </a:r>
          </a:p>
          <a:p>
            <a:r>
              <a:rPr lang="en-GB" dirty="0"/>
              <a:t>If your project tutor cannot sign off the form, escalate the form to the project co-ordinator.  Or agree to modify your project.</a:t>
            </a:r>
          </a:p>
          <a:p>
            <a:r>
              <a:rPr lang="en-GB" dirty="0"/>
              <a:t>If there is a large ethical part to your project you might want to discuss this in an additional section in your project specification (and the final report).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5986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84648" y="1412776"/>
            <a:ext cx="6934200" cy="2286000"/>
          </a:xfrm>
        </p:spPr>
        <p:txBody>
          <a:bodyPr/>
          <a:lstStyle/>
          <a:p>
            <a:r>
              <a:rPr lang="en-GB" dirty="0"/>
              <a:t>Marking the project</a:t>
            </a:r>
          </a:p>
        </p:txBody>
      </p:sp>
    </p:spTree>
    <p:extLst>
      <p:ext uri="{BB962C8B-B14F-4D97-AF65-F5344CB8AC3E}">
        <p14:creationId xmlns:p14="http://schemas.microsoft.com/office/powerpoint/2010/main" val="3961868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1256</Words>
  <Application>Microsoft Office PowerPoint</Application>
  <PresentationFormat>A4 Paper (210x297 mm)</PresentationFormat>
  <Paragraphs>147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55-604708: Project(Technical Computing) </vt:lpstr>
      <vt:lpstr>Ethics - why?</vt:lpstr>
      <vt:lpstr>How?</vt:lpstr>
      <vt:lpstr>Remember: Several different views are possible</vt:lpstr>
      <vt:lpstr>Research Ethics - 'Helsinki Declaration' (1964)</vt:lpstr>
      <vt:lpstr>Some Specific ICT Issues</vt:lpstr>
      <vt:lpstr>Some Examples (not to do)</vt:lpstr>
      <vt:lpstr>Ethics</vt:lpstr>
      <vt:lpstr>Marking the project</vt:lpstr>
      <vt:lpstr>What get's marked</vt:lpstr>
      <vt:lpstr>How does it get marked?</vt:lpstr>
      <vt:lpstr>Marking Scheme (See Bb site)</vt:lpstr>
      <vt:lpstr>The deliverable</vt:lpstr>
      <vt:lpstr>Time Management</vt:lpstr>
      <vt:lpstr>What next?</vt:lpstr>
      <vt:lpstr>Good luck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55-604708: Project(Technical Computing) </dc:title>
  <dc:creator/>
  <cp:lastModifiedBy/>
  <cp:revision>12</cp:revision>
  <dcterms:created xsi:type="dcterms:W3CDTF">2014-09-26T06:11:22Z</dcterms:created>
  <dcterms:modified xsi:type="dcterms:W3CDTF">2022-09-23T11:40:14Z</dcterms:modified>
</cp:coreProperties>
</file>