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45" r:id="rId1"/>
  </p:sldMasterIdLst>
  <p:notesMasterIdLst>
    <p:notesMasterId r:id="rId31"/>
  </p:notesMasterIdLst>
  <p:sldIdLst>
    <p:sldId id="256" r:id="rId2"/>
    <p:sldId id="257" r:id="rId3"/>
    <p:sldId id="290" r:id="rId4"/>
    <p:sldId id="292" r:id="rId5"/>
    <p:sldId id="293" r:id="rId6"/>
    <p:sldId id="294" r:id="rId7"/>
    <p:sldId id="295" r:id="rId8"/>
    <p:sldId id="296" r:id="rId9"/>
    <p:sldId id="297" r:id="rId10"/>
    <p:sldId id="298" r:id="rId11"/>
    <p:sldId id="299" r:id="rId12"/>
    <p:sldId id="300" r:id="rId13"/>
    <p:sldId id="301" r:id="rId14"/>
    <p:sldId id="302" r:id="rId15"/>
    <p:sldId id="304" r:id="rId16"/>
    <p:sldId id="303" r:id="rId17"/>
    <p:sldId id="305" r:id="rId18"/>
    <p:sldId id="306" r:id="rId19"/>
    <p:sldId id="307" r:id="rId20"/>
    <p:sldId id="308" r:id="rId21"/>
    <p:sldId id="309" r:id="rId22"/>
    <p:sldId id="314" r:id="rId23"/>
    <p:sldId id="311" r:id="rId24"/>
    <p:sldId id="313" r:id="rId25"/>
    <p:sldId id="315" r:id="rId26"/>
    <p:sldId id="316" r:id="rId27"/>
    <p:sldId id="317" r:id="rId28"/>
    <p:sldId id="318" r:id="rId29"/>
    <p:sldId id="291" r:id="rId30"/>
  </p:sldIdLst>
  <p:sldSz cx="9144000" cy="5715000" type="screen16x10"/>
  <p:notesSz cx="6858000" cy="9144000"/>
  <p:embeddedFontLst>
    <p:embeddedFont>
      <p:font typeface="Calibri" panose="020F0502020204030204" pitchFamily="34" charset="0"/>
      <p:regular r:id="rId32"/>
      <p:bold r:id="rId33"/>
      <p:italic r:id="rId34"/>
      <p:boldItalic r:id="rId35"/>
    </p:embeddedFont>
    <p:embeddedFont>
      <p:font typeface="Trebuchet MS" panose="020B0603020202020204" pitchFamily="34" charset="0"/>
      <p:regular r:id="rId36"/>
      <p:bold r:id="rId37"/>
      <p:italic r:id="rId38"/>
      <p:boldItalic r:id="rId39"/>
    </p:embeddedFont>
    <p:embeddedFont>
      <p:font typeface="Wingdings 3" panose="05040102010807070707" pitchFamily="18" charset="2"/>
      <p:regular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99"/>
    <a:srgbClr val="93A299"/>
    <a:srgbClr val="80008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5C7B9-8BD4-E5CE-C333-759DDB5BEFBC}" v="12" dt="2023-02-15T08:45:54.845"/>
    <p1510:client id="{7FA09FD8-7697-4822-B95A-853350A0D1A2}" v="22" dt="2023-01-09T11:03:12.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618" y="10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processing.org/download/?processing"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processing.org/download/?processing"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9A37DD-8531-40BF-9BE2-EFDC25C5225C}"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51D14C77-E374-4AC2-8252-12889FC8FA7E}">
      <dgm:prSet/>
      <dgm:spPr/>
      <dgm:t>
        <a:bodyPr/>
        <a:lstStyle/>
        <a:p>
          <a:pPr rtl="0"/>
          <a:r>
            <a:rPr lang="en-GB" dirty="0"/>
            <a:t>To </a:t>
          </a:r>
          <a:r>
            <a:rPr lang="en-GB" dirty="0">
              <a:latin typeface="Trebuchet MS" panose="020B0603020202020204"/>
            </a:rPr>
            <a:t>create a visual prototype of your robot.</a:t>
          </a:r>
          <a:endParaRPr lang="en-US" dirty="0"/>
        </a:p>
      </dgm:t>
    </dgm:pt>
    <dgm:pt modelId="{DD7DC705-9E12-4FC0-867F-4F0FCAD9F5C4}" type="parTrans" cxnId="{BE611EAA-A428-4046-B05B-79596F12C03C}">
      <dgm:prSet/>
      <dgm:spPr/>
      <dgm:t>
        <a:bodyPr/>
        <a:lstStyle/>
        <a:p>
          <a:endParaRPr lang="en-US"/>
        </a:p>
      </dgm:t>
    </dgm:pt>
    <dgm:pt modelId="{E9E0DBD6-A6EC-49D9-B451-BA85C2149633}" type="sibTrans" cxnId="{BE611EAA-A428-4046-B05B-79596F12C03C}">
      <dgm:prSet/>
      <dgm:spPr/>
      <dgm:t>
        <a:bodyPr/>
        <a:lstStyle/>
        <a:p>
          <a:endParaRPr lang="en-US"/>
        </a:p>
      </dgm:t>
    </dgm:pt>
    <dgm:pt modelId="{5882D91A-571A-422E-BE37-5F5D9C0DED47}" type="pres">
      <dgm:prSet presAssocID="{269A37DD-8531-40BF-9BE2-EFDC25C5225C}" presName="Name0" presStyleCnt="0">
        <dgm:presLayoutVars>
          <dgm:dir/>
          <dgm:animLvl val="lvl"/>
          <dgm:resizeHandles val="exact"/>
        </dgm:presLayoutVars>
      </dgm:prSet>
      <dgm:spPr/>
    </dgm:pt>
    <dgm:pt modelId="{CD1AEF1C-A705-4D55-816E-3D357D2CD15E}" type="pres">
      <dgm:prSet presAssocID="{51D14C77-E374-4AC2-8252-12889FC8FA7E}" presName="boxAndChildren" presStyleCnt="0"/>
      <dgm:spPr/>
    </dgm:pt>
    <dgm:pt modelId="{BDFE10E9-BCBD-46ED-93CE-CB3AA5338CDC}" type="pres">
      <dgm:prSet presAssocID="{51D14C77-E374-4AC2-8252-12889FC8FA7E}" presName="parentTextBox" presStyleLbl="node1" presStyleIdx="0" presStyleCnt="1" custLinFactNeighborX="-1473" custLinFactNeighborY="-17885"/>
      <dgm:spPr/>
    </dgm:pt>
  </dgm:ptLst>
  <dgm:cxnLst>
    <dgm:cxn modelId="{BE611EAA-A428-4046-B05B-79596F12C03C}" srcId="{269A37DD-8531-40BF-9BE2-EFDC25C5225C}" destId="{51D14C77-E374-4AC2-8252-12889FC8FA7E}" srcOrd="0" destOrd="0" parTransId="{DD7DC705-9E12-4FC0-867F-4F0FCAD9F5C4}" sibTransId="{E9E0DBD6-A6EC-49D9-B451-BA85C2149633}"/>
    <dgm:cxn modelId="{49143DAA-F3E7-4425-81BF-FFDB64CDCFC1}" type="presOf" srcId="{269A37DD-8531-40BF-9BE2-EFDC25C5225C}" destId="{5882D91A-571A-422E-BE37-5F5D9C0DED47}" srcOrd="0" destOrd="0" presId="urn:microsoft.com/office/officeart/2005/8/layout/process4"/>
    <dgm:cxn modelId="{51F9C2B6-84F7-4425-B68D-B05058209573}" type="presOf" srcId="{51D14C77-E374-4AC2-8252-12889FC8FA7E}" destId="{BDFE10E9-BCBD-46ED-93CE-CB3AA5338CDC}" srcOrd="0" destOrd="0" presId="urn:microsoft.com/office/officeart/2005/8/layout/process4"/>
    <dgm:cxn modelId="{5F9A4CEA-C9C9-452B-8DAD-34510828C0F1}" type="presParOf" srcId="{5882D91A-571A-422E-BE37-5F5D9C0DED47}" destId="{CD1AEF1C-A705-4D55-816E-3D357D2CD15E}" srcOrd="0" destOrd="0" presId="urn:microsoft.com/office/officeart/2005/8/layout/process4"/>
    <dgm:cxn modelId="{62C86CF6-3971-4F94-885E-D9200F845307}" type="presParOf" srcId="{CD1AEF1C-A705-4D55-816E-3D357D2CD15E}" destId="{BDFE10E9-BCBD-46ED-93CE-CB3AA5338CD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6AE701-5488-4A14-8F1E-645D60A11B5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21080520-D94D-4D15-8AF6-582686E24E05}">
      <dgm:prSet/>
      <dgm:spPr/>
      <dgm:t>
        <a:bodyPr/>
        <a:lstStyle/>
        <a:p>
          <a:r>
            <a:rPr lang="en-GB" dirty="0"/>
            <a:t>download from </a:t>
          </a:r>
          <a:r>
            <a:rPr lang="en-GB"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https://processing.org/download/?processing</a:t>
          </a:r>
          <a:r>
            <a:rPr lang="en-GB" dirty="0">
              <a:solidFill>
                <a:schemeClr val="tx1"/>
              </a:solidFill>
            </a:rPr>
            <a:t> </a:t>
          </a:r>
          <a:endParaRPr lang="en-US" dirty="0">
            <a:solidFill>
              <a:schemeClr val="tx1"/>
            </a:solidFill>
          </a:endParaRPr>
        </a:p>
      </dgm:t>
    </dgm:pt>
    <dgm:pt modelId="{E6E0DEED-67B4-4A7B-86CA-4A7F0A1D17D3}" type="parTrans" cxnId="{7D7F8181-7214-48EC-9A3E-AF70ADCA01B5}">
      <dgm:prSet/>
      <dgm:spPr/>
      <dgm:t>
        <a:bodyPr/>
        <a:lstStyle/>
        <a:p>
          <a:endParaRPr lang="en-US"/>
        </a:p>
      </dgm:t>
    </dgm:pt>
    <dgm:pt modelId="{36014E1C-F646-46ED-B6F9-0B729C30EB75}" type="sibTrans" cxnId="{7D7F8181-7214-48EC-9A3E-AF70ADCA01B5}">
      <dgm:prSet/>
      <dgm:spPr/>
      <dgm:t>
        <a:bodyPr/>
        <a:lstStyle/>
        <a:p>
          <a:endParaRPr lang="en-US"/>
        </a:p>
      </dgm:t>
    </dgm:pt>
    <dgm:pt modelId="{0E7EFFD5-5EAD-4E41-8D6E-C47537224B20}">
      <dgm:prSet/>
      <dgm:spPr/>
      <dgm:t>
        <a:bodyPr/>
        <a:lstStyle/>
        <a:p>
          <a:r>
            <a:rPr lang="en-GB" dirty="0"/>
            <a:t>So, </a:t>
          </a:r>
          <a:r>
            <a:rPr lang="en-GB" b="1" dirty="0"/>
            <a:t>STEP 1 </a:t>
          </a:r>
          <a:r>
            <a:rPr lang="en-GB" dirty="0"/>
            <a:t>is to download (you may have already done this step), unzip, and follow the code examples in these slides.</a:t>
          </a:r>
          <a:endParaRPr lang="en-US" dirty="0"/>
        </a:p>
      </dgm:t>
    </dgm:pt>
    <dgm:pt modelId="{906B8481-B304-48C5-9EC2-3C9A577EAD21}" type="parTrans" cxnId="{A1E01AB5-6DD6-4CFC-9512-B16EB522BBC8}">
      <dgm:prSet/>
      <dgm:spPr/>
      <dgm:t>
        <a:bodyPr/>
        <a:lstStyle/>
        <a:p>
          <a:endParaRPr lang="en-US"/>
        </a:p>
      </dgm:t>
    </dgm:pt>
    <dgm:pt modelId="{AF722D10-E76D-4971-9131-A2CB18129CE3}" type="sibTrans" cxnId="{A1E01AB5-6DD6-4CFC-9512-B16EB522BBC8}">
      <dgm:prSet/>
      <dgm:spPr/>
      <dgm:t>
        <a:bodyPr/>
        <a:lstStyle/>
        <a:p>
          <a:endParaRPr lang="en-US"/>
        </a:p>
      </dgm:t>
    </dgm:pt>
    <dgm:pt modelId="{131C21D6-041F-43E4-9316-531C395DEDAE}" type="pres">
      <dgm:prSet presAssocID="{746AE701-5488-4A14-8F1E-645D60A11B51}" presName="Name0" presStyleCnt="0">
        <dgm:presLayoutVars>
          <dgm:dir/>
          <dgm:animLvl val="lvl"/>
          <dgm:resizeHandles val="exact"/>
        </dgm:presLayoutVars>
      </dgm:prSet>
      <dgm:spPr/>
    </dgm:pt>
    <dgm:pt modelId="{3BF2926C-7CE8-4D09-8870-CF3ADAD2E0C6}" type="pres">
      <dgm:prSet presAssocID="{0E7EFFD5-5EAD-4E41-8D6E-C47537224B20}" presName="boxAndChildren" presStyleCnt="0"/>
      <dgm:spPr/>
    </dgm:pt>
    <dgm:pt modelId="{42870927-1D05-4821-B1AD-1F1870275D9B}" type="pres">
      <dgm:prSet presAssocID="{0E7EFFD5-5EAD-4E41-8D6E-C47537224B20}" presName="parentTextBox" presStyleLbl="node1" presStyleIdx="0" presStyleCnt="2"/>
      <dgm:spPr/>
    </dgm:pt>
    <dgm:pt modelId="{D1A4C1FF-B6CB-4C09-A947-55916456A89B}" type="pres">
      <dgm:prSet presAssocID="{36014E1C-F646-46ED-B6F9-0B729C30EB75}" presName="sp" presStyleCnt="0"/>
      <dgm:spPr/>
    </dgm:pt>
    <dgm:pt modelId="{AEB5F835-CF15-4FC3-9FD3-CC119DD6CAD1}" type="pres">
      <dgm:prSet presAssocID="{21080520-D94D-4D15-8AF6-582686E24E05}" presName="arrowAndChildren" presStyleCnt="0"/>
      <dgm:spPr/>
    </dgm:pt>
    <dgm:pt modelId="{67E76D9D-EA53-4F06-9409-8A427E915003}" type="pres">
      <dgm:prSet presAssocID="{21080520-D94D-4D15-8AF6-582686E24E05}" presName="parentTextArrow" presStyleLbl="node1" presStyleIdx="1" presStyleCnt="2"/>
      <dgm:spPr/>
    </dgm:pt>
  </dgm:ptLst>
  <dgm:cxnLst>
    <dgm:cxn modelId="{7D7F8181-7214-48EC-9A3E-AF70ADCA01B5}" srcId="{746AE701-5488-4A14-8F1E-645D60A11B51}" destId="{21080520-D94D-4D15-8AF6-582686E24E05}" srcOrd="0" destOrd="0" parTransId="{E6E0DEED-67B4-4A7B-86CA-4A7F0A1D17D3}" sibTransId="{36014E1C-F646-46ED-B6F9-0B729C30EB75}"/>
    <dgm:cxn modelId="{8E7A14A5-CF85-4CEC-9DE6-2B89A76D2C95}" type="presOf" srcId="{746AE701-5488-4A14-8F1E-645D60A11B51}" destId="{131C21D6-041F-43E4-9316-531C395DEDAE}" srcOrd="0" destOrd="0" presId="urn:microsoft.com/office/officeart/2005/8/layout/process4"/>
    <dgm:cxn modelId="{A37920AC-7ADA-4EFB-8820-3E6B8F1BF95B}" type="presOf" srcId="{21080520-D94D-4D15-8AF6-582686E24E05}" destId="{67E76D9D-EA53-4F06-9409-8A427E915003}" srcOrd="0" destOrd="0" presId="urn:microsoft.com/office/officeart/2005/8/layout/process4"/>
    <dgm:cxn modelId="{A1E01AB5-6DD6-4CFC-9512-B16EB522BBC8}" srcId="{746AE701-5488-4A14-8F1E-645D60A11B51}" destId="{0E7EFFD5-5EAD-4E41-8D6E-C47537224B20}" srcOrd="1" destOrd="0" parTransId="{906B8481-B304-48C5-9EC2-3C9A577EAD21}" sibTransId="{AF722D10-E76D-4971-9131-A2CB18129CE3}"/>
    <dgm:cxn modelId="{C1E6D6F9-BEAF-43C8-BC6C-D3F999E2D20C}" type="presOf" srcId="{0E7EFFD5-5EAD-4E41-8D6E-C47537224B20}" destId="{42870927-1D05-4821-B1AD-1F1870275D9B}" srcOrd="0" destOrd="0" presId="urn:microsoft.com/office/officeart/2005/8/layout/process4"/>
    <dgm:cxn modelId="{08605055-274B-4E62-97A4-0CEA9465D9FF}" type="presParOf" srcId="{131C21D6-041F-43E4-9316-531C395DEDAE}" destId="{3BF2926C-7CE8-4D09-8870-CF3ADAD2E0C6}" srcOrd="0" destOrd="0" presId="urn:microsoft.com/office/officeart/2005/8/layout/process4"/>
    <dgm:cxn modelId="{BC5D07BD-34CB-40E6-9999-378D605E5101}" type="presParOf" srcId="{3BF2926C-7CE8-4D09-8870-CF3ADAD2E0C6}" destId="{42870927-1D05-4821-B1AD-1F1870275D9B}" srcOrd="0" destOrd="0" presId="urn:microsoft.com/office/officeart/2005/8/layout/process4"/>
    <dgm:cxn modelId="{161E51DF-F6F8-452E-8EFE-5D11565FF7FF}" type="presParOf" srcId="{131C21D6-041F-43E4-9316-531C395DEDAE}" destId="{D1A4C1FF-B6CB-4C09-A947-55916456A89B}" srcOrd="1" destOrd="0" presId="urn:microsoft.com/office/officeart/2005/8/layout/process4"/>
    <dgm:cxn modelId="{7575DCB3-AF16-4EF3-8473-5C8D6624FF68}" type="presParOf" srcId="{131C21D6-041F-43E4-9316-531C395DEDAE}" destId="{AEB5F835-CF15-4FC3-9FD3-CC119DD6CAD1}" srcOrd="2" destOrd="0" presId="urn:microsoft.com/office/officeart/2005/8/layout/process4"/>
    <dgm:cxn modelId="{198FF865-7C78-4767-8512-2C8E025156AE}" type="presParOf" srcId="{AEB5F835-CF15-4FC3-9FD3-CC119DD6CAD1}" destId="{67E76D9D-EA53-4F06-9409-8A427E91500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BE8EF4-D6E5-4C43-B379-B66156ADDE5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F1D56A3-5B2C-4F88-91F1-F2F8EC085E2C}">
      <dgm:prSet/>
      <dgm:spPr/>
      <dgm:t>
        <a:bodyPr/>
        <a:lstStyle/>
        <a:p>
          <a:r>
            <a:rPr lang="en-GB" dirty="0"/>
            <a:t>Processing is excellent for creating GUIs and visual representations of our robots.</a:t>
          </a:r>
          <a:endParaRPr lang="en-US" dirty="0"/>
        </a:p>
      </dgm:t>
    </dgm:pt>
    <dgm:pt modelId="{4CA2764B-A51D-4C6B-B541-538C94BE1ACC}" type="parTrans" cxnId="{BAA4AEC1-7BD5-4C33-9E71-9FA2610431E8}">
      <dgm:prSet/>
      <dgm:spPr/>
      <dgm:t>
        <a:bodyPr/>
        <a:lstStyle/>
        <a:p>
          <a:endParaRPr lang="en-US"/>
        </a:p>
      </dgm:t>
    </dgm:pt>
    <dgm:pt modelId="{D1300013-56DA-40BE-93C9-184C039580C8}" type="sibTrans" cxnId="{BAA4AEC1-7BD5-4C33-9E71-9FA2610431E8}">
      <dgm:prSet/>
      <dgm:spPr/>
      <dgm:t>
        <a:bodyPr/>
        <a:lstStyle/>
        <a:p>
          <a:endParaRPr lang="en-US"/>
        </a:p>
      </dgm:t>
    </dgm:pt>
    <dgm:pt modelId="{AF4DB775-50C1-4470-B1DE-923A5BD83D87}">
      <dgm:prSet/>
      <dgm:spPr/>
      <dgm:t>
        <a:bodyPr/>
        <a:lstStyle/>
        <a:p>
          <a:r>
            <a:rPr lang="en-GB" dirty="0"/>
            <a:t>This means we can ‘visualise’ what our robots will do.</a:t>
          </a:r>
          <a:endParaRPr lang="en-US" dirty="0"/>
        </a:p>
      </dgm:t>
    </dgm:pt>
    <dgm:pt modelId="{52053A4E-D603-49E2-A26A-E28D8EF3F357}" type="parTrans" cxnId="{C7992A42-7B4A-4837-8F1E-EBA8D828C7E2}">
      <dgm:prSet/>
      <dgm:spPr/>
      <dgm:t>
        <a:bodyPr/>
        <a:lstStyle/>
        <a:p>
          <a:endParaRPr lang="en-US"/>
        </a:p>
      </dgm:t>
    </dgm:pt>
    <dgm:pt modelId="{55832607-9970-446E-A7B2-454CDA7B301C}" type="sibTrans" cxnId="{C7992A42-7B4A-4837-8F1E-EBA8D828C7E2}">
      <dgm:prSet/>
      <dgm:spPr/>
      <dgm:t>
        <a:bodyPr/>
        <a:lstStyle/>
        <a:p>
          <a:endParaRPr lang="en-US"/>
        </a:p>
      </dgm:t>
    </dgm:pt>
    <dgm:pt modelId="{53814E35-FD8F-4658-96C4-70B09705725F}" type="pres">
      <dgm:prSet presAssocID="{21BE8EF4-D6E5-4C43-B379-B66156ADDE5A}" presName="linear" presStyleCnt="0">
        <dgm:presLayoutVars>
          <dgm:animLvl val="lvl"/>
          <dgm:resizeHandles val="exact"/>
        </dgm:presLayoutVars>
      </dgm:prSet>
      <dgm:spPr/>
    </dgm:pt>
    <dgm:pt modelId="{3F8D4AC1-A6B8-4B3C-B61D-D3D8D724FDB5}" type="pres">
      <dgm:prSet presAssocID="{7F1D56A3-5B2C-4F88-91F1-F2F8EC085E2C}" presName="parentText" presStyleLbl="node1" presStyleIdx="0" presStyleCnt="2">
        <dgm:presLayoutVars>
          <dgm:chMax val="0"/>
          <dgm:bulletEnabled val="1"/>
        </dgm:presLayoutVars>
      </dgm:prSet>
      <dgm:spPr/>
    </dgm:pt>
    <dgm:pt modelId="{64839312-2245-4AB7-A951-C3A8F987D9CA}" type="pres">
      <dgm:prSet presAssocID="{D1300013-56DA-40BE-93C9-184C039580C8}" presName="spacer" presStyleCnt="0"/>
      <dgm:spPr/>
    </dgm:pt>
    <dgm:pt modelId="{03CA9A17-8C91-4AF5-A3A8-93CFBC2997E6}" type="pres">
      <dgm:prSet presAssocID="{AF4DB775-50C1-4470-B1DE-923A5BD83D87}" presName="parentText" presStyleLbl="node1" presStyleIdx="1" presStyleCnt="2">
        <dgm:presLayoutVars>
          <dgm:chMax val="0"/>
          <dgm:bulletEnabled val="1"/>
        </dgm:presLayoutVars>
      </dgm:prSet>
      <dgm:spPr/>
    </dgm:pt>
  </dgm:ptLst>
  <dgm:cxnLst>
    <dgm:cxn modelId="{7D491134-9F1D-4FFF-997D-219842153185}" type="presOf" srcId="{AF4DB775-50C1-4470-B1DE-923A5BD83D87}" destId="{03CA9A17-8C91-4AF5-A3A8-93CFBC2997E6}" srcOrd="0" destOrd="0" presId="urn:microsoft.com/office/officeart/2005/8/layout/vList2"/>
    <dgm:cxn modelId="{01F49040-C7AD-4F7B-820D-64BC0E89B4EE}" type="presOf" srcId="{21BE8EF4-D6E5-4C43-B379-B66156ADDE5A}" destId="{53814E35-FD8F-4658-96C4-70B09705725F}" srcOrd="0" destOrd="0" presId="urn:microsoft.com/office/officeart/2005/8/layout/vList2"/>
    <dgm:cxn modelId="{C7992A42-7B4A-4837-8F1E-EBA8D828C7E2}" srcId="{21BE8EF4-D6E5-4C43-B379-B66156ADDE5A}" destId="{AF4DB775-50C1-4470-B1DE-923A5BD83D87}" srcOrd="1" destOrd="0" parTransId="{52053A4E-D603-49E2-A26A-E28D8EF3F357}" sibTransId="{55832607-9970-446E-A7B2-454CDA7B301C}"/>
    <dgm:cxn modelId="{BAA4AEC1-7BD5-4C33-9E71-9FA2610431E8}" srcId="{21BE8EF4-D6E5-4C43-B379-B66156ADDE5A}" destId="{7F1D56A3-5B2C-4F88-91F1-F2F8EC085E2C}" srcOrd="0" destOrd="0" parTransId="{4CA2764B-A51D-4C6B-B541-538C94BE1ACC}" sibTransId="{D1300013-56DA-40BE-93C9-184C039580C8}"/>
    <dgm:cxn modelId="{98C267D0-E8DC-461A-934A-8600A018C210}" type="presOf" srcId="{7F1D56A3-5B2C-4F88-91F1-F2F8EC085E2C}" destId="{3F8D4AC1-A6B8-4B3C-B61D-D3D8D724FDB5}" srcOrd="0" destOrd="0" presId="urn:microsoft.com/office/officeart/2005/8/layout/vList2"/>
    <dgm:cxn modelId="{753C1121-D6E9-4D4D-A26B-5FFEB303C87A}" type="presParOf" srcId="{53814E35-FD8F-4658-96C4-70B09705725F}" destId="{3F8D4AC1-A6B8-4B3C-B61D-D3D8D724FDB5}" srcOrd="0" destOrd="0" presId="urn:microsoft.com/office/officeart/2005/8/layout/vList2"/>
    <dgm:cxn modelId="{7732AD61-2A2C-4DC2-8F08-0CBDB37990D2}" type="presParOf" srcId="{53814E35-FD8F-4658-96C4-70B09705725F}" destId="{64839312-2245-4AB7-A951-C3A8F987D9CA}" srcOrd="1" destOrd="0" presId="urn:microsoft.com/office/officeart/2005/8/layout/vList2"/>
    <dgm:cxn modelId="{EBD8E124-64CA-4583-87E7-DDD6C905836B}" type="presParOf" srcId="{53814E35-FD8F-4658-96C4-70B09705725F}" destId="{03CA9A17-8C91-4AF5-A3A8-93CFBC2997E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E10E9-BCBD-46ED-93CE-CB3AA5338CDC}">
      <dsp:nvSpPr>
        <dsp:cNvPr id="0" name=""/>
        <dsp:cNvSpPr/>
      </dsp:nvSpPr>
      <dsp:spPr>
        <a:xfrm>
          <a:off x="0" y="0"/>
          <a:ext cx="6343102" cy="282559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9824" tIns="369824" rIns="369824" bIns="369824" numCol="1" spcCol="1270" anchor="ctr" anchorCtr="0">
          <a:noAutofit/>
        </a:bodyPr>
        <a:lstStyle/>
        <a:p>
          <a:pPr marL="0" lvl="0" indent="0" algn="ctr" defTabSz="2311400" rtl="0">
            <a:lnSpc>
              <a:spcPct val="90000"/>
            </a:lnSpc>
            <a:spcBef>
              <a:spcPct val="0"/>
            </a:spcBef>
            <a:spcAft>
              <a:spcPct val="35000"/>
            </a:spcAft>
            <a:buNone/>
          </a:pPr>
          <a:r>
            <a:rPr lang="en-GB" sz="5200" kern="1200" dirty="0"/>
            <a:t>To </a:t>
          </a:r>
          <a:r>
            <a:rPr lang="en-GB" sz="5200" kern="1200" dirty="0">
              <a:latin typeface="Trebuchet MS" panose="020B0603020202020204"/>
            </a:rPr>
            <a:t>create a visual prototype of your robot.</a:t>
          </a:r>
          <a:endParaRPr lang="en-US" sz="5200" kern="1200" dirty="0"/>
        </a:p>
      </dsp:txBody>
      <dsp:txXfrm>
        <a:off x="0" y="0"/>
        <a:ext cx="6343102" cy="28255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70927-1D05-4821-B1AD-1F1870275D9B}">
      <dsp:nvSpPr>
        <dsp:cNvPr id="0" name=""/>
        <dsp:cNvSpPr/>
      </dsp:nvSpPr>
      <dsp:spPr>
        <a:xfrm>
          <a:off x="0" y="2058861"/>
          <a:ext cx="7213600" cy="135083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kern="1200" dirty="0"/>
            <a:t>So, </a:t>
          </a:r>
          <a:r>
            <a:rPr lang="en-GB" sz="2400" b="1" kern="1200" dirty="0"/>
            <a:t>STEP 1 </a:t>
          </a:r>
          <a:r>
            <a:rPr lang="en-GB" sz="2400" kern="1200" dirty="0"/>
            <a:t>is to download (you may have already done this step), unzip, and follow the code examples in these slides.</a:t>
          </a:r>
          <a:endParaRPr lang="en-US" sz="2400" kern="1200" dirty="0"/>
        </a:p>
      </dsp:txBody>
      <dsp:txXfrm>
        <a:off x="0" y="2058861"/>
        <a:ext cx="7213600" cy="1350835"/>
      </dsp:txXfrm>
    </dsp:sp>
    <dsp:sp modelId="{67E76D9D-EA53-4F06-9409-8A427E915003}">
      <dsp:nvSpPr>
        <dsp:cNvPr id="0" name=""/>
        <dsp:cNvSpPr/>
      </dsp:nvSpPr>
      <dsp:spPr>
        <a:xfrm rot="10800000">
          <a:off x="0" y="1538"/>
          <a:ext cx="7213600" cy="2077585"/>
        </a:xfrm>
        <a:prstGeom prst="upArrowCallou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kern="1200" dirty="0"/>
            <a:t>download from </a:t>
          </a:r>
          <a:r>
            <a:rPr lang="en-GB" sz="240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https://processing.org/download/?processing</a:t>
          </a:r>
          <a:r>
            <a:rPr lang="en-GB" sz="2400" kern="1200" dirty="0">
              <a:solidFill>
                <a:schemeClr val="tx1"/>
              </a:solidFill>
            </a:rPr>
            <a:t> </a:t>
          </a:r>
          <a:endParaRPr lang="en-US" sz="2400" kern="1200" dirty="0">
            <a:solidFill>
              <a:schemeClr val="tx1"/>
            </a:solidFill>
          </a:endParaRPr>
        </a:p>
      </dsp:txBody>
      <dsp:txXfrm rot="10800000">
        <a:off x="0" y="1538"/>
        <a:ext cx="7213600" cy="13499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D4AC1-A6B8-4B3C-B61D-D3D8D724FDB5}">
      <dsp:nvSpPr>
        <dsp:cNvPr id="0" name=""/>
        <dsp:cNvSpPr/>
      </dsp:nvSpPr>
      <dsp:spPr>
        <a:xfrm>
          <a:off x="0" y="28827"/>
          <a:ext cx="7213600" cy="163215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Processing is excellent for creating GUIs and visual representations of our robots.</a:t>
          </a:r>
          <a:endParaRPr lang="en-US" sz="3100" kern="1200" dirty="0"/>
        </a:p>
      </dsp:txBody>
      <dsp:txXfrm>
        <a:off x="79675" y="108502"/>
        <a:ext cx="7054250" cy="1472800"/>
      </dsp:txXfrm>
    </dsp:sp>
    <dsp:sp modelId="{03CA9A17-8C91-4AF5-A3A8-93CFBC2997E6}">
      <dsp:nvSpPr>
        <dsp:cNvPr id="0" name=""/>
        <dsp:cNvSpPr/>
      </dsp:nvSpPr>
      <dsp:spPr>
        <a:xfrm>
          <a:off x="0" y="1750257"/>
          <a:ext cx="7213600" cy="163215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This means we can ‘visualise’ what our robots will do.</a:t>
          </a:r>
          <a:endParaRPr lang="en-US" sz="3100" kern="1200" dirty="0"/>
        </a:p>
      </dsp:txBody>
      <dsp:txXfrm>
        <a:off x="79675" y="1829932"/>
        <a:ext cx="7054250" cy="14728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EA69DC-CFB8-4836-B34B-FC3F0EE2A2F2}" type="datetimeFigureOut">
              <a:rPr lang="en-GB" smtClean="0"/>
              <a:t>15/02/2023</a:t>
            </a:fld>
            <a:endParaRPr lang="en-GB"/>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4B0887-9441-447A-ACCB-BFA781715903}" type="slidenum">
              <a:rPr lang="en-GB" smtClean="0"/>
              <a:t>‹#›</a:t>
            </a:fld>
            <a:endParaRPr lang="en-GB"/>
          </a:p>
        </p:txBody>
      </p:sp>
    </p:spTree>
    <p:extLst>
      <p:ext uri="{BB962C8B-B14F-4D97-AF65-F5344CB8AC3E}">
        <p14:creationId xmlns:p14="http://schemas.microsoft.com/office/powerpoint/2010/main" val="3779942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56"/>
            <a:ext cx="9144000" cy="5722056"/>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003779"/>
            <a:ext cx="5825202" cy="1371918"/>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375694"/>
            <a:ext cx="5825202" cy="914083"/>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418184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508000"/>
            <a:ext cx="6447501" cy="2836333"/>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725333"/>
            <a:ext cx="6447501" cy="1309135"/>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16697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508000"/>
            <a:ext cx="6070601" cy="25188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026833"/>
            <a:ext cx="5418393" cy="3175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725333"/>
            <a:ext cx="6447501" cy="1309135"/>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
        <p:nvSpPr>
          <p:cNvPr id="20" name="TextBox 19"/>
          <p:cNvSpPr txBox="1"/>
          <p:nvPr/>
        </p:nvSpPr>
        <p:spPr>
          <a:xfrm>
            <a:off x="406403" y="658649"/>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405464"/>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432759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609990"/>
            <a:ext cx="6447501" cy="2162883"/>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1255285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508000"/>
            <a:ext cx="6070601" cy="25188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344333"/>
            <a:ext cx="6447502" cy="428540"/>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
        <p:nvSpPr>
          <p:cNvPr id="24" name="TextBox 23"/>
          <p:cNvSpPr txBox="1"/>
          <p:nvPr/>
        </p:nvSpPr>
        <p:spPr>
          <a:xfrm>
            <a:off x="406403" y="658649"/>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405464"/>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4410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508000"/>
            <a:ext cx="6441152" cy="25188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344333"/>
            <a:ext cx="6447502" cy="42854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1423547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1498807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508000"/>
            <a:ext cx="978557" cy="4376209"/>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508000"/>
            <a:ext cx="5295113" cy="43762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870051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865"/>
            <a:ext cx="7924800" cy="540403"/>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
        <p:nvSpPr>
          <p:cNvPr id="8" name="Content Placeholder 7"/>
          <p:cNvSpPr>
            <a:spLocks noGrp="1"/>
          </p:cNvSpPr>
          <p:nvPr>
            <p:ph sz="quarter" idx="13"/>
          </p:nvPr>
        </p:nvSpPr>
        <p:spPr>
          <a:xfrm>
            <a:off x="609600" y="913284"/>
            <a:ext cx="7924800" cy="42484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71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64936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250723"/>
            <a:ext cx="6447501" cy="152215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772873"/>
            <a:ext cx="6447501" cy="7170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E4B1D-ADB2-4F15-8389-44110F300007}" type="datetimeFigureOut">
              <a:rPr lang="en-GB" smtClean="0"/>
              <a:t>15/02/2023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89036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800491"/>
            <a:ext cx="3138026" cy="32339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800491"/>
            <a:ext cx="3138026" cy="3233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6E4B1D-ADB2-4F15-8389-44110F300007}" type="datetimeFigureOut">
              <a:rPr lang="en-GB" smtClean="0"/>
              <a:t>15/02/2023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90274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800819"/>
            <a:ext cx="3139217" cy="48021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281038"/>
            <a:ext cx="3139217" cy="275343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800819"/>
            <a:ext cx="3139214" cy="48021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281038"/>
            <a:ext cx="3139213" cy="275343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6E4B1D-ADB2-4F15-8389-44110F300007}" type="datetimeFigureOut">
              <a:rPr lang="en-GB" smtClean="0"/>
              <a:t>15/02/2023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279034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508000"/>
            <a:ext cx="6447501" cy="11006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6E4B1D-ADB2-4F15-8389-44110F300007}" type="datetimeFigureOut">
              <a:rPr lang="en-GB" smtClean="0"/>
              <a:t>15/02/2023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96802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E4B1D-ADB2-4F15-8389-44110F300007}" type="datetimeFigureOut">
              <a:rPr lang="en-GB" smtClean="0"/>
              <a:t>15/02/2023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41385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248837"/>
            <a:ext cx="2890896" cy="1065388"/>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429104"/>
            <a:ext cx="3385156" cy="46053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314224"/>
            <a:ext cx="2890896" cy="2153708"/>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66E4B1D-ADB2-4F15-8389-44110F300007}" type="datetimeFigureOut">
              <a:rPr lang="en-GB" smtClean="0"/>
              <a:t>15/02/2023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300854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000500"/>
            <a:ext cx="6447500" cy="472282"/>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508000"/>
            <a:ext cx="6447501" cy="3204765"/>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472782"/>
            <a:ext cx="6447500" cy="561687"/>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66E4B1D-ADB2-4F15-8389-44110F300007}" type="datetimeFigureOut">
              <a:rPr lang="en-GB" smtClean="0"/>
              <a:t>15/02/2023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623AC5-E736-42FC-804D-CE08A2C83742}" type="slidenum">
              <a:rPr lang="en-GB" smtClean="0"/>
              <a:t>‹#›</a:t>
            </a:fld>
            <a:endParaRPr lang="en-GB"/>
          </a:p>
        </p:txBody>
      </p:sp>
    </p:spTree>
    <p:extLst>
      <p:ext uri="{BB962C8B-B14F-4D97-AF65-F5344CB8AC3E}">
        <p14:creationId xmlns:p14="http://schemas.microsoft.com/office/powerpoint/2010/main" val="180493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56"/>
            <a:ext cx="9144000" cy="5722056"/>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508000"/>
            <a:ext cx="6447501" cy="110066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800491"/>
            <a:ext cx="6447501" cy="32339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5034469"/>
            <a:ext cx="683954" cy="304271"/>
          </a:xfrm>
          <a:prstGeom prst="rect">
            <a:avLst/>
          </a:prstGeom>
        </p:spPr>
        <p:txBody>
          <a:bodyPr vert="horz" lIns="91440" tIns="45720" rIns="91440" bIns="45720" rtlCol="0" anchor="ctr"/>
          <a:lstStyle>
            <a:lvl1pPr algn="r">
              <a:defRPr sz="675">
                <a:solidFill>
                  <a:schemeClr val="tx1">
                    <a:tint val="75000"/>
                  </a:schemeClr>
                </a:solidFill>
              </a:defRPr>
            </a:lvl1pPr>
          </a:lstStyle>
          <a:p>
            <a:fld id="{066E4B1D-ADB2-4F15-8389-44110F300007}" type="datetimeFigureOut">
              <a:rPr lang="en-GB" smtClean="0"/>
              <a:t>15/02/2023</a:t>
            </a:fld>
            <a:endParaRPr lang="en-GB"/>
          </a:p>
        </p:txBody>
      </p:sp>
      <p:sp>
        <p:nvSpPr>
          <p:cNvPr id="5" name="Footer Placeholder 4"/>
          <p:cNvSpPr>
            <a:spLocks noGrp="1"/>
          </p:cNvSpPr>
          <p:nvPr>
            <p:ph type="ftr" sz="quarter" idx="3"/>
          </p:nvPr>
        </p:nvSpPr>
        <p:spPr>
          <a:xfrm>
            <a:off x="508001" y="5034469"/>
            <a:ext cx="4723209" cy="304271"/>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2998" y="5034469"/>
            <a:ext cx="512504" cy="304271"/>
          </a:xfrm>
          <a:prstGeom prst="rect">
            <a:avLst/>
          </a:prstGeom>
        </p:spPr>
        <p:txBody>
          <a:bodyPr vert="horz" lIns="91440" tIns="45720" rIns="91440" bIns="45720" rtlCol="0" anchor="ctr"/>
          <a:lstStyle>
            <a:lvl1pPr algn="r">
              <a:defRPr sz="675">
                <a:solidFill>
                  <a:schemeClr val="accent1"/>
                </a:solidFill>
              </a:defRPr>
            </a:lvl1pPr>
          </a:lstStyle>
          <a:p>
            <a:fld id="{C6623AC5-E736-42FC-804D-CE08A2C83742}" type="slidenum">
              <a:rPr lang="en-GB" smtClean="0"/>
              <a:t>‹#›</a:t>
            </a:fld>
            <a:endParaRPr lang="en-GB"/>
          </a:p>
        </p:txBody>
      </p:sp>
      <p:sp>
        <p:nvSpPr>
          <p:cNvPr id="8" name="Left Bracket 7">
            <a:extLst>
              <a:ext uri="{FF2B5EF4-FFF2-40B4-BE49-F238E27FC236}">
                <a16:creationId xmlns:a16="http://schemas.microsoft.com/office/drawing/2014/main" id="{DD83552E-7CA0-56D8-C113-D6232017462E}"/>
              </a:ext>
            </a:extLst>
          </p:cNvPr>
          <p:cNvSpPr/>
          <p:nvPr userDrawn="1"/>
        </p:nvSpPr>
        <p:spPr>
          <a:xfrm rot="16200000">
            <a:off x="4572000" y="-3407196"/>
            <a:ext cx="72008" cy="8424936"/>
          </a:xfrm>
          <a:prstGeom prst="leftBracket">
            <a:avLst/>
          </a:prstGeom>
          <a:gradFill flip="none" rotWithShape="1">
            <a:gsLst>
              <a:gs pos="0">
                <a:srgbClr val="FFC000"/>
              </a:gs>
              <a:gs pos="60000">
                <a:srgbClr val="FFCC99"/>
              </a:gs>
              <a:gs pos="100000">
                <a:schemeClr val="accent5">
                  <a:lumMod val="100000"/>
                </a:schemeClr>
              </a:gs>
            </a:gsLst>
            <a:path path="circle">
              <a:fillToRect l="50000" t="-80000" r="50000" b="180000"/>
            </a:path>
            <a:tileRect/>
          </a:gradFill>
          <a:ln w="66675">
            <a:gradFill>
              <a:gsLst>
                <a:gs pos="0">
                  <a:srgbClr val="FFC000"/>
                </a:gs>
                <a:gs pos="58000">
                  <a:srgbClr val="FFCC99"/>
                </a:gs>
                <a:gs pos="100000">
                  <a:srgbClr val="FFC000"/>
                </a:gs>
              </a:gsLst>
              <a:lin ang="5400000" scaled="1"/>
            </a:gradFill>
            <a:tailEnd type="none"/>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68859560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hyperlink" Target="https://forum.processing.org/two/" TargetMode="External"/><Relationship Id="rId2" Type="http://schemas.openxmlformats.org/officeDocument/2006/relationships/hyperlink" Target="https://processing.org/reference/" TargetMode="External"/><Relationship Id="rId1" Type="http://schemas.openxmlformats.org/officeDocument/2006/relationships/slideLayout" Target="../slideLayouts/slideLayout17.xml"/><Relationship Id="rId4" Type="http://schemas.openxmlformats.org/officeDocument/2006/relationships/hyperlink" Target="https://www.tinkercad.com/dashboard" TargetMode="Externa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37220"/>
            <a:ext cx="8077200" cy="720080"/>
          </a:xfrm>
          <a:effectLst/>
          <a:scene3d>
            <a:camera prst="orthographicFront"/>
            <a:lightRig rig="threePt" dir="t">
              <a:rot lat="0" lon="0" rev="4800000"/>
            </a:lightRig>
          </a:scene3d>
          <a:sp3d>
            <a:bevelT/>
          </a:sp3d>
        </p:spPr>
        <p:txBody>
          <a:bodyPr>
            <a:normAutofit/>
            <a:scene3d>
              <a:camera prst="orthographicFront"/>
              <a:lightRig rig="threePt" dir="t">
                <a:rot lat="0" lon="0" rev="4800000"/>
              </a:lightRig>
            </a:scene3d>
            <a:sp3d prstMaterial="matte">
              <a:bevelT w="50800" h="10160"/>
            </a:sp3d>
          </a:bodyPr>
          <a:lstStyle/>
          <a:p>
            <a:pPr algn="ctr"/>
            <a:r>
              <a:rPr lang="en-GB" b="1" dirty="0">
                <a:solidFill>
                  <a:srgbClr val="92D050"/>
                </a:solidFill>
              </a:rPr>
              <a:t>Robotics</a:t>
            </a:r>
          </a:p>
        </p:txBody>
      </p:sp>
      <p:sp>
        <p:nvSpPr>
          <p:cNvPr id="3" name="Subtitle 2"/>
          <p:cNvSpPr>
            <a:spLocks noGrp="1"/>
          </p:cNvSpPr>
          <p:nvPr>
            <p:ph type="subTitle" idx="1"/>
          </p:nvPr>
        </p:nvSpPr>
        <p:spPr>
          <a:xfrm>
            <a:off x="1907704" y="1561356"/>
            <a:ext cx="4886360" cy="1460500"/>
          </a:xfrm>
        </p:spPr>
        <p:txBody>
          <a:bodyPr>
            <a:normAutofit lnSpcReduction="10000"/>
          </a:bodyPr>
          <a:lstStyle/>
          <a:p>
            <a:pPr algn="ctr"/>
            <a:r>
              <a:rPr lang="en-GB" sz="2800" dirty="0"/>
              <a:t>Session 5:</a:t>
            </a:r>
          </a:p>
          <a:p>
            <a:pPr lvl="1"/>
            <a:r>
              <a:rPr lang="en-GB" sz="2800" b="1" dirty="0"/>
              <a:t>Using Processing</a:t>
            </a:r>
          </a:p>
          <a:p>
            <a:pPr lvl="1"/>
            <a:r>
              <a:rPr lang="en-GB" sz="2800" b="1" dirty="0"/>
              <a:t>For prototyping</a:t>
            </a:r>
          </a:p>
        </p:txBody>
      </p:sp>
    </p:spTree>
    <p:extLst>
      <p:ext uri="{BB962C8B-B14F-4D97-AF65-F5344CB8AC3E}">
        <p14:creationId xmlns:p14="http://schemas.microsoft.com/office/powerpoint/2010/main" val="617066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37AE-EC88-F8DA-EB22-F0E6E8153582}"/>
              </a:ext>
            </a:extLst>
          </p:cNvPr>
          <p:cNvSpPr>
            <a:spLocks noGrp="1"/>
          </p:cNvSpPr>
          <p:nvPr>
            <p:ph type="title"/>
          </p:nvPr>
        </p:nvSpPr>
        <p:spPr/>
        <p:txBody>
          <a:bodyPr/>
          <a:lstStyle/>
          <a:p>
            <a:r>
              <a:rPr lang="en-GB" dirty="0"/>
              <a:t>Mouse Controls</a:t>
            </a:r>
          </a:p>
        </p:txBody>
      </p:sp>
      <p:sp>
        <p:nvSpPr>
          <p:cNvPr id="3" name="Content Placeholder 2">
            <a:extLst>
              <a:ext uri="{FF2B5EF4-FFF2-40B4-BE49-F238E27FC236}">
                <a16:creationId xmlns:a16="http://schemas.microsoft.com/office/drawing/2014/main" id="{E28F6E9C-E8ED-E451-9DAA-DF4CDA7B92EF}"/>
              </a:ext>
            </a:extLst>
          </p:cNvPr>
          <p:cNvSpPr>
            <a:spLocks noGrp="1"/>
          </p:cNvSpPr>
          <p:nvPr>
            <p:ph sz="quarter" idx="13"/>
          </p:nvPr>
        </p:nvSpPr>
        <p:spPr/>
        <p:txBody>
          <a:bodyPr/>
          <a:lstStyle/>
          <a:p>
            <a:r>
              <a:rPr lang="en-GB" dirty="0"/>
              <a:t>Now either start a new sketch or reuse the one you have.</a:t>
            </a:r>
          </a:p>
          <a:p>
            <a:r>
              <a:rPr lang="en-GB" dirty="0"/>
              <a:t>Lets spice things up by moving our cube.</a:t>
            </a:r>
          </a:p>
          <a:p>
            <a:r>
              <a:rPr lang="en-GB" b="0" i="0" dirty="0">
                <a:solidFill>
                  <a:srgbClr val="333333"/>
                </a:solidFill>
                <a:effectLst/>
              </a:rPr>
              <a:t>The easiest way to do this is replacing the fixed rotation values with the mouse position to rotate the cube around while the sketch is running. </a:t>
            </a:r>
          </a:p>
          <a:p>
            <a:r>
              <a:rPr lang="en-GB" b="0" i="0" dirty="0">
                <a:solidFill>
                  <a:srgbClr val="333333"/>
                </a:solidFill>
                <a:effectLst/>
              </a:rPr>
              <a:t>We need to create two variables, </a:t>
            </a:r>
            <a:r>
              <a:rPr lang="en-GB" b="0" i="0" dirty="0" err="1">
                <a:solidFill>
                  <a:srgbClr val="333333"/>
                </a:solidFill>
                <a:effectLst/>
              </a:rPr>
              <a:t>rotX</a:t>
            </a:r>
            <a:r>
              <a:rPr lang="en-GB" b="0" i="0" dirty="0">
                <a:solidFill>
                  <a:srgbClr val="333333"/>
                </a:solidFill>
                <a:effectLst/>
              </a:rPr>
              <a:t> and </a:t>
            </a:r>
            <a:r>
              <a:rPr lang="en-GB" b="0" i="0" dirty="0" err="1">
                <a:solidFill>
                  <a:srgbClr val="333333"/>
                </a:solidFill>
                <a:effectLst/>
              </a:rPr>
              <a:t>rotY</a:t>
            </a:r>
            <a:r>
              <a:rPr lang="en-GB" b="0" i="0" dirty="0">
                <a:solidFill>
                  <a:srgbClr val="333333"/>
                </a:solidFill>
                <a:effectLst/>
              </a:rPr>
              <a:t> that well be used as view rotation. T</a:t>
            </a:r>
          </a:p>
          <a:p>
            <a:r>
              <a:rPr lang="en-GB" b="0" i="0" dirty="0">
                <a:solidFill>
                  <a:srgbClr val="333333"/>
                </a:solidFill>
                <a:effectLst/>
              </a:rPr>
              <a:t>he function </a:t>
            </a:r>
            <a:r>
              <a:rPr lang="en-GB" b="0" i="0" dirty="0" err="1">
                <a:solidFill>
                  <a:srgbClr val="333333"/>
                </a:solidFill>
                <a:effectLst/>
              </a:rPr>
              <a:t>mouseDragged</a:t>
            </a:r>
            <a:r>
              <a:rPr lang="en-GB" b="0" i="0" dirty="0">
                <a:solidFill>
                  <a:srgbClr val="333333"/>
                </a:solidFill>
                <a:effectLst/>
              </a:rPr>
              <a:t>() is used to write the mouse position to these variables while a mouse button is pressed.</a:t>
            </a:r>
          </a:p>
          <a:p>
            <a:r>
              <a:rPr lang="en-GB" dirty="0">
                <a:solidFill>
                  <a:srgbClr val="333333"/>
                </a:solidFill>
              </a:rPr>
              <a:t>Add the code on the next slide to your sketch and then click run.</a:t>
            </a:r>
            <a:endParaRPr lang="en-GB" dirty="0"/>
          </a:p>
        </p:txBody>
      </p:sp>
    </p:spTree>
    <p:extLst>
      <p:ext uri="{BB962C8B-B14F-4D97-AF65-F5344CB8AC3E}">
        <p14:creationId xmlns:p14="http://schemas.microsoft.com/office/powerpoint/2010/main" val="186633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Mouse Controls Code</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p:txBody>
          <a:bodyPr>
            <a:normAutofit fontScale="47500" lnSpcReduction="20000"/>
          </a:bodyPr>
          <a:lstStyle/>
          <a:p>
            <a:pPr marL="0" indent="0">
              <a:buNone/>
            </a:pPr>
            <a:r>
              <a:rPr lang="en-GB" dirty="0"/>
              <a:t>float </a:t>
            </a:r>
            <a:r>
              <a:rPr lang="en-GB" dirty="0" err="1"/>
              <a:t>rotX</a:t>
            </a:r>
            <a:r>
              <a:rPr lang="en-GB" dirty="0"/>
              <a:t>, </a:t>
            </a:r>
            <a:r>
              <a:rPr lang="en-GB" dirty="0" err="1"/>
              <a:t>rotY</a:t>
            </a:r>
            <a:r>
              <a:rPr lang="en-GB" dirty="0"/>
              <a:t>;</a:t>
            </a:r>
          </a:p>
          <a:p>
            <a:pPr marL="0" indent="0">
              <a:buNone/>
            </a:pPr>
            <a:endParaRPr lang="en-GB" dirty="0"/>
          </a:p>
          <a:p>
            <a:pPr marL="0" indent="0">
              <a:buNone/>
            </a:pPr>
            <a:r>
              <a:rPr lang="en-GB" dirty="0"/>
              <a:t>void setup(){</a:t>
            </a:r>
          </a:p>
          <a:p>
            <a:pPr marL="0" indent="0">
              <a:buNone/>
            </a:pPr>
            <a:r>
              <a:rPr lang="en-GB" dirty="0"/>
              <a:t>    size(1200, 800, OPENGL);</a:t>
            </a:r>
          </a:p>
          <a:p>
            <a:pPr marL="0" indent="0">
              <a:buNone/>
            </a:pPr>
            <a:r>
              <a:rPr lang="en-GB" dirty="0"/>
              <a:t>}</a:t>
            </a:r>
          </a:p>
          <a:p>
            <a:pPr marL="0" indent="0">
              <a:buNone/>
            </a:pPr>
            <a:endParaRPr lang="en-GB" dirty="0"/>
          </a:p>
          <a:p>
            <a:pPr marL="0" indent="0">
              <a:buNone/>
            </a:pPr>
            <a:r>
              <a:rPr lang="en-GB" dirty="0"/>
              <a:t>void draw(){  </a:t>
            </a:r>
          </a:p>
          <a:p>
            <a:pPr marL="0" indent="0">
              <a:buNone/>
            </a:pPr>
            <a:r>
              <a:rPr lang="en-GB" dirty="0"/>
              <a:t>   background(32);</a:t>
            </a:r>
          </a:p>
          <a:p>
            <a:pPr marL="0" indent="0">
              <a:buNone/>
            </a:pPr>
            <a:r>
              <a:rPr lang="en-GB" dirty="0"/>
              <a:t>   smooth();</a:t>
            </a:r>
          </a:p>
          <a:p>
            <a:pPr marL="0" indent="0">
              <a:buNone/>
            </a:pPr>
            <a:r>
              <a:rPr lang="en-GB" dirty="0"/>
              <a:t>   lights();</a:t>
            </a:r>
          </a:p>
          <a:p>
            <a:pPr marL="0" indent="0">
              <a:buNone/>
            </a:pPr>
            <a:r>
              <a:rPr lang="en-GB" dirty="0"/>
              <a:t>   </a:t>
            </a:r>
          </a:p>
          <a:p>
            <a:pPr marL="0" indent="0">
              <a:buNone/>
            </a:pPr>
            <a:r>
              <a:rPr lang="en-GB" dirty="0"/>
              <a:t>   fill(#FF9F03);</a:t>
            </a:r>
          </a:p>
          <a:p>
            <a:pPr marL="0" indent="0">
              <a:buNone/>
            </a:pPr>
            <a:r>
              <a:rPr lang="en-GB" dirty="0"/>
              <a:t>   </a:t>
            </a:r>
            <a:r>
              <a:rPr lang="en-GB" dirty="0" err="1"/>
              <a:t>noStroke</a:t>
            </a:r>
            <a:r>
              <a:rPr lang="en-GB" dirty="0"/>
              <a:t>();</a:t>
            </a:r>
          </a:p>
          <a:p>
            <a:pPr marL="0" indent="0">
              <a:buNone/>
            </a:pPr>
            <a:r>
              <a:rPr lang="en-GB" dirty="0"/>
              <a:t>   </a:t>
            </a:r>
          </a:p>
          <a:p>
            <a:pPr marL="0" indent="0">
              <a:buNone/>
            </a:pPr>
            <a:r>
              <a:rPr lang="en-GB" dirty="0"/>
              <a:t>   translate(width/2, height/2);</a:t>
            </a:r>
          </a:p>
          <a:p>
            <a:pPr marL="0" indent="0">
              <a:buNone/>
            </a:pPr>
            <a:r>
              <a:rPr lang="en-GB" dirty="0"/>
              <a:t>   </a:t>
            </a:r>
            <a:r>
              <a:rPr lang="en-GB" dirty="0" err="1"/>
              <a:t>rotateX</a:t>
            </a:r>
            <a:r>
              <a:rPr lang="en-GB" dirty="0"/>
              <a:t>(</a:t>
            </a:r>
            <a:r>
              <a:rPr lang="en-GB" dirty="0" err="1"/>
              <a:t>rotX</a:t>
            </a:r>
            <a:r>
              <a:rPr lang="en-GB" dirty="0"/>
              <a:t>);</a:t>
            </a:r>
          </a:p>
          <a:p>
            <a:pPr marL="0" indent="0">
              <a:buNone/>
            </a:pPr>
            <a:r>
              <a:rPr lang="en-GB" dirty="0"/>
              <a:t>   </a:t>
            </a:r>
            <a:r>
              <a:rPr lang="en-GB" dirty="0" err="1"/>
              <a:t>rotateY</a:t>
            </a:r>
            <a:r>
              <a:rPr lang="en-GB" dirty="0"/>
              <a:t>(-</a:t>
            </a:r>
            <a:r>
              <a:rPr lang="en-GB" dirty="0" err="1"/>
              <a:t>rotY</a:t>
            </a:r>
            <a:r>
              <a:rPr lang="en-GB" dirty="0"/>
              <a:t>); </a:t>
            </a:r>
          </a:p>
          <a:p>
            <a:pPr marL="0" indent="0">
              <a:buNone/>
            </a:pPr>
            <a:r>
              <a:rPr lang="en-GB" dirty="0"/>
              <a:t>   box(300);</a:t>
            </a:r>
          </a:p>
          <a:p>
            <a:pPr marL="0" indent="0">
              <a:buNone/>
            </a:pPr>
            <a:r>
              <a:rPr lang="en-GB" dirty="0"/>
              <a:t>}</a:t>
            </a:r>
          </a:p>
          <a:p>
            <a:pPr marL="0" indent="0">
              <a:buNone/>
            </a:pPr>
            <a:endParaRPr lang="en-GB" dirty="0"/>
          </a:p>
          <a:p>
            <a:pPr marL="0" indent="0">
              <a:buNone/>
            </a:pPr>
            <a:r>
              <a:rPr lang="en-GB" dirty="0"/>
              <a:t>void </a:t>
            </a:r>
            <a:r>
              <a:rPr lang="en-GB" dirty="0" err="1"/>
              <a:t>mouseDragged</a:t>
            </a:r>
            <a:r>
              <a:rPr lang="en-GB" dirty="0"/>
              <a:t>(){</a:t>
            </a:r>
          </a:p>
          <a:p>
            <a:pPr marL="0" indent="0">
              <a:buNone/>
            </a:pPr>
            <a:r>
              <a:rPr lang="en-GB" dirty="0"/>
              <a:t>    </a:t>
            </a:r>
            <a:r>
              <a:rPr lang="en-GB" dirty="0" err="1"/>
              <a:t>rotY</a:t>
            </a:r>
            <a:r>
              <a:rPr lang="en-GB" dirty="0"/>
              <a:t> -= (</a:t>
            </a:r>
            <a:r>
              <a:rPr lang="en-GB" dirty="0" err="1"/>
              <a:t>mouseX</a:t>
            </a:r>
            <a:r>
              <a:rPr lang="en-GB" dirty="0"/>
              <a:t> - </a:t>
            </a:r>
            <a:r>
              <a:rPr lang="en-GB" dirty="0" err="1"/>
              <a:t>pmouseX</a:t>
            </a:r>
            <a:r>
              <a:rPr lang="en-GB" dirty="0"/>
              <a:t>) * 0.01;</a:t>
            </a:r>
          </a:p>
          <a:p>
            <a:pPr marL="0" indent="0">
              <a:buNone/>
            </a:pPr>
            <a:r>
              <a:rPr lang="en-GB" dirty="0"/>
              <a:t>    </a:t>
            </a:r>
            <a:r>
              <a:rPr lang="en-GB" dirty="0" err="1"/>
              <a:t>rotX</a:t>
            </a:r>
            <a:r>
              <a:rPr lang="en-GB" dirty="0"/>
              <a:t> -= (</a:t>
            </a:r>
            <a:r>
              <a:rPr lang="en-GB" dirty="0" err="1"/>
              <a:t>mouseY</a:t>
            </a:r>
            <a:r>
              <a:rPr lang="en-GB" dirty="0"/>
              <a:t> - </a:t>
            </a:r>
            <a:r>
              <a:rPr lang="en-GB" dirty="0" err="1"/>
              <a:t>pmouseY</a:t>
            </a:r>
            <a:r>
              <a:rPr lang="en-GB" dirty="0"/>
              <a:t>) * 0.01;</a:t>
            </a:r>
          </a:p>
          <a:p>
            <a:pPr marL="0" indent="0">
              <a:buNone/>
            </a:pPr>
            <a:r>
              <a:rPr lang="en-GB" dirty="0"/>
              <a:t>}</a:t>
            </a:r>
          </a:p>
        </p:txBody>
      </p:sp>
    </p:spTree>
    <p:extLst>
      <p:ext uri="{BB962C8B-B14F-4D97-AF65-F5344CB8AC3E}">
        <p14:creationId xmlns:p14="http://schemas.microsoft.com/office/powerpoint/2010/main" val="48764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F484-02BF-6A1E-7D62-3B470B7283F6}"/>
              </a:ext>
            </a:extLst>
          </p:cNvPr>
          <p:cNvSpPr>
            <a:spLocks noGrp="1"/>
          </p:cNvSpPr>
          <p:nvPr>
            <p:ph type="title"/>
          </p:nvPr>
        </p:nvSpPr>
        <p:spPr/>
        <p:txBody>
          <a:bodyPr/>
          <a:lstStyle/>
          <a:p>
            <a:r>
              <a:rPr lang="en-GB" dirty="0"/>
              <a:t>Mouse Controls Output</a:t>
            </a:r>
          </a:p>
        </p:txBody>
      </p:sp>
      <p:sp>
        <p:nvSpPr>
          <p:cNvPr id="3" name="Content Placeholder 2">
            <a:extLst>
              <a:ext uri="{FF2B5EF4-FFF2-40B4-BE49-F238E27FC236}">
                <a16:creationId xmlns:a16="http://schemas.microsoft.com/office/drawing/2014/main" id="{A0B769E1-E6F1-A658-CD59-F7E2445B3A14}"/>
              </a:ext>
            </a:extLst>
          </p:cNvPr>
          <p:cNvSpPr>
            <a:spLocks noGrp="1"/>
          </p:cNvSpPr>
          <p:nvPr>
            <p:ph sz="quarter" idx="13"/>
          </p:nvPr>
        </p:nvSpPr>
        <p:spPr/>
        <p:txBody>
          <a:bodyPr/>
          <a:lstStyle/>
          <a:p>
            <a:r>
              <a:rPr lang="en-GB" dirty="0"/>
              <a:t>Your cube should be able to be moved by your mouse.</a:t>
            </a:r>
          </a:p>
        </p:txBody>
      </p:sp>
      <p:pic>
        <p:nvPicPr>
          <p:cNvPr id="8" name="Picture 7">
            <a:extLst>
              <a:ext uri="{FF2B5EF4-FFF2-40B4-BE49-F238E27FC236}">
                <a16:creationId xmlns:a16="http://schemas.microsoft.com/office/drawing/2014/main" id="{D8AD5D29-A1D1-B0B2-0ADC-26AE9839D91D}"/>
              </a:ext>
            </a:extLst>
          </p:cNvPr>
          <p:cNvPicPr>
            <a:picLocks noChangeAspect="1"/>
          </p:cNvPicPr>
          <p:nvPr/>
        </p:nvPicPr>
        <p:blipFill>
          <a:blip r:embed="rId2"/>
          <a:stretch>
            <a:fillRect/>
          </a:stretch>
        </p:blipFill>
        <p:spPr>
          <a:xfrm>
            <a:off x="1331641" y="1993358"/>
            <a:ext cx="5112568" cy="3515952"/>
          </a:xfrm>
          <a:prstGeom prst="rect">
            <a:avLst/>
          </a:prstGeom>
        </p:spPr>
      </p:pic>
      <p:pic>
        <p:nvPicPr>
          <p:cNvPr id="5" name="Picture 4">
            <a:extLst>
              <a:ext uri="{FF2B5EF4-FFF2-40B4-BE49-F238E27FC236}">
                <a16:creationId xmlns:a16="http://schemas.microsoft.com/office/drawing/2014/main" id="{7CC8997D-FEF6-5C25-2C11-B97FAB595791}"/>
              </a:ext>
            </a:extLst>
          </p:cNvPr>
          <p:cNvPicPr>
            <a:picLocks noChangeAspect="1"/>
          </p:cNvPicPr>
          <p:nvPr/>
        </p:nvPicPr>
        <p:blipFill>
          <a:blip r:embed="rId3"/>
          <a:stretch>
            <a:fillRect/>
          </a:stretch>
        </p:blipFill>
        <p:spPr>
          <a:xfrm>
            <a:off x="1331640" y="1934908"/>
            <a:ext cx="5112569" cy="3517550"/>
          </a:xfrm>
          <a:prstGeom prst="rect">
            <a:avLst/>
          </a:prstGeom>
        </p:spPr>
      </p:pic>
    </p:spTree>
    <p:extLst>
      <p:ext uri="{BB962C8B-B14F-4D97-AF65-F5344CB8AC3E}">
        <p14:creationId xmlns:p14="http://schemas.microsoft.com/office/powerpoint/2010/main" val="189579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37AE-EC88-F8DA-EB22-F0E6E8153582}"/>
              </a:ext>
            </a:extLst>
          </p:cNvPr>
          <p:cNvSpPr>
            <a:spLocks noGrp="1"/>
          </p:cNvSpPr>
          <p:nvPr>
            <p:ph type="title"/>
          </p:nvPr>
        </p:nvSpPr>
        <p:spPr/>
        <p:txBody>
          <a:bodyPr/>
          <a:lstStyle/>
          <a:p>
            <a:r>
              <a:rPr lang="en-GB" dirty="0"/>
              <a:t>Importing Geometry</a:t>
            </a:r>
          </a:p>
        </p:txBody>
      </p:sp>
      <p:sp>
        <p:nvSpPr>
          <p:cNvPr id="3" name="Content Placeholder 2">
            <a:extLst>
              <a:ext uri="{FF2B5EF4-FFF2-40B4-BE49-F238E27FC236}">
                <a16:creationId xmlns:a16="http://schemas.microsoft.com/office/drawing/2014/main" id="{E28F6E9C-E8ED-E451-9DAA-DF4CDA7B92EF}"/>
              </a:ext>
            </a:extLst>
          </p:cNvPr>
          <p:cNvSpPr>
            <a:spLocks noGrp="1"/>
          </p:cNvSpPr>
          <p:nvPr>
            <p:ph sz="quarter" idx="13"/>
          </p:nvPr>
        </p:nvSpPr>
        <p:spPr/>
        <p:txBody>
          <a:bodyPr/>
          <a:lstStyle/>
          <a:p>
            <a:r>
              <a:rPr lang="en-GB" dirty="0"/>
              <a:t>Now either start a new sketch or reuse the one you have.</a:t>
            </a:r>
          </a:p>
          <a:p>
            <a:r>
              <a:rPr lang="en-GB" dirty="0"/>
              <a:t>Not many robots re cube shaped besides a GONK droid or WALL-E, so we need to import some relevant 3d shapes in the form of .OBJ files.</a:t>
            </a:r>
          </a:p>
          <a:p>
            <a:r>
              <a:rPr lang="en-GB" b="0" i="0" dirty="0">
                <a:solidFill>
                  <a:srgbClr val="333333"/>
                </a:solidFill>
                <a:effectLst/>
              </a:rPr>
              <a:t>For the next steps you will have to download the parts in the learning materials alongside these slides.</a:t>
            </a:r>
          </a:p>
          <a:p>
            <a:r>
              <a:rPr lang="en-GB" b="0" i="0" dirty="0">
                <a:solidFill>
                  <a:srgbClr val="333333"/>
                </a:solidFill>
                <a:effectLst/>
              </a:rPr>
              <a:t>Create a new folder in the direction of your sketch file and name it "data". Unpack the 5 </a:t>
            </a:r>
            <a:r>
              <a:rPr lang="en-GB" b="0" i="0" dirty="0" err="1">
                <a:solidFill>
                  <a:srgbClr val="333333"/>
                </a:solidFill>
                <a:effectLst/>
              </a:rPr>
              <a:t>obj</a:t>
            </a:r>
            <a:r>
              <a:rPr lang="en-GB" b="0" i="0" dirty="0">
                <a:solidFill>
                  <a:srgbClr val="333333"/>
                </a:solidFill>
                <a:effectLst/>
              </a:rPr>
              <a:t>-files to that folder.</a:t>
            </a:r>
          </a:p>
          <a:p>
            <a:r>
              <a:rPr lang="en-GB" b="0" i="0" dirty="0">
                <a:solidFill>
                  <a:srgbClr val="333333"/>
                </a:solidFill>
                <a:effectLst/>
              </a:rPr>
              <a:t>We can now import these objects to our sketch by creating a </a:t>
            </a:r>
            <a:r>
              <a:rPr lang="en-GB" b="0" i="0" dirty="0" err="1">
                <a:solidFill>
                  <a:srgbClr val="333333"/>
                </a:solidFill>
                <a:effectLst/>
              </a:rPr>
              <a:t>PShape</a:t>
            </a:r>
            <a:r>
              <a:rPr lang="en-GB" b="0" i="0" dirty="0">
                <a:solidFill>
                  <a:srgbClr val="333333"/>
                </a:solidFill>
                <a:effectLst/>
              </a:rPr>
              <a:t> for each of them and using </a:t>
            </a:r>
            <a:r>
              <a:rPr lang="en-GB" b="0" i="0" dirty="0" err="1">
                <a:solidFill>
                  <a:srgbClr val="333333"/>
                </a:solidFill>
                <a:effectLst/>
              </a:rPr>
              <a:t>loadShape</a:t>
            </a:r>
            <a:r>
              <a:rPr lang="en-GB" b="0" i="0" dirty="0">
                <a:solidFill>
                  <a:srgbClr val="333333"/>
                </a:solidFill>
                <a:effectLst/>
              </a:rPr>
              <a:t>("file") to assign the </a:t>
            </a:r>
            <a:r>
              <a:rPr lang="en-GB" b="0" i="0" dirty="0" err="1">
                <a:solidFill>
                  <a:srgbClr val="333333"/>
                </a:solidFill>
                <a:effectLst/>
              </a:rPr>
              <a:t>obj</a:t>
            </a:r>
            <a:r>
              <a:rPr lang="en-GB" b="0" i="0" dirty="0">
                <a:solidFill>
                  <a:srgbClr val="333333"/>
                </a:solidFill>
                <a:effectLst/>
              </a:rPr>
              <a:t>-file. </a:t>
            </a:r>
          </a:p>
          <a:p>
            <a:r>
              <a:rPr lang="en-GB" b="0" i="0" dirty="0">
                <a:solidFill>
                  <a:srgbClr val="333333"/>
                </a:solidFill>
                <a:effectLst/>
              </a:rPr>
              <a:t>Replace the box with shape(base) and Processing will draw the geometry. </a:t>
            </a:r>
          </a:p>
          <a:p>
            <a:r>
              <a:rPr lang="en-GB" b="0" i="0" dirty="0">
                <a:solidFill>
                  <a:srgbClr val="333333"/>
                </a:solidFill>
                <a:effectLst/>
              </a:rPr>
              <a:t>Depending on the units we will have to scale(factor) the object to better fit the screen. </a:t>
            </a:r>
          </a:p>
          <a:p>
            <a:r>
              <a:rPr lang="en-GB" dirty="0">
                <a:solidFill>
                  <a:srgbClr val="333333"/>
                </a:solidFill>
              </a:rPr>
              <a:t>Add the code on the next 2 slides to your sketch and then click run.</a:t>
            </a:r>
            <a:endParaRPr lang="en-GB" dirty="0"/>
          </a:p>
        </p:txBody>
      </p:sp>
    </p:spTree>
    <p:extLst>
      <p:ext uri="{BB962C8B-B14F-4D97-AF65-F5344CB8AC3E}">
        <p14:creationId xmlns:p14="http://schemas.microsoft.com/office/powerpoint/2010/main" val="206493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Importing Geometry Code 1</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p:txBody>
          <a:bodyPr>
            <a:normAutofit/>
          </a:bodyPr>
          <a:lstStyle/>
          <a:p>
            <a:pPr marL="0" indent="0">
              <a:buNone/>
            </a:pPr>
            <a:r>
              <a:rPr lang="en-GB" dirty="0" err="1"/>
              <a:t>PShape</a:t>
            </a:r>
            <a:r>
              <a:rPr lang="en-GB" dirty="0"/>
              <a:t> base, shoulder, </a:t>
            </a:r>
            <a:r>
              <a:rPr lang="en-GB" dirty="0" err="1"/>
              <a:t>upArm</a:t>
            </a:r>
            <a:r>
              <a:rPr lang="en-GB" dirty="0"/>
              <a:t>, </a:t>
            </a:r>
            <a:r>
              <a:rPr lang="en-GB" dirty="0" err="1"/>
              <a:t>loArm</a:t>
            </a:r>
            <a:r>
              <a:rPr lang="en-GB" dirty="0"/>
              <a:t>, end;</a:t>
            </a:r>
          </a:p>
          <a:p>
            <a:pPr marL="0" indent="0">
              <a:buNone/>
            </a:pPr>
            <a:r>
              <a:rPr lang="en-GB" dirty="0"/>
              <a:t>float </a:t>
            </a:r>
            <a:r>
              <a:rPr lang="en-GB" dirty="0" err="1"/>
              <a:t>rotX</a:t>
            </a:r>
            <a:r>
              <a:rPr lang="en-GB" dirty="0"/>
              <a:t>, </a:t>
            </a:r>
            <a:r>
              <a:rPr lang="en-GB" dirty="0" err="1"/>
              <a:t>rotY</a:t>
            </a:r>
            <a:r>
              <a:rPr lang="en-GB" dirty="0"/>
              <a:t>;</a:t>
            </a:r>
          </a:p>
          <a:p>
            <a:pPr marL="0" indent="0">
              <a:buNone/>
            </a:pPr>
            <a:endParaRPr lang="en-GB" dirty="0"/>
          </a:p>
          <a:p>
            <a:pPr marL="0" indent="0">
              <a:buNone/>
            </a:pPr>
            <a:r>
              <a:rPr lang="en-GB" dirty="0"/>
              <a:t>void setup(){</a:t>
            </a:r>
          </a:p>
          <a:p>
            <a:pPr marL="0" indent="0">
              <a:buNone/>
            </a:pPr>
            <a:r>
              <a:rPr lang="en-GB" dirty="0"/>
              <a:t>    size(1200, 800, OPENGL);</a:t>
            </a:r>
          </a:p>
          <a:p>
            <a:pPr marL="0" indent="0">
              <a:buNone/>
            </a:pPr>
            <a:r>
              <a:rPr lang="en-GB" dirty="0"/>
              <a:t>    </a:t>
            </a:r>
          </a:p>
          <a:p>
            <a:pPr marL="0" indent="0">
              <a:buNone/>
            </a:pPr>
            <a:r>
              <a:rPr lang="en-GB" dirty="0"/>
              <a:t>    base = </a:t>
            </a:r>
            <a:r>
              <a:rPr lang="en-GB" dirty="0" err="1"/>
              <a:t>loadShape</a:t>
            </a:r>
            <a:r>
              <a:rPr lang="en-GB" dirty="0"/>
              <a:t>("r5.obj");</a:t>
            </a:r>
          </a:p>
          <a:p>
            <a:pPr marL="0" indent="0">
              <a:buNone/>
            </a:pPr>
            <a:r>
              <a:rPr lang="en-GB" dirty="0"/>
              <a:t>    shoulder = </a:t>
            </a:r>
            <a:r>
              <a:rPr lang="en-GB" dirty="0" err="1"/>
              <a:t>loadShape</a:t>
            </a:r>
            <a:r>
              <a:rPr lang="en-GB" dirty="0"/>
              <a:t>("r1.obj");</a:t>
            </a:r>
          </a:p>
          <a:p>
            <a:pPr marL="0" indent="0">
              <a:buNone/>
            </a:pPr>
            <a:r>
              <a:rPr lang="en-GB" dirty="0"/>
              <a:t>    </a:t>
            </a:r>
            <a:r>
              <a:rPr lang="en-GB" dirty="0" err="1"/>
              <a:t>upArm</a:t>
            </a:r>
            <a:r>
              <a:rPr lang="en-GB" dirty="0"/>
              <a:t> = </a:t>
            </a:r>
            <a:r>
              <a:rPr lang="en-GB" dirty="0" err="1"/>
              <a:t>loadShape</a:t>
            </a:r>
            <a:r>
              <a:rPr lang="en-GB" dirty="0"/>
              <a:t>("r2.obj");</a:t>
            </a:r>
          </a:p>
          <a:p>
            <a:pPr marL="0" indent="0">
              <a:buNone/>
            </a:pPr>
            <a:r>
              <a:rPr lang="en-GB" dirty="0"/>
              <a:t>    </a:t>
            </a:r>
            <a:r>
              <a:rPr lang="en-GB" dirty="0" err="1"/>
              <a:t>loArm</a:t>
            </a:r>
            <a:r>
              <a:rPr lang="en-GB" dirty="0"/>
              <a:t> = </a:t>
            </a:r>
            <a:r>
              <a:rPr lang="en-GB" dirty="0" err="1"/>
              <a:t>loadShape</a:t>
            </a:r>
            <a:r>
              <a:rPr lang="en-GB" dirty="0"/>
              <a:t>("r3.obj");</a:t>
            </a:r>
          </a:p>
          <a:p>
            <a:pPr marL="0" indent="0">
              <a:buNone/>
            </a:pPr>
            <a:r>
              <a:rPr lang="en-GB" dirty="0"/>
              <a:t>    end = </a:t>
            </a:r>
            <a:r>
              <a:rPr lang="en-GB" dirty="0" err="1"/>
              <a:t>loadShape</a:t>
            </a:r>
            <a:r>
              <a:rPr lang="en-GB" dirty="0"/>
              <a:t>("r4.obj");</a:t>
            </a:r>
          </a:p>
          <a:p>
            <a:pPr marL="0" indent="0">
              <a:buNone/>
            </a:pPr>
            <a:r>
              <a:rPr lang="en-GB" dirty="0"/>
              <a:t>}</a:t>
            </a:r>
          </a:p>
        </p:txBody>
      </p:sp>
    </p:spTree>
    <p:extLst>
      <p:ext uri="{BB962C8B-B14F-4D97-AF65-F5344CB8AC3E}">
        <p14:creationId xmlns:p14="http://schemas.microsoft.com/office/powerpoint/2010/main" val="127314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Importing Geometry Code 2</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a:xfrm>
            <a:off x="634954" y="1057300"/>
            <a:ext cx="7924800" cy="4248472"/>
          </a:xfrm>
        </p:spPr>
        <p:txBody>
          <a:bodyPr>
            <a:normAutofit fontScale="77500" lnSpcReduction="20000"/>
          </a:bodyPr>
          <a:lstStyle/>
          <a:p>
            <a:pPr marL="0" indent="0">
              <a:buNone/>
            </a:pPr>
            <a:r>
              <a:rPr lang="en-GB" dirty="0"/>
              <a:t>void draw(){  </a:t>
            </a:r>
          </a:p>
          <a:p>
            <a:pPr marL="0" indent="0">
              <a:buNone/>
            </a:pPr>
            <a:r>
              <a:rPr lang="en-GB" dirty="0"/>
              <a:t>   background(32);</a:t>
            </a:r>
          </a:p>
          <a:p>
            <a:pPr marL="0" indent="0">
              <a:buNone/>
            </a:pPr>
            <a:r>
              <a:rPr lang="en-GB" dirty="0"/>
              <a:t>   smooth();</a:t>
            </a:r>
          </a:p>
          <a:p>
            <a:pPr marL="0" indent="0">
              <a:buNone/>
            </a:pPr>
            <a:r>
              <a:rPr lang="en-GB" dirty="0"/>
              <a:t>   lights();</a:t>
            </a:r>
          </a:p>
          <a:p>
            <a:pPr marL="0" indent="0">
              <a:buNone/>
            </a:pPr>
            <a:r>
              <a:rPr lang="en-GB" dirty="0"/>
              <a:t>   </a:t>
            </a:r>
          </a:p>
          <a:p>
            <a:pPr marL="0" indent="0">
              <a:buNone/>
            </a:pPr>
            <a:r>
              <a:rPr lang="en-GB" dirty="0"/>
              <a:t>   </a:t>
            </a:r>
            <a:r>
              <a:rPr lang="en-GB" dirty="0" err="1"/>
              <a:t>noStroke</a:t>
            </a:r>
            <a:r>
              <a:rPr lang="en-GB" dirty="0"/>
              <a:t>();</a:t>
            </a:r>
          </a:p>
          <a:p>
            <a:pPr marL="0" indent="0">
              <a:buNone/>
            </a:pPr>
            <a:r>
              <a:rPr lang="en-GB" dirty="0"/>
              <a:t>   </a:t>
            </a:r>
          </a:p>
          <a:p>
            <a:pPr marL="0" indent="0">
              <a:buNone/>
            </a:pPr>
            <a:r>
              <a:rPr lang="en-GB" dirty="0"/>
              <a:t>   translate(width/2,height/2);</a:t>
            </a:r>
          </a:p>
          <a:p>
            <a:pPr marL="0" indent="0">
              <a:buNone/>
            </a:pPr>
            <a:r>
              <a:rPr lang="en-GB" dirty="0"/>
              <a:t>   scale(-4);</a:t>
            </a:r>
          </a:p>
          <a:p>
            <a:pPr marL="0" indent="0">
              <a:buNone/>
            </a:pPr>
            <a:r>
              <a:rPr lang="en-GB" dirty="0"/>
              <a:t>   translate(0,-40,0);</a:t>
            </a:r>
          </a:p>
          <a:p>
            <a:pPr marL="0" indent="0">
              <a:buNone/>
            </a:pPr>
            <a:r>
              <a:rPr lang="en-GB" dirty="0"/>
              <a:t>   </a:t>
            </a:r>
            <a:r>
              <a:rPr lang="en-GB" dirty="0" err="1"/>
              <a:t>rotateX</a:t>
            </a:r>
            <a:r>
              <a:rPr lang="en-GB" dirty="0"/>
              <a:t>(</a:t>
            </a:r>
            <a:r>
              <a:rPr lang="en-GB" dirty="0" err="1"/>
              <a:t>rotX</a:t>
            </a:r>
            <a:r>
              <a:rPr lang="en-GB" dirty="0"/>
              <a:t>);</a:t>
            </a:r>
          </a:p>
          <a:p>
            <a:pPr marL="0" indent="0">
              <a:buNone/>
            </a:pPr>
            <a:r>
              <a:rPr lang="en-GB" dirty="0"/>
              <a:t>   </a:t>
            </a:r>
            <a:r>
              <a:rPr lang="en-GB" dirty="0" err="1"/>
              <a:t>rotateY</a:t>
            </a:r>
            <a:r>
              <a:rPr lang="en-GB" dirty="0"/>
              <a:t>(-</a:t>
            </a:r>
            <a:r>
              <a:rPr lang="en-GB" dirty="0" err="1"/>
              <a:t>rotY</a:t>
            </a:r>
            <a:r>
              <a:rPr lang="en-GB" dirty="0"/>
              <a:t>);    </a:t>
            </a:r>
          </a:p>
          <a:p>
            <a:pPr marL="0" indent="0">
              <a:buNone/>
            </a:pPr>
            <a:r>
              <a:rPr lang="en-GB" dirty="0"/>
              <a:t>     shape(base);</a:t>
            </a:r>
          </a:p>
          <a:p>
            <a:pPr marL="0" indent="0">
              <a:buNone/>
            </a:pPr>
            <a:r>
              <a:rPr lang="en-GB" dirty="0"/>
              <a:t>}</a:t>
            </a:r>
          </a:p>
          <a:p>
            <a:pPr marL="0" indent="0">
              <a:buNone/>
            </a:pPr>
            <a:endParaRPr lang="en-GB" dirty="0"/>
          </a:p>
          <a:p>
            <a:pPr marL="0" indent="0">
              <a:buNone/>
            </a:pPr>
            <a:r>
              <a:rPr lang="en-GB" dirty="0"/>
              <a:t>void </a:t>
            </a:r>
            <a:r>
              <a:rPr lang="en-GB" dirty="0" err="1"/>
              <a:t>mouseDragged</a:t>
            </a:r>
            <a:r>
              <a:rPr lang="en-GB" dirty="0"/>
              <a:t>(){</a:t>
            </a:r>
          </a:p>
          <a:p>
            <a:pPr marL="0" indent="0">
              <a:buNone/>
            </a:pPr>
            <a:r>
              <a:rPr lang="en-GB" dirty="0"/>
              <a:t>    </a:t>
            </a:r>
            <a:r>
              <a:rPr lang="en-GB" dirty="0" err="1"/>
              <a:t>rotY</a:t>
            </a:r>
            <a:r>
              <a:rPr lang="en-GB" dirty="0"/>
              <a:t> -= (</a:t>
            </a:r>
            <a:r>
              <a:rPr lang="en-GB" dirty="0" err="1"/>
              <a:t>mouseX</a:t>
            </a:r>
            <a:r>
              <a:rPr lang="en-GB" dirty="0"/>
              <a:t> - </a:t>
            </a:r>
            <a:r>
              <a:rPr lang="en-GB" dirty="0" err="1"/>
              <a:t>pmouseX</a:t>
            </a:r>
            <a:r>
              <a:rPr lang="en-GB" dirty="0"/>
              <a:t>) * 0.01;</a:t>
            </a:r>
          </a:p>
          <a:p>
            <a:pPr marL="0" indent="0">
              <a:buNone/>
            </a:pPr>
            <a:r>
              <a:rPr lang="en-GB" dirty="0"/>
              <a:t>    </a:t>
            </a:r>
            <a:r>
              <a:rPr lang="en-GB" dirty="0" err="1"/>
              <a:t>rotX</a:t>
            </a:r>
            <a:r>
              <a:rPr lang="en-GB" dirty="0"/>
              <a:t> -= (</a:t>
            </a:r>
            <a:r>
              <a:rPr lang="en-GB" dirty="0" err="1"/>
              <a:t>mouseY</a:t>
            </a:r>
            <a:r>
              <a:rPr lang="en-GB" dirty="0"/>
              <a:t> - </a:t>
            </a:r>
            <a:r>
              <a:rPr lang="en-GB" dirty="0" err="1"/>
              <a:t>pmouseY</a:t>
            </a:r>
            <a:r>
              <a:rPr lang="en-GB" dirty="0"/>
              <a:t>) * 0.01;</a:t>
            </a:r>
          </a:p>
          <a:p>
            <a:pPr marL="0" indent="0">
              <a:buNone/>
            </a:pPr>
            <a:r>
              <a:rPr lang="en-GB" dirty="0"/>
              <a:t>}</a:t>
            </a:r>
          </a:p>
        </p:txBody>
      </p:sp>
    </p:spTree>
    <p:extLst>
      <p:ext uri="{BB962C8B-B14F-4D97-AF65-F5344CB8AC3E}">
        <p14:creationId xmlns:p14="http://schemas.microsoft.com/office/powerpoint/2010/main" val="394857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F484-02BF-6A1E-7D62-3B470B7283F6}"/>
              </a:ext>
            </a:extLst>
          </p:cNvPr>
          <p:cNvSpPr>
            <a:spLocks noGrp="1"/>
          </p:cNvSpPr>
          <p:nvPr>
            <p:ph type="title"/>
          </p:nvPr>
        </p:nvSpPr>
        <p:spPr/>
        <p:txBody>
          <a:bodyPr/>
          <a:lstStyle/>
          <a:p>
            <a:r>
              <a:rPr lang="en-GB" dirty="0"/>
              <a:t>Importing Geometry Output</a:t>
            </a:r>
          </a:p>
        </p:txBody>
      </p:sp>
      <p:sp>
        <p:nvSpPr>
          <p:cNvPr id="3" name="Content Placeholder 2">
            <a:extLst>
              <a:ext uri="{FF2B5EF4-FFF2-40B4-BE49-F238E27FC236}">
                <a16:creationId xmlns:a16="http://schemas.microsoft.com/office/drawing/2014/main" id="{A0B769E1-E6F1-A658-CD59-F7E2445B3A14}"/>
              </a:ext>
            </a:extLst>
          </p:cNvPr>
          <p:cNvSpPr>
            <a:spLocks noGrp="1"/>
          </p:cNvSpPr>
          <p:nvPr>
            <p:ph sz="quarter" idx="13"/>
          </p:nvPr>
        </p:nvSpPr>
        <p:spPr/>
        <p:txBody>
          <a:bodyPr/>
          <a:lstStyle/>
          <a:p>
            <a:r>
              <a:rPr lang="en-GB" dirty="0"/>
              <a:t>You should see something like this.</a:t>
            </a:r>
          </a:p>
        </p:txBody>
      </p:sp>
      <p:pic>
        <p:nvPicPr>
          <p:cNvPr id="6" name="Picture 5">
            <a:extLst>
              <a:ext uri="{FF2B5EF4-FFF2-40B4-BE49-F238E27FC236}">
                <a16:creationId xmlns:a16="http://schemas.microsoft.com/office/drawing/2014/main" id="{94CFB5F8-FFD2-FC4C-72F6-9C6987EB73BB}"/>
              </a:ext>
            </a:extLst>
          </p:cNvPr>
          <p:cNvPicPr>
            <a:picLocks noChangeAspect="1"/>
          </p:cNvPicPr>
          <p:nvPr/>
        </p:nvPicPr>
        <p:blipFill>
          <a:blip r:embed="rId2"/>
          <a:stretch>
            <a:fillRect/>
          </a:stretch>
        </p:blipFill>
        <p:spPr>
          <a:xfrm>
            <a:off x="1115616" y="1417340"/>
            <a:ext cx="6516216" cy="3934214"/>
          </a:xfrm>
          <a:prstGeom prst="rect">
            <a:avLst/>
          </a:prstGeom>
        </p:spPr>
      </p:pic>
    </p:spTree>
    <p:extLst>
      <p:ext uri="{BB962C8B-B14F-4D97-AF65-F5344CB8AC3E}">
        <p14:creationId xmlns:p14="http://schemas.microsoft.com/office/powerpoint/2010/main" val="118996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37AE-EC88-F8DA-EB22-F0E6E8153582}"/>
              </a:ext>
            </a:extLst>
          </p:cNvPr>
          <p:cNvSpPr>
            <a:spLocks noGrp="1"/>
          </p:cNvSpPr>
          <p:nvPr>
            <p:ph type="title"/>
          </p:nvPr>
        </p:nvSpPr>
        <p:spPr/>
        <p:txBody>
          <a:bodyPr/>
          <a:lstStyle/>
          <a:p>
            <a:r>
              <a:rPr lang="en-GB" dirty="0"/>
              <a:t>Joining things together</a:t>
            </a:r>
          </a:p>
        </p:txBody>
      </p:sp>
      <p:sp>
        <p:nvSpPr>
          <p:cNvPr id="3" name="Content Placeholder 2">
            <a:extLst>
              <a:ext uri="{FF2B5EF4-FFF2-40B4-BE49-F238E27FC236}">
                <a16:creationId xmlns:a16="http://schemas.microsoft.com/office/drawing/2014/main" id="{E28F6E9C-E8ED-E451-9DAA-DF4CDA7B92EF}"/>
              </a:ext>
            </a:extLst>
          </p:cNvPr>
          <p:cNvSpPr>
            <a:spLocks noGrp="1"/>
          </p:cNvSpPr>
          <p:nvPr>
            <p:ph sz="quarter" idx="13"/>
          </p:nvPr>
        </p:nvSpPr>
        <p:spPr/>
        <p:txBody>
          <a:bodyPr/>
          <a:lstStyle/>
          <a:p>
            <a:r>
              <a:rPr lang="en-GB" dirty="0"/>
              <a:t>Now either start a new sketch or reuse the one you have.</a:t>
            </a:r>
          </a:p>
          <a:p>
            <a:r>
              <a:rPr lang="en-GB" b="0" i="0" dirty="0">
                <a:solidFill>
                  <a:srgbClr val="333333"/>
                </a:solidFill>
                <a:effectLst/>
              </a:rPr>
              <a:t>Now to assemble the parts we have imported.</a:t>
            </a:r>
          </a:p>
          <a:p>
            <a:r>
              <a:rPr lang="en-GB" b="0" i="0" dirty="0">
                <a:solidFill>
                  <a:srgbClr val="333333"/>
                </a:solidFill>
                <a:effectLst/>
              </a:rPr>
              <a:t>Use the translate/rotate functions to position the parts. Translation and rotation values will always add up. That means that all parts are in a chain where each link is moved relatively to its predecessor.</a:t>
            </a:r>
          </a:p>
          <a:p>
            <a:r>
              <a:rPr lang="en-GB" b="0" i="0" dirty="0">
                <a:solidFill>
                  <a:srgbClr val="333333"/>
                </a:solidFill>
                <a:effectLst/>
              </a:rPr>
              <a:t>If you are using your own robot parts you can find the right translation values in the cad file. If the base is 60mm high you have to translate the next part 60 units and so on. Rotation values are in radians and sometimes it will take a few attempts to find the right ones.</a:t>
            </a:r>
          </a:p>
          <a:p>
            <a:r>
              <a:rPr lang="en-GB" b="0" i="0" dirty="0">
                <a:solidFill>
                  <a:srgbClr val="333333"/>
                </a:solidFill>
                <a:effectLst/>
              </a:rPr>
              <a:t>By defining three rotation values as variables we will be able to move the joints in the next step.</a:t>
            </a:r>
          </a:p>
          <a:p>
            <a:r>
              <a:rPr lang="en-GB" b="0" i="0" dirty="0">
                <a:solidFill>
                  <a:srgbClr val="333333"/>
                </a:solidFill>
                <a:effectLst/>
              </a:rPr>
              <a:t>If you export your </a:t>
            </a:r>
            <a:r>
              <a:rPr lang="en-GB" b="0" i="0" dirty="0" err="1">
                <a:solidFill>
                  <a:srgbClr val="333333"/>
                </a:solidFill>
                <a:effectLst/>
              </a:rPr>
              <a:t>obj</a:t>
            </a:r>
            <a:r>
              <a:rPr lang="en-GB" b="0" i="0" dirty="0">
                <a:solidFill>
                  <a:srgbClr val="333333"/>
                </a:solidFill>
                <a:effectLst/>
              </a:rPr>
              <a:t>-files from a CAD software there will be a second </a:t>
            </a:r>
            <a:r>
              <a:rPr lang="en-GB" b="0" i="0" dirty="0" err="1">
                <a:solidFill>
                  <a:srgbClr val="333333"/>
                </a:solidFill>
                <a:effectLst/>
              </a:rPr>
              <a:t>mtl</a:t>
            </a:r>
            <a:r>
              <a:rPr lang="en-GB" b="0" i="0" dirty="0">
                <a:solidFill>
                  <a:srgbClr val="333333"/>
                </a:solidFill>
                <a:effectLst/>
              </a:rPr>
              <a:t>-file containing the </a:t>
            </a:r>
            <a:r>
              <a:rPr lang="en-GB" b="0" i="0" dirty="0" err="1">
                <a:solidFill>
                  <a:srgbClr val="333333"/>
                </a:solidFill>
                <a:effectLst/>
              </a:rPr>
              <a:t>color</a:t>
            </a:r>
            <a:r>
              <a:rPr lang="en-GB" b="0" i="0" dirty="0">
                <a:solidFill>
                  <a:srgbClr val="333333"/>
                </a:solidFill>
                <a:effectLst/>
              </a:rPr>
              <a:t> settings and Processing will render it that way. </a:t>
            </a:r>
          </a:p>
          <a:p>
            <a:r>
              <a:rPr lang="en-GB" b="0" i="0" dirty="0">
                <a:solidFill>
                  <a:srgbClr val="333333"/>
                </a:solidFill>
                <a:effectLst/>
              </a:rPr>
              <a:t>If not, </a:t>
            </a:r>
            <a:r>
              <a:rPr lang="en-GB" b="0" i="0" dirty="0" err="1">
                <a:solidFill>
                  <a:srgbClr val="333333"/>
                </a:solidFill>
                <a:effectLst/>
              </a:rPr>
              <a:t>disableStyle</a:t>
            </a:r>
            <a:r>
              <a:rPr lang="en-GB" b="0" i="0" dirty="0">
                <a:solidFill>
                  <a:srgbClr val="333333"/>
                </a:solidFill>
                <a:effectLst/>
              </a:rPr>
              <a:t>() can be used to render objects with the standard fill/stroke setting.</a:t>
            </a:r>
            <a:br>
              <a:rPr lang="en-GB" dirty="0"/>
            </a:br>
            <a:endParaRPr lang="en-GB" b="0" i="0" dirty="0">
              <a:solidFill>
                <a:srgbClr val="333333"/>
              </a:solidFill>
              <a:effectLst/>
            </a:endParaRPr>
          </a:p>
          <a:p>
            <a:r>
              <a:rPr lang="en-GB" dirty="0">
                <a:solidFill>
                  <a:srgbClr val="333333"/>
                </a:solidFill>
              </a:rPr>
              <a:t>Add the code on the next 2 slides to your sketch and then click run.</a:t>
            </a:r>
            <a:endParaRPr lang="en-GB" dirty="0"/>
          </a:p>
        </p:txBody>
      </p:sp>
    </p:spTree>
    <p:extLst>
      <p:ext uri="{BB962C8B-B14F-4D97-AF65-F5344CB8AC3E}">
        <p14:creationId xmlns:p14="http://schemas.microsoft.com/office/powerpoint/2010/main" val="411657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Joining things together Code 1</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p:txBody>
          <a:bodyPr>
            <a:normAutofit fontScale="92500" lnSpcReduction="20000"/>
          </a:bodyPr>
          <a:lstStyle/>
          <a:p>
            <a:pPr marL="0" indent="0">
              <a:buNone/>
            </a:pPr>
            <a:r>
              <a:rPr lang="en-GB" dirty="0" err="1"/>
              <a:t>PShape</a:t>
            </a:r>
            <a:r>
              <a:rPr lang="en-GB" dirty="0"/>
              <a:t> base, shoulder, </a:t>
            </a:r>
            <a:r>
              <a:rPr lang="en-GB" dirty="0" err="1"/>
              <a:t>upArm</a:t>
            </a:r>
            <a:r>
              <a:rPr lang="en-GB" dirty="0"/>
              <a:t>, </a:t>
            </a:r>
            <a:r>
              <a:rPr lang="en-GB" dirty="0" err="1"/>
              <a:t>loArm</a:t>
            </a:r>
            <a:r>
              <a:rPr lang="en-GB" dirty="0"/>
              <a:t>, end;</a:t>
            </a:r>
          </a:p>
          <a:p>
            <a:pPr marL="0" indent="0">
              <a:buNone/>
            </a:pPr>
            <a:r>
              <a:rPr lang="en-GB" dirty="0"/>
              <a:t>float </a:t>
            </a:r>
            <a:r>
              <a:rPr lang="en-GB" dirty="0" err="1"/>
              <a:t>rotX</a:t>
            </a:r>
            <a:r>
              <a:rPr lang="en-GB" dirty="0"/>
              <a:t>, </a:t>
            </a:r>
            <a:r>
              <a:rPr lang="en-GB" dirty="0" err="1"/>
              <a:t>rotY</a:t>
            </a:r>
            <a:r>
              <a:rPr lang="en-GB" dirty="0"/>
              <a:t>;</a:t>
            </a:r>
          </a:p>
          <a:p>
            <a:pPr marL="0" indent="0">
              <a:buNone/>
            </a:pPr>
            <a:r>
              <a:rPr lang="en-GB" dirty="0"/>
              <a:t>float alpha = -1, beta = -2, gamma;</a:t>
            </a:r>
          </a:p>
          <a:p>
            <a:pPr marL="0" indent="0">
              <a:buNone/>
            </a:pPr>
            <a:endParaRPr lang="en-GB" dirty="0"/>
          </a:p>
          <a:p>
            <a:pPr marL="0" indent="0">
              <a:buNone/>
            </a:pPr>
            <a:r>
              <a:rPr lang="en-GB" dirty="0"/>
              <a:t>void setup(){</a:t>
            </a:r>
          </a:p>
          <a:p>
            <a:pPr marL="0" indent="0">
              <a:buNone/>
            </a:pPr>
            <a:r>
              <a:rPr lang="en-GB" dirty="0"/>
              <a:t>    size(1200, 800, OPENGL);</a:t>
            </a:r>
          </a:p>
          <a:p>
            <a:pPr marL="0" indent="0">
              <a:buNone/>
            </a:pPr>
            <a:r>
              <a:rPr lang="en-GB" dirty="0"/>
              <a:t>    </a:t>
            </a:r>
          </a:p>
          <a:p>
            <a:pPr marL="0" indent="0">
              <a:buNone/>
            </a:pPr>
            <a:r>
              <a:rPr lang="en-GB" dirty="0"/>
              <a:t>    base = </a:t>
            </a:r>
            <a:r>
              <a:rPr lang="en-GB" dirty="0" err="1"/>
              <a:t>loadShape</a:t>
            </a:r>
            <a:r>
              <a:rPr lang="en-GB" dirty="0"/>
              <a:t>("r5.obj");</a:t>
            </a:r>
          </a:p>
          <a:p>
            <a:pPr marL="0" indent="0">
              <a:buNone/>
            </a:pPr>
            <a:r>
              <a:rPr lang="en-GB" dirty="0"/>
              <a:t>    shoulder = </a:t>
            </a:r>
            <a:r>
              <a:rPr lang="en-GB" dirty="0" err="1"/>
              <a:t>loadShape</a:t>
            </a:r>
            <a:r>
              <a:rPr lang="en-GB" dirty="0"/>
              <a:t>("r1.obj");</a:t>
            </a:r>
          </a:p>
          <a:p>
            <a:pPr marL="0" indent="0">
              <a:buNone/>
            </a:pPr>
            <a:r>
              <a:rPr lang="en-GB" dirty="0"/>
              <a:t>    </a:t>
            </a:r>
            <a:r>
              <a:rPr lang="en-GB" dirty="0" err="1"/>
              <a:t>upArm</a:t>
            </a:r>
            <a:r>
              <a:rPr lang="en-GB" dirty="0"/>
              <a:t> = </a:t>
            </a:r>
            <a:r>
              <a:rPr lang="en-GB" dirty="0" err="1"/>
              <a:t>loadShape</a:t>
            </a:r>
            <a:r>
              <a:rPr lang="en-GB" dirty="0"/>
              <a:t>("r2.obj");</a:t>
            </a:r>
          </a:p>
          <a:p>
            <a:pPr marL="0" indent="0">
              <a:buNone/>
            </a:pPr>
            <a:r>
              <a:rPr lang="en-GB" dirty="0"/>
              <a:t>    </a:t>
            </a:r>
            <a:r>
              <a:rPr lang="en-GB" dirty="0" err="1"/>
              <a:t>loArm</a:t>
            </a:r>
            <a:r>
              <a:rPr lang="en-GB" dirty="0"/>
              <a:t> = </a:t>
            </a:r>
            <a:r>
              <a:rPr lang="en-GB" dirty="0" err="1"/>
              <a:t>loadShape</a:t>
            </a:r>
            <a:r>
              <a:rPr lang="en-GB" dirty="0"/>
              <a:t>("r3.obj");</a:t>
            </a:r>
          </a:p>
          <a:p>
            <a:pPr marL="0" indent="0">
              <a:buNone/>
            </a:pPr>
            <a:r>
              <a:rPr lang="en-GB" dirty="0"/>
              <a:t>    end = </a:t>
            </a:r>
            <a:r>
              <a:rPr lang="en-GB" dirty="0" err="1"/>
              <a:t>loadShape</a:t>
            </a:r>
            <a:r>
              <a:rPr lang="en-GB" dirty="0"/>
              <a:t>("r4.obj");</a:t>
            </a:r>
          </a:p>
          <a:p>
            <a:pPr marL="0" indent="0">
              <a:buNone/>
            </a:pPr>
            <a:r>
              <a:rPr lang="en-GB" dirty="0"/>
              <a:t>    </a:t>
            </a:r>
          </a:p>
          <a:p>
            <a:pPr marL="0" indent="0">
              <a:buNone/>
            </a:pPr>
            <a:r>
              <a:rPr lang="en-GB" dirty="0"/>
              <a:t>    </a:t>
            </a:r>
            <a:r>
              <a:rPr lang="en-GB" dirty="0" err="1"/>
              <a:t>shoulder.disableStyle</a:t>
            </a:r>
            <a:r>
              <a:rPr lang="en-GB" dirty="0"/>
              <a:t>();</a:t>
            </a:r>
          </a:p>
          <a:p>
            <a:pPr marL="0" indent="0">
              <a:buNone/>
            </a:pPr>
            <a:r>
              <a:rPr lang="en-GB" dirty="0"/>
              <a:t>    </a:t>
            </a:r>
            <a:r>
              <a:rPr lang="en-GB" dirty="0" err="1"/>
              <a:t>upArm.disableStyle</a:t>
            </a:r>
            <a:r>
              <a:rPr lang="en-GB" dirty="0"/>
              <a:t>();</a:t>
            </a:r>
          </a:p>
          <a:p>
            <a:pPr marL="0" indent="0">
              <a:buNone/>
            </a:pPr>
            <a:r>
              <a:rPr lang="en-GB" dirty="0"/>
              <a:t>    </a:t>
            </a:r>
            <a:r>
              <a:rPr lang="en-GB" dirty="0" err="1"/>
              <a:t>loArm.disableStyle</a:t>
            </a:r>
            <a:r>
              <a:rPr lang="en-GB" dirty="0"/>
              <a:t>(); </a:t>
            </a:r>
          </a:p>
          <a:p>
            <a:pPr marL="0" indent="0">
              <a:buNone/>
            </a:pPr>
            <a:r>
              <a:rPr lang="en-GB" dirty="0"/>
              <a:t>}</a:t>
            </a:r>
          </a:p>
        </p:txBody>
      </p:sp>
    </p:spTree>
    <p:extLst>
      <p:ext uri="{BB962C8B-B14F-4D97-AF65-F5344CB8AC3E}">
        <p14:creationId xmlns:p14="http://schemas.microsoft.com/office/powerpoint/2010/main" val="45816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Joining things together Code 2</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a:xfrm>
            <a:off x="634953" y="1057300"/>
            <a:ext cx="3721023" cy="4248472"/>
          </a:xfrm>
        </p:spPr>
        <p:txBody>
          <a:bodyPr>
            <a:noAutofit/>
          </a:bodyPr>
          <a:lstStyle/>
          <a:p>
            <a:pPr marL="0" indent="0">
              <a:buNone/>
            </a:pPr>
            <a:r>
              <a:rPr lang="en-GB" sz="1100" dirty="0"/>
              <a:t>void draw(){  </a:t>
            </a:r>
          </a:p>
          <a:p>
            <a:pPr marL="0" indent="0">
              <a:buNone/>
            </a:pPr>
            <a:r>
              <a:rPr lang="en-GB" sz="1100" dirty="0"/>
              <a:t>   background(32);</a:t>
            </a:r>
          </a:p>
          <a:p>
            <a:pPr marL="0" indent="0">
              <a:buNone/>
            </a:pPr>
            <a:r>
              <a:rPr lang="en-GB" sz="1100" dirty="0"/>
              <a:t>   smooth();</a:t>
            </a:r>
          </a:p>
          <a:p>
            <a:pPr marL="0" indent="0">
              <a:buNone/>
            </a:pPr>
            <a:r>
              <a:rPr lang="en-GB" sz="1100" dirty="0"/>
              <a:t>   lights();</a:t>
            </a:r>
          </a:p>
          <a:p>
            <a:pPr marL="0" indent="0">
              <a:buNone/>
            </a:pPr>
            <a:r>
              <a:rPr lang="en-GB" sz="1100" dirty="0"/>
              <a:t>   </a:t>
            </a:r>
          </a:p>
          <a:p>
            <a:pPr marL="0" indent="0">
              <a:buNone/>
            </a:pPr>
            <a:r>
              <a:rPr lang="en-GB" sz="1100" dirty="0"/>
              <a:t>   fill(#FFE308); </a:t>
            </a:r>
          </a:p>
          <a:p>
            <a:pPr marL="0" indent="0">
              <a:buNone/>
            </a:pPr>
            <a:r>
              <a:rPr lang="en-GB" sz="1100" dirty="0"/>
              <a:t>   </a:t>
            </a:r>
            <a:r>
              <a:rPr lang="en-GB" sz="1100" dirty="0" err="1"/>
              <a:t>noStroke</a:t>
            </a:r>
            <a:r>
              <a:rPr lang="en-GB" sz="1100" dirty="0"/>
              <a:t>();</a:t>
            </a:r>
          </a:p>
          <a:p>
            <a:pPr marL="0" indent="0">
              <a:buNone/>
            </a:pPr>
            <a:r>
              <a:rPr lang="en-GB" sz="1100" dirty="0"/>
              <a:t>   </a:t>
            </a:r>
          </a:p>
          <a:p>
            <a:pPr marL="0" indent="0">
              <a:buNone/>
            </a:pPr>
            <a:r>
              <a:rPr lang="en-GB" sz="1100" dirty="0"/>
              <a:t>   translate(width/2,height/2);</a:t>
            </a:r>
          </a:p>
          <a:p>
            <a:pPr marL="0" indent="0">
              <a:buNone/>
            </a:pPr>
            <a:r>
              <a:rPr lang="en-GB" sz="1100" dirty="0"/>
              <a:t>   scale(-4);</a:t>
            </a:r>
          </a:p>
          <a:p>
            <a:pPr marL="0" indent="0">
              <a:buNone/>
            </a:pPr>
            <a:r>
              <a:rPr lang="en-GB" sz="1100" dirty="0"/>
              <a:t>   translate(0,-40,0);</a:t>
            </a:r>
          </a:p>
          <a:p>
            <a:pPr marL="0" indent="0">
              <a:buNone/>
            </a:pPr>
            <a:r>
              <a:rPr lang="en-GB" sz="1100" dirty="0"/>
              <a:t>   </a:t>
            </a:r>
            <a:r>
              <a:rPr lang="en-GB" sz="1100" dirty="0" err="1"/>
              <a:t>rotateX</a:t>
            </a:r>
            <a:r>
              <a:rPr lang="en-GB" sz="1100" dirty="0"/>
              <a:t>(</a:t>
            </a:r>
            <a:r>
              <a:rPr lang="en-GB" sz="1100" dirty="0" err="1"/>
              <a:t>rotX</a:t>
            </a:r>
            <a:r>
              <a:rPr lang="en-GB" sz="1100" dirty="0"/>
              <a:t>);</a:t>
            </a:r>
          </a:p>
          <a:p>
            <a:pPr marL="0" indent="0">
              <a:buNone/>
            </a:pPr>
            <a:r>
              <a:rPr lang="en-GB" sz="1100" dirty="0"/>
              <a:t>   </a:t>
            </a:r>
            <a:r>
              <a:rPr lang="en-GB" sz="1100" dirty="0" err="1"/>
              <a:t>rotateY</a:t>
            </a:r>
            <a:r>
              <a:rPr lang="en-GB" sz="1100" dirty="0"/>
              <a:t>(-</a:t>
            </a:r>
            <a:r>
              <a:rPr lang="en-GB" sz="1100" dirty="0" err="1"/>
              <a:t>rotY</a:t>
            </a:r>
            <a:r>
              <a:rPr lang="en-GB" sz="1100" dirty="0"/>
              <a:t>);    </a:t>
            </a:r>
          </a:p>
          <a:p>
            <a:pPr marL="0" indent="0">
              <a:buNone/>
            </a:pPr>
            <a:r>
              <a:rPr lang="en-GB" sz="1100" dirty="0"/>
              <a:t>     shape(base);</a:t>
            </a:r>
          </a:p>
          <a:p>
            <a:pPr marL="0" indent="0">
              <a:buNone/>
            </a:pPr>
            <a:r>
              <a:rPr lang="en-GB" sz="1100" dirty="0"/>
              <a:t>     </a:t>
            </a:r>
          </a:p>
          <a:p>
            <a:pPr marL="0" indent="0">
              <a:buNone/>
            </a:pPr>
            <a:r>
              <a:rPr lang="en-GB" sz="1100" dirty="0"/>
              <a:t>   </a:t>
            </a:r>
          </a:p>
        </p:txBody>
      </p:sp>
      <p:sp>
        <p:nvSpPr>
          <p:cNvPr id="5" name="Content Placeholder 2">
            <a:extLst>
              <a:ext uri="{FF2B5EF4-FFF2-40B4-BE49-F238E27FC236}">
                <a16:creationId xmlns:a16="http://schemas.microsoft.com/office/drawing/2014/main" id="{9B70B0F6-04F2-8393-F2D0-9F95E40FBFED}"/>
              </a:ext>
            </a:extLst>
          </p:cNvPr>
          <p:cNvSpPr txBox="1">
            <a:spLocks/>
          </p:cNvSpPr>
          <p:nvPr/>
        </p:nvSpPr>
        <p:spPr>
          <a:xfrm>
            <a:off x="4788024" y="1057300"/>
            <a:ext cx="2784918" cy="4248472"/>
          </a:xfrm>
          <a:prstGeom prst="rect">
            <a:avLst/>
          </a:prstGeom>
        </p:spPr>
        <p:txBody>
          <a:bodyPr vert="horz" lIns="91440" tIns="45720" rIns="91440" bIns="45720" rtlCol="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Font typeface="Wingdings 3" charset="2"/>
              <a:buNone/>
            </a:pPr>
            <a:endParaRPr lang="en-GB" sz="1100" dirty="0"/>
          </a:p>
        </p:txBody>
      </p:sp>
      <p:sp>
        <p:nvSpPr>
          <p:cNvPr id="7" name="TextBox 6">
            <a:extLst>
              <a:ext uri="{FF2B5EF4-FFF2-40B4-BE49-F238E27FC236}">
                <a16:creationId xmlns:a16="http://schemas.microsoft.com/office/drawing/2014/main" id="{85E4AD2E-745B-1BD6-9BFE-473A5EEA9A00}"/>
              </a:ext>
            </a:extLst>
          </p:cNvPr>
          <p:cNvSpPr txBox="1"/>
          <p:nvPr/>
        </p:nvSpPr>
        <p:spPr>
          <a:xfrm>
            <a:off x="4572000" y="1082959"/>
            <a:ext cx="3888431" cy="4154984"/>
          </a:xfrm>
          <a:prstGeom prst="rect">
            <a:avLst/>
          </a:prstGeom>
          <a:noFill/>
        </p:spPr>
        <p:txBody>
          <a:bodyPr wrap="square">
            <a:spAutoFit/>
          </a:bodyPr>
          <a:lstStyle/>
          <a:p>
            <a:pPr marL="0" indent="0">
              <a:buNone/>
            </a:pPr>
            <a:r>
              <a:rPr lang="en-GB" sz="1100" dirty="0"/>
              <a:t>translate(0, 4, 0);</a:t>
            </a:r>
          </a:p>
          <a:p>
            <a:pPr marL="0" indent="0">
              <a:buNone/>
            </a:pPr>
            <a:r>
              <a:rPr lang="en-GB" sz="1100" dirty="0"/>
              <a:t>   </a:t>
            </a:r>
            <a:r>
              <a:rPr lang="en-GB" sz="1100" dirty="0" err="1"/>
              <a:t>rotateY</a:t>
            </a:r>
            <a:r>
              <a:rPr lang="en-GB" sz="1100" dirty="0"/>
              <a:t>(gamma);</a:t>
            </a:r>
          </a:p>
          <a:p>
            <a:pPr marL="0" indent="0">
              <a:buNone/>
            </a:pPr>
            <a:r>
              <a:rPr lang="en-GB" sz="1100" dirty="0"/>
              <a:t>     shape(shoulder);</a:t>
            </a:r>
          </a:p>
          <a:p>
            <a:endParaRPr lang="en-GB" sz="1100" dirty="0"/>
          </a:p>
          <a:p>
            <a:r>
              <a:rPr lang="en-GB" sz="1100" dirty="0"/>
              <a:t>translate(0, 25, 0);</a:t>
            </a:r>
          </a:p>
          <a:p>
            <a:r>
              <a:rPr lang="en-GB" sz="1100" dirty="0"/>
              <a:t>   </a:t>
            </a:r>
            <a:r>
              <a:rPr lang="en-GB" sz="1100" dirty="0" err="1"/>
              <a:t>rotateY</a:t>
            </a:r>
            <a:r>
              <a:rPr lang="en-GB" sz="1100" dirty="0"/>
              <a:t>(PI);</a:t>
            </a:r>
          </a:p>
          <a:p>
            <a:r>
              <a:rPr lang="en-GB" sz="1100" dirty="0"/>
              <a:t>   </a:t>
            </a:r>
            <a:r>
              <a:rPr lang="en-GB" sz="1100" dirty="0" err="1"/>
              <a:t>rotateX</a:t>
            </a:r>
            <a:r>
              <a:rPr lang="en-GB" sz="1100" dirty="0"/>
              <a:t>(alpha);</a:t>
            </a:r>
          </a:p>
          <a:p>
            <a:r>
              <a:rPr lang="en-GB" sz="1100" dirty="0"/>
              <a:t>     shape(</a:t>
            </a:r>
            <a:r>
              <a:rPr lang="en-GB" sz="1100" dirty="0" err="1"/>
              <a:t>upArm</a:t>
            </a:r>
            <a:r>
              <a:rPr lang="en-GB" sz="1100" dirty="0"/>
              <a:t>);</a:t>
            </a:r>
          </a:p>
          <a:p>
            <a:r>
              <a:rPr lang="en-GB" sz="1100" dirty="0"/>
              <a:t>      </a:t>
            </a:r>
          </a:p>
          <a:p>
            <a:r>
              <a:rPr lang="en-GB" sz="1100" dirty="0"/>
              <a:t>   translate(0, 0, 50);</a:t>
            </a:r>
          </a:p>
          <a:p>
            <a:r>
              <a:rPr lang="en-GB" sz="1100" dirty="0"/>
              <a:t>   </a:t>
            </a:r>
            <a:r>
              <a:rPr lang="en-GB" sz="1100" dirty="0" err="1"/>
              <a:t>rotateY</a:t>
            </a:r>
            <a:r>
              <a:rPr lang="en-GB" sz="1100" dirty="0"/>
              <a:t>(PI);</a:t>
            </a:r>
          </a:p>
          <a:p>
            <a:r>
              <a:rPr lang="en-GB" sz="1100" dirty="0"/>
              <a:t>   </a:t>
            </a:r>
            <a:r>
              <a:rPr lang="en-GB" sz="1100" dirty="0" err="1"/>
              <a:t>rotateX</a:t>
            </a:r>
            <a:r>
              <a:rPr lang="en-GB" sz="1100" dirty="0"/>
              <a:t>(beta);</a:t>
            </a:r>
          </a:p>
          <a:p>
            <a:r>
              <a:rPr lang="en-GB" sz="1100" dirty="0"/>
              <a:t>     shape(</a:t>
            </a:r>
            <a:r>
              <a:rPr lang="en-GB" sz="1100" dirty="0" err="1"/>
              <a:t>loArm</a:t>
            </a:r>
            <a:r>
              <a:rPr lang="en-GB" sz="1100" dirty="0"/>
              <a:t>);</a:t>
            </a:r>
          </a:p>
          <a:p>
            <a:r>
              <a:rPr lang="en-GB" sz="1100" dirty="0"/>
              <a:t>      </a:t>
            </a:r>
          </a:p>
          <a:p>
            <a:r>
              <a:rPr lang="en-GB" sz="1100" dirty="0"/>
              <a:t>   translate(0, 0, -50);</a:t>
            </a:r>
          </a:p>
          <a:p>
            <a:r>
              <a:rPr lang="en-GB" sz="1100" dirty="0"/>
              <a:t>   </a:t>
            </a:r>
            <a:r>
              <a:rPr lang="en-GB" sz="1100" dirty="0" err="1"/>
              <a:t>rotateY</a:t>
            </a:r>
            <a:r>
              <a:rPr lang="en-GB" sz="1100" dirty="0"/>
              <a:t>(PI);</a:t>
            </a:r>
          </a:p>
          <a:p>
            <a:r>
              <a:rPr lang="en-GB" sz="1100" dirty="0"/>
              <a:t>     shape(end);</a:t>
            </a:r>
          </a:p>
          <a:p>
            <a:r>
              <a:rPr lang="en-GB" sz="1100" dirty="0"/>
              <a:t>}</a:t>
            </a:r>
          </a:p>
          <a:p>
            <a:endParaRPr lang="en-GB" sz="1100" dirty="0"/>
          </a:p>
          <a:p>
            <a:r>
              <a:rPr lang="en-GB" sz="1100" dirty="0"/>
              <a:t>void </a:t>
            </a:r>
            <a:r>
              <a:rPr lang="en-GB" sz="1100" dirty="0" err="1"/>
              <a:t>mouseDragged</a:t>
            </a:r>
            <a:r>
              <a:rPr lang="en-GB" sz="1100" dirty="0"/>
              <a:t>(){</a:t>
            </a:r>
          </a:p>
          <a:p>
            <a:r>
              <a:rPr lang="en-GB" sz="1100" dirty="0"/>
              <a:t>    </a:t>
            </a:r>
            <a:r>
              <a:rPr lang="en-GB" sz="1100" dirty="0" err="1"/>
              <a:t>rotY</a:t>
            </a:r>
            <a:r>
              <a:rPr lang="en-GB" sz="1100" dirty="0"/>
              <a:t> -= (</a:t>
            </a:r>
            <a:r>
              <a:rPr lang="en-GB" sz="1100" dirty="0" err="1"/>
              <a:t>mouseX</a:t>
            </a:r>
            <a:r>
              <a:rPr lang="en-GB" sz="1100" dirty="0"/>
              <a:t> - </a:t>
            </a:r>
            <a:r>
              <a:rPr lang="en-GB" sz="1100" dirty="0" err="1"/>
              <a:t>pmouseX</a:t>
            </a:r>
            <a:r>
              <a:rPr lang="en-GB" sz="1100" dirty="0"/>
              <a:t>) * 0.01;</a:t>
            </a:r>
          </a:p>
          <a:p>
            <a:r>
              <a:rPr lang="en-GB" sz="1100" dirty="0"/>
              <a:t>    </a:t>
            </a:r>
            <a:r>
              <a:rPr lang="en-GB" sz="1100" dirty="0" err="1"/>
              <a:t>rotX</a:t>
            </a:r>
            <a:r>
              <a:rPr lang="en-GB" sz="1100" dirty="0"/>
              <a:t> -= (</a:t>
            </a:r>
            <a:r>
              <a:rPr lang="en-GB" sz="1100" dirty="0" err="1"/>
              <a:t>mouseY</a:t>
            </a:r>
            <a:r>
              <a:rPr lang="en-GB" sz="1100" dirty="0"/>
              <a:t> - </a:t>
            </a:r>
            <a:r>
              <a:rPr lang="en-GB" sz="1100" dirty="0" err="1"/>
              <a:t>pmouseY</a:t>
            </a:r>
            <a:r>
              <a:rPr lang="en-GB" sz="1100" dirty="0"/>
              <a:t>) * 0.01;</a:t>
            </a:r>
          </a:p>
          <a:p>
            <a:r>
              <a:rPr lang="en-GB" sz="1100" dirty="0"/>
              <a:t>}</a:t>
            </a:r>
          </a:p>
          <a:p>
            <a:endParaRPr lang="en-GB" sz="1100" dirty="0"/>
          </a:p>
        </p:txBody>
      </p:sp>
    </p:spTree>
    <p:extLst>
      <p:ext uri="{BB962C8B-B14F-4D97-AF65-F5344CB8AC3E}">
        <p14:creationId xmlns:p14="http://schemas.microsoft.com/office/powerpoint/2010/main" val="55720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508000"/>
            <a:ext cx="7648121" cy="916214"/>
          </a:xfrm>
        </p:spPr>
        <p:txBody>
          <a:bodyPr>
            <a:normAutofit/>
          </a:bodyPr>
          <a:lstStyle/>
          <a:p>
            <a:r>
              <a:rPr lang="en-GB" dirty="0"/>
              <a:t>Aims: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72179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344333"/>
            <a:ext cx="336550" cy="2370667"/>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D366EE0-1713-5D10-7F1E-554F50E8CF32}"/>
              </a:ext>
            </a:extLst>
          </p:cNvPr>
          <p:cNvGraphicFramePr>
            <a:graphicFrameLocks noGrp="1"/>
          </p:cNvGraphicFramePr>
          <p:nvPr>
            <p:ph sz="quarter" idx="13"/>
            <p:extLst>
              <p:ext uri="{D42A27DB-BD31-4B8C-83A1-F6EECF244321}">
                <p14:modId xmlns:p14="http://schemas.microsoft.com/office/powerpoint/2010/main" val="4114836057"/>
              </p:ext>
            </p:extLst>
          </p:nvPr>
        </p:nvGraphicFramePr>
        <p:xfrm>
          <a:off x="1835695" y="2209428"/>
          <a:ext cx="6343103" cy="2825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204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F484-02BF-6A1E-7D62-3B470B7283F6}"/>
              </a:ext>
            </a:extLst>
          </p:cNvPr>
          <p:cNvSpPr>
            <a:spLocks noGrp="1"/>
          </p:cNvSpPr>
          <p:nvPr>
            <p:ph type="title"/>
          </p:nvPr>
        </p:nvSpPr>
        <p:spPr/>
        <p:txBody>
          <a:bodyPr/>
          <a:lstStyle/>
          <a:p>
            <a:r>
              <a:rPr lang="en-GB" dirty="0"/>
              <a:t>Joining things together Output</a:t>
            </a:r>
          </a:p>
        </p:txBody>
      </p:sp>
      <p:sp>
        <p:nvSpPr>
          <p:cNvPr id="3" name="Content Placeholder 2">
            <a:extLst>
              <a:ext uri="{FF2B5EF4-FFF2-40B4-BE49-F238E27FC236}">
                <a16:creationId xmlns:a16="http://schemas.microsoft.com/office/drawing/2014/main" id="{A0B769E1-E6F1-A658-CD59-F7E2445B3A14}"/>
              </a:ext>
            </a:extLst>
          </p:cNvPr>
          <p:cNvSpPr>
            <a:spLocks noGrp="1"/>
          </p:cNvSpPr>
          <p:nvPr>
            <p:ph sz="quarter" idx="13"/>
          </p:nvPr>
        </p:nvSpPr>
        <p:spPr/>
        <p:txBody>
          <a:bodyPr/>
          <a:lstStyle/>
          <a:p>
            <a:r>
              <a:rPr lang="en-GB" dirty="0"/>
              <a:t>You should see something like this.</a:t>
            </a:r>
          </a:p>
        </p:txBody>
      </p:sp>
      <p:pic>
        <p:nvPicPr>
          <p:cNvPr id="5" name="Picture 4">
            <a:extLst>
              <a:ext uri="{FF2B5EF4-FFF2-40B4-BE49-F238E27FC236}">
                <a16:creationId xmlns:a16="http://schemas.microsoft.com/office/drawing/2014/main" id="{0A5C0A25-7E15-FBD6-A795-841FC75B5F59}"/>
              </a:ext>
            </a:extLst>
          </p:cNvPr>
          <p:cNvPicPr>
            <a:picLocks noChangeAspect="1"/>
          </p:cNvPicPr>
          <p:nvPr/>
        </p:nvPicPr>
        <p:blipFill>
          <a:blip r:embed="rId2"/>
          <a:stretch>
            <a:fillRect/>
          </a:stretch>
        </p:blipFill>
        <p:spPr>
          <a:xfrm>
            <a:off x="1979712" y="1921396"/>
            <a:ext cx="3857625" cy="2695575"/>
          </a:xfrm>
          <a:prstGeom prst="rect">
            <a:avLst/>
          </a:prstGeom>
        </p:spPr>
      </p:pic>
    </p:spTree>
    <p:extLst>
      <p:ext uri="{BB962C8B-B14F-4D97-AF65-F5344CB8AC3E}">
        <p14:creationId xmlns:p14="http://schemas.microsoft.com/office/powerpoint/2010/main" val="202503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37AE-EC88-F8DA-EB22-F0E6E8153582}"/>
              </a:ext>
            </a:extLst>
          </p:cNvPr>
          <p:cNvSpPr>
            <a:spLocks noGrp="1"/>
          </p:cNvSpPr>
          <p:nvPr>
            <p:ph type="title"/>
          </p:nvPr>
        </p:nvSpPr>
        <p:spPr/>
        <p:txBody>
          <a:bodyPr/>
          <a:lstStyle/>
          <a:p>
            <a:r>
              <a:rPr lang="en-GB" dirty="0"/>
              <a:t>Moving the robot.</a:t>
            </a:r>
          </a:p>
        </p:txBody>
      </p:sp>
      <p:sp>
        <p:nvSpPr>
          <p:cNvPr id="3" name="Content Placeholder 2">
            <a:extLst>
              <a:ext uri="{FF2B5EF4-FFF2-40B4-BE49-F238E27FC236}">
                <a16:creationId xmlns:a16="http://schemas.microsoft.com/office/drawing/2014/main" id="{E28F6E9C-E8ED-E451-9DAA-DF4CDA7B92EF}"/>
              </a:ext>
            </a:extLst>
          </p:cNvPr>
          <p:cNvSpPr>
            <a:spLocks noGrp="1"/>
          </p:cNvSpPr>
          <p:nvPr>
            <p:ph sz="quarter" idx="13"/>
          </p:nvPr>
        </p:nvSpPr>
        <p:spPr/>
        <p:txBody>
          <a:bodyPr/>
          <a:lstStyle/>
          <a:p>
            <a:r>
              <a:rPr lang="en-GB" dirty="0"/>
              <a:t>Now either start a new sketch or reuse the one you have.</a:t>
            </a:r>
          </a:p>
          <a:p>
            <a:r>
              <a:rPr lang="en-GB" b="0" i="0" dirty="0">
                <a:solidFill>
                  <a:srgbClr val="333333"/>
                </a:solidFill>
                <a:effectLst/>
              </a:rPr>
              <a:t>This next step requires an additional tab to be present, so add one.</a:t>
            </a:r>
          </a:p>
          <a:p>
            <a:pPr algn="just"/>
            <a:r>
              <a:rPr lang="en-GB" dirty="0">
                <a:solidFill>
                  <a:srgbClr val="333333"/>
                </a:solidFill>
              </a:rPr>
              <a:t>T</a:t>
            </a:r>
            <a:r>
              <a:rPr lang="en-GB" b="0" i="0" dirty="0">
                <a:solidFill>
                  <a:srgbClr val="333333"/>
                </a:solidFill>
                <a:effectLst/>
              </a:rPr>
              <a:t>he IK() function converts three coordinates to three angles. </a:t>
            </a:r>
          </a:p>
          <a:p>
            <a:pPr algn="just"/>
            <a:r>
              <a:rPr lang="en-GB" b="0" i="0" dirty="0" err="1">
                <a:solidFill>
                  <a:srgbClr val="333333"/>
                </a:solidFill>
                <a:effectLst/>
              </a:rPr>
              <a:t>SetTime</a:t>
            </a:r>
            <a:r>
              <a:rPr lang="en-GB" b="0" i="0" dirty="0">
                <a:solidFill>
                  <a:srgbClr val="333333"/>
                </a:solidFill>
                <a:effectLst/>
              </a:rPr>
              <a:t>() generates a time value from 0 to 4. </a:t>
            </a:r>
          </a:p>
          <a:p>
            <a:r>
              <a:rPr lang="en-GB" b="0" i="0" dirty="0" err="1">
                <a:solidFill>
                  <a:srgbClr val="333333"/>
                </a:solidFill>
                <a:effectLst/>
              </a:rPr>
              <a:t>WritePos</a:t>
            </a:r>
            <a:r>
              <a:rPr lang="en-GB" b="0" i="0" dirty="0">
                <a:solidFill>
                  <a:srgbClr val="333333"/>
                </a:solidFill>
                <a:effectLst/>
              </a:rPr>
              <a:t>() calls both functions and generates a sine function that looks like a horizontal eight, making for smooth movements of the robot. </a:t>
            </a:r>
          </a:p>
          <a:p>
            <a:r>
              <a:rPr lang="en-GB" b="0" i="0" dirty="0">
                <a:solidFill>
                  <a:srgbClr val="333333"/>
                </a:solidFill>
                <a:effectLst/>
              </a:rPr>
              <a:t>If you look at the code in the second tab, it could easily be run on an </a:t>
            </a:r>
            <a:r>
              <a:rPr lang="en-GB" b="0" i="0" dirty="0" err="1">
                <a:solidFill>
                  <a:srgbClr val="333333"/>
                </a:solidFill>
                <a:effectLst/>
              </a:rPr>
              <a:t>arduino</a:t>
            </a:r>
            <a:r>
              <a:rPr lang="en-GB" b="0" i="0" dirty="0">
                <a:solidFill>
                  <a:srgbClr val="333333"/>
                </a:solidFill>
                <a:effectLst/>
              </a:rPr>
              <a:t> without alterations.</a:t>
            </a:r>
          </a:p>
          <a:p>
            <a:r>
              <a:rPr lang="en-GB" dirty="0">
                <a:solidFill>
                  <a:srgbClr val="333333"/>
                </a:solidFill>
              </a:rPr>
              <a:t>Add the code on the next 3 slides to your sketch and then click run.</a:t>
            </a:r>
            <a:endParaRPr lang="en-GB" dirty="0"/>
          </a:p>
        </p:txBody>
      </p:sp>
    </p:spTree>
    <p:extLst>
      <p:ext uri="{BB962C8B-B14F-4D97-AF65-F5344CB8AC3E}">
        <p14:creationId xmlns:p14="http://schemas.microsoft.com/office/powerpoint/2010/main" val="100162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Main Tab Code 1</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a:xfrm>
            <a:off x="609600" y="913284"/>
            <a:ext cx="3721023" cy="4248472"/>
          </a:xfrm>
        </p:spPr>
        <p:txBody>
          <a:bodyPr>
            <a:noAutofit/>
          </a:bodyPr>
          <a:lstStyle/>
          <a:p>
            <a:pPr marL="0" indent="0">
              <a:buNone/>
            </a:pPr>
            <a:r>
              <a:rPr lang="en-GB" sz="1100" dirty="0" err="1"/>
              <a:t>PShape</a:t>
            </a:r>
            <a:r>
              <a:rPr lang="en-GB" sz="1100" dirty="0"/>
              <a:t> base, shoulder, </a:t>
            </a:r>
            <a:r>
              <a:rPr lang="en-GB" sz="1100" dirty="0" err="1"/>
              <a:t>upArm</a:t>
            </a:r>
            <a:r>
              <a:rPr lang="en-GB" sz="1100" dirty="0"/>
              <a:t>, </a:t>
            </a:r>
            <a:r>
              <a:rPr lang="en-GB" sz="1100" dirty="0" err="1"/>
              <a:t>loArm</a:t>
            </a:r>
            <a:r>
              <a:rPr lang="en-GB" sz="1100" dirty="0"/>
              <a:t>, end;</a:t>
            </a:r>
          </a:p>
          <a:p>
            <a:pPr marL="0" indent="0">
              <a:buNone/>
            </a:pPr>
            <a:r>
              <a:rPr lang="en-GB" sz="1100" dirty="0"/>
              <a:t>float </a:t>
            </a:r>
            <a:r>
              <a:rPr lang="en-GB" sz="1100" dirty="0" err="1"/>
              <a:t>rotX</a:t>
            </a:r>
            <a:r>
              <a:rPr lang="en-GB" sz="1100" dirty="0"/>
              <a:t>, </a:t>
            </a:r>
            <a:r>
              <a:rPr lang="en-GB" sz="1100" dirty="0" err="1"/>
              <a:t>rotY</a:t>
            </a:r>
            <a:r>
              <a:rPr lang="en-GB" sz="1100" dirty="0"/>
              <a:t>;</a:t>
            </a:r>
          </a:p>
          <a:p>
            <a:pPr marL="0" indent="0">
              <a:buNone/>
            </a:pPr>
            <a:r>
              <a:rPr lang="en-GB" sz="1100" dirty="0"/>
              <a:t>float </a:t>
            </a:r>
            <a:r>
              <a:rPr lang="en-GB" sz="1100" dirty="0" err="1"/>
              <a:t>posX</a:t>
            </a:r>
            <a:r>
              <a:rPr lang="en-GB" sz="1100" dirty="0"/>
              <a:t>=1, </a:t>
            </a:r>
            <a:r>
              <a:rPr lang="en-GB" sz="1100" dirty="0" err="1"/>
              <a:t>posY</a:t>
            </a:r>
            <a:r>
              <a:rPr lang="en-GB" sz="1100" dirty="0"/>
              <a:t>=50, </a:t>
            </a:r>
            <a:r>
              <a:rPr lang="en-GB" sz="1100" dirty="0" err="1"/>
              <a:t>posZ</a:t>
            </a:r>
            <a:r>
              <a:rPr lang="en-GB" sz="1100" dirty="0"/>
              <a:t>=50;</a:t>
            </a:r>
          </a:p>
          <a:p>
            <a:pPr marL="0" indent="0">
              <a:buNone/>
            </a:pPr>
            <a:r>
              <a:rPr lang="en-GB" sz="1100" dirty="0"/>
              <a:t>float alpha, beta, gamma;</a:t>
            </a:r>
          </a:p>
          <a:p>
            <a:pPr marL="0" indent="0">
              <a:buNone/>
            </a:pPr>
            <a:endParaRPr lang="en-GB" sz="1100" dirty="0"/>
          </a:p>
          <a:p>
            <a:pPr marL="0" indent="0">
              <a:buNone/>
            </a:pPr>
            <a:r>
              <a:rPr lang="en-GB" sz="1100" dirty="0"/>
              <a:t>void setup(){</a:t>
            </a:r>
          </a:p>
          <a:p>
            <a:pPr marL="0" indent="0">
              <a:buNone/>
            </a:pPr>
            <a:r>
              <a:rPr lang="en-GB" sz="1100" dirty="0"/>
              <a:t>    size(1200, 800, OPENGL);</a:t>
            </a:r>
          </a:p>
          <a:p>
            <a:pPr marL="0" indent="0">
              <a:buNone/>
            </a:pPr>
            <a:r>
              <a:rPr lang="en-GB" sz="1100" dirty="0"/>
              <a:t>    </a:t>
            </a:r>
          </a:p>
          <a:p>
            <a:pPr marL="0" indent="0">
              <a:buNone/>
            </a:pPr>
            <a:r>
              <a:rPr lang="en-GB" sz="1100" dirty="0"/>
              <a:t>    base = </a:t>
            </a:r>
            <a:r>
              <a:rPr lang="en-GB" sz="1100" dirty="0" err="1"/>
              <a:t>loadShape</a:t>
            </a:r>
            <a:r>
              <a:rPr lang="en-GB" sz="1100" dirty="0"/>
              <a:t>("r5.obj");</a:t>
            </a:r>
          </a:p>
          <a:p>
            <a:pPr marL="0" indent="0">
              <a:buNone/>
            </a:pPr>
            <a:r>
              <a:rPr lang="en-GB" sz="1100" dirty="0"/>
              <a:t>    shoulder = </a:t>
            </a:r>
            <a:r>
              <a:rPr lang="en-GB" sz="1100" dirty="0" err="1"/>
              <a:t>loadShape</a:t>
            </a:r>
            <a:r>
              <a:rPr lang="en-GB" sz="1100" dirty="0"/>
              <a:t>("r1.obj");</a:t>
            </a:r>
          </a:p>
          <a:p>
            <a:pPr marL="0" indent="0">
              <a:buNone/>
            </a:pPr>
            <a:r>
              <a:rPr lang="en-GB" sz="1100" dirty="0"/>
              <a:t>    </a:t>
            </a:r>
            <a:r>
              <a:rPr lang="en-GB" sz="1100" dirty="0" err="1"/>
              <a:t>upArm</a:t>
            </a:r>
            <a:r>
              <a:rPr lang="en-GB" sz="1100" dirty="0"/>
              <a:t> = </a:t>
            </a:r>
            <a:r>
              <a:rPr lang="en-GB" sz="1100" dirty="0" err="1"/>
              <a:t>loadShape</a:t>
            </a:r>
            <a:r>
              <a:rPr lang="en-GB" sz="1100" dirty="0"/>
              <a:t>("r2.obj");</a:t>
            </a:r>
          </a:p>
          <a:p>
            <a:pPr marL="0" indent="0">
              <a:buNone/>
            </a:pPr>
            <a:r>
              <a:rPr lang="en-GB" sz="1100" dirty="0"/>
              <a:t>    </a:t>
            </a:r>
            <a:r>
              <a:rPr lang="en-GB" sz="1100" dirty="0" err="1"/>
              <a:t>loArm</a:t>
            </a:r>
            <a:r>
              <a:rPr lang="en-GB" sz="1100" dirty="0"/>
              <a:t> = </a:t>
            </a:r>
            <a:r>
              <a:rPr lang="en-GB" sz="1100" dirty="0" err="1"/>
              <a:t>loadShape</a:t>
            </a:r>
            <a:r>
              <a:rPr lang="en-GB" sz="1100" dirty="0"/>
              <a:t>("r3.obj");</a:t>
            </a:r>
          </a:p>
          <a:p>
            <a:pPr marL="0" indent="0">
              <a:buNone/>
            </a:pPr>
            <a:r>
              <a:rPr lang="en-GB" sz="1100" dirty="0"/>
              <a:t>    end = </a:t>
            </a:r>
            <a:r>
              <a:rPr lang="en-GB" sz="1100" dirty="0" err="1"/>
              <a:t>loadShape</a:t>
            </a:r>
            <a:r>
              <a:rPr lang="en-GB" sz="1100" dirty="0"/>
              <a:t>("r4.obj");</a:t>
            </a:r>
          </a:p>
          <a:p>
            <a:pPr marL="0" indent="0">
              <a:buNone/>
            </a:pPr>
            <a:r>
              <a:rPr lang="en-GB" sz="1100" dirty="0"/>
              <a:t>    </a:t>
            </a:r>
          </a:p>
          <a:p>
            <a:pPr marL="0" indent="0">
              <a:buNone/>
            </a:pPr>
            <a:r>
              <a:rPr lang="en-GB" sz="1100" dirty="0"/>
              <a:t>    </a:t>
            </a:r>
            <a:r>
              <a:rPr lang="en-GB" sz="1100" dirty="0" err="1"/>
              <a:t>shoulder.disableStyle</a:t>
            </a:r>
            <a:r>
              <a:rPr lang="en-GB" sz="1100" dirty="0"/>
              <a:t>();</a:t>
            </a:r>
          </a:p>
          <a:p>
            <a:pPr marL="0" indent="0">
              <a:buNone/>
            </a:pPr>
            <a:r>
              <a:rPr lang="en-GB" sz="1100" dirty="0"/>
              <a:t>    </a:t>
            </a:r>
            <a:r>
              <a:rPr lang="en-GB" sz="1100" dirty="0" err="1"/>
              <a:t>upArm.disableStyle</a:t>
            </a:r>
            <a:r>
              <a:rPr lang="en-GB" sz="1100" dirty="0"/>
              <a:t>();</a:t>
            </a:r>
          </a:p>
          <a:p>
            <a:pPr marL="0" indent="0">
              <a:buNone/>
            </a:pPr>
            <a:r>
              <a:rPr lang="en-GB" sz="1100" dirty="0"/>
              <a:t>    </a:t>
            </a:r>
            <a:r>
              <a:rPr lang="en-GB" sz="1100" dirty="0" err="1"/>
              <a:t>loArm.disableStyle</a:t>
            </a:r>
            <a:r>
              <a:rPr lang="en-GB" sz="1100" dirty="0"/>
              <a:t>(); </a:t>
            </a:r>
          </a:p>
          <a:p>
            <a:pPr marL="0" indent="0">
              <a:buNone/>
            </a:pPr>
            <a:r>
              <a:rPr lang="en-GB" sz="1100" dirty="0"/>
              <a:t>}     </a:t>
            </a:r>
          </a:p>
          <a:p>
            <a:pPr marL="0" indent="0">
              <a:buNone/>
            </a:pPr>
            <a:r>
              <a:rPr lang="en-GB" sz="1100" dirty="0"/>
              <a:t>   </a:t>
            </a:r>
          </a:p>
        </p:txBody>
      </p:sp>
      <p:sp>
        <p:nvSpPr>
          <p:cNvPr id="5" name="Content Placeholder 2">
            <a:extLst>
              <a:ext uri="{FF2B5EF4-FFF2-40B4-BE49-F238E27FC236}">
                <a16:creationId xmlns:a16="http://schemas.microsoft.com/office/drawing/2014/main" id="{9B70B0F6-04F2-8393-F2D0-9F95E40FBFED}"/>
              </a:ext>
            </a:extLst>
          </p:cNvPr>
          <p:cNvSpPr txBox="1">
            <a:spLocks/>
          </p:cNvSpPr>
          <p:nvPr/>
        </p:nvSpPr>
        <p:spPr>
          <a:xfrm>
            <a:off x="4788024" y="1057300"/>
            <a:ext cx="2784918" cy="4248472"/>
          </a:xfrm>
          <a:prstGeom prst="rect">
            <a:avLst/>
          </a:prstGeom>
        </p:spPr>
        <p:txBody>
          <a:bodyPr vert="horz" lIns="91440" tIns="45720" rIns="91440" bIns="45720" rtlCol="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Font typeface="Wingdings 3" charset="2"/>
              <a:buNone/>
            </a:pPr>
            <a:endParaRPr lang="en-GB" sz="1100" dirty="0"/>
          </a:p>
        </p:txBody>
      </p:sp>
      <p:sp>
        <p:nvSpPr>
          <p:cNvPr id="7" name="TextBox 6">
            <a:extLst>
              <a:ext uri="{FF2B5EF4-FFF2-40B4-BE49-F238E27FC236}">
                <a16:creationId xmlns:a16="http://schemas.microsoft.com/office/drawing/2014/main" id="{85E4AD2E-745B-1BD6-9BFE-473A5EEA9A00}"/>
              </a:ext>
            </a:extLst>
          </p:cNvPr>
          <p:cNvSpPr txBox="1"/>
          <p:nvPr/>
        </p:nvSpPr>
        <p:spPr>
          <a:xfrm>
            <a:off x="4572000" y="1082959"/>
            <a:ext cx="3888431" cy="3477875"/>
          </a:xfrm>
          <a:prstGeom prst="rect">
            <a:avLst/>
          </a:prstGeom>
          <a:noFill/>
        </p:spPr>
        <p:txBody>
          <a:bodyPr wrap="square">
            <a:spAutoFit/>
          </a:bodyPr>
          <a:lstStyle/>
          <a:p>
            <a:pPr marL="0" indent="0">
              <a:buNone/>
            </a:pPr>
            <a:r>
              <a:rPr lang="en-GB" sz="1100" dirty="0"/>
              <a:t>void draw(){ </a:t>
            </a:r>
          </a:p>
          <a:p>
            <a:pPr marL="0" indent="0">
              <a:buNone/>
            </a:pPr>
            <a:r>
              <a:rPr lang="en-GB" sz="1100" dirty="0"/>
              <a:t>   </a:t>
            </a:r>
            <a:r>
              <a:rPr lang="en-GB" sz="1100" dirty="0" err="1"/>
              <a:t>writePos</a:t>
            </a:r>
            <a:r>
              <a:rPr lang="en-GB" sz="1100" dirty="0"/>
              <a:t>();</a:t>
            </a:r>
          </a:p>
          <a:p>
            <a:pPr marL="0" indent="0">
              <a:buNone/>
            </a:pPr>
            <a:r>
              <a:rPr lang="en-GB" sz="1100" dirty="0"/>
              <a:t>   background(32);</a:t>
            </a:r>
          </a:p>
          <a:p>
            <a:pPr marL="0" indent="0">
              <a:buNone/>
            </a:pPr>
            <a:r>
              <a:rPr lang="en-GB" sz="1100" dirty="0"/>
              <a:t>   smooth();</a:t>
            </a:r>
          </a:p>
          <a:p>
            <a:pPr marL="0" indent="0">
              <a:buNone/>
            </a:pPr>
            <a:r>
              <a:rPr lang="en-GB" sz="1100" dirty="0"/>
              <a:t>   lights();</a:t>
            </a:r>
          </a:p>
          <a:p>
            <a:pPr marL="0" indent="0">
              <a:buNone/>
            </a:pPr>
            <a:r>
              <a:rPr lang="en-GB" sz="1100" dirty="0"/>
              <a:t>   </a:t>
            </a:r>
          </a:p>
          <a:p>
            <a:pPr marL="0" indent="0">
              <a:buNone/>
            </a:pPr>
            <a:r>
              <a:rPr lang="en-GB" sz="1100" dirty="0"/>
              <a:t>   fill(#FFE308); </a:t>
            </a:r>
          </a:p>
          <a:p>
            <a:pPr marL="0" indent="0">
              <a:buNone/>
            </a:pPr>
            <a:r>
              <a:rPr lang="en-GB" sz="1100" dirty="0"/>
              <a:t>   </a:t>
            </a:r>
            <a:r>
              <a:rPr lang="en-GB" sz="1100" dirty="0" err="1"/>
              <a:t>noStroke</a:t>
            </a:r>
            <a:r>
              <a:rPr lang="en-GB" sz="1100" dirty="0"/>
              <a:t>();</a:t>
            </a:r>
          </a:p>
          <a:p>
            <a:pPr marL="0" indent="0">
              <a:buNone/>
            </a:pPr>
            <a:r>
              <a:rPr lang="en-GB" sz="1100" dirty="0"/>
              <a:t>   </a:t>
            </a:r>
          </a:p>
          <a:p>
            <a:pPr marL="0" indent="0">
              <a:buNone/>
            </a:pPr>
            <a:r>
              <a:rPr lang="en-GB" sz="1100" dirty="0"/>
              <a:t>   translate(width/2,height/2);</a:t>
            </a:r>
          </a:p>
          <a:p>
            <a:pPr marL="0" indent="0">
              <a:buNone/>
            </a:pPr>
            <a:r>
              <a:rPr lang="en-GB" sz="1100" dirty="0"/>
              <a:t>   </a:t>
            </a:r>
            <a:r>
              <a:rPr lang="en-GB" sz="1100" dirty="0" err="1"/>
              <a:t>rotateX</a:t>
            </a:r>
            <a:r>
              <a:rPr lang="en-GB" sz="1100" dirty="0"/>
              <a:t>(</a:t>
            </a:r>
            <a:r>
              <a:rPr lang="en-GB" sz="1100" dirty="0" err="1"/>
              <a:t>rotX</a:t>
            </a:r>
            <a:r>
              <a:rPr lang="en-GB" sz="1100" dirty="0"/>
              <a:t>);</a:t>
            </a:r>
          </a:p>
          <a:p>
            <a:pPr marL="0" indent="0">
              <a:buNone/>
            </a:pPr>
            <a:r>
              <a:rPr lang="en-GB" sz="1100" dirty="0"/>
              <a:t>   </a:t>
            </a:r>
            <a:r>
              <a:rPr lang="en-GB" sz="1100" dirty="0" err="1"/>
              <a:t>rotateY</a:t>
            </a:r>
            <a:r>
              <a:rPr lang="en-GB" sz="1100" dirty="0"/>
              <a:t>(-</a:t>
            </a:r>
            <a:r>
              <a:rPr lang="en-GB" sz="1100" dirty="0" err="1"/>
              <a:t>rotY</a:t>
            </a:r>
            <a:r>
              <a:rPr lang="en-GB" sz="1100" dirty="0"/>
              <a:t>); </a:t>
            </a:r>
          </a:p>
          <a:p>
            <a:pPr marL="0" indent="0">
              <a:buNone/>
            </a:pPr>
            <a:r>
              <a:rPr lang="en-GB" sz="1100" dirty="0"/>
              <a:t>   scale(-4);</a:t>
            </a:r>
          </a:p>
          <a:p>
            <a:pPr marL="0" indent="0">
              <a:buNone/>
            </a:pPr>
            <a:r>
              <a:rPr lang="en-GB" sz="1100" dirty="0"/>
              <a:t>   </a:t>
            </a:r>
          </a:p>
          <a:p>
            <a:pPr marL="0" indent="0">
              <a:buNone/>
            </a:pPr>
            <a:r>
              <a:rPr lang="en-GB" sz="1100" dirty="0"/>
              <a:t>   translate(0,-40,0);   </a:t>
            </a:r>
          </a:p>
          <a:p>
            <a:pPr marL="0" indent="0">
              <a:buNone/>
            </a:pPr>
            <a:r>
              <a:rPr lang="en-GB" sz="1100" dirty="0"/>
              <a:t>     shape(base);</a:t>
            </a:r>
          </a:p>
          <a:p>
            <a:pPr marL="0" indent="0">
              <a:buNone/>
            </a:pPr>
            <a:r>
              <a:rPr lang="en-GB" sz="1100" dirty="0"/>
              <a:t>     </a:t>
            </a:r>
          </a:p>
          <a:p>
            <a:pPr marL="0" indent="0">
              <a:buNone/>
            </a:pPr>
            <a:r>
              <a:rPr lang="en-GB" sz="1100" dirty="0"/>
              <a:t>   translate(0, 4, 0);</a:t>
            </a:r>
          </a:p>
          <a:p>
            <a:pPr marL="0" indent="0">
              <a:buNone/>
            </a:pPr>
            <a:r>
              <a:rPr lang="en-GB" sz="1100" dirty="0"/>
              <a:t>   </a:t>
            </a:r>
            <a:r>
              <a:rPr lang="en-GB" sz="1100" dirty="0" err="1"/>
              <a:t>rotateY</a:t>
            </a:r>
            <a:r>
              <a:rPr lang="en-GB" sz="1100" dirty="0"/>
              <a:t>(gamma);</a:t>
            </a:r>
          </a:p>
          <a:p>
            <a:pPr marL="0" indent="0">
              <a:buNone/>
            </a:pPr>
            <a:r>
              <a:rPr lang="en-GB" sz="1100" dirty="0"/>
              <a:t>     shape(shoulder);</a:t>
            </a:r>
          </a:p>
        </p:txBody>
      </p:sp>
    </p:spTree>
    <p:extLst>
      <p:ext uri="{BB962C8B-B14F-4D97-AF65-F5344CB8AC3E}">
        <p14:creationId xmlns:p14="http://schemas.microsoft.com/office/powerpoint/2010/main" val="193507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Main Tab Code 2</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a:xfrm>
            <a:off x="634953" y="1057300"/>
            <a:ext cx="3721023" cy="4248472"/>
          </a:xfrm>
        </p:spPr>
        <p:txBody>
          <a:bodyPr>
            <a:noAutofit/>
          </a:bodyPr>
          <a:lstStyle/>
          <a:p>
            <a:pPr marL="0" indent="0">
              <a:buNone/>
            </a:pPr>
            <a:r>
              <a:rPr lang="en-GB" sz="1100" dirty="0"/>
              <a:t> translate(0, 25, 0);</a:t>
            </a:r>
          </a:p>
          <a:p>
            <a:pPr marL="0" indent="0">
              <a:buNone/>
            </a:pPr>
            <a:r>
              <a:rPr lang="en-GB" sz="1100" dirty="0"/>
              <a:t>   </a:t>
            </a:r>
            <a:r>
              <a:rPr lang="en-GB" sz="1100" dirty="0" err="1"/>
              <a:t>rotateY</a:t>
            </a:r>
            <a:r>
              <a:rPr lang="en-GB" sz="1100" dirty="0"/>
              <a:t>(PI);</a:t>
            </a:r>
          </a:p>
          <a:p>
            <a:pPr marL="0" indent="0">
              <a:buNone/>
            </a:pPr>
            <a:r>
              <a:rPr lang="en-GB" sz="1100" dirty="0"/>
              <a:t>   </a:t>
            </a:r>
            <a:r>
              <a:rPr lang="en-GB" sz="1100" dirty="0" err="1"/>
              <a:t>rotateX</a:t>
            </a:r>
            <a:r>
              <a:rPr lang="en-GB" sz="1100" dirty="0"/>
              <a:t>(alpha);</a:t>
            </a:r>
          </a:p>
          <a:p>
            <a:pPr marL="0" indent="0">
              <a:buNone/>
            </a:pPr>
            <a:r>
              <a:rPr lang="en-GB" sz="1100" dirty="0"/>
              <a:t>     shape(</a:t>
            </a:r>
            <a:r>
              <a:rPr lang="en-GB" sz="1100" dirty="0" err="1"/>
              <a:t>upArm</a:t>
            </a:r>
            <a:r>
              <a:rPr lang="en-GB" sz="1100" dirty="0"/>
              <a:t>);</a:t>
            </a:r>
          </a:p>
          <a:p>
            <a:pPr marL="0" indent="0">
              <a:buNone/>
            </a:pPr>
            <a:r>
              <a:rPr lang="en-GB" sz="1100" dirty="0"/>
              <a:t>      </a:t>
            </a:r>
          </a:p>
          <a:p>
            <a:pPr marL="0" indent="0">
              <a:buNone/>
            </a:pPr>
            <a:r>
              <a:rPr lang="en-GB" sz="1100" dirty="0"/>
              <a:t>   translate(0, 0, 50);</a:t>
            </a:r>
          </a:p>
          <a:p>
            <a:pPr marL="0" indent="0">
              <a:buNone/>
            </a:pPr>
            <a:r>
              <a:rPr lang="en-GB" sz="1100" dirty="0"/>
              <a:t>   </a:t>
            </a:r>
            <a:r>
              <a:rPr lang="en-GB" sz="1100" dirty="0" err="1"/>
              <a:t>rotateY</a:t>
            </a:r>
            <a:r>
              <a:rPr lang="en-GB" sz="1100" dirty="0"/>
              <a:t>(PI);</a:t>
            </a:r>
          </a:p>
          <a:p>
            <a:pPr marL="0" indent="0">
              <a:buNone/>
            </a:pPr>
            <a:r>
              <a:rPr lang="en-GB" sz="1100" dirty="0"/>
              <a:t>   </a:t>
            </a:r>
            <a:r>
              <a:rPr lang="en-GB" sz="1100" dirty="0" err="1"/>
              <a:t>rotateX</a:t>
            </a:r>
            <a:r>
              <a:rPr lang="en-GB" sz="1100" dirty="0"/>
              <a:t>(beta);</a:t>
            </a:r>
          </a:p>
          <a:p>
            <a:pPr marL="0" indent="0">
              <a:buNone/>
            </a:pPr>
            <a:r>
              <a:rPr lang="en-GB" sz="1100" dirty="0"/>
              <a:t>     shape(</a:t>
            </a:r>
            <a:r>
              <a:rPr lang="en-GB" sz="1100" dirty="0" err="1"/>
              <a:t>loArm</a:t>
            </a:r>
            <a:r>
              <a:rPr lang="en-GB" sz="1100" dirty="0"/>
              <a:t>);</a:t>
            </a:r>
          </a:p>
          <a:p>
            <a:pPr marL="0" indent="0">
              <a:buNone/>
            </a:pPr>
            <a:r>
              <a:rPr lang="en-GB" sz="1100" dirty="0"/>
              <a:t>      </a:t>
            </a:r>
          </a:p>
          <a:p>
            <a:pPr marL="0" indent="0">
              <a:buNone/>
            </a:pPr>
            <a:r>
              <a:rPr lang="en-GB" sz="1100" dirty="0"/>
              <a:t>   translate(0, 0, -50);</a:t>
            </a:r>
          </a:p>
          <a:p>
            <a:pPr marL="0" indent="0">
              <a:buNone/>
            </a:pPr>
            <a:r>
              <a:rPr lang="en-GB" sz="1100" dirty="0"/>
              <a:t>   </a:t>
            </a:r>
            <a:r>
              <a:rPr lang="en-GB" sz="1100" dirty="0" err="1"/>
              <a:t>rotateY</a:t>
            </a:r>
            <a:r>
              <a:rPr lang="en-GB" sz="1100" dirty="0"/>
              <a:t>(PI);</a:t>
            </a:r>
          </a:p>
          <a:p>
            <a:pPr marL="0" indent="0">
              <a:buNone/>
            </a:pPr>
            <a:r>
              <a:rPr lang="en-GB" sz="1100" dirty="0"/>
              <a:t>     shape(end);</a:t>
            </a:r>
          </a:p>
          <a:p>
            <a:pPr marL="0" indent="0">
              <a:buNone/>
            </a:pPr>
            <a:r>
              <a:rPr lang="en-GB" sz="1100" dirty="0"/>
              <a:t>}   </a:t>
            </a:r>
          </a:p>
        </p:txBody>
      </p:sp>
      <p:sp>
        <p:nvSpPr>
          <p:cNvPr id="5" name="Content Placeholder 2">
            <a:extLst>
              <a:ext uri="{FF2B5EF4-FFF2-40B4-BE49-F238E27FC236}">
                <a16:creationId xmlns:a16="http://schemas.microsoft.com/office/drawing/2014/main" id="{9B70B0F6-04F2-8393-F2D0-9F95E40FBFED}"/>
              </a:ext>
            </a:extLst>
          </p:cNvPr>
          <p:cNvSpPr txBox="1">
            <a:spLocks/>
          </p:cNvSpPr>
          <p:nvPr/>
        </p:nvSpPr>
        <p:spPr>
          <a:xfrm>
            <a:off x="4788024" y="1057300"/>
            <a:ext cx="2784918" cy="4248472"/>
          </a:xfrm>
          <a:prstGeom prst="rect">
            <a:avLst/>
          </a:prstGeom>
        </p:spPr>
        <p:txBody>
          <a:bodyPr vert="horz" lIns="91440" tIns="45720" rIns="91440" bIns="45720" rtlCol="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Font typeface="Wingdings 3" charset="2"/>
              <a:buNone/>
            </a:pPr>
            <a:endParaRPr lang="en-GB" sz="1100" dirty="0"/>
          </a:p>
        </p:txBody>
      </p:sp>
      <p:sp>
        <p:nvSpPr>
          <p:cNvPr id="7" name="TextBox 6">
            <a:extLst>
              <a:ext uri="{FF2B5EF4-FFF2-40B4-BE49-F238E27FC236}">
                <a16:creationId xmlns:a16="http://schemas.microsoft.com/office/drawing/2014/main" id="{85E4AD2E-745B-1BD6-9BFE-473A5EEA9A00}"/>
              </a:ext>
            </a:extLst>
          </p:cNvPr>
          <p:cNvSpPr txBox="1"/>
          <p:nvPr/>
        </p:nvSpPr>
        <p:spPr>
          <a:xfrm>
            <a:off x="4572000" y="1082959"/>
            <a:ext cx="3888431" cy="769441"/>
          </a:xfrm>
          <a:prstGeom prst="rect">
            <a:avLst/>
          </a:prstGeom>
          <a:noFill/>
        </p:spPr>
        <p:txBody>
          <a:bodyPr wrap="square">
            <a:spAutoFit/>
          </a:bodyPr>
          <a:lstStyle/>
          <a:p>
            <a:pPr marL="0" indent="0">
              <a:buNone/>
            </a:pPr>
            <a:r>
              <a:rPr lang="en-GB" sz="1100" dirty="0"/>
              <a:t>void </a:t>
            </a:r>
            <a:r>
              <a:rPr lang="en-GB" sz="1100" dirty="0" err="1"/>
              <a:t>mouseDragged</a:t>
            </a:r>
            <a:r>
              <a:rPr lang="en-GB" sz="1100" dirty="0"/>
              <a:t>(){</a:t>
            </a:r>
          </a:p>
          <a:p>
            <a:pPr marL="0" indent="0">
              <a:buNone/>
            </a:pPr>
            <a:r>
              <a:rPr lang="en-GB" sz="1100" dirty="0"/>
              <a:t>    </a:t>
            </a:r>
            <a:r>
              <a:rPr lang="en-GB" sz="1100" dirty="0" err="1"/>
              <a:t>rotY</a:t>
            </a:r>
            <a:r>
              <a:rPr lang="en-GB" sz="1100" dirty="0"/>
              <a:t> -= (</a:t>
            </a:r>
            <a:r>
              <a:rPr lang="en-GB" sz="1100" dirty="0" err="1"/>
              <a:t>mouseX</a:t>
            </a:r>
            <a:r>
              <a:rPr lang="en-GB" sz="1100" dirty="0"/>
              <a:t> - </a:t>
            </a:r>
            <a:r>
              <a:rPr lang="en-GB" sz="1100" dirty="0" err="1"/>
              <a:t>pmouseX</a:t>
            </a:r>
            <a:r>
              <a:rPr lang="en-GB" sz="1100" dirty="0"/>
              <a:t>) * 0.01;</a:t>
            </a:r>
          </a:p>
          <a:p>
            <a:pPr marL="0" indent="0">
              <a:buNone/>
            </a:pPr>
            <a:r>
              <a:rPr lang="en-GB" sz="1100" dirty="0"/>
              <a:t>    </a:t>
            </a:r>
            <a:r>
              <a:rPr lang="en-GB" sz="1100" dirty="0" err="1"/>
              <a:t>rotX</a:t>
            </a:r>
            <a:r>
              <a:rPr lang="en-GB" sz="1100" dirty="0"/>
              <a:t> -= (</a:t>
            </a:r>
            <a:r>
              <a:rPr lang="en-GB" sz="1100" dirty="0" err="1"/>
              <a:t>mouseY</a:t>
            </a:r>
            <a:r>
              <a:rPr lang="en-GB" sz="1100" dirty="0"/>
              <a:t> - </a:t>
            </a:r>
            <a:r>
              <a:rPr lang="en-GB" sz="1100" dirty="0" err="1"/>
              <a:t>pmouseY</a:t>
            </a:r>
            <a:r>
              <a:rPr lang="en-GB" sz="1100" dirty="0"/>
              <a:t>) * 0.01;</a:t>
            </a:r>
          </a:p>
          <a:p>
            <a:pPr marL="0" indent="0">
              <a:buNone/>
            </a:pPr>
            <a:r>
              <a:rPr lang="en-GB" sz="1100" dirty="0"/>
              <a:t>}</a:t>
            </a:r>
          </a:p>
        </p:txBody>
      </p:sp>
    </p:spTree>
    <p:extLst>
      <p:ext uri="{BB962C8B-B14F-4D97-AF65-F5344CB8AC3E}">
        <p14:creationId xmlns:p14="http://schemas.microsoft.com/office/powerpoint/2010/main" val="122619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Inverse Tab Code 1</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a:xfrm>
            <a:off x="634953" y="1057300"/>
            <a:ext cx="3721023" cy="4248472"/>
          </a:xfrm>
        </p:spPr>
        <p:txBody>
          <a:bodyPr>
            <a:noAutofit/>
          </a:bodyPr>
          <a:lstStyle/>
          <a:p>
            <a:pPr marL="0" indent="0">
              <a:buNone/>
            </a:pPr>
            <a:r>
              <a:rPr lang="en-GB" sz="1100" dirty="0"/>
              <a:t>float F = 50;</a:t>
            </a:r>
          </a:p>
          <a:p>
            <a:pPr marL="0" indent="0">
              <a:buNone/>
            </a:pPr>
            <a:r>
              <a:rPr lang="en-GB" sz="1100" dirty="0"/>
              <a:t>float T = 70;</a:t>
            </a:r>
          </a:p>
          <a:p>
            <a:pPr marL="0" indent="0">
              <a:buNone/>
            </a:pPr>
            <a:r>
              <a:rPr lang="en-GB" sz="1100" dirty="0"/>
              <a:t>float </a:t>
            </a:r>
            <a:r>
              <a:rPr lang="en-GB" sz="1100" dirty="0" err="1"/>
              <a:t>millisOld</a:t>
            </a:r>
            <a:r>
              <a:rPr lang="en-GB" sz="1100" dirty="0"/>
              <a:t>, </a:t>
            </a:r>
            <a:r>
              <a:rPr lang="en-GB" sz="1100" dirty="0" err="1"/>
              <a:t>gTime</a:t>
            </a:r>
            <a:r>
              <a:rPr lang="en-GB" sz="1100" dirty="0"/>
              <a:t>, </a:t>
            </a:r>
            <a:r>
              <a:rPr lang="en-GB" sz="1100" dirty="0" err="1"/>
              <a:t>gSpeed</a:t>
            </a:r>
            <a:r>
              <a:rPr lang="en-GB" sz="1100" dirty="0"/>
              <a:t> = 4;</a:t>
            </a:r>
          </a:p>
          <a:p>
            <a:pPr marL="0" indent="0">
              <a:buNone/>
            </a:pPr>
            <a:endParaRPr lang="en-GB" sz="1100" dirty="0"/>
          </a:p>
          <a:p>
            <a:pPr marL="0" indent="0">
              <a:buNone/>
            </a:pPr>
            <a:r>
              <a:rPr lang="en-GB" sz="1100" dirty="0"/>
              <a:t>void IK(){</a:t>
            </a:r>
          </a:p>
          <a:p>
            <a:pPr marL="0" indent="0">
              <a:buNone/>
            </a:pPr>
            <a:endParaRPr lang="en-GB" sz="1100" dirty="0"/>
          </a:p>
          <a:p>
            <a:pPr marL="0" indent="0">
              <a:buNone/>
            </a:pPr>
            <a:r>
              <a:rPr lang="en-GB" sz="1100" dirty="0"/>
              <a:t>  float X = </a:t>
            </a:r>
            <a:r>
              <a:rPr lang="en-GB" sz="1100" dirty="0" err="1"/>
              <a:t>posX</a:t>
            </a:r>
            <a:r>
              <a:rPr lang="en-GB" sz="1100" dirty="0"/>
              <a:t>;</a:t>
            </a:r>
          </a:p>
          <a:p>
            <a:pPr marL="0" indent="0">
              <a:buNone/>
            </a:pPr>
            <a:r>
              <a:rPr lang="en-GB" sz="1100" dirty="0"/>
              <a:t>  float Y = </a:t>
            </a:r>
            <a:r>
              <a:rPr lang="en-GB" sz="1100" dirty="0" err="1"/>
              <a:t>posY</a:t>
            </a:r>
            <a:r>
              <a:rPr lang="en-GB" sz="1100" dirty="0"/>
              <a:t>;</a:t>
            </a:r>
          </a:p>
          <a:p>
            <a:pPr marL="0" indent="0">
              <a:buNone/>
            </a:pPr>
            <a:r>
              <a:rPr lang="en-GB" sz="1100" dirty="0"/>
              <a:t>  float Z = </a:t>
            </a:r>
            <a:r>
              <a:rPr lang="en-GB" sz="1100" dirty="0" err="1"/>
              <a:t>posZ</a:t>
            </a:r>
            <a:r>
              <a:rPr lang="en-GB" sz="1100" dirty="0"/>
              <a:t>;</a:t>
            </a:r>
          </a:p>
          <a:p>
            <a:pPr marL="0" indent="0">
              <a:buNone/>
            </a:pPr>
            <a:endParaRPr lang="en-GB" sz="1100" dirty="0"/>
          </a:p>
          <a:p>
            <a:pPr marL="0" indent="0">
              <a:buNone/>
            </a:pPr>
            <a:r>
              <a:rPr lang="en-GB" sz="1100" dirty="0"/>
              <a:t>  float L = sqrt(Y*Y+X*X);</a:t>
            </a:r>
          </a:p>
          <a:p>
            <a:pPr marL="0" indent="0">
              <a:buNone/>
            </a:pPr>
            <a:r>
              <a:rPr lang="en-GB" sz="1100" dirty="0"/>
              <a:t>  float </a:t>
            </a:r>
            <a:r>
              <a:rPr lang="en-GB" sz="1100" dirty="0" err="1"/>
              <a:t>dia</a:t>
            </a:r>
            <a:r>
              <a:rPr lang="en-GB" sz="1100" dirty="0"/>
              <a:t> = sqrt(Z*Z+L*L);</a:t>
            </a:r>
          </a:p>
          <a:p>
            <a:pPr marL="0" indent="0">
              <a:buNone/>
            </a:pPr>
            <a:endParaRPr lang="en-GB" sz="1100" dirty="0"/>
          </a:p>
          <a:p>
            <a:pPr marL="0" indent="0">
              <a:buNone/>
            </a:pPr>
            <a:r>
              <a:rPr lang="en-GB" sz="1100" dirty="0"/>
              <a:t>  alpha = PI/2-(atan2(L, Z)+</a:t>
            </a:r>
            <a:r>
              <a:rPr lang="en-GB" sz="1100" dirty="0" err="1"/>
              <a:t>acos</a:t>
            </a:r>
            <a:r>
              <a:rPr lang="en-GB" sz="1100" dirty="0"/>
              <a:t>((T*T-F*F-</a:t>
            </a:r>
            <a:r>
              <a:rPr lang="en-GB" sz="1100" dirty="0" err="1"/>
              <a:t>dia</a:t>
            </a:r>
            <a:r>
              <a:rPr lang="en-GB" sz="1100" dirty="0"/>
              <a:t>*</a:t>
            </a:r>
            <a:r>
              <a:rPr lang="en-GB" sz="1100" dirty="0" err="1"/>
              <a:t>dia</a:t>
            </a:r>
            <a:r>
              <a:rPr lang="en-GB" sz="1100" dirty="0"/>
              <a:t>)/(-2*F*</a:t>
            </a:r>
            <a:r>
              <a:rPr lang="en-GB" sz="1100" dirty="0" err="1"/>
              <a:t>dia</a:t>
            </a:r>
            <a:r>
              <a:rPr lang="en-GB" sz="1100" dirty="0"/>
              <a:t>)));</a:t>
            </a:r>
          </a:p>
          <a:p>
            <a:pPr marL="0" indent="0">
              <a:buNone/>
            </a:pPr>
            <a:r>
              <a:rPr lang="en-GB" sz="1100" dirty="0"/>
              <a:t>  beta = -</a:t>
            </a:r>
            <a:r>
              <a:rPr lang="en-GB" sz="1100" dirty="0" err="1"/>
              <a:t>PI+acos</a:t>
            </a:r>
            <a:r>
              <a:rPr lang="en-GB" sz="1100" dirty="0"/>
              <a:t>((</a:t>
            </a:r>
            <a:r>
              <a:rPr lang="en-GB" sz="1100" dirty="0" err="1"/>
              <a:t>dia</a:t>
            </a:r>
            <a:r>
              <a:rPr lang="en-GB" sz="1100" dirty="0"/>
              <a:t>*</a:t>
            </a:r>
            <a:r>
              <a:rPr lang="en-GB" sz="1100" dirty="0" err="1"/>
              <a:t>dia</a:t>
            </a:r>
            <a:r>
              <a:rPr lang="en-GB" sz="1100" dirty="0"/>
              <a:t>-T*T-F*F)/(-2*F*T));</a:t>
            </a:r>
          </a:p>
          <a:p>
            <a:pPr marL="0" indent="0">
              <a:buNone/>
            </a:pPr>
            <a:r>
              <a:rPr lang="en-GB" sz="1100" dirty="0"/>
              <a:t>  gamma = atan2(Y, X);</a:t>
            </a:r>
          </a:p>
          <a:p>
            <a:pPr marL="0" indent="0">
              <a:buNone/>
            </a:pPr>
            <a:endParaRPr lang="en-GB" sz="1100" dirty="0"/>
          </a:p>
          <a:p>
            <a:pPr marL="0" indent="0">
              <a:buNone/>
            </a:pPr>
            <a:r>
              <a:rPr lang="en-GB" sz="1100" dirty="0"/>
              <a:t>}</a:t>
            </a:r>
          </a:p>
        </p:txBody>
      </p:sp>
      <p:sp>
        <p:nvSpPr>
          <p:cNvPr id="5" name="Content Placeholder 2">
            <a:extLst>
              <a:ext uri="{FF2B5EF4-FFF2-40B4-BE49-F238E27FC236}">
                <a16:creationId xmlns:a16="http://schemas.microsoft.com/office/drawing/2014/main" id="{9B70B0F6-04F2-8393-F2D0-9F95E40FBFED}"/>
              </a:ext>
            </a:extLst>
          </p:cNvPr>
          <p:cNvSpPr txBox="1">
            <a:spLocks/>
          </p:cNvSpPr>
          <p:nvPr/>
        </p:nvSpPr>
        <p:spPr>
          <a:xfrm>
            <a:off x="4788024" y="1057300"/>
            <a:ext cx="2784918" cy="4248472"/>
          </a:xfrm>
          <a:prstGeom prst="rect">
            <a:avLst/>
          </a:prstGeom>
        </p:spPr>
        <p:txBody>
          <a:bodyPr vert="horz" lIns="91440" tIns="45720" rIns="91440" bIns="45720" rtlCol="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Font typeface="Wingdings 3" charset="2"/>
              <a:buNone/>
            </a:pPr>
            <a:endParaRPr lang="en-GB" sz="1100" dirty="0"/>
          </a:p>
        </p:txBody>
      </p:sp>
      <p:sp>
        <p:nvSpPr>
          <p:cNvPr id="7" name="TextBox 6">
            <a:extLst>
              <a:ext uri="{FF2B5EF4-FFF2-40B4-BE49-F238E27FC236}">
                <a16:creationId xmlns:a16="http://schemas.microsoft.com/office/drawing/2014/main" id="{85E4AD2E-745B-1BD6-9BFE-473A5EEA9A00}"/>
              </a:ext>
            </a:extLst>
          </p:cNvPr>
          <p:cNvSpPr txBox="1"/>
          <p:nvPr/>
        </p:nvSpPr>
        <p:spPr>
          <a:xfrm>
            <a:off x="4572000" y="1082959"/>
            <a:ext cx="3888431" cy="2123658"/>
          </a:xfrm>
          <a:prstGeom prst="rect">
            <a:avLst/>
          </a:prstGeom>
          <a:noFill/>
        </p:spPr>
        <p:txBody>
          <a:bodyPr wrap="square">
            <a:spAutoFit/>
          </a:bodyPr>
          <a:lstStyle/>
          <a:p>
            <a:r>
              <a:rPr lang="en-GB" sz="1100"/>
              <a:t>void setTime(){</a:t>
            </a:r>
          </a:p>
          <a:p>
            <a:r>
              <a:rPr lang="en-GB" sz="1100"/>
              <a:t>  gTime += ((float)millis()/1000 - millisOld)*(gSpeed/4);</a:t>
            </a:r>
          </a:p>
          <a:p>
            <a:r>
              <a:rPr lang="en-GB" sz="1100"/>
              <a:t>  if(gTime &gt;= 4)  gTime = 0;  </a:t>
            </a:r>
          </a:p>
          <a:p>
            <a:r>
              <a:rPr lang="en-GB" sz="1100"/>
              <a:t>  millisOld = (float)millis()/1000;</a:t>
            </a:r>
          </a:p>
          <a:p>
            <a:r>
              <a:rPr lang="en-GB" sz="1100"/>
              <a:t>}</a:t>
            </a:r>
          </a:p>
          <a:p>
            <a:endParaRPr lang="en-GB" sz="1100"/>
          </a:p>
          <a:p>
            <a:r>
              <a:rPr lang="en-GB" sz="1100"/>
              <a:t>void writePos(){</a:t>
            </a:r>
          </a:p>
          <a:p>
            <a:r>
              <a:rPr lang="en-GB" sz="1100"/>
              <a:t>  IK();</a:t>
            </a:r>
          </a:p>
          <a:p>
            <a:r>
              <a:rPr lang="en-GB" sz="1100"/>
              <a:t>  setTime();</a:t>
            </a:r>
          </a:p>
          <a:p>
            <a:r>
              <a:rPr lang="en-GB" sz="1100"/>
              <a:t>  posX = sin(gTime*PI/2)*20;</a:t>
            </a:r>
          </a:p>
          <a:p>
            <a:r>
              <a:rPr lang="en-GB" sz="1100"/>
              <a:t>  posZ = sin(gTime*PI)*10;</a:t>
            </a:r>
          </a:p>
          <a:p>
            <a:r>
              <a:rPr lang="en-GB" sz="1100"/>
              <a:t>}</a:t>
            </a:r>
            <a:endParaRPr lang="en-GB" sz="1100" dirty="0"/>
          </a:p>
        </p:txBody>
      </p:sp>
    </p:spTree>
    <p:extLst>
      <p:ext uri="{BB962C8B-B14F-4D97-AF65-F5344CB8AC3E}">
        <p14:creationId xmlns:p14="http://schemas.microsoft.com/office/powerpoint/2010/main" val="902512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37AE-EC88-F8DA-EB22-F0E6E8153582}"/>
              </a:ext>
            </a:extLst>
          </p:cNvPr>
          <p:cNvSpPr>
            <a:spLocks noGrp="1"/>
          </p:cNvSpPr>
          <p:nvPr>
            <p:ph type="title"/>
          </p:nvPr>
        </p:nvSpPr>
        <p:spPr/>
        <p:txBody>
          <a:bodyPr/>
          <a:lstStyle/>
          <a:p>
            <a:r>
              <a:rPr lang="en-GB" dirty="0"/>
              <a:t>Final touches</a:t>
            </a:r>
          </a:p>
        </p:txBody>
      </p:sp>
      <p:sp>
        <p:nvSpPr>
          <p:cNvPr id="3" name="Content Placeholder 2">
            <a:extLst>
              <a:ext uri="{FF2B5EF4-FFF2-40B4-BE49-F238E27FC236}">
                <a16:creationId xmlns:a16="http://schemas.microsoft.com/office/drawing/2014/main" id="{E28F6E9C-E8ED-E451-9DAA-DF4CDA7B92EF}"/>
              </a:ext>
            </a:extLst>
          </p:cNvPr>
          <p:cNvSpPr>
            <a:spLocks noGrp="1"/>
          </p:cNvSpPr>
          <p:nvPr>
            <p:ph sz="quarter" idx="13"/>
          </p:nvPr>
        </p:nvSpPr>
        <p:spPr/>
        <p:txBody>
          <a:bodyPr/>
          <a:lstStyle/>
          <a:p>
            <a:r>
              <a:rPr lang="en-GB" dirty="0"/>
              <a:t>Now either start a new sketch or reuse the one you have.</a:t>
            </a:r>
          </a:p>
          <a:p>
            <a:r>
              <a:rPr lang="en-GB" b="0" i="0" dirty="0">
                <a:solidFill>
                  <a:srgbClr val="333333"/>
                </a:solidFill>
                <a:effectLst/>
                <a:latin typeface="+mj-lt"/>
              </a:rPr>
              <a:t>With the code above you now have a fully functional robotics simulator. </a:t>
            </a:r>
          </a:p>
          <a:p>
            <a:r>
              <a:rPr lang="en-GB" b="0" i="0" dirty="0">
                <a:solidFill>
                  <a:srgbClr val="333333"/>
                </a:solidFill>
                <a:effectLst/>
                <a:latin typeface="+mj-lt"/>
              </a:rPr>
              <a:t>But there are many other things to do with processing. </a:t>
            </a:r>
          </a:p>
          <a:p>
            <a:r>
              <a:rPr lang="en-GB" b="0" i="0" dirty="0">
                <a:solidFill>
                  <a:srgbClr val="333333"/>
                </a:solidFill>
                <a:effectLst/>
                <a:latin typeface="+mj-lt"/>
              </a:rPr>
              <a:t>For the last step an effect was added that was supposed to look like a spray can. </a:t>
            </a:r>
          </a:p>
          <a:p>
            <a:r>
              <a:rPr lang="en-GB" b="0" i="0" dirty="0">
                <a:solidFill>
                  <a:srgbClr val="333333"/>
                </a:solidFill>
                <a:effectLst/>
                <a:latin typeface="+mj-lt"/>
              </a:rPr>
              <a:t>If you want you can export the entire project to a executable program for windows or any other operating system by clicking on "Export Application".</a:t>
            </a:r>
          </a:p>
          <a:p>
            <a:r>
              <a:rPr lang="en-GB" dirty="0">
                <a:solidFill>
                  <a:srgbClr val="333333"/>
                </a:solidFill>
              </a:rPr>
              <a:t>Add the code on the next 2 slides to your sketch and then click run.</a:t>
            </a:r>
            <a:endParaRPr lang="en-GB" dirty="0"/>
          </a:p>
        </p:txBody>
      </p:sp>
    </p:spTree>
    <p:extLst>
      <p:ext uri="{BB962C8B-B14F-4D97-AF65-F5344CB8AC3E}">
        <p14:creationId xmlns:p14="http://schemas.microsoft.com/office/powerpoint/2010/main" val="814620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Final Touches Code 1</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a:xfrm>
            <a:off x="609600" y="913284"/>
            <a:ext cx="3721023" cy="4248472"/>
          </a:xfrm>
        </p:spPr>
        <p:txBody>
          <a:bodyPr>
            <a:noAutofit/>
          </a:bodyPr>
          <a:lstStyle/>
          <a:p>
            <a:pPr marL="0" indent="0">
              <a:buNone/>
            </a:pPr>
            <a:r>
              <a:rPr lang="en-GB" sz="1100" dirty="0"/>
              <a:t>   </a:t>
            </a:r>
          </a:p>
        </p:txBody>
      </p:sp>
      <p:sp>
        <p:nvSpPr>
          <p:cNvPr id="5" name="Content Placeholder 2">
            <a:extLst>
              <a:ext uri="{FF2B5EF4-FFF2-40B4-BE49-F238E27FC236}">
                <a16:creationId xmlns:a16="http://schemas.microsoft.com/office/drawing/2014/main" id="{9B70B0F6-04F2-8393-F2D0-9F95E40FBFED}"/>
              </a:ext>
            </a:extLst>
          </p:cNvPr>
          <p:cNvSpPr txBox="1">
            <a:spLocks/>
          </p:cNvSpPr>
          <p:nvPr/>
        </p:nvSpPr>
        <p:spPr>
          <a:xfrm>
            <a:off x="4788024" y="1057300"/>
            <a:ext cx="2784918" cy="4248472"/>
          </a:xfrm>
          <a:prstGeom prst="rect">
            <a:avLst/>
          </a:prstGeom>
        </p:spPr>
        <p:txBody>
          <a:bodyPr vert="horz" lIns="91440" tIns="45720" rIns="91440" bIns="45720" rtlCol="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Font typeface="Wingdings 3" charset="2"/>
              <a:buNone/>
            </a:pPr>
            <a:endParaRPr lang="en-GB" sz="1100" dirty="0"/>
          </a:p>
        </p:txBody>
      </p:sp>
      <p:sp>
        <p:nvSpPr>
          <p:cNvPr id="7" name="TextBox 6">
            <a:extLst>
              <a:ext uri="{FF2B5EF4-FFF2-40B4-BE49-F238E27FC236}">
                <a16:creationId xmlns:a16="http://schemas.microsoft.com/office/drawing/2014/main" id="{85E4AD2E-745B-1BD6-9BFE-473A5EEA9A00}"/>
              </a:ext>
            </a:extLst>
          </p:cNvPr>
          <p:cNvSpPr txBox="1"/>
          <p:nvPr/>
        </p:nvSpPr>
        <p:spPr>
          <a:xfrm>
            <a:off x="4572000" y="1082959"/>
            <a:ext cx="3888431" cy="3308598"/>
          </a:xfrm>
          <a:prstGeom prst="rect">
            <a:avLst/>
          </a:prstGeom>
          <a:noFill/>
        </p:spPr>
        <p:txBody>
          <a:bodyPr wrap="square">
            <a:spAutoFit/>
          </a:bodyPr>
          <a:lstStyle/>
          <a:p>
            <a:pPr marL="0" indent="0">
              <a:buNone/>
            </a:pPr>
            <a:r>
              <a:rPr lang="en-GB" sz="1100" dirty="0"/>
              <a:t>void draw(){ </a:t>
            </a:r>
          </a:p>
          <a:p>
            <a:pPr marL="0" indent="0">
              <a:buNone/>
            </a:pPr>
            <a:r>
              <a:rPr lang="en-GB" sz="1100" dirty="0"/>
              <a:t>   </a:t>
            </a:r>
            <a:r>
              <a:rPr lang="en-GB" sz="1100" dirty="0" err="1"/>
              <a:t>writePos</a:t>
            </a:r>
            <a:r>
              <a:rPr lang="en-GB" sz="1100" dirty="0"/>
              <a:t>();</a:t>
            </a:r>
          </a:p>
          <a:p>
            <a:pPr marL="0" indent="0">
              <a:buNone/>
            </a:pPr>
            <a:r>
              <a:rPr lang="en-GB" sz="1100" dirty="0"/>
              <a:t>   background(32);</a:t>
            </a:r>
          </a:p>
          <a:p>
            <a:pPr marL="0" indent="0">
              <a:buNone/>
            </a:pPr>
            <a:r>
              <a:rPr lang="en-GB" sz="1100" dirty="0"/>
              <a:t>   smooth();</a:t>
            </a:r>
          </a:p>
          <a:p>
            <a:pPr marL="0" indent="0">
              <a:buNone/>
            </a:pPr>
            <a:r>
              <a:rPr lang="en-GB" sz="1100" dirty="0"/>
              <a:t>   lights(); </a:t>
            </a:r>
          </a:p>
          <a:p>
            <a:pPr marL="0" indent="0">
              <a:buNone/>
            </a:pPr>
            <a:r>
              <a:rPr lang="en-GB" sz="1100" dirty="0"/>
              <a:t>   </a:t>
            </a:r>
            <a:r>
              <a:rPr lang="en-GB" sz="1100" dirty="0" err="1"/>
              <a:t>directionalLight</a:t>
            </a:r>
            <a:r>
              <a:rPr lang="en-GB" sz="1100" dirty="0"/>
              <a:t>(51, 102, 126, -1, 0, 0);</a:t>
            </a:r>
          </a:p>
          <a:p>
            <a:pPr marL="0" indent="0">
              <a:buNone/>
            </a:pPr>
            <a:r>
              <a:rPr lang="en-GB" sz="1100" dirty="0"/>
              <a:t>    </a:t>
            </a:r>
          </a:p>
          <a:p>
            <a:pPr marL="0" indent="0">
              <a:buNone/>
            </a:pPr>
            <a:r>
              <a:rPr lang="en-GB" sz="1100" dirty="0"/>
              <a:t>    for (int </a:t>
            </a:r>
            <a:r>
              <a:rPr lang="en-GB" sz="1100" dirty="0" err="1"/>
              <a:t>i</a:t>
            </a:r>
            <a:r>
              <a:rPr lang="en-GB" sz="1100" dirty="0"/>
              <a:t>=0; </a:t>
            </a:r>
            <a:r>
              <a:rPr lang="en-GB" sz="1100" dirty="0" err="1"/>
              <a:t>i</a:t>
            </a:r>
            <a:r>
              <a:rPr lang="en-GB" sz="1100" dirty="0"/>
              <a:t>&lt; </a:t>
            </a:r>
            <a:r>
              <a:rPr lang="en-GB" sz="1100" dirty="0" err="1"/>
              <a:t>Xsphere.length</a:t>
            </a:r>
            <a:r>
              <a:rPr lang="en-GB" sz="1100" dirty="0"/>
              <a:t> - 1; </a:t>
            </a:r>
            <a:r>
              <a:rPr lang="en-GB" sz="1100" dirty="0" err="1"/>
              <a:t>i</a:t>
            </a:r>
            <a:r>
              <a:rPr lang="en-GB" sz="1100" dirty="0"/>
              <a:t>++) {</a:t>
            </a:r>
          </a:p>
          <a:p>
            <a:pPr marL="0" indent="0">
              <a:buNone/>
            </a:pPr>
            <a:r>
              <a:rPr lang="en-GB" sz="1100" dirty="0"/>
              <a:t>    </a:t>
            </a:r>
            <a:r>
              <a:rPr lang="en-GB" sz="1100" dirty="0" err="1"/>
              <a:t>Xsphere</a:t>
            </a:r>
            <a:r>
              <a:rPr lang="en-GB" sz="1100" dirty="0"/>
              <a:t>[</a:t>
            </a:r>
            <a:r>
              <a:rPr lang="en-GB" sz="1100" dirty="0" err="1"/>
              <a:t>i</a:t>
            </a:r>
            <a:r>
              <a:rPr lang="en-GB" sz="1100" dirty="0"/>
              <a:t>] = </a:t>
            </a:r>
            <a:r>
              <a:rPr lang="en-GB" sz="1100" dirty="0" err="1"/>
              <a:t>Xsphere</a:t>
            </a:r>
            <a:r>
              <a:rPr lang="en-GB" sz="1100" dirty="0"/>
              <a:t>[</a:t>
            </a:r>
            <a:r>
              <a:rPr lang="en-GB" sz="1100" dirty="0" err="1"/>
              <a:t>i</a:t>
            </a:r>
            <a:r>
              <a:rPr lang="en-GB" sz="1100" dirty="0"/>
              <a:t> + 1];</a:t>
            </a:r>
          </a:p>
          <a:p>
            <a:pPr marL="0" indent="0">
              <a:buNone/>
            </a:pPr>
            <a:r>
              <a:rPr lang="en-GB" sz="1100" dirty="0"/>
              <a:t>    </a:t>
            </a:r>
            <a:r>
              <a:rPr lang="en-GB" sz="1100" dirty="0" err="1"/>
              <a:t>Ysphere</a:t>
            </a:r>
            <a:r>
              <a:rPr lang="en-GB" sz="1100" dirty="0"/>
              <a:t>[</a:t>
            </a:r>
            <a:r>
              <a:rPr lang="en-GB" sz="1100" dirty="0" err="1"/>
              <a:t>i</a:t>
            </a:r>
            <a:r>
              <a:rPr lang="en-GB" sz="1100" dirty="0"/>
              <a:t>] = </a:t>
            </a:r>
            <a:r>
              <a:rPr lang="en-GB" sz="1100" dirty="0" err="1"/>
              <a:t>Ysphere</a:t>
            </a:r>
            <a:r>
              <a:rPr lang="en-GB" sz="1100" dirty="0"/>
              <a:t>[</a:t>
            </a:r>
            <a:r>
              <a:rPr lang="en-GB" sz="1100" dirty="0" err="1"/>
              <a:t>i</a:t>
            </a:r>
            <a:r>
              <a:rPr lang="en-GB" sz="1100" dirty="0"/>
              <a:t> + 1];</a:t>
            </a:r>
          </a:p>
          <a:p>
            <a:pPr marL="0" indent="0">
              <a:buNone/>
            </a:pPr>
            <a:r>
              <a:rPr lang="en-GB" sz="1100" dirty="0"/>
              <a:t>    </a:t>
            </a:r>
            <a:r>
              <a:rPr lang="en-GB" sz="1100" dirty="0" err="1"/>
              <a:t>Zsphere</a:t>
            </a:r>
            <a:r>
              <a:rPr lang="en-GB" sz="1100" dirty="0"/>
              <a:t>[</a:t>
            </a:r>
            <a:r>
              <a:rPr lang="en-GB" sz="1100" dirty="0" err="1"/>
              <a:t>i</a:t>
            </a:r>
            <a:r>
              <a:rPr lang="en-GB" sz="1100" dirty="0"/>
              <a:t>] = </a:t>
            </a:r>
            <a:r>
              <a:rPr lang="en-GB" sz="1100" dirty="0" err="1"/>
              <a:t>Zsphere</a:t>
            </a:r>
            <a:r>
              <a:rPr lang="en-GB" sz="1100" dirty="0"/>
              <a:t>[</a:t>
            </a:r>
            <a:r>
              <a:rPr lang="en-GB" sz="1100" dirty="0" err="1"/>
              <a:t>i</a:t>
            </a:r>
            <a:r>
              <a:rPr lang="en-GB" sz="1100" dirty="0"/>
              <a:t> + 1];</a:t>
            </a:r>
          </a:p>
          <a:p>
            <a:pPr marL="0" indent="0">
              <a:buNone/>
            </a:pPr>
            <a:r>
              <a:rPr lang="en-GB" sz="1100" dirty="0"/>
              <a:t>    }</a:t>
            </a:r>
          </a:p>
          <a:p>
            <a:pPr marL="0" indent="0">
              <a:buNone/>
            </a:pPr>
            <a:r>
              <a:rPr lang="en-GB" sz="1100" dirty="0"/>
              <a:t>    </a:t>
            </a:r>
          </a:p>
          <a:p>
            <a:pPr marL="0" indent="0">
              <a:buNone/>
            </a:pPr>
            <a:r>
              <a:rPr lang="en-GB" sz="1100" dirty="0"/>
              <a:t>    </a:t>
            </a:r>
            <a:r>
              <a:rPr lang="en-GB" sz="1100" dirty="0" err="1"/>
              <a:t>Xsphere</a:t>
            </a:r>
            <a:r>
              <a:rPr lang="en-GB" sz="1100" dirty="0"/>
              <a:t>[</a:t>
            </a:r>
            <a:r>
              <a:rPr lang="en-GB" sz="1100" dirty="0" err="1"/>
              <a:t>Xsphere.length</a:t>
            </a:r>
            <a:r>
              <a:rPr lang="en-GB" sz="1100" dirty="0"/>
              <a:t> - 1] = </a:t>
            </a:r>
            <a:r>
              <a:rPr lang="en-GB" sz="1100" dirty="0" err="1"/>
              <a:t>posX</a:t>
            </a:r>
            <a:r>
              <a:rPr lang="en-GB" sz="1100" dirty="0"/>
              <a:t>;</a:t>
            </a:r>
          </a:p>
          <a:p>
            <a:pPr marL="0" indent="0">
              <a:buNone/>
            </a:pPr>
            <a:r>
              <a:rPr lang="en-GB" sz="1100" dirty="0"/>
              <a:t>    </a:t>
            </a:r>
            <a:r>
              <a:rPr lang="en-GB" sz="1100" dirty="0" err="1"/>
              <a:t>Ysphere</a:t>
            </a:r>
            <a:r>
              <a:rPr lang="en-GB" sz="1100" dirty="0"/>
              <a:t>[</a:t>
            </a:r>
            <a:r>
              <a:rPr lang="en-GB" sz="1100" dirty="0" err="1"/>
              <a:t>Ysphere.length</a:t>
            </a:r>
            <a:r>
              <a:rPr lang="en-GB" sz="1100" dirty="0"/>
              <a:t> - 1] = </a:t>
            </a:r>
            <a:r>
              <a:rPr lang="en-GB" sz="1100" dirty="0" err="1"/>
              <a:t>posY</a:t>
            </a:r>
            <a:r>
              <a:rPr lang="en-GB" sz="1100" dirty="0"/>
              <a:t>;</a:t>
            </a:r>
          </a:p>
          <a:p>
            <a:pPr marL="0" indent="0">
              <a:buNone/>
            </a:pPr>
            <a:r>
              <a:rPr lang="en-GB" sz="1100" dirty="0"/>
              <a:t>    </a:t>
            </a:r>
            <a:r>
              <a:rPr lang="en-GB" sz="1100" dirty="0" err="1"/>
              <a:t>Zsphere</a:t>
            </a:r>
            <a:r>
              <a:rPr lang="en-GB" sz="1100" dirty="0"/>
              <a:t>[</a:t>
            </a:r>
            <a:r>
              <a:rPr lang="en-GB" sz="1100" dirty="0" err="1"/>
              <a:t>Zsphere.length</a:t>
            </a:r>
            <a:r>
              <a:rPr lang="en-GB" sz="1100" dirty="0"/>
              <a:t> - 1] = </a:t>
            </a:r>
            <a:r>
              <a:rPr lang="en-GB" sz="1100" dirty="0" err="1"/>
              <a:t>posZ</a:t>
            </a:r>
            <a:r>
              <a:rPr lang="en-GB" sz="1100" dirty="0"/>
              <a:t>;</a:t>
            </a:r>
          </a:p>
          <a:p>
            <a:pPr marL="0" indent="0">
              <a:buNone/>
            </a:pPr>
            <a:r>
              <a:rPr lang="en-GB" sz="1100" dirty="0"/>
              <a:t>   </a:t>
            </a:r>
          </a:p>
          <a:p>
            <a:pPr marL="0" indent="0">
              <a:buNone/>
            </a:pPr>
            <a:r>
              <a:rPr lang="en-GB" sz="1100" dirty="0"/>
              <a:t>   </a:t>
            </a:r>
          </a:p>
          <a:p>
            <a:pPr marL="0" indent="0">
              <a:buNone/>
            </a:pPr>
            <a:r>
              <a:rPr lang="en-GB" sz="1100" dirty="0"/>
              <a:t>   </a:t>
            </a:r>
            <a:r>
              <a:rPr lang="en-GB" sz="1100" dirty="0" err="1"/>
              <a:t>noStroke</a:t>
            </a:r>
            <a:r>
              <a:rPr lang="en-GB" sz="1100" dirty="0"/>
              <a:t>();</a:t>
            </a:r>
          </a:p>
        </p:txBody>
      </p:sp>
      <p:sp>
        <p:nvSpPr>
          <p:cNvPr id="8" name="TextBox 7">
            <a:extLst>
              <a:ext uri="{FF2B5EF4-FFF2-40B4-BE49-F238E27FC236}">
                <a16:creationId xmlns:a16="http://schemas.microsoft.com/office/drawing/2014/main" id="{A2011CB1-3364-76F1-8DB6-D80574F53225}"/>
              </a:ext>
            </a:extLst>
          </p:cNvPr>
          <p:cNvSpPr txBox="1"/>
          <p:nvPr/>
        </p:nvSpPr>
        <p:spPr>
          <a:xfrm>
            <a:off x="251520" y="943517"/>
            <a:ext cx="4248472" cy="4154984"/>
          </a:xfrm>
          <a:prstGeom prst="rect">
            <a:avLst/>
          </a:prstGeom>
          <a:noFill/>
        </p:spPr>
        <p:txBody>
          <a:bodyPr wrap="square">
            <a:spAutoFit/>
          </a:bodyPr>
          <a:lstStyle/>
          <a:p>
            <a:r>
              <a:rPr lang="en-GB" sz="1200" dirty="0" err="1"/>
              <a:t>PShape</a:t>
            </a:r>
            <a:r>
              <a:rPr lang="en-GB" sz="1200" dirty="0"/>
              <a:t> base, shoulder, </a:t>
            </a:r>
            <a:r>
              <a:rPr lang="en-GB" sz="1200" dirty="0" err="1"/>
              <a:t>upArm</a:t>
            </a:r>
            <a:r>
              <a:rPr lang="en-GB" sz="1200" dirty="0"/>
              <a:t>, </a:t>
            </a:r>
            <a:r>
              <a:rPr lang="en-GB" sz="1200" dirty="0" err="1"/>
              <a:t>loArm</a:t>
            </a:r>
            <a:r>
              <a:rPr lang="en-GB" sz="1200" dirty="0"/>
              <a:t>, end;</a:t>
            </a:r>
          </a:p>
          <a:p>
            <a:r>
              <a:rPr lang="en-GB" sz="1200" dirty="0"/>
              <a:t>float </a:t>
            </a:r>
            <a:r>
              <a:rPr lang="en-GB" sz="1200" dirty="0" err="1"/>
              <a:t>rotX</a:t>
            </a:r>
            <a:r>
              <a:rPr lang="en-GB" sz="1200" dirty="0"/>
              <a:t>, </a:t>
            </a:r>
            <a:r>
              <a:rPr lang="en-GB" sz="1200" dirty="0" err="1"/>
              <a:t>rotY</a:t>
            </a:r>
            <a:r>
              <a:rPr lang="en-GB" sz="1200" dirty="0"/>
              <a:t>;</a:t>
            </a:r>
          </a:p>
          <a:p>
            <a:r>
              <a:rPr lang="en-GB" sz="1200" dirty="0"/>
              <a:t>float </a:t>
            </a:r>
            <a:r>
              <a:rPr lang="en-GB" sz="1200" dirty="0" err="1"/>
              <a:t>posX</a:t>
            </a:r>
            <a:r>
              <a:rPr lang="en-GB" sz="1200" dirty="0"/>
              <a:t>=1, </a:t>
            </a:r>
            <a:r>
              <a:rPr lang="en-GB" sz="1200" dirty="0" err="1"/>
              <a:t>posY</a:t>
            </a:r>
            <a:r>
              <a:rPr lang="en-GB" sz="1200" dirty="0"/>
              <a:t>=50, </a:t>
            </a:r>
            <a:r>
              <a:rPr lang="en-GB" sz="1200" dirty="0" err="1"/>
              <a:t>posZ</a:t>
            </a:r>
            <a:r>
              <a:rPr lang="en-GB" sz="1200" dirty="0"/>
              <a:t>=50;</a:t>
            </a:r>
          </a:p>
          <a:p>
            <a:r>
              <a:rPr lang="en-GB" sz="1200" dirty="0"/>
              <a:t>float alpha, beta, gamma;</a:t>
            </a:r>
          </a:p>
          <a:p>
            <a:endParaRPr lang="en-GB" sz="1200" dirty="0"/>
          </a:p>
          <a:p>
            <a:r>
              <a:rPr lang="en-GB" sz="1200" dirty="0"/>
              <a:t>float[] </a:t>
            </a:r>
            <a:r>
              <a:rPr lang="en-GB" sz="1200" dirty="0" err="1"/>
              <a:t>Xsphere</a:t>
            </a:r>
            <a:r>
              <a:rPr lang="en-GB" sz="1200" dirty="0"/>
              <a:t> = new float[99];</a:t>
            </a:r>
          </a:p>
          <a:p>
            <a:r>
              <a:rPr lang="en-GB" sz="1200" dirty="0"/>
              <a:t>float[] </a:t>
            </a:r>
            <a:r>
              <a:rPr lang="en-GB" sz="1200" dirty="0" err="1"/>
              <a:t>Ysphere</a:t>
            </a:r>
            <a:r>
              <a:rPr lang="en-GB" sz="1200" dirty="0"/>
              <a:t> = new float[99];</a:t>
            </a:r>
          </a:p>
          <a:p>
            <a:r>
              <a:rPr lang="en-GB" sz="1200" dirty="0"/>
              <a:t>float[] </a:t>
            </a:r>
            <a:r>
              <a:rPr lang="en-GB" sz="1200" dirty="0" err="1"/>
              <a:t>Zsphere</a:t>
            </a:r>
            <a:r>
              <a:rPr lang="en-GB" sz="1200" dirty="0"/>
              <a:t> = new float[99];</a:t>
            </a:r>
          </a:p>
          <a:p>
            <a:endParaRPr lang="en-GB" sz="1200" dirty="0"/>
          </a:p>
          <a:p>
            <a:r>
              <a:rPr lang="en-GB" sz="1200" dirty="0"/>
              <a:t>void setup(){</a:t>
            </a:r>
          </a:p>
          <a:p>
            <a:r>
              <a:rPr lang="en-GB" sz="1200" dirty="0"/>
              <a:t>    size(1200, 800, OPENGL);</a:t>
            </a:r>
          </a:p>
          <a:p>
            <a:r>
              <a:rPr lang="en-GB" sz="1200" dirty="0"/>
              <a:t>    </a:t>
            </a:r>
          </a:p>
          <a:p>
            <a:r>
              <a:rPr lang="en-GB" sz="1200" dirty="0"/>
              <a:t>    base = </a:t>
            </a:r>
            <a:r>
              <a:rPr lang="en-GB" sz="1200" dirty="0" err="1"/>
              <a:t>loadShape</a:t>
            </a:r>
            <a:r>
              <a:rPr lang="en-GB" sz="1200" dirty="0"/>
              <a:t>("r5.obj");</a:t>
            </a:r>
          </a:p>
          <a:p>
            <a:r>
              <a:rPr lang="en-GB" sz="1200" dirty="0"/>
              <a:t>    shoulder = </a:t>
            </a:r>
            <a:r>
              <a:rPr lang="en-GB" sz="1200" dirty="0" err="1"/>
              <a:t>loadShape</a:t>
            </a:r>
            <a:r>
              <a:rPr lang="en-GB" sz="1200" dirty="0"/>
              <a:t>("r1.obj");</a:t>
            </a:r>
          </a:p>
          <a:p>
            <a:r>
              <a:rPr lang="en-GB" sz="1200" dirty="0"/>
              <a:t>    </a:t>
            </a:r>
            <a:r>
              <a:rPr lang="en-GB" sz="1200" dirty="0" err="1"/>
              <a:t>upArm</a:t>
            </a:r>
            <a:r>
              <a:rPr lang="en-GB" sz="1200" dirty="0"/>
              <a:t> = </a:t>
            </a:r>
            <a:r>
              <a:rPr lang="en-GB" sz="1200" dirty="0" err="1"/>
              <a:t>loadShape</a:t>
            </a:r>
            <a:r>
              <a:rPr lang="en-GB" sz="1200" dirty="0"/>
              <a:t>("r2.obj");</a:t>
            </a:r>
          </a:p>
          <a:p>
            <a:r>
              <a:rPr lang="en-GB" sz="1200" dirty="0"/>
              <a:t>    </a:t>
            </a:r>
            <a:r>
              <a:rPr lang="en-GB" sz="1200" dirty="0" err="1"/>
              <a:t>loArm</a:t>
            </a:r>
            <a:r>
              <a:rPr lang="en-GB" sz="1200" dirty="0"/>
              <a:t> = </a:t>
            </a:r>
            <a:r>
              <a:rPr lang="en-GB" sz="1200" dirty="0" err="1"/>
              <a:t>loadShape</a:t>
            </a:r>
            <a:r>
              <a:rPr lang="en-GB" sz="1200" dirty="0"/>
              <a:t>("r3.obj");</a:t>
            </a:r>
          </a:p>
          <a:p>
            <a:r>
              <a:rPr lang="en-GB" sz="1200" dirty="0"/>
              <a:t>    end = </a:t>
            </a:r>
            <a:r>
              <a:rPr lang="en-GB" sz="1200" dirty="0" err="1"/>
              <a:t>loadShape</a:t>
            </a:r>
            <a:r>
              <a:rPr lang="en-GB" sz="1200" dirty="0"/>
              <a:t>("r4.obj");</a:t>
            </a:r>
          </a:p>
          <a:p>
            <a:r>
              <a:rPr lang="en-GB" sz="1200" dirty="0"/>
              <a:t>    </a:t>
            </a:r>
          </a:p>
          <a:p>
            <a:r>
              <a:rPr lang="en-GB" sz="1200" dirty="0"/>
              <a:t>    </a:t>
            </a:r>
            <a:r>
              <a:rPr lang="en-GB" sz="1200" dirty="0" err="1"/>
              <a:t>shoulder.disableStyle</a:t>
            </a:r>
            <a:r>
              <a:rPr lang="en-GB" sz="1200" dirty="0"/>
              <a:t>();</a:t>
            </a:r>
          </a:p>
          <a:p>
            <a:r>
              <a:rPr lang="en-GB" sz="1200" dirty="0"/>
              <a:t>    </a:t>
            </a:r>
            <a:r>
              <a:rPr lang="en-GB" sz="1200" dirty="0" err="1"/>
              <a:t>upArm.disableStyle</a:t>
            </a:r>
            <a:r>
              <a:rPr lang="en-GB" sz="1200" dirty="0"/>
              <a:t>();</a:t>
            </a:r>
          </a:p>
          <a:p>
            <a:r>
              <a:rPr lang="en-GB" sz="1200" dirty="0"/>
              <a:t>    </a:t>
            </a:r>
            <a:r>
              <a:rPr lang="en-GB" sz="1200" dirty="0" err="1"/>
              <a:t>loArm.disableStyle</a:t>
            </a:r>
            <a:r>
              <a:rPr lang="en-GB" sz="1200" dirty="0"/>
              <a:t>(); </a:t>
            </a:r>
          </a:p>
          <a:p>
            <a:r>
              <a:rPr lang="en-GB" sz="1200" dirty="0"/>
              <a:t>}</a:t>
            </a:r>
          </a:p>
        </p:txBody>
      </p:sp>
    </p:spTree>
    <p:extLst>
      <p:ext uri="{BB962C8B-B14F-4D97-AF65-F5344CB8AC3E}">
        <p14:creationId xmlns:p14="http://schemas.microsoft.com/office/powerpoint/2010/main" val="2192417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Final Touches Code 2</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a:xfrm>
            <a:off x="634953" y="1057300"/>
            <a:ext cx="3721023" cy="4248472"/>
          </a:xfrm>
        </p:spPr>
        <p:txBody>
          <a:bodyPr>
            <a:noAutofit/>
          </a:bodyPr>
          <a:lstStyle/>
          <a:p>
            <a:pPr marL="0" indent="0">
              <a:buNone/>
            </a:pPr>
            <a:r>
              <a:rPr lang="en-GB" sz="1100" dirty="0" err="1"/>
              <a:t>noStroke</a:t>
            </a:r>
            <a:r>
              <a:rPr lang="en-GB" sz="1100" dirty="0"/>
              <a:t>();   </a:t>
            </a:r>
          </a:p>
          <a:p>
            <a:pPr marL="0" indent="0">
              <a:buNone/>
            </a:pPr>
            <a:r>
              <a:rPr lang="en-GB" sz="1100" dirty="0"/>
              <a:t>   translate(width/2,height/2);</a:t>
            </a:r>
          </a:p>
          <a:p>
            <a:pPr marL="0" indent="0">
              <a:buNone/>
            </a:pPr>
            <a:r>
              <a:rPr lang="en-GB" sz="1100" dirty="0"/>
              <a:t>   </a:t>
            </a:r>
            <a:r>
              <a:rPr lang="en-GB" sz="1100" dirty="0" err="1"/>
              <a:t>rotateX</a:t>
            </a:r>
            <a:r>
              <a:rPr lang="en-GB" sz="1100" dirty="0"/>
              <a:t>(</a:t>
            </a:r>
            <a:r>
              <a:rPr lang="en-GB" sz="1100" dirty="0" err="1"/>
              <a:t>rotX</a:t>
            </a:r>
            <a:r>
              <a:rPr lang="en-GB" sz="1100" dirty="0"/>
              <a:t>);</a:t>
            </a:r>
          </a:p>
          <a:p>
            <a:pPr marL="0" indent="0">
              <a:buNone/>
            </a:pPr>
            <a:r>
              <a:rPr lang="en-GB" sz="1100" dirty="0"/>
              <a:t>   </a:t>
            </a:r>
            <a:r>
              <a:rPr lang="en-GB" sz="1100" dirty="0" err="1"/>
              <a:t>rotateY</a:t>
            </a:r>
            <a:r>
              <a:rPr lang="en-GB" sz="1100" dirty="0"/>
              <a:t>(-</a:t>
            </a:r>
            <a:r>
              <a:rPr lang="en-GB" sz="1100" dirty="0" err="1"/>
              <a:t>rotY</a:t>
            </a:r>
            <a:r>
              <a:rPr lang="en-GB" sz="1100" dirty="0"/>
              <a:t>);</a:t>
            </a:r>
          </a:p>
          <a:p>
            <a:pPr marL="0" indent="0">
              <a:buNone/>
            </a:pPr>
            <a:r>
              <a:rPr lang="en-GB" sz="1100" dirty="0"/>
              <a:t>   scale(-4);   </a:t>
            </a:r>
          </a:p>
          <a:p>
            <a:pPr marL="0" indent="0">
              <a:buNone/>
            </a:pPr>
            <a:r>
              <a:rPr lang="en-GB" sz="1100" dirty="0"/>
              <a:t>   for (int </a:t>
            </a:r>
            <a:r>
              <a:rPr lang="en-GB" sz="1100" dirty="0" err="1"/>
              <a:t>i</a:t>
            </a:r>
            <a:r>
              <a:rPr lang="en-GB" sz="1100" dirty="0"/>
              <a:t>=0; </a:t>
            </a:r>
            <a:r>
              <a:rPr lang="en-GB" sz="1100" dirty="0" err="1"/>
              <a:t>i</a:t>
            </a:r>
            <a:r>
              <a:rPr lang="en-GB" sz="1100" dirty="0"/>
              <a:t> &lt; </a:t>
            </a:r>
            <a:r>
              <a:rPr lang="en-GB" sz="1100" dirty="0" err="1"/>
              <a:t>Xsphere.length</a:t>
            </a:r>
            <a:r>
              <a:rPr lang="en-GB" sz="1100" dirty="0"/>
              <a:t>; </a:t>
            </a:r>
            <a:r>
              <a:rPr lang="en-GB" sz="1100" dirty="0" err="1"/>
              <a:t>i</a:t>
            </a:r>
            <a:r>
              <a:rPr lang="en-GB" sz="1100" dirty="0"/>
              <a:t>++) {</a:t>
            </a:r>
          </a:p>
          <a:p>
            <a:pPr marL="0" indent="0">
              <a:buNone/>
            </a:pPr>
            <a:r>
              <a:rPr lang="en-GB" sz="1100" dirty="0"/>
              <a:t>     </a:t>
            </a:r>
            <a:r>
              <a:rPr lang="en-GB" sz="1100" dirty="0" err="1"/>
              <a:t>pushMatrix</a:t>
            </a:r>
            <a:r>
              <a:rPr lang="en-GB" sz="1100" dirty="0"/>
              <a:t>();</a:t>
            </a:r>
          </a:p>
          <a:p>
            <a:pPr marL="0" indent="0">
              <a:buNone/>
            </a:pPr>
            <a:r>
              <a:rPr lang="en-GB" sz="1100" dirty="0"/>
              <a:t>     translate(-</a:t>
            </a:r>
            <a:r>
              <a:rPr lang="en-GB" sz="1100" dirty="0" err="1"/>
              <a:t>Ysphere</a:t>
            </a:r>
            <a:r>
              <a:rPr lang="en-GB" sz="1100" dirty="0"/>
              <a:t>[</a:t>
            </a:r>
            <a:r>
              <a:rPr lang="en-GB" sz="1100" dirty="0" err="1"/>
              <a:t>i</a:t>
            </a:r>
            <a:r>
              <a:rPr lang="en-GB" sz="1100" dirty="0"/>
              <a:t>], -</a:t>
            </a:r>
            <a:r>
              <a:rPr lang="en-GB" sz="1100" dirty="0" err="1"/>
              <a:t>Zsphere</a:t>
            </a:r>
            <a:r>
              <a:rPr lang="en-GB" sz="1100" dirty="0"/>
              <a:t>[</a:t>
            </a:r>
            <a:r>
              <a:rPr lang="en-GB" sz="1100" dirty="0" err="1"/>
              <a:t>i</a:t>
            </a:r>
            <a:r>
              <a:rPr lang="en-GB" sz="1100" dirty="0"/>
              <a:t>]-11, -</a:t>
            </a:r>
            <a:r>
              <a:rPr lang="en-GB" sz="1100" dirty="0" err="1"/>
              <a:t>Xsphere</a:t>
            </a:r>
            <a:r>
              <a:rPr lang="en-GB" sz="1100" dirty="0"/>
              <a:t>[</a:t>
            </a:r>
            <a:r>
              <a:rPr lang="en-GB" sz="1100" dirty="0" err="1"/>
              <a:t>i</a:t>
            </a:r>
            <a:r>
              <a:rPr lang="en-GB" sz="1100" dirty="0"/>
              <a:t>]);</a:t>
            </a:r>
          </a:p>
          <a:p>
            <a:pPr marL="0" indent="0">
              <a:buNone/>
            </a:pPr>
            <a:r>
              <a:rPr lang="en-GB" sz="1100" dirty="0"/>
              <a:t>     fill (#D003FF, 25);</a:t>
            </a:r>
          </a:p>
          <a:p>
            <a:pPr marL="0" indent="0">
              <a:buNone/>
            </a:pPr>
            <a:r>
              <a:rPr lang="en-GB" sz="1100" dirty="0"/>
              <a:t>     sphere (float(</a:t>
            </a:r>
            <a:r>
              <a:rPr lang="en-GB" sz="1100" dirty="0" err="1"/>
              <a:t>i</a:t>
            </a:r>
            <a:r>
              <a:rPr lang="en-GB" sz="1100" dirty="0"/>
              <a:t>) / 20);</a:t>
            </a:r>
          </a:p>
          <a:p>
            <a:pPr marL="0" indent="0">
              <a:buNone/>
            </a:pPr>
            <a:r>
              <a:rPr lang="en-GB" sz="1100" dirty="0"/>
              <a:t>     </a:t>
            </a:r>
            <a:r>
              <a:rPr lang="en-GB" sz="1100" dirty="0" err="1"/>
              <a:t>popMatrix</a:t>
            </a:r>
            <a:r>
              <a:rPr lang="en-GB" sz="1100" dirty="0"/>
              <a:t>();</a:t>
            </a:r>
          </a:p>
          <a:p>
            <a:pPr marL="0" indent="0">
              <a:buNone/>
            </a:pPr>
            <a:r>
              <a:rPr lang="en-GB" sz="1100" dirty="0"/>
              <a:t>    }    </a:t>
            </a:r>
          </a:p>
          <a:p>
            <a:pPr marL="0" indent="0">
              <a:buNone/>
            </a:pPr>
            <a:r>
              <a:rPr lang="en-GB" sz="1100" dirty="0"/>
              <a:t>   fill(#FFE308);  </a:t>
            </a:r>
          </a:p>
          <a:p>
            <a:pPr marL="0" indent="0">
              <a:buNone/>
            </a:pPr>
            <a:r>
              <a:rPr lang="en-GB" sz="1100" dirty="0"/>
              <a:t>   translate(0,-40,0);   </a:t>
            </a:r>
          </a:p>
          <a:p>
            <a:pPr marL="0" indent="0">
              <a:buNone/>
            </a:pPr>
            <a:r>
              <a:rPr lang="en-GB" sz="1100" dirty="0"/>
              <a:t>     shape(base);</a:t>
            </a:r>
          </a:p>
        </p:txBody>
      </p:sp>
      <p:sp>
        <p:nvSpPr>
          <p:cNvPr id="5" name="Content Placeholder 2">
            <a:extLst>
              <a:ext uri="{FF2B5EF4-FFF2-40B4-BE49-F238E27FC236}">
                <a16:creationId xmlns:a16="http://schemas.microsoft.com/office/drawing/2014/main" id="{9B70B0F6-04F2-8393-F2D0-9F95E40FBFED}"/>
              </a:ext>
            </a:extLst>
          </p:cNvPr>
          <p:cNvSpPr txBox="1">
            <a:spLocks/>
          </p:cNvSpPr>
          <p:nvPr/>
        </p:nvSpPr>
        <p:spPr>
          <a:xfrm>
            <a:off x="4788024" y="1057300"/>
            <a:ext cx="2784918" cy="4248472"/>
          </a:xfrm>
          <a:prstGeom prst="rect">
            <a:avLst/>
          </a:prstGeom>
        </p:spPr>
        <p:txBody>
          <a:bodyPr vert="horz" lIns="91440" tIns="45720" rIns="91440" bIns="45720" rtlCol="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marL="0" indent="0">
              <a:buFont typeface="Wingdings 3" charset="2"/>
              <a:buNone/>
            </a:pPr>
            <a:endParaRPr lang="en-GB" sz="1100" dirty="0"/>
          </a:p>
        </p:txBody>
      </p:sp>
      <p:sp>
        <p:nvSpPr>
          <p:cNvPr id="7" name="TextBox 6">
            <a:extLst>
              <a:ext uri="{FF2B5EF4-FFF2-40B4-BE49-F238E27FC236}">
                <a16:creationId xmlns:a16="http://schemas.microsoft.com/office/drawing/2014/main" id="{85E4AD2E-745B-1BD6-9BFE-473A5EEA9A00}"/>
              </a:ext>
            </a:extLst>
          </p:cNvPr>
          <p:cNvSpPr txBox="1"/>
          <p:nvPr/>
        </p:nvSpPr>
        <p:spPr>
          <a:xfrm>
            <a:off x="4572000" y="1082959"/>
            <a:ext cx="3888431" cy="3985706"/>
          </a:xfrm>
          <a:prstGeom prst="rect">
            <a:avLst/>
          </a:prstGeom>
          <a:noFill/>
        </p:spPr>
        <p:txBody>
          <a:bodyPr wrap="square">
            <a:spAutoFit/>
          </a:bodyPr>
          <a:lstStyle/>
          <a:p>
            <a:pPr marL="0" indent="0">
              <a:buNone/>
            </a:pPr>
            <a:r>
              <a:rPr lang="en-GB" sz="1100" dirty="0"/>
              <a:t> translate(0, 4, 0);</a:t>
            </a:r>
          </a:p>
          <a:p>
            <a:pPr marL="0" indent="0">
              <a:buNone/>
            </a:pPr>
            <a:r>
              <a:rPr lang="en-GB" sz="1100" dirty="0"/>
              <a:t>   </a:t>
            </a:r>
            <a:r>
              <a:rPr lang="en-GB" sz="1100" dirty="0" err="1"/>
              <a:t>rotateY</a:t>
            </a:r>
            <a:r>
              <a:rPr lang="en-GB" sz="1100" dirty="0"/>
              <a:t>(gamma);</a:t>
            </a:r>
          </a:p>
          <a:p>
            <a:pPr marL="0" indent="0">
              <a:buNone/>
            </a:pPr>
            <a:r>
              <a:rPr lang="en-GB" sz="1100" dirty="0"/>
              <a:t>     shape(shoulder);</a:t>
            </a:r>
          </a:p>
          <a:p>
            <a:pPr marL="0" indent="0">
              <a:buNone/>
            </a:pPr>
            <a:r>
              <a:rPr lang="en-GB" sz="1100" dirty="0"/>
              <a:t>      </a:t>
            </a:r>
          </a:p>
          <a:p>
            <a:pPr marL="0" indent="0">
              <a:buNone/>
            </a:pPr>
            <a:r>
              <a:rPr lang="en-GB" sz="1100" dirty="0"/>
              <a:t>   translate(0, 25, 0);</a:t>
            </a:r>
          </a:p>
          <a:p>
            <a:pPr marL="0" indent="0">
              <a:buNone/>
            </a:pPr>
            <a:r>
              <a:rPr lang="en-GB" sz="1100" dirty="0"/>
              <a:t>   </a:t>
            </a:r>
            <a:r>
              <a:rPr lang="en-GB" sz="1100" dirty="0" err="1"/>
              <a:t>rotateY</a:t>
            </a:r>
            <a:r>
              <a:rPr lang="en-GB" sz="1100" dirty="0"/>
              <a:t>(PI);</a:t>
            </a:r>
          </a:p>
          <a:p>
            <a:pPr marL="0" indent="0">
              <a:buNone/>
            </a:pPr>
            <a:r>
              <a:rPr lang="en-GB" sz="1100" dirty="0"/>
              <a:t>   </a:t>
            </a:r>
            <a:r>
              <a:rPr lang="en-GB" sz="1100" dirty="0" err="1"/>
              <a:t>rotateX</a:t>
            </a:r>
            <a:r>
              <a:rPr lang="en-GB" sz="1100" dirty="0"/>
              <a:t>(alpha);</a:t>
            </a:r>
          </a:p>
          <a:p>
            <a:pPr marL="0" indent="0">
              <a:buNone/>
            </a:pPr>
            <a:r>
              <a:rPr lang="en-GB" sz="1100" dirty="0"/>
              <a:t>     shape(</a:t>
            </a:r>
            <a:r>
              <a:rPr lang="en-GB" sz="1100" dirty="0" err="1"/>
              <a:t>upArm</a:t>
            </a:r>
            <a:r>
              <a:rPr lang="en-GB" sz="1100" dirty="0"/>
              <a:t>);</a:t>
            </a:r>
          </a:p>
          <a:p>
            <a:pPr marL="0" indent="0">
              <a:buNone/>
            </a:pPr>
            <a:r>
              <a:rPr lang="en-GB" sz="1100" dirty="0"/>
              <a:t>      </a:t>
            </a:r>
          </a:p>
          <a:p>
            <a:pPr marL="0" indent="0">
              <a:buNone/>
            </a:pPr>
            <a:r>
              <a:rPr lang="en-GB" sz="1100" dirty="0"/>
              <a:t>   translate(0, 0, 50);</a:t>
            </a:r>
          </a:p>
          <a:p>
            <a:pPr marL="0" indent="0">
              <a:buNone/>
            </a:pPr>
            <a:r>
              <a:rPr lang="en-GB" sz="1100" dirty="0"/>
              <a:t>   </a:t>
            </a:r>
            <a:r>
              <a:rPr lang="en-GB" sz="1100" dirty="0" err="1"/>
              <a:t>rotateY</a:t>
            </a:r>
            <a:r>
              <a:rPr lang="en-GB" sz="1100" dirty="0"/>
              <a:t>(PI);</a:t>
            </a:r>
          </a:p>
          <a:p>
            <a:pPr marL="0" indent="0">
              <a:buNone/>
            </a:pPr>
            <a:r>
              <a:rPr lang="en-GB" sz="1100" dirty="0"/>
              <a:t>   </a:t>
            </a:r>
            <a:r>
              <a:rPr lang="en-GB" sz="1100" dirty="0" err="1"/>
              <a:t>rotateX</a:t>
            </a:r>
            <a:r>
              <a:rPr lang="en-GB" sz="1100" dirty="0"/>
              <a:t>(beta);</a:t>
            </a:r>
          </a:p>
          <a:p>
            <a:pPr marL="0" indent="0">
              <a:buNone/>
            </a:pPr>
            <a:r>
              <a:rPr lang="en-GB" sz="1100" dirty="0"/>
              <a:t>     shape(</a:t>
            </a:r>
            <a:r>
              <a:rPr lang="en-GB" sz="1100" dirty="0" err="1"/>
              <a:t>loArm</a:t>
            </a:r>
            <a:r>
              <a:rPr lang="en-GB" sz="1100" dirty="0"/>
              <a:t>);</a:t>
            </a:r>
          </a:p>
          <a:p>
            <a:pPr marL="0" indent="0">
              <a:buNone/>
            </a:pPr>
            <a:endParaRPr lang="en-GB" sz="1100" dirty="0"/>
          </a:p>
          <a:p>
            <a:pPr marL="0" indent="0">
              <a:buNone/>
            </a:pPr>
            <a:r>
              <a:rPr lang="en-GB" sz="1100" dirty="0"/>
              <a:t>   translate(0, 0, -50);</a:t>
            </a:r>
          </a:p>
          <a:p>
            <a:pPr marL="0" indent="0">
              <a:buNone/>
            </a:pPr>
            <a:r>
              <a:rPr lang="en-GB" sz="1100" dirty="0"/>
              <a:t>   </a:t>
            </a:r>
            <a:r>
              <a:rPr lang="en-GB" sz="1100" dirty="0" err="1"/>
              <a:t>rotateY</a:t>
            </a:r>
            <a:r>
              <a:rPr lang="en-GB" sz="1100" dirty="0"/>
              <a:t>(PI);</a:t>
            </a:r>
          </a:p>
          <a:p>
            <a:pPr marL="0" indent="0">
              <a:buNone/>
            </a:pPr>
            <a:r>
              <a:rPr lang="en-GB" sz="1100" dirty="0"/>
              <a:t>     shape(end);</a:t>
            </a:r>
          </a:p>
          <a:p>
            <a:pPr marL="0" indent="0">
              <a:buNone/>
            </a:pPr>
            <a:r>
              <a:rPr lang="en-GB" sz="1100" dirty="0"/>
              <a:t>}</a:t>
            </a:r>
          </a:p>
          <a:p>
            <a:pPr marL="0" indent="0">
              <a:buNone/>
            </a:pPr>
            <a:endParaRPr lang="en-GB" sz="1100" dirty="0"/>
          </a:p>
          <a:p>
            <a:pPr marL="0" indent="0">
              <a:buNone/>
            </a:pPr>
            <a:r>
              <a:rPr lang="en-GB" sz="1100" dirty="0"/>
              <a:t>void </a:t>
            </a:r>
            <a:r>
              <a:rPr lang="en-GB" sz="1100" dirty="0" err="1"/>
              <a:t>mouseDragged</a:t>
            </a:r>
            <a:r>
              <a:rPr lang="en-GB" sz="1100" dirty="0"/>
              <a:t>(){</a:t>
            </a:r>
          </a:p>
          <a:p>
            <a:pPr marL="0" indent="0">
              <a:buNone/>
            </a:pPr>
            <a:r>
              <a:rPr lang="en-GB" sz="1100" dirty="0"/>
              <a:t>    </a:t>
            </a:r>
            <a:r>
              <a:rPr lang="en-GB" sz="1100" dirty="0" err="1"/>
              <a:t>rotY</a:t>
            </a:r>
            <a:r>
              <a:rPr lang="en-GB" sz="1100" dirty="0"/>
              <a:t> -= (</a:t>
            </a:r>
            <a:r>
              <a:rPr lang="en-GB" sz="1100" dirty="0" err="1"/>
              <a:t>mouseX</a:t>
            </a:r>
            <a:r>
              <a:rPr lang="en-GB" sz="1100" dirty="0"/>
              <a:t> - </a:t>
            </a:r>
            <a:r>
              <a:rPr lang="en-GB" sz="1100" dirty="0" err="1"/>
              <a:t>pmouseX</a:t>
            </a:r>
            <a:r>
              <a:rPr lang="en-GB" sz="1100" dirty="0"/>
              <a:t>) * 0.01;</a:t>
            </a:r>
          </a:p>
          <a:p>
            <a:pPr marL="0" indent="0">
              <a:buNone/>
            </a:pPr>
            <a:r>
              <a:rPr lang="en-GB" sz="1100" dirty="0"/>
              <a:t>    </a:t>
            </a:r>
            <a:r>
              <a:rPr lang="en-GB" sz="1100" dirty="0" err="1"/>
              <a:t>rotX</a:t>
            </a:r>
            <a:r>
              <a:rPr lang="en-GB" sz="1100" dirty="0"/>
              <a:t> -= (</a:t>
            </a:r>
            <a:r>
              <a:rPr lang="en-GB" sz="1100" dirty="0" err="1"/>
              <a:t>mouseY</a:t>
            </a:r>
            <a:r>
              <a:rPr lang="en-GB" sz="1100" dirty="0"/>
              <a:t> - </a:t>
            </a:r>
            <a:r>
              <a:rPr lang="en-GB" sz="1100" dirty="0" err="1"/>
              <a:t>pmouseY</a:t>
            </a:r>
            <a:r>
              <a:rPr lang="en-GB" sz="1100" dirty="0"/>
              <a:t>) * 0.01;</a:t>
            </a:r>
          </a:p>
          <a:p>
            <a:pPr marL="0" indent="0">
              <a:buNone/>
            </a:pPr>
            <a:r>
              <a:rPr lang="en-GB" sz="1100" dirty="0"/>
              <a:t>}</a:t>
            </a:r>
          </a:p>
        </p:txBody>
      </p:sp>
    </p:spTree>
    <p:extLst>
      <p:ext uri="{BB962C8B-B14F-4D97-AF65-F5344CB8AC3E}">
        <p14:creationId xmlns:p14="http://schemas.microsoft.com/office/powerpoint/2010/main" val="4074913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880E-429E-596A-CA9A-05E06A4CD883}"/>
              </a:ext>
            </a:extLst>
          </p:cNvPr>
          <p:cNvSpPr>
            <a:spLocks noGrp="1"/>
          </p:cNvSpPr>
          <p:nvPr>
            <p:ph type="title"/>
          </p:nvPr>
        </p:nvSpPr>
        <p:spPr/>
        <p:txBody>
          <a:bodyPr/>
          <a:lstStyle/>
          <a:p>
            <a:r>
              <a:rPr lang="en-GB" dirty="0"/>
              <a:t>Useful resources</a:t>
            </a:r>
          </a:p>
        </p:txBody>
      </p:sp>
      <p:sp>
        <p:nvSpPr>
          <p:cNvPr id="3" name="Content Placeholder 2">
            <a:extLst>
              <a:ext uri="{FF2B5EF4-FFF2-40B4-BE49-F238E27FC236}">
                <a16:creationId xmlns:a16="http://schemas.microsoft.com/office/drawing/2014/main" id="{7B355642-C940-30A1-DB73-858315E5107E}"/>
              </a:ext>
            </a:extLst>
          </p:cNvPr>
          <p:cNvSpPr>
            <a:spLocks noGrp="1"/>
          </p:cNvSpPr>
          <p:nvPr>
            <p:ph sz="quarter" idx="13"/>
          </p:nvPr>
        </p:nvSpPr>
        <p:spPr/>
        <p:txBody>
          <a:bodyPr/>
          <a:lstStyle/>
          <a:p>
            <a:r>
              <a:rPr lang="en-GB" dirty="0">
                <a:hlinkClick r:id="rId2"/>
              </a:rPr>
              <a:t>https://processing.org/reference/</a:t>
            </a:r>
            <a:endParaRPr lang="en-GB" dirty="0"/>
          </a:p>
          <a:p>
            <a:r>
              <a:rPr lang="en-GB" dirty="0">
                <a:hlinkClick r:id="rId3"/>
              </a:rPr>
              <a:t>https://forum.processing.org/two/</a:t>
            </a:r>
            <a:endParaRPr lang="en-GB" dirty="0"/>
          </a:p>
          <a:p>
            <a:r>
              <a:rPr lang="en-GB" dirty="0">
                <a:hlinkClick r:id="rId4"/>
              </a:rPr>
              <a:t>https://www.tinkercad.com/dashboard</a:t>
            </a:r>
            <a:endParaRPr lang="en-GB" dirty="0"/>
          </a:p>
          <a:p>
            <a:endParaRPr lang="en-GB" dirty="0"/>
          </a:p>
          <a:p>
            <a:endParaRPr lang="en-GB" dirty="0"/>
          </a:p>
        </p:txBody>
      </p:sp>
    </p:spTree>
    <p:extLst>
      <p:ext uri="{BB962C8B-B14F-4D97-AF65-F5344CB8AC3E}">
        <p14:creationId xmlns:p14="http://schemas.microsoft.com/office/powerpoint/2010/main" val="3729765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BEA54-7AE3-44CF-80D0-52BA696C3A20}"/>
              </a:ext>
            </a:extLst>
          </p:cNvPr>
          <p:cNvSpPr>
            <a:spLocks noGrp="1"/>
          </p:cNvSpPr>
          <p:nvPr>
            <p:ph type="title"/>
          </p:nvPr>
        </p:nvSpPr>
        <p:spPr>
          <a:xfrm>
            <a:off x="965199" y="508000"/>
            <a:ext cx="7648121" cy="916214"/>
          </a:xfrm>
        </p:spPr>
        <p:txBody>
          <a:bodyPr>
            <a:normAutofit/>
          </a:bodyPr>
          <a:lstStyle/>
          <a:p>
            <a:r>
              <a:rPr lang="en-GB" dirty="0"/>
              <a:t>processing and prototyping</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72179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344333"/>
            <a:ext cx="336550" cy="2370667"/>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C75FB11-719A-78EF-9B51-723F4B4AE2E4}"/>
              </a:ext>
            </a:extLst>
          </p:cNvPr>
          <p:cNvGraphicFramePr>
            <a:graphicFrameLocks noGrp="1"/>
          </p:cNvGraphicFramePr>
          <p:nvPr>
            <p:ph sz="quarter" idx="13"/>
            <p:extLst>
              <p:ext uri="{D42A27DB-BD31-4B8C-83A1-F6EECF244321}">
                <p14:modId xmlns:p14="http://schemas.microsoft.com/office/powerpoint/2010/main" val="3731917436"/>
              </p:ext>
            </p:extLst>
          </p:nvPr>
        </p:nvGraphicFramePr>
        <p:xfrm>
          <a:off x="965199" y="1623785"/>
          <a:ext cx="7213600" cy="3411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42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27DE3-D3C6-4773-9D8C-A401AFC666EC}"/>
              </a:ext>
            </a:extLst>
          </p:cNvPr>
          <p:cNvSpPr>
            <a:spLocks noGrp="1"/>
          </p:cNvSpPr>
          <p:nvPr>
            <p:ph type="title"/>
          </p:nvPr>
        </p:nvSpPr>
        <p:spPr>
          <a:xfrm>
            <a:off x="965199" y="508000"/>
            <a:ext cx="7648121" cy="916214"/>
          </a:xfrm>
        </p:spPr>
        <p:txBody>
          <a:bodyPr>
            <a:normAutofit/>
          </a:bodyPr>
          <a:lstStyle/>
          <a:p>
            <a:r>
              <a:rPr lang="en-GB" dirty="0"/>
              <a:t>Where to get it...</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72179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344333"/>
            <a:ext cx="336550" cy="2370667"/>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67DA6D3-DC67-DC90-601C-10C4D2F0C015}"/>
              </a:ext>
            </a:extLst>
          </p:cNvPr>
          <p:cNvGraphicFramePr>
            <a:graphicFrameLocks noGrp="1"/>
          </p:cNvGraphicFramePr>
          <p:nvPr>
            <p:ph sz="quarter" idx="13"/>
            <p:extLst>
              <p:ext uri="{D42A27DB-BD31-4B8C-83A1-F6EECF244321}">
                <p14:modId xmlns:p14="http://schemas.microsoft.com/office/powerpoint/2010/main" val="591066488"/>
              </p:ext>
            </p:extLst>
          </p:nvPr>
        </p:nvGraphicFramePr>
        <p:xfrm>
          <a:off x="965199" y="1623785"/>
          <a:ext cx="7213600" cy="3411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685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37AE-EC88-F8DA-EB22-F0E6E8153582}"/>
              </a:ext>
            </a:extLst>
          </p:cNvPr>
          <p:cNvSpPr>
            <a:spLocks noGrp="1"/>
          </p:cNvSpPr>
          <p:nvPr>
            <p:ph type="title"/>
          </p:nvPr>
        </p:nvSpPr>
        <p:spPr/>
        <p:txBody>
          <a:bodyPr/>
          <a:lstStyle/>
          <a:p>
            <a:r>
              <a:rPr lang="en-GB" dirty="0"/>
              <a:t>Get started</a:t>
            </a:r>
          </a:p>
        </p:txBody>
      </p:sp>
      <p:sp>
        <p:nvSpPr>
          <p:cNvPr id="3" name="Content Placeholder 2">
            <a:extLst>
              <a:ext uri="{FF2B5EF4-FFF2-40B4-BE49-F238E27FC236}">
                <a16:creationId xmlns:a16="http://schemas.microsoft.com/office/drawing/2014/main" id="{E28F6E9C-E8ED-E451-9DAA-DF4CDA7B92EF}"/>
              </a:ext>
            </a:extLst>
          </p:cNvPr>
          <p:cNvSpPr>
            <a:spLocks noGrp="1"/>
          </p:cNvSpPr>
          <p:nvPr>
            <p:ph sz="quarter" idx="13"/>
          </p:nvPr>
        </p:nvSpPr>
        <p:spPr/>
        <p:txBody>
          <a:bodyPr/>
          <a:lstStyle/>
          <a:p>
            <a:r>
              <a:rPr lang="en-GB" dirty="0"/>
              <a:t>Open Processing and we will create a new sketch.</a:t>
            </a:r>
          </a:p>
          <a:p>
            <a:r>
              <a:rPr lang="en-GB" dirty="0"/>
              <a:t>Name it something  meaningful.</a:t>
            </a:r>
          </a:p>
          <a:p>
            <a:r>
              <a:rPr lang="en-GB" dirty="0"/>
              <a:t>Lets draw a simple rectangle.</a:t>
            </a:r>
          </a:p>
          <a:p>
            <a:r>
              <a:rPr lang="en-GB" b="0" i="0" dirty="0">
                <a:solidFill>
                  <a:srgbClr val="333333"/>
                </a:solidFill>
                <a:effectLst/>
              </a:rPr>
              <a:t>There are two basic functions that need to be in a sketch. Setup() is called once on </a:t>
            </a:r>
            <a:r>
              <a:rPr lang="en-GB" b="0" i="0" dirty="0" err="1">
                <a:solidFill>
                  <a:srgbClr val="333333"/>
                </a:solidFill>
                <a:effectLst/>
              </a:rPr>
              <a:t>startup</a:t>
            </a:r>
            <a:r>
              <a:rPr lang="en-GB" b="0" i="0" dirty="0">
                <a:solidFill>
                  <a:srgbClr val="333333"/>
                </a:solidFill>
                <a:effectLst/>
              </a:rPr>
              <a:t> and draw() runs until you close the sketch window. </a:t>
            </a:r>
            <a:br>
              <a:rPr lang="en-GB" b="0" i="0" dirty="0">
                <a:solidFill>
                  <a:srgbClr val="333333"/>
                </a:solidFill>
                <a:effectLst/>
              </a:rPr>
            </a:br>
            <a:r>
              <a:rPr lang="en-GB" b="0" i="0" dirty="0">
                <a:solidFill>
                  <a:srgbClr val="333333"/>
                </a:solidFill>
                <a:effectLst/>
              </a:rPr>
              <a:t>In the setup function we need to define the size of the sketch in pixels. </a:t>
            </a:r>
            <a:br>
              <a:rPr lang="en-GB" b="0" i="0" dirty="0">
                <a:solidFill>
                  <a:srgbClr val="333333"/>
                </a:solidFill>
                <a:effectLst/>
              </a:rPr>
            </a:br>
            <a:r>
              <a:rPr lang="en-GB" b="0" i="0" dirty="0">
                <a:solidFill>
                  <a:srgbClr val="333333"/>
                </a:solidFill>
                <a:effectLst/>
              </a:rPr>
              <a:t>For this tutorial we will stick with 1200x800. </a:t>
            </a:r>
          </a:p>
          <a:p>
            <a:r>
              <a:rPr lang="en-GB" b="0" i="0" dirty="0">
                <a:solidFill>
                  <a:srgbClr val="333333"/>
                </a:solidFill>
                <a:effectLst/>
              </a:rPr>
              <a:t>Now we already have a working sketch. Next we insert a rectangle by using </a:t>
            </a:r>
            <a:r>
              <a:rPr lang="en-GB" b="0" i="0" dirty="0" err="1">
                <a:solidFill>
                  <a:srgbClr val="333333"/>
                </a:solidFill>
                <a:effectLst/>
              </a:rPr>
              <a:t>rect</a:t>
            </a:r>
            <a:r>
              <a:rPr lang="en-GB" b="0" i="0" dirty="0">
                <a:solidFill>
                  <a:srgbClr val="333333"/>
                </a:solidFill>
                <a:effectLst/>
              </a:rPr>
              <a:t>(). </a:t>
            </a:r>
            <a:br>
              <a:rPr lang="en-GB" b="0" i="0" dirty="0">
                <a:solidFill>
                  <a:srgbClr val="333333"/>
                </a:solidFill>
                <a:effectLst/>
              </a:rPr>
            </a:br>
            <a:r>
              <a:rPr lang="en-GB" b="0" i="0" dirty="0">
                <a:solidFill>
                  <a:srgbClr val="333333"/>
                </a:solidFill>
                <a:effectLst/>
              </a:rPr>
              <a:t>The four parameters for this function are x-position, y-position, x-size and y-size. </a:t>
            </a:r>
            <a:br>
              <a:rPr lang="en-GB" b="0" i="0" dirty="0">
                <a:solidFill>
                  <a:srgbClr val="333333"/>
                </a:solidFill>
                <a:effectLst/>
              </a:rPr>
            </a:br>
            <a:r>
              <a:rPr lang="en-GB" b="0" i="0" dirty="0">
                <a:solidFill>
                  <a:srgbClr val="333333"/>
                </a:solidFill>
                <a:effectLst/>
              </a:rPr>
              <a:t>There are other shapes like ellipses that follow the same scheme.</a:t>
            </a:r>
          </a:p>
          <a:p>
            <a:r>
              <a:rPr lang="en-GB" dirty="0">
                <a:solidFill>
                  <a:srgbClr val="333333"/>
                </a:solidFill>
              </a:rPr>
              <a:t>Add the code on the next slide to your sketch and then click run.</a:t>
            </a:r>
            <a:endParaRPr lang="en-GB" dirty="0"/>
          </a:p>
        </p:txBody>
      </p:sp>
    </p:spTree>
    <p:extLst>
      <p:ext uri="{BB962C8B-B14F-4D97-AF65-F5344CB8AC3E}">
        <p14:creationId xmlns:p14="http://schemas.microsoft.com/office/powerpoint/2010/main" val="12383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Rectangle Code</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p:txBody>
          <a:bodyPr/>
          <a:lstStyle/>
          <a:p>
            <a:pPr marL="0" indent="0">
              <a:buNone/>
            </a:pPr>
            <a:r>
              <a:rPr lang="en-GB" dirty="0"/>
              <a:t>void setup(){</a:t>
            </a:r>
          </a:p>
          <a:p>
            <a:pPr marL="0" indent="0">
              <a:buNone/>
            </a:pPr>
            <a:r>
              <a:rPr lang="en-GB" dirty="0"/>
              <a:t>    size(1200, 800);</a:t>
            </a:r>
          </a:p>
          <a:p>
            <a:pPr marL="0" indent="0">
              <a:buNone/>
            </a:pPr>
            <a:r>
              <a:rPr lang="en-GB" dirty="0"/>
              <a:t>}</a:t>
            </a:r>
          </a:p>
          <a:p>
            <a:pPr marL="0" indent="0">
              <a:buNone/>
            </a:pPr>
            <a:endParaRPr lang="en-GB" dirty="0"/>
          </a:p>
          <a:p>
            <a:pPr marL="0" indent="0">
              <a:buNone/>
            </a:pPr>
            <a:r>
              <a:rPr lang="en-GB" dirty="0"/>
              <a:t>void draw(){  </a:t>
            </a:r>
          </a:p>
          <a:p>
            <a:pPr marL="0" indent="0">
              <a:buNone/>
            </a:pPr>
            <a:r>
              <a:rPr lang="en-GB" dirty="0"/>
              <a:t>   fill(#FF9F03);</a:t>
            </a:r>
          </a:p>
          <a:p>
            <a:pPr marL="0" indent="0">
              <a:buNone/>
            </a:pPr>
            <a:r>
              <a:rPr lang="en-GB" dirty="0"/>
              <a:t>   </a:t>
            </a:r>
            <a:r>
              <a:rPr lang="en-GB" dirty="0" err="1"/>
              <a:t>noStroke</a:t>
            </a:r>
            <a:r>
              <a:rPr lang="en-GB" dirty="0"/>
              <a:t>();</a:t>
            </a:r>
          </a:p>
          <a:p>
            <a:pPr marL="0" indent="0">
              <a:buNone/>
            </a:pPr>
            <a:r>
              <a:rPr lang="en-GB" dirty="0"/>
              <a:t>   </a:t>
            </a:r>
            <a:r>
              <a:rPr lang="en-GB" dirty="0" err="1"/>
              <a:t>rect</a:t>
            </a:r>
            <a:r>
              <a:rPr lang="en-GB" dirty="0"/>
              <a:t>(100, 100, 500, 500);</a:t>
            </a:r>
          </a:p>
          <a:p>
            <a:pPr marL="0" indent="0">
              <a:buNone/>
            </a:pPr>
            <a:r>
              <a:rPr lang="en-GB" dirty="0"/>
              <a: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94881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F484-02BF-6A1E-7D62-3B470B7283F6}"/>
              </a:ext>
            </a:extLst>
          </p:cNvPr>
          <p:cNvSpPr>
            <a:spLocks noGrp="1"/>
          </p:cNvSpPr>
          <p:nvPr>
            <p:ph type="title"/>
          </p:nvPr>
        </p:nvSpPr>
        <p:spPr/>
        <p:txBody>
          <a:bodyPr/>
          <a:lstStyle/>
          <a:p>
            <a:r>
              <a:rPr lang="en-GB" dirty="0"/>
              <a:t>Rectangle Output</a:t>
            </a:r>
          </a:p>
        </p:txBody>
      </p:sp>
      <p:sp>
        <p:nvSpPr>
          <p:cNvPr id="3" name="Content Placeholder 2">
            <a:extLst>
              <a:ext uri="{FF2B5EF4-FFF2-40B4-BE49-F238E27FC236}">
                <a16:creationId xmlns:a16="http://schemas.microsoft.com/office/drawing/2014/main" id="{A0B769E1-E6F1-A658-CD59-F7E2445B3A14}"/>
              </a:ext>
            </a:extLst>
          </p:cNvPr>
          <p:cNvSpPr>
            <a:spLocks noGrp="1"/>
          </p:cNvSpPr>
          <p:nvPr>
            <p:ph sz="quarter" idx="13"/>
          </p:nvPr>
        </p:nvSpPr>
        <p:spPr/>
        <p:txBody>
          <a:bodyPr/>
          <a:lstStyle/>
          <a:p>
            <a:r>
              <a:rPr lang="en-GB" dirty="0"/>
              <a:t>You should see something like this</a:t>
            </a:r>
          </a:p>
        </p:txBody>
      </p:sp>
      <p:pic>
        <p:nvPicPr>
          <p:cNvPr id="8" name="Picture 7">
            <a:extLst>
              <a:ext uri="{FF2B5EF4-FFF2-40B4-BE49-F238E27FC236}">
                <a16:creationId xmlns:a16="http://schemas.microsoft.com/office/drawing/2014/main" id="{D8AD5D29-A1D1-B0B2-0ADC-26AE9839D91D}"/>
              </a:ext>
            </a:extLst>
          </p:cNvPr>
          <p:cNvPicPr>
            <a:picLocks noChangeAspect="1"/>
          </p:cNvPicPr>
          <p:nvPr/>
        </p:nvPicPr>
        <p:blipFill>
          <a:blip r:embed="rId2"/>
          <a:stretch>
            <a:fillRect/>
          </a:stretch>
        </p:blipFill>
        <p:spPr>
          <a:xfrm>
            <a:off x="1331641" y="1993358"/>
            <a:ext cx="5112568" cy="3515952"/>
          </a:xfrm>
          <a:prstGeom prst="rect">
            <a:avLst/>
          </a:prstGeom>
        </p:spPr>
      </p:pic>
    </p:spTree>
    <p:extLst>
      <p:ext uri="{BB962C8B-B14F-4D97-AF65-F5344CB8AC3E}">
        <p14:creationId xmlns:p14="http://schemas.microsoft.com/office/powerpoint/2010/main" val="164644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37AE-EC88-F8DA-EB22-F0E6E8153582}"/>
              </a:ext>
            </a:extLst>
          </p:cNvPr>
          <p:cNvSpPr>
            <a:spLocks noGrp="1"/>
          </p:cNvSpPr>
          <p:nvPr>
            <p:ph type="title"/>
          </p:nvPr>
        </p:nvSpPr>
        <p:spPr/>
        <p:txBody>
          <a:bodyPr/>
          <a:lstStyle/>
          <a:p>
            <a:r>
              <a:rPr lang="en-GB" dirty="0"/>
              <a:t>Cube time</a:t>
            </a:r>
          </a:p>
        </p:txBody>
      </p:sp>
      <p:sp>
        <p:nvSpPr>
          <p:cNvPr id="3" name="Content Placeholder 2">
            <a:extLst>
              <a:ext uri="{FF2B5EF4-FFF2-40B4-BE49-F238E27FC236}">
                <a16:creationId xmlns:a16="http://schemas.microsoft.com/office/drawing/2014/main" id="{E28F6E9C-E8ED-E451-9DAA-DF4CDA7B92EF}"/>
              </a:ext>
            </a:extLst>
          </p:cNvPr>
          <p:cNvSpPr>
            <a:spLocks noGrp="1"/>
          </p:cNvSpPr>
          <p:nvPr>
            <p:ph sz="quarter" idx="13"/>
          </p:nvPr>
        </p:nvSpPr>
        <p:spPr/>
        <p:txBody>
          <a:bodyPr/>
          <a:lstStyle/>
          <a:p>
            <a:r>
              <a:rPr lang="en-GB" dirty="0"/>
              <a:t>Now either start a new sketch or reuse the one you have.</a:t>
            </a:r>
          </a:p>
          <a:p>
            <a:r>
              <a:rPr lang="en-GB" dirty="0"/>
              <a:t>Lets draw a simple cube.</a:t>
            </a:r>
          </a:p>
          <a:p>
            <a:r>
              <a:rPr lang="en-GB" b="0" i="0" dirty="0">
                <a:solidFill>
                  <a:srgbClr val="333333"/>
                </a:solidFill>
                <a:effectLst/>
              </a:rPr>
              <a:t>Turning the square into a box requires a few changes. We need to change to a 3D renderer by adding OPENGL to the size function. Box(size) creates an equal sided cube at the origin (top left corner). The function translate(x, y, z) can be used to move it away from the corner. </a:t>
            </a:r>
          </a:p>
          <a:p>
            <a:r>
              <a:rPr lang="en-GB" b="0" i="0" dirty="0">
                <a:solidFill>
                  <a:srgbClr val="333333"/>
                </a:solidFill>
                <a:effectLst/>
              </a:rPr>
              <a:t>Rotation is done using </a:t>
            </a:r>
            <a:r>
              <a:rPr lang="en-GB" b="0" i="0" dirty="0" err="1">
                <a:solidFill>
                  <a:srgbClr val="333333"/>
                </a:solidFill>
                <a:effectLst/>
              </a:rPr>
              <a:t>rotateX</a:t>
            </a:r>
            <a:r>
              <a:rPr lang="en-GB" b="0" i="0" dirty="0">
                <a:solidFill>
                  <a:srgbClr val="333333"/>
                </a:solidFill>
                <a:effectLst/>
              </a:rPr>
              <a:t>(angle), </a:t>
            </a:r>
            <a:r>
              <a:rPr lang="en-GB" b="0" i="0" dirty="0" err="1">
                <a:solidFill>
                  <a:srgbClr val="333333"/>
                </a:solidFill>
                <a:effectLst/>
              </a:rPr>
              <a:t>rotateY</a:t>
            </a:r>
            <a:r>
              <a:rPr lang="en-GB" b="0" i="0" dirty="0">
                <a:solidFill>
                  <a:srgbClr val="333333"/>
                </a:solidFill>
                <a:effectLst/>
              </a:rPr>
              <a:t>(angle) and </a:t>
            </a:r>
            <a:r>
              <a:rPr lang="en-GB" b="0" i="0" dirty="0" err="1">
                <a:solidFill>
                  <a:srgbClr val="333333"/>
                </a:solidFill>
                <a:effectLst/>
              </a:rPr>
              <a:t>rotateZ</a:t>
            </a:r>
            <a:r>
              <a:rPr lang="en-GB" b="0" i="0" dirty="0">
                <a:solidFill>
                  <a:srgbClr val="333333"/>
                </a:solidFill>
                <a:effectLst/>
              </a:rPr>
              <a:t>(angle). </a:t>
            </a:r>
          </a:p>
          <a:p>
            <a:r>
              <a:rPr lang="en-GB" b="0" i="0" dirty="0">
                <a:solidFill>
                  <a:srgbClr val="333333"/>
                </a:solidFill>
                <a:effectLst/>
              </a:rPr>
              <a:t>Width and height are referencing the values we added to the size function, translate(width/2, height/2) always makes the cube appear at the centre.</a:t>
            </a:r>
          </a:p>
          <a:p>
            <a:br>
              <a:rPr lang="en-GB" dirty="0"/>
            </a:br>
            <a:r>
              <a:rPr lang="en-GB" b="0" i="0" dirty="0">
                <a:solidFill>
                  <a:srgbClr val="333333"/>
                </a:solidFill>
                <a:effectLst/>
              </a:rPr>
              <a:t>To enable anti aliasing we need to call the smooth() function. This will not work without adding background(colour), that gets called every cycle to overwrite the screen. Lights() turns the lights on and add shades to the cube.</a:t>
            </a:r>
          </a:p>
          <a:p>
            <a:r>
              <a:rPr lang="en-GB" dirty="0">
                <a:solidFill>
                  <a:srgbClr val="333333"/>
                </a:solidFill>
              </a:rPr>
              <a:t>Add the code on the next slide to your sketch and then click run.</a:t>
            </a:r>
            <a:endParaRPr lang="en-GB" dirty="0"/>
          </a:p>
        </p:txBody>
      </p:sp>
    </p:spTree>
    <p:extLst>
      <p:ext uri="{BB962C8B-B14F-4D97-AF65-F5344CB8AC3E}">
        <p14:creationId xmlns:p14="http://schemas.microsoft.com/office/powerpoint/2010/main" val="368326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1678-55DA-1112-C53D-75F7EBA825C9}"/>
              </a:ext>
            </a:extLst>
          </p:cNvPr>
          <p:cNvSpPr>
            <a:spLocks noGrp="1"/>
          </p:cNvSpPr>
          <p:nvPr>
            <p:ph type="title"/>
          </p:nvPr>
        </p:nvSpPr>
        <p:spPr/>
        <p:txBody>
          <a:bodyPr/>
          <a:lstStyle/>
          <a:p>
            <a:r>
              <a:rPr lang="en-GB" dirty="0"/>
              <a:t>Cube Code</a:t>
            </a:r>
          </a:p>
        </p:txBody>
      </p:sp>
      <p:sp>
        <p:nvSpPr>
          <p:cNvPr id="3" name="Content Placeholder 2">
            <a:extLst>
              <a:ext uri="{FF2B5EF4-FFF2-40B4-BE49-F238E27FC236}">
                <a16:creationId xmlns:a16="http://schemas.microsoft.com/office/drawing/2014/main" id="{FCFE9BA8-7E40-41BD-C7D8-3DF4CF28C1FF}"/>
              </a:ext>
            </a:extLst>
          </p:cNvPr>
          <p:cNvSpPr>
            <a:spLocks noGrp="1"/>
          </p:cNvSpPr>
          <p:nvPr>
            <p:ph sz="quarter" idx="13"/>
          </p:nvPr>
        </p:nvSpPr>
        <p:spPr/>
        <p:txBody>
          <a:bodyPr>
            <a:normAutofit fontScale="92500" lnSpcReduction="20000"/>
          </a:bodyPr>
          <a:lstStyle/>
          <a:p>
            <a:pPr marL="0" indent="0">
              <a:buNone/>
            </a:pPr>
            <a:r>
              <a:rPr lang="en-GB" dirty="0"/>
              <a:t>void setup(){</a:t>
            </a:r>
          </a:p>
          <a:p>
            <a:pPr marL="0" indent="0">
              <a:buNone/>
            </a:pPr>
            <a:r>
              <a:rPr lang="en-GB" dirty="0"/>
              <a:t>    size(1200, 800, OPENGL);</a:t>
            </a:r>
          </a:p>
          <a:p>
            <a:pPr marL="0" indent="0">
              <a:buNone/>
            </a:pPr>
            <a:r>
              <a:rPr lang="en-GB" dirty="0"/>
              <a:t>}</a:t>
            </a:r>
          </a:p>
          <a:p>
            <a:pPr marL="0" indent="0">
              <a:buNone/>
            </a:pPr>
            <a:endParaRPr lang="en-GB" dirty="0"/>
          </a:p>
          <a:p>
            <a:pPr marL="0" indent="0">
              <a:buNone/>
            </a:pPr>
            <a:r>
              <a:rPr lang="en-GB" dirty="0"/>
              <a:t>void draw(){  </a:t>
            </a:r>
          </a:p>
          <a:p>
            <a:pPr marL="0" indent="0">
              <a:buNone/>
            </a:pPr>
            <a:r>
              <a:rPr lang="en-GB" dirty="0"/>
              <a:t>   background(32);</a:t>
            </a:r>
          </a:p>
          <a:p>
            <a:pPr marL="0" indent="0">
              <a:buNone/>
            </a:pPr>
            <a:r>
              <a:rPr lang="en-GB" dirty="0"/>
              <a:t>   smooth();</a:t>
            </a:r>
          </a:p>
          <a:p>
            <a:pPr marL="0" indent="0">
              <a:buNone/>
            </a:pPr>
            <a:r>
              <a:rPr lang="en-GB" dirty="0"/>
              <a:t>   lights();</a:t>
            </a:r>
          </a:p>
          <a:p>
            <a:pPr marL="0" indent="0">
              <a:buNone/>
            </a:pPr>
            <a:r>
              <a:rPr lang="en-GB" dirty="0"/>
              <a:t>   </a:t>
            </a:r>
          </a:p>
          <a:p>
            <a:pPr marL="0" indent="0">
              <a:buNone/>
            </a:pPr>
            <a:r>
              <a:rPr lang="en-GB" dirty="0"/>
              <a:t>   fill(#FF9F03);</a:t>
            </a:r>
          </a:p>
          <a:p>
            <a:pPr marL="0" indent="0">
              <a:buNone/>
            </a:pPr>
            <a:r>
              <a:rPr lang="en-GB" dirty="0"/>
              <a:t>   </a:t>
            </a:r>
            <a:r>
              <a:rPr lang="en-GB" dirty="0" err="1"/>
              <a:t>noStroke</a:t>
            </a:r>
            <a:r>
              <a:rPr lang="en-GB" dirty="0"/>
              <a:t>();</a:t>
            </a:r>
          </a:p>
          <a:p>
            <a:pPr marL="0" indent="0">
              <a:buNone/>
            </a:pPr>
            <a:r>
              <a:rPr lang="en-GB" dirty="0"/>
              <a:t>   </a:t>
            </a:r>
          </a:p>
          <a:p>
            <a:pPr marL="0" indent="0">
              <a:buNone/>
            </a:pPr>
            <a:r>
              <a:rPr lang="en-GB" dirty="0"/>
              <a:t>   translate(width/2, height/2);</a:t>
            </a:r>
          </a:p>
          <a:p>
            <a:pPr marL="0" indent="0">
              <a:buNone/>
            </a:pPr>
            <a:r>
              <a:rPr lang="en-GB" dirty="0"/>
              <a:t>   </a:t>
            </a:r>
            <a:r>
              <a:rPr lang="en-GB" dirty="0" err="1"/>
              <a:t>rotateX</a:t>
            </a:r>
            <a:r>
              <a:rPr lang="en-GB" dirty="0"/>
              <a:t>(-0.5);</a:t>
            </a:r>
          </a:p>
          <a:p>
            <a:pPr marL="0" indent="0">
              <a:buNone/>
            </a:pPr>
            <a:r>
              <a:rPr lang="en-GB" dirty="0"/>
              <a:t>   </a:t>
            </a:r>
            <a:r>
              <a:rPr lang="en-GB" dirty="0" err="1"/>
              <a:t>rotateY</a:t>
            </a:r>
            <a:r>
              <a:rPr lang="en-GB" dirty="0"/>
              <a:t>(0.5);</a:t>
            </a:r>
          </a:p>
          <a:p>
            <a:pPr marL="0" indent="0">
              <a:buNone/>
            </a:pPr>
            <a:r>
              <a:rPr lang="en-GB" dirty="0"/>
              <a:t>   box(300);</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373970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F484-02BF-6A1E-7D62-3B470B7283F6}"/>
              </a:ext>
            </a:extLst>
          </p:cNvPr>
          <p:cNvSpPr>
            <a:spLocks noGrp="1"/>
          </p:cNvSpPr>
          <p:nvPr>
            <p:ph type="title"/>
          </p:nvPr>
        </p:nvSpPr>
        <p:spPr/>
        <p:txBody>
          <a:bodyPr/>
          <a:lstStyle/>
          <a:p>
            <a:r>
              <a:rPr lang="en-GB" dirty="0"/>
              <a:t>Cube Output</a:t>
            </a:r>
          </a:p>
        </p:txBody>
      </p:sp>
      <p:sp>
        <p:nvSpPr>
          <p:cNvPr id="3" name="Content Placeholder 2">
            <a:extLst>
              <a:ext uri="{FF2B5EF4-FFF2-40B4-BE49-F238E27FC236}">
                <a16:creationId xmlns:a16="http://schemas.microsoft.com/office/drawing/2014/main" id="{A0B769E1-E6F1-A658-CD59-F7E2445B3A14}"/>
              </a:ext>
            </a:extLst>
          </p:cNvPr>
          <p:cNvSpPr>
            <a:spLocks noGrp="1"/>
          </p:cNvSpPr>
          <p:nvPr>
            <p:ph sz="quarter" idx="13"/>
          </p:nvPr>
        </p:nvSpPr>
        <p:spPr/>
        <p:txBody>
          <a:bodyPr/>
          <a:lstStyle/>
          <a:p>
            <a:r>
              <a:rPr lang="en-GB" dirty="0"/>
              <a:t>You should see something like this</a:t>
            </a:r>
          </a:p>
        </p:txBody>
      </p:sp>
      <p:pic>
        <p:nvPicPr>
          <p:cNvPr id="8" name="Picture 7">
            <a:extLst>
              <a:ext uri="{FF2B5EF4-FFF2-40B4-BE49-F238E27FC236}">
                <a16:creationId xmlns:a16="http://schemas.microsoft.com/office/drawing/2014/main" id="{D8AD5D29-A1D1-B0B2-0ADC-26AE9839D91D}"/>
              </a:ext>
            </a:extLst>
          </p:cNvPr>
          <p:cNvPicPr>
            <a:picLocks noChangeAspect="1"/>
          </p:cNvPicPr>
          <p:nvPr/>
        </p:nvPicPr>
        <p:blipFill>
          <a:blip r:embed="rId2"/>
          <a:stretch>
            <a:fillRect/>
          </a:stretch>
        </p:blipFill>
        <p:spPr>
          <a:xfrm>
            <a:off x="1331641" y="1993358"/>
            <a:ext cx="5112568" cy="3515952"/>
          </a:xfrm>
          <a:prstGeom prst="rect">
            <a:avLst/>
          </a:prstGeom>
        </p:spPr>
      </p:pic>
      <p:pic>
        <p:nvPicPr>
          <p:cNvPr id="5" name="Picture 4">
            <a:extLst>
              <a:ext uri="{FF2B5EF4-FFF2-40B4-BE49-F238E27FC236}">
                <a16:creationId xmlns:a16="http://schemas.microsoft.com/office/drawing/2014/main" id="{7CC8997D-FEF6-5C25-2C11-B97FAB595791}"/>
              </a:ext>
            </a:extLst>
          </p:cNvPr>
          <p:cNvPicPr>
            <a:picLocks noChangeAspect="1"/>
          </p:cNvPicPr>
          <p:nvPr/>
        </p:nvPicPr>
        <p:blipFill>
          <a:blip r:embed="rId3"/>
          <a:stretch>
            <a:fillRect/>
          </a:stretch>
        </p:blipFill>
        <p:spPr>
          <a:xfrm>
            <a:off x="1331640" y="1934908"/>
            <a:ext cx="5112569" cy="3517550"/>
          </a:xfrm>
          <a:prstGeom prst="rect">
            <a:avLst/>
          </a:prstGeom>
        </p:spPr>
      </p:pic>
    </p:spTree>
    <p:extLst>
      <p:ext uri="{BB962C8B-B14F-4D97-AF65-F5344CB8AC3E}">
        <p14:creationId xmlns:p14="http://schemas.microsoft.com/office/powerpoint/2010/main" val="19060854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2937</TotalTime>
  <Words>2880</Words>
  <Application>Microsoft Office PowerPoint</Application>
  <PresentationFormat>On-screen Show (16:10)</PresentationFormat>
  <Paragraphs>397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Wingdings 3</vt:lpstr>
      <vt:lpstr>Trebuchet MS</vt:lpstr>
      <vt:lpstr>Calibri</vt:lpstr>
      <vt:lpstr>Facet</vt:lpstr>
      <vt:lpstr>Robotics</vt:lpstr>
      <vt:lpstr>Aims:</vt:lpstr>
      <vt:lpstr>Where to get it...</vt:lpstr>
      <vt:lpstr>Get started</vt:lpstr>
      <vt:lpstr>Rectangle Code</vt:lpstr>
      <vt:lpstr>Rectangle Output</vt:lpstr>
      <vt:lpstr>Cube time</vt:lpstr>
      <vt:lpstr>Cube Code</vt:lpstr>
      <vt:lpstr>Cube Output</vt:lpstr>
      <vt:lpstr>Mouse Controls</vt:lpstr>
      <vt:lpstr>Mouse Controls Code</vt:lpstr>
      <vt:lpstr>Mouse Controls Output</vt:lpstr>
      <vt:lpstr>Importing Geometry</vt:lpstr>
      <vt:lpstr>Importing Geometry Code 1</vt:lpstr>
      <vt:lpstr>Importing Geometry Code 2</vt:lpstr>
      <vt:lpstr>Importing Geometry Output</vt:lpstr>
      <vt:lpstr>Joining things together</vt:lpstr>
      <vt:lpstr>Joining things together Code 1</vt:lpstr>
      <vt:lpstr>Joining things together Code 2</vt:lpstr>
      <vt:lpstr>Joining things together Output</vt:lpstr>
      <vt:lpstr>Moving the robot.</vt:lpstr>
      <vt:lpstr>Main Tab Code 1</vt:lpstr>
      <vt:lpstr>Main Tab Code 2</vt:lpstr>
      <vt:lpstr>Inverse Tab Code 1</vt:lpstr>
      <vt:lpstr>Final touches</vt:lpstr>
      <vt:lpstr>Final Touches Code 1</vt:lpstr>
      <vt:lpstr>Final Touches Code 2</vt:lpstr>
      <vt:lpstr>Useful resources</vt:lpstr>
      <vt:lpstr>processing and prototyping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1 Master Teacher Training</dc:title>
  <dc:creator>peteAdmin</dc:creator>
  <cp:lastModifiedBy>Marriott, Michael</cp:lastModifiedBy>
  <cp:revision>115</cp:revision>
  <dcterms:created xsi:type="dcterms:W3CDTF">2014-09-28T10:43:58Z</dcterms:created>
  <dcterms:modified xsi:type="dcterms:W3CDTF">2023-02-15T10:03:43Z</dcterms:modified>
</cp:coreProperties>
</file>