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073B8-AB16-8B94-9916-68CD26AFED47}" v="3" dt="2022-10-08T18:14:48.241"/>
    <p1510:client id="{E825EED2-8F26-0433-7805-9875E524F9C8}" v="13" dt="2022-10-08T16:29:3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4ee076e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4ee076e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4ee076ee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4ee076ee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1ff098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1ff098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c1ff098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c1ff098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1ff098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1ff0987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1ff098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1ff098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1ff098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1ff098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634900" y="902400"/>
            <a:ext cx="72390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4400"/>
              <a:buNone/>
              <a:defRPr sz="4400">
                <a:solidFill>
                  <a:srgbClr val="BA004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35075" y="2160000"/>
            <a:ext cx="7239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3600"/>
              <a:buNone/>
              <a:defRPr sz="3600" i="1">
                <a:solidFill>
                  <a:srgbClr val="621B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634900" y="3510000"/>
            <a:ext cx="7239000" cy="13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A7B17"/>
          </p15:clr>
        </p15:guide>
        <p15:guide id="2" orient="horz" pos="136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270000" y="107985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2 Content">
  <p:cSld name="TWO_OBJECTS_OVER_TEXT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270000" y="10801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590000" y="29755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270000" y="29755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270000" y="2975400"/>
            <a:ext cx="8561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"/>
          </p:nvPr>
        </p:nvSpPr>
        <p:spPr>
          <a:xfrm>
            <a:off x="4590000" y="29754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70125" y="10799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3222000" y="1079975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173875" y="1079900"/>
            <a:ext cx="2700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270125" y="29753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5"/>
          </p:nvPr>
        </p:nvSpPr>
        <p:spPr>
          <a:xfrm>
            <a:off x="3222000" y="29753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6"/>
          </p:nvPr>
        </p:nvSpPr>
        <p:spPr>
          <a:xfrm>
            <a:off x="6173875" y="2975400"/>
            <a:ext cx="2700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60">
          <p15:clr>
            <a:srgbClr val="FA7B17"/>
          </p15:clr>
        </p15:guide>
        <p15:guide id="2" pos="2030">
          <p15:clr>
            <a:srgbClr val="FA7B17"/>
          </p15:clr>
        </p15:guide>
        <p15:guide id="3" pos="3719">
          <p15:clr>
            <a:srgbClr val="FA7B17"/>
          </p15:clr>
        </p15:guide>
        <p15:guide id="4" pos="388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70000" y="1080000"/>
            <a:ext cx="8562300" cy="14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70000" y="2724150"/>
            <a:ext cx="8604000" cy="9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orient="horz" pos="171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Slide">
  <p:cSld name="TITLE_AND_BODY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274230" y="1000708"/>
            <a:ext cx="6596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None/>
              <a:defRPr>
                <a:solidFill>
                  <a:srgbClr val="BA004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74230" y="1798372"/>
            <a:ext cx="6596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2000"/>
              <a:buNone/>
              <a:defRPr i="1">
                <a:solidFill>
                  <a:srgbClr val="621B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635075" y="1080000"/>
            <a:ext cx="7239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600"/>
              <a:buNone/>
              <a:defRPr sz="3600">
                <a:solidFill>
                  <a:srgbClr val="BA004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35075" y="2642400"/>
            <a:ext cx="7239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3000"/>
              <a:buNone/>
              <a:defRPr sz="3000" i="1">
                <a:solidFill>
                  <a:srgbClr val="621B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A7B17"/>
          </p15:clr>
        </p15:guide>
        <p15:guide id="2" orient="horz" pos="136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None/>
              <a:defRPr i="0" u="none" strike="noStrike" cap="none">
                <a:solidFill>
                  <a:srgbClr val="BA0046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70025" y="1080000"/>
            <a:ext cx="4032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590000" y="1106775"/>
            <a:ext cx="4284000" cy="1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4590000" y="2975400"/>
            <a:ext cx="4284000" cy="18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BA004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457172" y="2759261"/>
            <a:ext cx="8228700" cy="1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561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02577" y="136791"/>
            <a:ext cx="1523948" cy="902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lvl1pPr lvl="0" algn="ctr">
              <a:buNone/>
              <a:defRPr sz="1000"/>
            </a:lvl1pPr>
            <a:lvl2pPr lvl="1" algn="ctr">
              <a:buNone/>
              <a:defRPr sz="1000"/>
            </a:lvl2pPr>
            <a:lvl3pPr lvl="2" algn="ctr">
              <a:buNone/>
              <a:defRPr sz="1000"/>
            </a:lvl3pPr>
            <a:lvl4pPr lvl="3" algn="ctr">
              <a:buNone/>
              <a:defRPr sz="1000"/>
            </a:lvl4pPr>
            <a:lvl5pPr lvl="4" algn="ctr">
              <a:buNone/>
              <a:defRPr sz="1000"/>
            </a:lvl5pPr>
            <a:lvl6pPr lvl="5" algn="ctr">
              <a:buNone/>
              <a:defRPr sz="1000"/>
            </a:lvl6pPr>
            <a:lvl7pPr lvl="6" algn="ctr">
              <a:buNone/>
              <a:defRPr sz="1000"/>
            </a:lvl7pPr>
            <a:lvl8pPr lvl="7" algn="ctr">
              <a:buNone/>
              <a:defRPr sz="1000"/>
            </a:lvl8pPr>
            <a:lvl9pPr lvl="8" algn="ctr">
              <a:buNone/>
              <a:defRPr sz="10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1C4587"/>
          </p15:clr>
        </p15:guide>
        <p15:guide id="2" orient="horz" pos="680">
          <p15:clr>
            <a:srgbClr val="EA4335"/>
          </p15:clr>
        </p15:guide>
        <p15:guide id="3" orient="horz" pos="3070">
          <p15:clr>
            <a:srgbClr val="1C4587"/>
          </p15:clr>
        </p15:guide>
        <p15:guide id="4" pos="5590">
          <p15:clr>
            <a:srgbClr val="1C4587"/>
          </p15:clr>
        </p15:guide>
        <p15:guide id="5" pos="1030">
          <p15:clr>
            <a:srgbClr val="EA4335"/>
          </p15:clr>
        </p15:guide>
        <p15:guide id="6" pos="2710">
          <p15:clr>
            <a:srgbClr val="EA4335"/>
          </p15:clr>
        </p15:guide>
        <p15:guide id="7" orient="horz" pos="1874">
          <p15:clr>
            <a:srgbClr val="EA4335"/>
          </p15:clr>
        </p15:guide>
        <p15:guide id="8" orient="horz" pos="170">
          <p15:clr>
            <a:srgbClr val="1C4587"/>
          </p15:clr>
        </p15:guide>
        <p15:guide id="9" orient="horz" pos="57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.DaSilva@sh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1634900" y="902400"/>
            <a:ext cx="72390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Applications: Architectures and Frameworks</a:t>
            </a:r>
            <a:endParaRPr sz="4100"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1635075" y="2160000"/>
            <a:ext cx="7239000" cy="135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Mongoose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1634900" y="3510000"/>
            <a:ext cx="7239000" cy="13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Dr. Carlos Eduardo da Silva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C.DaSilva@shu.ac.uk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Department of Computing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College of Business, Technology and Engineering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 with MongoDB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70025" y="1080000"/>
            <a:ext cx="4032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Tools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Server: mongod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Client: mongo or compass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Commands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create/use a database: use database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Create a collection: db.createCollection(“animals”)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Reading documents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db.animals.find()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db.animals.find( { name : “Fido”)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db.animals.find( { name: { $in [“fifi”, “doggo”]} } )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Collections and documents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Tables and records (entries)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>
                <a:solidFill>
                  <a:schemeClr val="dk1"/>
                </a:solidFill>
              </a:rPr>
              <a:t>Insert documents</a:t>
            </a:r>
            <a:endParaRPr>
              <a:solidFill>
                <a:schemeClr val="dk1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GB">
                <a:solidFill>
                  <a:schemeClr val="dk1"/>
                </a:solidFill>
              </a:rPr>
              <a:t>db.animals.insertOne()</a:t>
            </a:r>
            <a:endParaRPr>
              <a:solidFill>
                <a:schemeClr val="dk1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GB">
                <a:solidFill>
                  <a:schemeClr val="dk1"/>
                </a:solidFill>
              </a:rPr>
              <a:t>db.animals.insertMany()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Updating documents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db.products.updateOne()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db.products.updateMany()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Deleting documents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db.products.deleteOne()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db.products.deleteMany()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Object-document mapper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Object-Relationship Mapping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Define models through schemas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What type of data can be saved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Model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 class for a JavaScript object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Used to organise database queries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Schema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 blueprint for your objects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Think of a class definition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Use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npm install mongoose 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5993725" y="1575850"/>
            <a:ext cx="1572000" cy="182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6185425" y="1988400"/>
            <a:ext cx="1188600" cy="12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6280825" y="2366200"/>
            <a:ext cx="997800" cy="30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Validators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6280825" y="2786500"/>
            <a:ext cx="997800" cy="30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models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SchemaTypes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The types that can be used in your schemas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E.g., String, Date, Array, ObjectId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Validations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Validators define rules that are applied to model properties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Some built-in validators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All SchemaTypes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Numbers with min and max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String - enum, match, minlength, maxlength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Data is only saved if validation rules are met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with pet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propertyName : { type: String, required: true, unique: true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270000" y="1601500"/>
            <a:ext cx="4249800" cy="266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species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breed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colour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5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"animal"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Helper Functions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Mongoose provides helper functions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model.save()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model.find()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model.findById(_id)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model.findByIdAndUpdate(_id, {new document})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model.findByIdAndRemove(_id)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Each return a Mongoose Query object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U Template">
  <a:themeElements>
    <a:clrScheme name="Office">
      <a:dk1>
        <a:srgbClr val="000000"/>
      </a:dk1>
      <a:lt1>
        <a:srgbClr val="FFFFFF"/>
      </a:lt1>
      <a:dk2>
        <a:srgbClr val="7E7DC7"/>
      </a:dk2>
      <a:lt2>
        <a:srgbClr val="FBB000"/>
      </a:lt2>
      <a:accent1>
        <a:srgbClr val="BA0046"/>
      </a:accent1>
      <a:accent2>
        <a:srgbClr val="621B40"/>
      </a:accent2>
      <a:accent3>
        <a:srgbClr val="7E7DC7"/>
      </a:accent3>
      <a:accent4>
        <a:srgbClr val="503A6E"/>
      </a:accent4>
      <a:accent5>
        <a:srgbClr val="FBB000"/>
      </a:accent5>
      <a:accent6>
        <a:srgbClr val="D97A1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SHU Template</vt:lpstr>
      <vt:lpstr>Applications: Architectures and Frameworks</vt:lpstr>
      <vt:lpstr>Mongoose</vt:lpstr>
      <vt:lpstr>Previously with MongoDB</vt:lpstr>
      <vt:lpstr>Mongoose</vt:lpstr>
      <vt:lpstr>Defining models</vt:lpstr>
      <vt:lpstr>Example with pet</vt:lpstr>
      <vt:lpstr>Helper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Applications: Architectures and Frameworks</dc:title>
  <cp:revision>5</cp:revision>
  <dcterms:modified xsi:type="dcterms:W3CDTF">2022-10-13T17:01:06Z</dcterms:modified>
</cp:coreProperties>
</file>