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Open Sans" pitchFamily="2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Quattrocento" panose="02020502030000000404" pitchFamily="18" charset="0"/>
      <p:regular r:id="rId35"/>
      <p:bold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B5461-39BC-4927-8181-201471920552}" v="19" dt="2022-10-13T16:00:05.610"/>
  </p1510:revLst>
</p1510:revInfo>
</file>

<file path=ppt/tableStyles.xml><?xml version="1.0" encoding="utf-8"?>
<a:tblStyleLst xmlns:a="http://schemas.openxmlformats.org/drawingml/2006/main" def="{C8AC2BA0-F6C8-42DA-BE9F-A4FD1DAB358A}">
  <a:tblStyle styleId="{C8AC2BA0-F6C8-42DA-BE9F-A4FD1DAB35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f6df4eb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f6df4eb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f6df4eb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f6df4eb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8ac03a6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8ac03a6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f6df4eb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f6df4eb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f6df4eb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f6df4eb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35acd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35acd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f6df4eb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f6df4eb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f6df4eb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f6df4eb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f6df4e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f6df4e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f6df4eb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f6df4eb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f6df4eb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f6df4eb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35acd1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35acd1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f6df4eb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f6df4eb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f6df4eb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f6df4eb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9b76ed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9b76ed1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09b76ed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09b76ed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f6df4eb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f6df4eb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8c508bc4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8c508bc4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f6df4eb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f6df4eb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 rotWithShape="1">
          <a:blip r:embed="rId2">
            <a:alphaModFix/>
          </a:blip>
          <a:tile tx="0" ty="0" sx="60000" sy="60000" flip="none" algn="tl"/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99247" y="1686260"/>
            <a:ext cx="7745400" cy="29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❧"/>
              <a:defRPr sz="24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914400" marR="0" lvl="1" indent="-3683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❧"/>
              <a:defRPr sz="22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1371600" marR="0" lvl="2" indent="-3556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828800" marR="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❧"/>
              <a:defRPr sz="18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2286000" marR="0" lvl="4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743200" marR="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3200400" marR="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657600" marR="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4114800" marR="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360378" y="46210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46210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639264" y="46210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attrocento"/>
              <a:buNone/>
              <a:defRPr sz="54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1172602" y="1044163"/>
            <a:ext cx="6779092" cy="692550"/>
            <a:chOff x="1172602" y="1381459"/>
            <a:chExt cx="6779092" cy="9234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4147073" y="1381459"/>
              <a:ext cx="877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62" name="Google Shape;62;p13"/>
            <p:cNvCxnSpPr/>
            <p:nvPr/>
          </p:nvCxnSpPr>
          <p:spPr>
            <a:xfrm rot="10800000">
              <a:off x="1172602" y="1925708"/>
              <a:ext cx="3119700" cy="1500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3"/>
            <p:cNvCxnSpPr/>
            <p:nvPr/>
          </p:nvCxnSpPr>
          <p:spPr>
            <a:xfrm rot="10800000">
              <a:off x="4831994" y="1922738"/>
              <a:ext cx="3119700" cy="1500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169025"/>
            <a:ext cx="8520600" cy="62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872550"/>
            <a:ext cx="3999900" cy="4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863550"/>
            <a:ext cx="3999900" cy="4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MongoDB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document-oriented 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pet store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3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beginner-friendly application is a database for a company that sells pets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complete application would require at least the following data structures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Breeds</a:t>
            </a:r>
          </a:p>
          <a:p>
            <a: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Age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Colour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endParaRPr lang="en-GB"/>
          </a:p>
          <a:p>
            <a:r>
              <a:rPr lang="en-GB"/>
              <a:t>We’re going to work just with pets which can be represented as documents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collection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3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err="1"/>
              <a:t>Mongodb</a:t>
            </a:r>
            <a:r>
              <a:rPr lang="en-GB"/>
              <a:t> store its documents in collections within databases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select a database with the following (if it doesn’t exist </a:t>
            </a:r>
            <a:r>
              <a:rPr lang="en-GB" err="1"/>
              <a:t>mongodb</a:t>
            </a:r>
            <a:r>
              <a:rPr lang="en-GB"/>
              <a:t> will create it)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use pets</a:t>
            </a:r>
            <a:endParaRPr lang="en-GB">
              <a:solidFill>
                <a:srgbClr val="351C75"/>
              </a:solidFill>
              <a:latin typeface="Consolas"/>
              <a:ea typeface="Consolas"/>
              <a:cs typeface="Consolas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collection explicitly, optionally setting up indexes etc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db.createCollection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(“pets”)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collection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 (in older versions of </a:t>
            </a:r>
            <a:r>
              <a:rPr lang="en-GB" err="1"/>
              <a:t>Mongodb</a:t>
            </a:r>
            <a:r>
              <a:rPr lang="en-GB"/>
              <a:t>) create the collection when adding an item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db</a:t>
            </a:r>
            <a:r>
              <a:rPr lang="en-GB" err="1">
                <a:solidFill>
                  <a:srgbClr val="351C75"/>
                </a:solidFill>
                <a:latin typeface="Consolas"/>
              </a:rPr>
              <a:t>.pets.insertOne</a:t>
            </a:r>
            <a:r>
              <a:rPr lang="en-GB">
                <a:solidFill>
                  <a:srgbClr val="351C75"/>
                </a:solidFill>
                <a:latin typeface="Consolas"/>
              </a:rPr>
              <a:t>(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  {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   "id":"a6522850-4d99-45e6-818d-f00e7d007a00",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   "</a:t>
            </a:r>
            <a:r>
              <a:rPr lang="en-GB" err="1">
                <a:solidFill>
                  <a:srgbClr val="351C75"/>
                </a:solidFill>
                <a:latin typeface="Consolas"/>
              </a:rPr>
              <a:t>name":"Bruno</a:t>
            </a:r>
            <a:r>
              <a:rPr lang="en-GB">
                <a:solidFill>
                  <a:srgbClr val="351C75"/>
                </a:solidFill>
                <a:latin typeface="Consolas"/>
              </a:rPr>
              <a:t>",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   "</a:t>
            </a:r>
            <a:r>
              <a:rPr lang="en-GB" err="1">
                <a:solidFill>
                  <a:srgbClr val="351C75"/>
                </a:solidFill>
                <a:latin typeface="Consolas"/>
              </a:rPr>
              <a:t>breed":"GSD</a:t>
            </a:r>
            <a:r>
              <a:rPr lang="en-GB">
                <a:solidFill>
                  <a:srgbClr val="351C75"/>
                </a:solidFill>
                <a:latin typeface="Consolas"/>
              </a:rPr>
              <a:t>", 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   "age":10,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   "</a:t>
            </a:r>
            <a:r>
              <a:rPr lang="en-GB" err="1">
                <a:solidFill>
                  <a:srgbClr val="351C75"/>
                </a:solidFill>
                <a:latin typeface="Consolas"/>
              </a:rPr>
              <a:t>colour":"brown</a:t>
            </a:r>
            <a:r>
              <a:rPr lang="en-GB">
                <a:solidFill>
                  <a:srgbClr val="351C75"/>
                </a:solidFill>
                <a:latin typeface="Consolas"/>
              </a:rPr>
              <a:t>"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  }</a:t>
            </a:r>
          </a:p>
          <a:p>
            <a:pPr indent="0">
              <a:lnSpc>
                <a:spcPct val="114999"/>
              </a:lnSpc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documents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insert single documents into the collection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db.pets.insertOne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 { … } )</a:t>
            </a:r>
            <a:endParaRPr/>
          </a:p>
          <a:p>
            <a:pPr>
              <a:spcBef>
                <a:spcPts val="800"/>
              </a:spcBef>
            </a:pPr>
            <a:r>
              <a:rPr lang="en-GB"/>
              <a:t>Or multiple documents contained in an array 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db.pets.insertMany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 [ … ] )</a:t>
            </a:r>
            <a:endParaRPr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Mongo gives each document a unique identifier by adding the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GB"/>
              <a:t> property to the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GB"/>
              <a:t> is not an auto-incrementing integer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You’ll see how to use this in your applications later in the module</a:t>
            </a:r>
            <a:endParaRPr/>
          </a:p>
          <a:p>
            <a:pPr lvl="1">
              <a:spcBef>
                <a:spcPts val="0"/>
              </a:spcBef>
            </a:pPr>
            <a:r>
              <a:rPr lang="en-GB"/>
              <a:t>Generally, try to make your documents uniquely identifiable e.g. through a pet id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querying the collection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can, optionally, create indexes on each collection to speed up searching on fields that aren’t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endParaRPr lang="en-GB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db.pets.createIndex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({ id: "text", name: "text" })</a:t>
            </a:r>
            <a:endParaRPr lang="en-GB"/>
          </a:p>
          <a:p>
            <a:pPr marL="457200" marR="0" lvl="0" indent="-298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Return everything in a collection using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db.pets.find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Return individual documents</a:t>
            </a:r>
            <a:endParaRPr lang="en-GB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db.pets.find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 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{"id":"a6522850-4d99-45e6-818d-f00e7d007a00"} )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Or set search criteria using the $search operator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db.pets.find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 {$text: {$search: "Bruno"}} )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querying the collection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next query tries to find all variants of the pet</a:t>
            </a:r>
          </a:p>
          <a:p>
            <a:pPr lvl="1">
              <a:spcBef>
                <a:spcPts val="0"/>
              </a:spcBef>
            </a:pPr>
            <a:r>
              <a:rPr lang="en-GB"/>
              <a:t>The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GB"/>
              <a:t> will not be returned because of the option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_id:0 </a:t>
            </a:r>
            <a:r>
              <a:rPr lang="en-GB"/>
              <a:t>in the filter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/>
          </a:p>
          <a:p>
            <a:pPr indent="0">
              <a:buSzPts val="1100"/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db.pets.find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 </a:t>
            </a:r>
            <a:endParaRPr lang="en-GB">
              <a:solidFill>
                <a:srgbClr val="351C75"/>
              </a:solidFill>
              <a:latin typeface="Consolas"/>
              <a:ea typeface="Consolas"/>
              <a:cs typeface="Consolas"/>
            </a:endParaRPr>
          </a:p>
          <a:p>
            <a:pPr indent="457200">
              <a:buSzPts val="1100"/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{$text: {$search: "GSD"}}, </a:t>
            </a:r>
            <a:endParaRPr lang="en-GB">
              <a:solidFill>
                <a:srgbClr val="351C75"/>
              </a:solidFill>
              <a:latin typeface="Consolas"/>
              <a:ea typeface="Consolas"/>
              <a:cs typeface="Consolas"/>
            </a:endParaRPr>
          </a:p>
          <a:p>
            <a:pPr indent="457200">
              <a:buSzPts val="1100"/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{"variants.something":1, _id:0} </a:t>
            </a: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err="1"/>
              <a:t>Mongodb</a:t>
            </a:r>
            <a:r>
              <a:rPr lang="en-GB"/>
              <a:t> stores documents in a binary format called BSON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Documents can be embedded within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Either individually or in 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Embedded documents follow the JSON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documents and their properties are accessed using a dot notation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They are effectively JavaScript objects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variants.Breeds</a:t>
            </a:r>
            <a:endParaRPr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variants.Breeds.Colour.Brown</a:t>
            </a:r>
            <a:endParaRPr err="1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embedded documents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updating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Updating a document is easy using the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GB"/>
              <a:t> operator</a:t>
            </a:r>
            <a:endParaRPr lang="en-GB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spcBef>
                <a:spcPts val="800"/>
              </a:spcBef>
              <a:buNone/>
            </a:pPr>
            <a:r>
              <a:rPr lang="en-GB" err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db.pets.updateOne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( </a:t>
            </a:r>
            <a:endParaRPr lang="en-GB">
              <a:solidFill>
                <a:srgbClr val="351C75"/>
              </a:solidFill>
              <a:latin typeface="Consolas"/>
              <a:ea typeface="Consolas"/>
              <a:cs typeface="Consolas"/>
            </a:endParaRPr>
          </a:p>
          <a:p>
            <a:pPr indent="457200"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{id:"a6522850-4d99-45e6-818d-f00e7d007a00"}, </a:t>
            </a:r>
            <a:endParaRPr lang="en-GB">
              <a:solidFill>
                <a:srgbClr val="351C75"/>
              </a:solidFill>
              <a:latin typeface="Consolas"/>
              <a:ea typeface="Consolas"/>
              <a:cs typeface="Consolas"/>
            </a:endParaRPr>
          </a:p>
          <a:p>
            <a:pPr indent="457200"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{$set: {description: "A pet dog"}} </a:t>
            </a: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deleting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Removing documents from the collection is easy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db.pets.deleteOne( {id:"a6522850-4d99-45e6-818d-f00e7d007a00"} )</a:t>
            </a:r>
            <a:endParaRPr lang="en-GB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deleteOne()</a:t>
            </a:r>
            <a:r>
              <a:rPr lang="en-GB"/>
              <a:t> or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deleteMany()</a:t>
            </a:r>
            <a:r>
              <a:rPr lang="en-GB"/>
              <a:t> methods to remove documents that match a search criterion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MongoDB does not manage your referential integrity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doesn’t have any!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must handle this yourself if it matters to you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Remember YOU have to control transactions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ACID properties are not managed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Collections can be sharded across a number of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may delete a document that another process is using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 schema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thought the whole point was that MongoDB doesn’t require schemas…</a:t>
            </a:r>
            <a:endParaRPr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Collections do not generally have schema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Not all documents within the collection will necessarily have the same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can be confusing if you think in a purist OO way but makes sense if you think about prototypes or about functional 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Since version 3.2 mongo lets you validate documents against a schema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node we can use the </a:t>
            </a:r>
            <a:r>
              <a:rPr lang="en-GB" u="sng">
                <a:solidFill>
                  <a:srgbClr val="0B539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Mongoose</a:t>
            </a:r>
            <a:r>
              <a:rPr lang="en-GB">
                <a:solidFill>
                  <a:srgbClr val="0B5394"/>
                </a:solidFill>
              </a:rPr>
              <a:t> </a:t>
            </a:r>
            <a:r>
              <a:rPr lang="en-GB"/>
              <a:t>library to give use full object-based data modelling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Validation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Query building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Type casting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specify where validation has to be done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the collection with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db.createCollection()</a:t>
            </a:r>
            <a:r>
              <a:rPr lang="en-GB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Choose the validator option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Pass in a schema with the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$jsonSchema</a:t>
            </a:r>
            <a:r>
              <a:rPr lang="en-GB"/>
              <a:t> operator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Introducing Mongo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mongo server and client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and using mongo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CRUD-</a:t>
            </a:r>
            <a:r>
              <a:rPr lang="en-GB" err="1"/>
              <a:t>ing</a:t>
            </a:r>
            <a:r>
              <a:rPr lang="en-GB"/>
              <a:t> operations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 schema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11700" y="695875"/>
            <a:ext cx="8520600" cy="444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db.createCollection("pets", {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validator: {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$jsonSchema: {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bsonType: "object",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required: [ "id", "name" ],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properties: {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id: {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  bsonType: "string",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  description: "must be a string and is required"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},</a:t>
            </a:r>
          </a:p>
          <a:p>
            <a:pPr marL="0" marR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name: {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   bsonType: "string",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   description: "must be a string and is required"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},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description: {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   bsonType: "string",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   description: "must be a string and is not required"</a:t>
            </a:r>
            <a:b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             },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. . .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}})</a:t>
            </a:r>
            <a:endParaRPr sz="14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MongoDB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Mongo is a NoSQL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holds documents not tables and relationships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in a mongo database is formatted using a structure called JSON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JavaScript Object Notation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Mongo is often highly performant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Embedded documents mean fewer joins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Schema are dynamic so the database is polymorphic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Scaling, distribution and sharding are easy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 databases are far more flexible than relational 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Most data isn’t really relational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Most data is in documents that correspond to native structures and types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Think about the problems of normalizing complex data structures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 you really need to access your data solely through joins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JSON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Mongo structures its documents using JSON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JSON is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plain text data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Looks like the basic structure of a JavaScript prototype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 excellent lightweight format for data transmission and storage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JSON format is language independent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find (or write) JSON parsers in any programming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JSON structure 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collection of name/value pairs realized as an object, record, struct, dictionary, hash table, keyed list, or associative array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 ordered list of values in an array, vector, list, or sequence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JSON from objects using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JSON.stringify()</a:t>
            </a:r>
            <a:endParaRPr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objects from JSON documents using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JSON.parse()</a:t>
            </a:r>
            <a:endParaRPr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vs NoSQL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11700" y="836500"/>
          <a:ext cx="8520600" cy="4143605"/>
        </p:xfrm>
        <a:graphic>
          <a:graphicData uri="http://schemas.openxmlformats.org/drawingml/2006/table">
            <a:tbl>
              <a:tblPr>
                <a:noFill/>
                <a:tableStyleId>{C8AC2BA0-F6C8-42DA-BE9F-A4FD1DAB358A}</a:tableStyleId>
              </a:tblPr>
              <a:tblGrid>
                <a:gridCol w="168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Relational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Non-relational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storage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mathematical structure of rows, columns, tuples etc.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Structured using documents, graphs, key-value pairs, columns, objects and more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Schemas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Records conform to fixed schemas that are not altered once the database is built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Dynamic and flexible structures that can be amended as needed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Scalability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Generally more data == bigger server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is easily distributed horizontally across machines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ACID compliance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Generally fully compliant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Sacrificed to give increased performance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 for NoSQL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type of NoSQL database has different 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Thinking specifically about MongoDB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242729"/>
                </a:solidFill>
              </a:rPr>
              <a:t>Do you need a schema-less document store?</a:t>
            </a:r>
            <a:endParaRPr>
              <a:solidFill>
                <a:srgbClr val="24272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242729"/>
                </a:solidFill>
              </a:rPr>
              <a:t>Do you need automatic sharding (horizontal scaling)?</a:t>
            </a:r>
            <a:endParaRPr>
              <a:solidFill>
                <a:srgbClr val="24272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00"/>
              <a:buChar char="○"/>
            </a:pPr>
            <a:r>
              <a:rPr lang="en-GB">
                <a:solidFill>
                  <a:srgbClr val="242729"/>
                </a:solidFill>
              </a:rPr>
              <a:t>Do you need transactions with ACID compliance?</a:t>
            </a:r>
            <a:endParaRPr>
              <a:solidFill>
                <a:srgbClr val="24272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242729"/>
                </a:solidFill>
              </a:rPr>
              <a:t>Do you need map-reduce data processing?</a:t>
            </a:r>
            <a:endParaRPr>
              <a:solidFill>
                <a:srgbClr val="242729"/>
              </a:solidFill>
            </a:endParaRPr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242729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map-reduce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 algorithm for applying a function to large data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has two phases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Map the function to the data items (usually filter or sort)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Reduce the results by combining them (typically a summation)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the server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679750"/>
            <a:ext cx="8520600" cy="4418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mongo server is called mongod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We’ll run the server using a command that we could store in a batch file called </a:t>
            </a: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mongodb.bat </a:t>
            </a:r>
            <a:r>
              <a:rPr lang="en-GB"/>
              <a:t>or enter at the command prompt</a:t>
            </a:r>
            <a:endParaRPr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mongod --dbpath=./data --nojournal</a:t>
            </a:r>
            <a:endParaRPr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startup command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Binds the server to the local machine’s IP address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Tells the server where to find the data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Prevents mongo creating its 2GByte journal file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the server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Before we can start mongod we need to create a directory to hold the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a terminal (in Windows use PowerShell) and change into your project directory 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cd petShop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mkdir .\data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the server by running one of these commands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you have installed mongo on your own machine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mongod --dbpath .\data --nojournal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you are running the zipped version of mongo from a USB stick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&lt;path to the directory holding your mongodb executable&gt;\mongod --dbpath .\data --nojournal</a:t>
            </a:r>
            <a:endParaRPr lang="en-GB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 </a:t>
            </a: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c:\temp\mongod --dbpath .\data --nojournal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 from the batch file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.\mongodb.bat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command line client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Normally we will access the mongo server from our application code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this exercise we’re going to use a simple client running in a terminal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GUI-based clients are also available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We’ll start by opening another terminal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 change into the petShop directory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isn’t important because the client access the server through its IP address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the command 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mongo</a:t>
            </a: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should see some text and get a cursor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client is really a simple REPL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Read-Evaluate-Print-Loop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can paste commands here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can scroll through its history using the up and down arrow keys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Plum</vt:lpstr>
      <vt:lpstr>Introducing MongoDB</vt:lpstr>
      <vt:lpstr>plan</vt:lpstr>
      <vt:lpstr>what is MongoDB</vt:lpstr>
      <vt:lpstr>what is JSON</vt:lpstr>
      <vt:lpstr>relational vs NoSQL</vt:lpstr>
      <vt:lpstr>use cases for NoSQL</vt:lpstr>
      <vt:lpstr>starting the server</vt:lpstr>
      <vt:lpstr>starting the server</vt:lpstr>
      <vt:lpstr>the command line client</vt:lpstr>
      <vt:lpstr>the pet store</vt:lpstr>
      <vt:lpstr>creating a collection</vt:lpstr>
      <vt:lpstr>creating a collection</vt:lpstr>
      <vt:lpstr>inserting documents</vt:lpstr>
      <vt:lpstr>querying the collection</vt:lpstr>
      <vt:lpstr>querying the collection </vt:lpstr>
      <vt:lpstr>embedded documents</vt:lpstr>
      <vt:lpstr>updating</vt:lpstr>
      <vt:lpstr>deleting</vt:lpstr>
      <vt:lpstr>mongo schema</vt:lpstr>
      <vt:lpstr>mongo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MongoDB</dc:title>
  <cp:revision>2</cp:revision>
  <dcterms:modified xsi:type="dcterms:W3CDTF">2022-10-13T17:01:02Z</dcterms:modified>
</cp:coreProperties>
</file>