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5" r:id="rId2"/>
  </p:sldMasterIdLst>
  <p:notesMasterIdLst>
    <p:notesMasterId r:id="rId29"/>
  </p:notesMasterIdLst>
  <p:sldIdLst>
    <p:sldId id="25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57" r:id="rId17"/>
    <p:sldId id="258" r:id="rId18"/>
    <p:sldId id="259" r:id="rId19"/>
    <p:sldId id="260" r:id="rId20"/>
    <p:sldId id="261" r:id="rId21"/>
    <p:sldId id="262" r:id="rId22"/>
    <p:sldId id="264" r:id="rId23"/>
    <p:sldId id="265" r:id="rId24"/>
    <p:sldId id="266" r:id="rId25"/>
    <p:sldId id="267" r:id="rId26"/>
    <p:sldId id="268" r:id="rId27"/>
    <p:sldId id="269" r:id="rId28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0"/>
      <p:bold r:id="rId31"/>
      <p:italic r:id="rId32"/>
      <p:boldItalic r:id="rId33"/>
    </p:embeddedFont>
    <p:embeddedFont>
      <p:font typeface="Georgia" panose="02040502050405020303" pitchFamily="18" charset="0"/>
      <p:regular r:id="rId34"/>
      <p:bold r:id="rId35"/>
      <p:italic r:id="rId36"/>
      <p:boldItalic r:id="rId37"/>
    </p:embeddedFont>
    <p:embeddedFont>
      <p:font typeface="Open Sans" pitchFamily="2" charset="0"/>
      <p:regular r:id="rId38"/>
      <p:bold r:id="rId39"/>
      <p:italic r:id="rId40"/>
      <p:boldItalic r:id="rId41"/>
    </p:embeddedFont>
    <p:embeddedFont>
      <p:font typeface="Proxima Nova" panose="020B0604020202020204" charset="0"/>
      <p:regular r:id="rId42"/>
      <p:bold r:id="rId43"/>
      <p:italic r:id="rId44"/>
      <p:boldItalic r:id="rId45"/>
    </p:embeddedFont>
    <p:embeddedFont>
      <p:font typeface="Raleway" pitchFamily="2" charset="0"/>
      <p:regular r:id="rId46"/>
      <p:bold r:id="rId47"/>
      <p:italic r:id="rId48"/>
      <p:boldItalic r:id="rId49"/>
    </p:embeddedFont>
    <p:embeddedFont>
      <p:font typeface="Source Code Pro" panose="020B0509030403020204" pitchFamily="49" charset="0"/>
      <p:regular r:id="rId50"/>
      <p:bold r:id="rId51"/>
      <p:italic r:id="rId52"/>
      <p:boldItalic r:id="rId53"/>
    </p:embeddedFont>
    <p:embeddedFont>
      <p:font typeface="Source Sans Pro" panose="020B0503030403020204" pitchFamily="34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BB5F92-23CA-D4BF-102C-2D0F69CB9242}" v="1" dt="2022-10-03T13:53:31.663"/>
    <p1510:client id="{3AA05394-F9BD-98FC-36E9-AED10B851754}" v="16" dt="2022-10-08T13:52:24.116"/>
    <p1510:client id="{49876C7F-13F2-93BC-D832-CA20947CF0C1}" v="7" dt="2022-10-08T10:47:35.682"/>
    <p1510:client id="{ACB22113-0AE4-43EE-99FC-DCFECA721179}" v="1" dt="2022-09-15T09:36:49.427"/>
    <p1510:client id="{DD163C9A-7AF0-F4FC-F9D5-B6815C21F9A2}" v="2" dt="2022-09-15T09:58:03.5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0.fntdata"/><Relationship Id="rId21" Type="http://schemas.openxmlformats.org/officeDocument/2006/relationships/slide" Target="slides/slide19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font" Target="fonts/font18.fntdata"/><Relationship Id="rId50" Type="http://schemas.openxmlformats.org/officeDocument/2006/relationships/font" Target="fonts/font21.fntdata"/><Relationship Id="rId55" Type="http://schemas.openxmlformats.org/officeDocument/2006/relationships/font" Target="fonts/font26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3" Type="http://schemas.openxmlformats.org/officeDocument/2006/relationships/font" Target="fonts/font24.fntdata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font" Target="fonts/font19.fntdata"/><Relationship Id="rId56" Type="http://schemas.openxmlformats.org/officeDocument/2006/relationships/font" Target="fonts/font27.fntdata"/><Relationship Id="rId8" Type="http://schemas.openxmlformats.org/officeDocument/2006/relationships/slide" Target="slides/slide6.xml"/><Relationship Id="rId51" Type="http://schemas.openxmlformats.org/officeDocument/2006/relationships/font" Target="fonts/font22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font" Target="fonts/font17.fntdata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font" Target="fonts/font12.fntdata"/><Relationship Id="rId54" Type="http://schemas.openxmlformats.org/officeDocument/2006/relationships/font" Target="fonts/font25.fntdata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7.fntdata"/><Relationship Id="rId49" Type="http://schemas.openxmlformats.org/officeDocument/2006/relationships/font" Target="fonts/font20.fntdata"/><Relationship Id="rId57" Type="http://schemas.openxmlformats.org/officeDocument/2006/relationships/font" Target="fonts/font28.fntdata"/><Relationship Id="rId10" Type="http://schemas.openxmlformats.org/officeDocument/2006/relationships/slide" Target="slides/slide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52" Type="http://schemas.openxmlformats.org/officeDocument/2006/relationships/font" Target="fonts/font23.fntdata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c6fd8e14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c6fd8e14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c6fd8e14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c6fd8e14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c6fd8e14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c6fd8e14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c6fd8e14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c6fd8e14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c6fd8e14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c6fd8e14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6e995da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6e995da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6e995da9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6e995da9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6e995da9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6e995da9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6e995da9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6e995da9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6e995da9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6e995da9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c6fd8e1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gcc6fd8e1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6e995da9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6e995da9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6e995da9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6e995da9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6e995da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e6e995da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6e995da9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6e995da9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6e995da9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6e995da9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6e995da9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6e995da9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6e995da9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6e995da9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c6fd8e1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gcc6fd8e1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c6fd8e14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c6fd8e14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c6fd8e1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cc6fd8e1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c6fd8e1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cc6fd8e1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c6fd8e14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cc6fd8e14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c6fd8e14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c6fd8e14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c6fd8e1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cc6fd8e1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634900" y="902400"/>
            <a:ext cx="7239000" cy="12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BA0046"/>
              </a:buClr>
              <a:buSzPts val="4400"/>
              <a:buNone/>
              <a:defRPr sz="4400">
                <a:solidFill>
                  <a:srgbClr val="BA004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635075" y="2160000"/>
            <a:ext cx="7239000" cy="1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21B40"/>
              </a:buClr>
              <a:buSzPts val="3600"/>
              <a:buNone/>
              <a:defRPr sz="3600" i="1">
                <a:solidFill>
                  <a:srgbClr val="621B4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831175" y="4873500"/>
            <a:ext cx="312900" cy="270300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body" idx="2"/>
          </p:nvPr>
        </p:nvSpPr>
        <p:spPr>
          <a:xfrm>
            <a:off x="1634900" y="3510000"/>
            <a:ext cx="7239000" cy="136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11">
          <p15:clr>
            <a:srgbClr val="FA7B17"/>
          </p15:clr>
        </p15:guide>
        <p15:guide id="2" orient="horz" pos="1361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Slide">
  <p:cSld name="TITLE_AND_BODY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1635075" y="1080000"/>
            <a:ext cx="7239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BA0046"/>
              </a:buClr>
              <a:buSzPts val="3600"/>
              <a:buNone/>
              <a:defRPr sz="3600">
                <a:solidFill>
                  <a:srgbClr val="BA0046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635075" y="2642400"/>
            <a:ext cx="7239000" cy="1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621B40"/>
              </a:buClr>
              <a:buSzPts val="3000"/>
              <a:buNone/>
              <a:defRPr sz="3000" i="1">
                <a:solidFill>
                  <a:srgbClr val="621B40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831175" y="4873500"/>
            <a:ext cx="312900" cy="270300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11">
          <p15:clr>
            <a:srgbClr val="FA7B17"/>
          </p15:clr>
        </p15:guide>
        <p15:guide id="2" orient="horz" pos="1361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831175" y="4873500"/>
            <a:ext cx="312900" cy="270300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635075" y="270000"/>
            <a:ext cx="71961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BA0046"/>
              </a:buClr>
              <a:buSzPts val="3000"/>
              <a:buNone/>
              <a:defRPr i="0" u="none" strike="noStrike" cap="none">
                <a:solidFill>
                  <a:srgbClr val="BA0046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831175" y="4873500"/>
            <a:ext cx="312900" cy="270300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270000" y="1080000"/>
            <a:ext cx="8604000" cy="37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1635075" y="270000"/>
            <a:ext cx="71961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270025" y="1080000"/>
            <a:ext cx="4032000" cy="37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590000" y="1080000"/>
            <a:ext cx="4284000" cy="37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831175" y="4873500"/>
            <a:ext cx="312900" cy="270300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91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1635075" y="270000"/>
            <a:ext cx="71961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831175" y="4873500"/>
            <a:ext cx="312900" cy="270300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270000" y="1080000"/>
            <a:ext cx="8604000" cy="37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831175" y="4873500"/>
            <a:ext cx="312900" cy="270300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1635075" y="270000"/>
            <a:ext cx="71961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270000" y="1080000"/>
            <a:ext cx="40320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590000" y="1080000"/>
            <a:ext cx="4284000" cy="37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3"/>
          </p:nvPr>
        </p:nvSpPr>
        <p:spPr>
          <a:xfrm>
            <a:off x="270000" y="2975400"/>
            <a:ext cx="40320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831175" y="4873500"/>
            <a:ext cx="312900" cy="270300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91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1635075" y="270000"/>
            <a:ext cx="71961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270000" y="1080000"/>
            <a:ext cx="4032000" cy="37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2"/>
          </p:nvPr>
        </p:nvSpPr>
        <p:spPr>
          <a:xfrm>
            <a:off x="4590000" y="1106775"/>
            <a:ext cx="4284000" cy="18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body" idx="3"/>
          </p:nvPr>
        </p:nvSpPr>
        <p:spPr>
          <a:xfrm>
            <a:off x="4590000" y="2975400"/>
            <a:ext cx="4284000" cy="18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831175" y="4873500"/>
            <a:ext cx="312900" cy="270300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91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1635075" y="270000"/>
            <a:ext cx="71961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270000" y="1079850"/>
            <a:ext cx="40320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2"/>
          </p:nvPr>
        </p:nvSpPr>
        <p:spPr>
          <a:xfrm>
            <a:off x="4590000" y="1080000"/>
            <a:ext cx="42840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3"/>
          </p:nvPr>
        </p:nvSpPr>
        <p:spPr>
          <a:xfrm>
            <a:off x="270000" y="2975400"/>
            <a:ext cx="86040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831175" y="4873500"/>
            <a:ext cx="312900" cy="270300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91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2 Content">
  <p:cSld name="TWO_OBJECTS_OVER_TEXT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1635075" y="270000"/>
            <a:ext cx="71961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1"/>
          </p:nvPr>
        </p:nvSpPr>
        <p:spPr>
          <a:xfrm>
            <a:off x="270000" y="1080100"/>
            <a:ext cx="86040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2"/>
          </p:nvPr>
        </p:nvSpPr>
        <p:spPr>
          <a:xfrm>
            <a:off x="4590000" y="2975500"/>
            <a:ext cx="42840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body" idx="3"/>
          </p:nvPr>
        </p:nvSpPr>
        <p:spPr>
          <a:xfrm>
            <a:off x="270000" y="2975500"/>
            <a:ext cx="40320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831175" y="4873500"/>
            <a:ext cx="312900" cy="270300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91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635075" y="270000"/>
            <a:ext cx="71961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270000" y="1080000"/>
            <a:ext cx="86040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2"/>
          </p:nvPr>
        </p:nvSpPr>
        <p:spPr>
          <a:xfrm>
            <a:off x="270000" y="2975400"/>
            <a:ext cx="85611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8831175" y="4873500"/>
            <a:ext cx="312900" cy="270300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1635075" y="270000"/>
            <a:ext cx="71961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270000" y="1080000"/>
            <a:ext cx="40320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2"/>
          </p:nvPr>
        </p:nvSpPr>
        <p:spPr>
          <a:xfrm>
            <a:off x="4590000" y="1080000"/>
            <a:ext cx="42840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3"/>
          </p:nvPr>
        </p:nvSpPr>
        <p:spPr>
          <a:xfrm>
            <a:off x="270000" y="2975400"/>
            <a:ext cx="40320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4"/>
          </p:nvPr>
        </p:nvSpPr>
        <p:spPr>
          <a:xfrm>
            <a:off x="4590000" y="2975400"/>
            <a:ext cx="42840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8831175" y="4873500"/>
            <a:ext cx="312900" cy="270300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91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1635075" y="270000"/>
            <a:ext cx="71961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270125" y="1079900"/>
            <a:ext cx="26820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2"/>
          </p:nvPr>
        </p:nvSpPr>
        <p:spPr>
          <a:xfrm>
            <a:off x="3222000" y="1079975"/>
            <a:ext cx="26820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6173875" y="1079900"/>
            <a:ext cx="27000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4"/>
          </p:nvPr>
        </p:nvSpPr>
        <p:spPr>
          <a:xfrm>
            <a:off x="270125" y="2975300"/>
            <a:ext cx="26820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5"/>
          </p:nvPr>
        </p:nvSpPr>
        <p:spPr>
          <a:xfrm>
            <a:off x="3222000" y="2975300"/>
            <a:ext cx="26820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6"/>
          </p:nvPr>
        </p:nvSpPr>
        <p:spPr>
          <a:xfrm>
            <a:off x="6173875" y="2975400"/>
            <a:ext cx="27000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ldNum" idx="12"/>
          </p:nvPr>
        </p:nvSpPr>
        <p:spPr>
          <a:xfrm>
            <a:off x="8831175" y="4873500"/>
            <a:ext cx="312900" cy="270300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860">
          <p15:clr>
            <a:srgbClr val="FA7B17"/>
          </p15:clr>
        </p15:guide>
        <p15:guide id="2" pos="2030">
          <p15:clr>
            <a:srgbClr val="FA7B17"/>
          </p15:clr>
        </p15:guide>
        <p15:guide id="3" pos="3719">
          <p15:clr>
            <a:srgbClr val="FA7B17"/>
          </p15:clr>
        </p15:guide>
        <p15:guide id="4" pos="3889">
          <p15:clr>
            <a:srgbClr val="FA7B17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ctrTitle"/>
          </p:nvPr>
        </p:nvSpPr>
        <p:spPr>
          <a:xfrm>
            <a:off x="270000" y="1080000"/>
            <a:ext cx="8562300" cy="149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270000" y="2724150"/>
            <a:ext cx="8604000" cy="9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orient="horz" pos="1716">
          <p15:clr>
            <a:srgbClr val="FA7B17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Slide">
  <p:cSld name="TITLE_AND_BODY_2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1274230" y="1000708"/>
            <a:ext cx="65967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BA0046"/>
              </a:buClr>
              <a:buSzPts val="3000"/>
              <a:buNone/>
              <a:defRPr>
                <a:solidFill>
                  <a:srgbClr val="BA0046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ubTitle" idx="1"/>
          </p:nvPr>
        </p:nvSpPr>
        <p:spPr>
          <a:xfrm>
            <a:off x="1274230" y="1798372"/>
            <a:ext cx="65967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621B40"/>
              </a:buClr>
              <a:buSzPts val="2000"/>
              <a:buNone/>
              <a:defRPr i="1">
                <a:solidFill>
                  <a:srgbClr val="621B40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8831175" y="4873500"/>
            <a:ext cx="312900" cy="270300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142300"/>
            <a:ext cx="8520600" cy="6234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765700"/>
            <a:ext cx="8520600" cy="41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169025"/>
            <a:ext cx="8520600" cy="6234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872550"/>
            <a:ext cx="3999900" cy="40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  <a:def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○"/>
              <a:defRPr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■"/>
              <a:defRPr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●"/>
              <a:defRPr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○"/>
              <a:defRPr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■"/>
              <a:defRPr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●"/>
              <a:defRPr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○"/>
              <a:defRPr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200"/>
              <a:buFont typeface="Open Sans"/>
              <a:buChar char="■"/>
              <a:defRPr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863550"/>
            <a:ext cx="3999900" cy="4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  <a:def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○"/>
              <a:defRPr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■"/>
              <a:defRPr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●"/>
              <a:defRPr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○"/>
              <a:defRPr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■"/>
              <a:defRPr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●"/>
              <a:defRPr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○"/>
              <a:defRPr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200"/>
              <a:buFont typeface="Open Sans"/>
              <a:buChar char="■"/>
              <a:defRPr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35075" y="270000"/>
            <a:ext cx="71961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BA0046"/>
              </a:buClr>
              <a:buSzPts val="3000"/>
              <a:buFont typeface="Cambria"/>
              <a:buNone/>
              <a:defRPr sz="3000" b="1" i="0" u="none" strike="noStrike" cap="none">
                <a:solidFill>
                  <a:srgbClr val="BA0046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1"/>
          <p:cNvSpPr txBox="1"/>
          <p:nvPr/>
        </p:nvSpPr>
        <p:spPr>
          <a:xfrm>
            <a:off x="457172" y="2759261"/>
            <a:ext cx="8228700" cy="18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270000" y="1080000"/>
            <a:ext cx="85611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None/>
              <a:defRPr sz="160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None/>
              <a:defRPr sz="160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None/>
              <a:defRPr sz="160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None/>
              <a:defRPr sz="160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None/>
              <a:defRPr sz="160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None/>
              <a:defRPr sz="160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None/>
              <a:defRPr sz="160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102577" y="136791"/>
            <a:ext cx="1523948" cy="90239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831175" y="4873500"/>
            <a:ext cx="312900" cy="2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>
            <a:noAutofit/>
          </a:bodyPr>
          <a:lstStyle>
            <a:lvl1pPr lvl="0" algn="ctr">
              <a:buNone/>
              <a:defRPr sz="1000"/>
            </a:lvl1pPr>
            <a:lvl2pPr lvl="1" algn="ctr">
              <a:buNone/>
              <a:defRPr sz="1000"/>
            </a:lvl2pPr>
            <a:lvl3pPr lvl="2" algn="ctr">
              <a:buNone/>
              <a:defRPr sz="1000"/>
            </a:lvl3pPr>
            <a:lvl4pPr lvl="3" algn="ctr">
              <a:buNone/>
              <a:defRPr sz="1000"/>
            </a:lvl4pPr>
            <a:lvl5pPr lvl="4" algn="ctr">
              <a:buNone/>
              <a:defRPr sz="1000"/>
            </a:lvl5pPr>
            <a:lvl6pPr lvl="5" algn="ctr">
              <a:buNone/>
              <a:defRPr sz="1000"/>
            </a:lvl6pPr>
            <a:lvl7pPr lvl="6" algn="ctr">
              <a:buNone/>
              <a:defRPr sz="1000"/>
            </a:lvl7pPr>
            <a:lvl8pPr lvl="7" algn="ctr">
              <a:buNone/>
              <a:defRPr sz="1000"/>
            </a:lvl8pPr>
            <a:lvl9pPr lvl="8" algn="ctr">
              <a:buNone/>
              <a:defRPr sz="10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170">
          <p15:clr>
            <a:srgbClr val="1C4587"/>
          </p15:clr>
        </p15:guide>
        <p15:guide id="2" orient="horz" pos="680">
          <p15:clr>
            <a:srgbClr val="EA4335"/>
          </p15:clr>
        </p15:guide>
        <p15:guide id="3" orient="horz" pos="3070">
          <p15:clr>
            <a:srgbClr val="1C4587"/>
          </p15:clr>
        </p15:guide>
        <p15:guide id="4" pos="5590">
          <p15:clr>
            <a:srgbClr val="1C4587"/>
          </p15:clr>
        </p15:guide>
        <p15:guide id="5" pos="1030">
          <p15:clr>
            <a:srgbClr val="EA4335"/>
          </p15:clr>
        </p15:guide>
        <p15:guide id="6" pos="2710">
          <p15:clr>
            <a:srgbClr val="EA4335"/>
          </p15:clr>
        </p15:guide>
        <p15:guide id="7" orient="horz" pos="1874">
          <p15:clr>
            <a:srgbClr val="EA4335"/>
          </p15:clr>
        </p15:guide>
        <p15:guide id="8" orient="horz" pos="170">
          <p15:clr>
            <a:srgbClr val="1C4587"/>
          </p15:clr>
        </p15:guide>
        <p15:guide id="9" orient="horz" pos="57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learning/building-restful-apis-with-node-js-and-express?u=69719634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s.uci.edu/~fielding/pubs/dissertation/rest_arch_style.htm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rest.elkstein.org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v8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nodejs.or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Node.js &amp; express.js</a:t>
            </a: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simplifying development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311700" y="516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concepts</a:t>
            </a:r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body" idx="1"/>
          </p:nvPr>
        </p:nvSpPr>
        <p:spPr>
          <a:xfrm>
            <a:off x="311700" y="734150"/>
            <a:ext cx="8520600" cy="38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Node is not only event-driven and asynchronous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It relies on a number of important software development ideas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endParaRPr lang="en-GB"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 dirty="0" err="1"/>
              <a:t>Callbacks</a:t>
            </a:r>
            <a:endParaRPr sz="1800" dirty="0" err="1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 dirty="0"/>
              <a:t>Dependency injection</a:t>
            </a:r>
            <a:endParaRPr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311700" y="516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Callbacks</a:t>
            </a:r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311700" y="734150"/>
            <a:ext cx="8520600" cy="38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A piece of executable code that is passed into some other code as an argument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The callback is executed by the receiving block at a suitable time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GB">
                <a:solidFill>
                  <a:srgbClr val="000000"/>
                </a:solidFill>
              </a:rPr>
              <a:t>Offers deferred or future execution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GB">
                <a:solidFill>
                  <a:srgbClr val="000000"/>
                </a:solidFill>
              </a:rPr>
              <a:t>The callback may never be executed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Execution can be immediate or delayed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GB">
                <a:solidFill>
                  <a:srgbClr val="000000"/>
                </a:solidFill>
              </a:rPr>
              <a:t>Synchronous or blocking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GB">
                <a:solidFill>
                  <a:srgbClr val="000000"/>
                </a:solidFill>
              </a:rPr>
              <a:t>Asynchronous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Typically used in reactive systems such as 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GB">
                <a:solidFill>
                  <a:srgbClr val="000000"/>
                </a:solidFill>
              </a:rPr>
              <a:t>GUIs 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GB">
                <a:solidFill>
                  <a:srgbClr val="000000"/>
                </a:solidFill>
              </a:rPr>
              <a:t>Dynamic Web pages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Callbacks are sometimes named subroutines, lambda expressions or function pointers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8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311700" y="516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Dependency injection</a:t>
            </a:r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311700" y="734150"/>
            <a:ext cx="8520600" cy="38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/>
              <a:t>Software design pattern named by Martin Fowler</a:t>
            </a:r>
            <a:endParaRPr/>
          </a:p>
          <a:p>
            <a:pPr marL="4572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/>
              <a:t>Implements Inversion of Control</a:t>
            </a:r>
            <a:endParaRPr/>
          </a:p>
          <a:p>
            <a:pPr marL="4572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/>
              <a:t>Describes a way in which a reference to a service is passed to a client</a:t>
            </a:r>
            <a:endParaRPr/>
          </a:p>
          <a:p>
            <a:pPr marL="914400" lvl="1" indent="-34607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o"/>
            </a:pPr>
            <a:r>
              <a:rPr lang="en-GB"/>
              <a:t>The client has a dependency upon the service</a:t>
            </a:r>
            <a:endParaRPr/>
          </a:p>
          <a:p>
            <a:pPr marL="4572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/>
              <a:t>This is an alternative to having the client instantiate the service</a:t>
            </a:r>
            <a:endParaRPr/>
          </a:p>
          <a:p>
            <a:pPr marL="914400" lvl="1" indent="-34607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o"/>
            </a:pPr>
            <a:r>
              <a:rPr lang="en-GB"/>
              <a:t>Many design patterns remove instantiation</a:t>
            </a:r>
            <a:endParaRPr/>
          </a:p>
          <a:p>
            <a:pPr marL="914400" lvl="1" indent="-34607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o"/>
            </a:pPr>
            <a:r>
              <a:rPr lang="en-GB"/>
              <a:t>The service can be built using a factory or a builder</a:t>
            </a:r>
            <a:endParaRPr/>
          </a:p>
          <a:p>
            <a:pPr marL="4572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/>
              <a:t>The service is described through its interface</a:t>
            </a:r>
            <a:endParaRPr/>
          </a:p>
          <a:p>
            <a:pPr marL="4572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/>
              <a:t>The client need know nothing about the implementation of the service</a:t>
            </a:r>
            <a:endParaRPr/>
          </a:p>
          <a:p>
            <a:pPr marL="4572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/>
              <a:t>It is used in many frameworks</a:t>
            </a:r>
            <a:endParaRPr/>
          </a:p>
          <a:p>
            <a:pPr marL="914400" lvl="1" indent="-34607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o"/>
            </a:pPr>
            <a:r>
              <a:rPr lang="en-GB"/>
              <a:t>Spring, .Net, Guice, Angular.js</a:t>
            </a:r>
            <a:endParaRPr/>
          </a:p>
          <a:p>
            <a:pPr marL="0" lvl="0" indent="0" algn="l" rtl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311700" y="516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node.js</a:t>
            </a:r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body" idx="1"/>
          </p:nvPr>
        </p:nvSpPr>
        <p:spPr>
          <a:xfrm>
            <a:off x="311700" y="734150"/>
            <a:ext cx="8520600" cy="38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What are the problems it tries to solve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What is its niche?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It gives a single-language solution without the need for CGI-type process hand-off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Node serves </a:t>
            </a:r>
            <a:r>
              <a:rPr lang="en-GB" dirty="0">
                <a:solidFill>
                  <a:schemeClr val="accent2"/>
                </a:solidFill>
              </a:rPr>
              <a:t>applications</a:t>
            </a:r>
            <a:r>
              <a:rPr lang="en-GB" dirty="0"/>
              <a:t> rather than </a:t>
            </a:r>
            <a:r>
              <a:rPr lang="en-GB" dirty="0">
                <a:solidFill>
                  <a:schemeClr val="accent2"/>
                </a:solidFill>
              </a:rPr>
              <a:t>pages</a:t>
            </a:r>
            <a:endParaRPr>
              <a:solidFill>
                <a:schemeClr val="accent2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GB" dirty="0">
                <a:solidFill>
                  <a:srgbClr val="000000"/>
                </a:solidFill>
              </a:rPr>
              <a:t>Different use-cases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It has excellent support for NoSQL databases such as MongoDB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Really need to compare development technologies too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GB" dirty="0">
                <a:solidFill>
                  <a:srgbClr val="000000"/>
                </a:solidFill>
              </a:rPr>
              <a:t>PHP vs angular.js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>
            <a:off x="311700" y="516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 ideal configuration?</a:t>
            </a:r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body" idx="1"/>
          </p:nvPr>
        </p:nvSpPr>
        <p:spPr>
          <a:xfrm>
            <a:off x="311700" y="734150"/>
            <a:ext cx="8520600" cy="38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Modern applications use a mix of static content and content which is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Dynamically generated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Context- and user-sensitive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True for mobile and Web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an HTTP server to serve </a:t>
            </a:r>
            <a:r>
              <a:rPr lang="en-GB">
                <a:solidFill>
                  <a:srgbClr val="660000"/>
                </a:solidFill>
              </a:rPr>
              <a:t>static pages</a:t>
            </a:r>
            <a:endParaRPr>
              <a:solidFill>
                <a:srgbClr val="66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Apache or Nginx plus  PHP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node to provide </a:t>
            </a:r>
            <a:r>
              <a:rPr lang="en-GB">
                <a:solidFill>
                  <a:srgbClr val="660000"/>
                </a:solidFill>
              </a:rPr>
              <a:t>dynamic applications</a:t>
            </a:r>
            <a:endParaRPr>
              <a:solidFill>
                <a:srgbClr val="66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Run a node instance behind your HTTP server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Use RESTful URLs for the node parts of your site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Node gives transparent JSON-based connections between the server and the client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express.js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4423435" y="4430540"/>
            <a:ext cx="4611900" cy="5982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Linkedin Learning - </a:t>
            </a:r>
            <a:r>
              <a:rPr lang="en-GB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Building RESTful APIs with Node.js and Express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14230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express.js</a:t>
            </a: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836975"/>
            <a:ext cx="8520600" cy="31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Provides a solid implementation of commonly-required server-side functionality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Request parsing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Routing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Handling of request parameters, embedded payloads and multi-part attachments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Some of these require additional packages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Working on the server and accessed via HTTP, express supports both Web and mobile development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By handling some of the common “low-lying fruit” it increases productivity and reduces development timescales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1413950" y="893425"/>
            <a:ext cx="6269400" cy="6759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A simplified, minimal and flexible Web application framework with a robust feature set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6892500" y="1337300"/>
            <a:ext cx="1939800" cy="4116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http://expressjs.com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14230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does express do?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765700"/>
            <a:ext cx="8520600" cy="41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Lets you use a routing table which routes to actions based on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HTTP method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URL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Provides support for the creation of middleware which responds to specific HTTP requests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Supports the dynamical rendering of static HTML pages based on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The value of arguments received from the client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The client’s context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169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comparison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872550"/>
            <a:ext cx="3999900" cy="40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</a:rPr>
              <a:t>Plain node code</a:t>
            </a:r>
            <a:endParaRPr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var http = require("http");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http.createServer( function( request, response ) {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response.writeHead(200, {"Content-Type": "text/plain"});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response.write("Hello World");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response.end();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}).listen(3000);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2"/>
          </p:nvPr>
        </p:nvSpPr>
        <p:spPr>
          <a:xfrm>
            <a:off x="4520650" y="863550"/>
            <a:ext cx="4311600" cy="4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</a:rPr>
              <a:t>Using express</a:t>
            </a:r>
            <a:endParaRPr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var express = require('express');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var app = express();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app.get('/', function (req, res) {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res.send('Hello World');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})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var server = app.listen(3000, function 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var host = server.address().address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	var port = server.address().port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console.log("Example app listening at http://%s:%s", host, port)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})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7" name="Google Shape;87;p17"/>
          <p:cNvCxnSpPr/>
          <p:nvPr/>
        </p:nvCxnSpPr>
        <p:spPr>
          <a:xfrm>
            <a:off x="4411175" y="788675"/>
            <a:ext cx="9900" cy="43695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14230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more routes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765700"/>
            <a:ext cx="8520600" cy="41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4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app.post('/'</a:t>
            </a:r>
            <a:r>
              <a:rPr lang="en-GB" sz="1400">
                <a:latin typeface="Consolas"/>
                <a:ea typeface="Consolas"/>
                <a:cs typeface="Consolas"/>
                <a:sym typeface="Consolas"/>
              </a:rPr>
              <a:t>, function (req, res) {</a:t>
            </a:r>
            <a:br>
              <a:rPr lang="en-GB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400">
                <a:latin typeface="Consolas"/>
                <a:ea typeface="Consolas"/>
                <a:cs typeface="Consolas"/>
                <a:sym typeface="Consolas"/>
              </a:rPr>
              <a:t>   res.send("Received a POST request for the homepage”);</a:t>
            </a:r>
            <a:br>
              <a:rPr lang="en-GB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400">
                <a:latin typeface="Consolas"/>
                <a:ea typeface="Consolas"/>
                <a:cs typeface="Consolas"/>
                <a:sym typeface="Consolas"/>
              </a:rPr>
              <a:t>})</a:t>
            </a:r>
            <a:br>
              <a:rPr lang="en-GB" sz="1400">
                <a:latin typeface="Consolas"/>
                <a:ea typeface="Consolas"/>
                <a:cs typeface="Consolas"/>
                <a:sym typeface="Consolas"/>
              </a:rPr>
            </a:br>
            <a:br>
              <a:rPr lang="en-GB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4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app.delete('/del_user'</a:t>
            </a:r>
            <a:r>
              <a:rPr lang="en-GB" sz="1400">
                <a:latin typeface="Consolas"/>
                <a:ea typeface="Consolas"/>
                <a:cs typeface="Consolas"/>
                <a:sym typeface="Consolas"/>
              </a:rPr>
              <a:t>, function (req, res) {</a:t>
            </a:r>
            <a:br>
              <a:rPr lang="en-GB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400">
                <a:latin typeface="Consolas"/>
                <a:ea typeface="Consolas"/>
                <a:cs typeface="Consolas"/>
                <a:sym typeface="Consolas"/>
              </a:rPr>
              <a:t>   res.send(“Received a DELETE request for /del_user”);</a:t>
            </a:r>
            <a:br>
              <a:rPr lang="en-GB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400">
                <a:latin typeface="Consolas"/>
                <a:ea typeface="Consolas"/>
                <a:cs typeface="Consolas"/>
                <a:sym typeface="Consolas"/>
              </a:rPr>
              <a:t>})</a:t>
            </a:r>
            <a:br>
              <a:rPr lang="en-GB" sz="1400">
                <a:latin typeface="Consolas"/>
                <a:ea typeface="Consolas"/>
                <a:cs typeface="Consolas"/>
                <a:sym typeface="Consolas"/>
              </a:rPr>
            </a:br>
            <a:br>
              <a:rPr lang="en-GB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4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app.get('/list_user'</a:t>
            </a:r>
            <a:r>
              <a:rPr lang="en-GB" sz="1400">
                <a:latin typeface="Consolas"/>
                <a:ea typeface="Consolas"/>
                <a:cs typeface="Consolas"/>
                <a:sym typeface="Consolas"/>
              </a:rPr>
              <a:t>, function (req, res) {</a:t>
            </a:r>
            <a:br>
              <a:rPr lang="en-GB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400">
                <a:latin typeface="Consolas"/>
                <a:ea typeface="Consolas"/>
                <a:cs typeface="Consolas"/>
                <a:sym typeface="Consolas"/>
              </a:rPr>
              <a:t>   res.send(“Received a GET request for /list_user”);</a:t>
            </a:r>
            <a:br>
              <a:rPr lang="en-GB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400">
                <a:latin typeface="Consolas"/>
                <a:ea typeface="Consolas"/>
                <a:cs typeface="Consolas"/>
                <a:sym typeface="Consolas"/>
              </a:rPr>
              <a:t>})</a:t>
            </a:r>
            <a:br>
              <a:rPr lang="en-GB" sz="1400">
                <a:latin typeface="Consolas"/>
                <a:ea typeface="Consolas"/>
                <a:cs typeface="Consolas"/>
                <a:sym typeface="Consolas"/>
              </a:rPr>
            </a:br>
            <a:br>
              <a:rPr lang="en-GB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4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app.get('/ab*cd'</a:t>
            </a:r>
            <a:r>
              <a:rPr lang="en-GB" sz="1400">
                <a:latin typeface="Consolas"/>
                <a:ea typeface="Consolas"/>
                <a:cs typeface="Consolas"/>
                <a:sym typeface="Consolas"/>
              </a:rPr>
              <a:t>, function(req, res) {   </a:t>
            </a:r>
            <a:br>
              <a:rPr lang="en-GB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400">
                <a:latin typeface="Consolas"/>
                <a:ea typeface="Consolas"/>
                <a:cs typeface="Consolas"/>
                <a:sym typeface="Consolas"/>
              </a:rPr>
              <a:t>   res.send(“Received a GET request for /ab*cd”);</a:t>
            </a:r>
            <a:br>
              <a:rPr lang="en-GB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400">
                <a:latin typeface="Consolas"/>
                <a:ea typeface="Consolas"/>
                <a:cs typeface="Consolas"/>
                <a:sym typeface="Consolas"/>
              </a:rPr>
              <a:t>})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5910300" y="1499474"/>
            <a:ext cx="2922000" cy="559439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Notice the clear use of HTTP verbs</a:t>
            </a:r>
            <a:endParaRPr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5160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Font typeface="Georgia"/>
              <a:buNone/>
            </a:pPr>
            <a:r>
              <a:rPr lang="en-GB" sz="3600" i="0" u="none" strike="noStrike" cap="none">
                <a:solidFill>
                  <a:srgbClr val="134F5C"/>
                </a:solidFill>
              </a:rPr>
              <a:t>Plan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734150"/>
            <a:ext cx="8520600" cy="3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GB" b="0" i="0" u="none" strike="noStrike" cap="none">
                <a:solidFill>
                  <a:schemeClr val="dk1"/>
                </a:solidFill>
              </a:rPr>
              <a:t>Introduction to node.js</a:t>
            </a:r>
            <a:endParaRPr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GB" b="0" i="0" u="none" strike="noStrike" cap="none">
                <a:solidFill>
                  <a:schemeClr val="dk1"/>
                </a:solidFill>
              </a:rPr>
              <a:t>Installing and using node.js</a:t>
            </a:r>
            <a:endParaRPr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GB" b="0" i="0" u="none" strike="noStrike" cap="none">
                <a:solidFill>
                  <a:schemeClr val="dk1"/>
                </a:solidFill>
              </a:rPr>
              <a:t>Writing a simple Web application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GB">
                <a:solidFill>
                  <a:schemeClr val="dk1"/>
                </a:solidFill>
              </a:rPr>
              <a:t>Introduction to express.js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GB">
                <a:solidFill>
                  <a:schemeClr val="dk1"/>
                </a:solidFill>
              </a:rPr>
              <a:t>Installing and using express.js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GB">
                <a:solidFill>
                  <a:schemeClr val="dk1"/>
                </a:solidFill>
              </a:rPr>
              <a:t>Middleware and REST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11700" y="14230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express version</a:t>
            </a: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311700" y="765700"/>
            <a:ext cx="8520600" cy="41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Does slightly more because it includes routing and response generation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Handles requests to the root address of the server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Removes the map we created in the lab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That map linked URLs to endpoints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It did routing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Express automatically returns errors for other routes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e.g. </a:t>
            </a:r>
            <a:r>
              <a:rPr lang="en-GB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Cannot GET /fred</a:t>
            </a:r>
            <a:r>
              <a:rPr lang="en-GB"/>
              <a:t>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But that doesn’t seem to be worth much since it’s only doing the easy stuff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And we have to work out the routes and implement endpoints even with express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700" y="14230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middleware</a:t>
            </a:r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311700" y="765700"/>
            <a:ext cx="8520600" cy="41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real power of express comes from the use of middleware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middleware</a:t>
            </a:r>
            <a:r>
              <a:rPr lang="en-GB" sz="1200" i="1"/>
              <a:t>(sic)</a:t>
            </a:r>
            <a:r>
              <a:rPr lang="en-GB"/>
              <a:t> is a function which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Accepts </a:t>
            </a:r>
            <a:r>
              <a:rPr lang="en-GB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request</a:t>
            </a:r>
            <a:r>
              <a:rPr lang="en-GB"/>
              <a:t> and </a:t>
            </a:r>
            <a:r>
              <a:rPr lang="en-GB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response</a:t>
            </a:r>
            <a:r>
              <a:rPr lang="en-GB"/>
              <a:t> objects and a </a:t>
            </a:r>
            <a:r>
              <a:rPr lang="en-GB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next()</a:t>
            </a:r>
            <a:r>
              <a:rPr lang="en-GB"/>
              <a:t> function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Can execute any code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Make changes to the request and the response objects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End the request-response cycle</a:t>
            </a:r>
            <a:r>
              <a:rPr lang="en-GB" sz="1800"/>
              <a:t> </a:t>
            </a:r>
            <a:r>
              <a:rPr lang="en-GB"/>
              <a:t>by using the </a:t>
            </a:r>
            <a:r>
              <a:rPr lang="en-GB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response</a:t>
            </a:r>
            <a:r>
              <a:rPr lang="en-GB"/>
              <a:t> object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Pass the flow to another function by calling the </a:t>
            </a:r>
            <a:r>
              <a:rPr lang="en-GB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next()</a:t>
            </a:r>
            <a:r>
              <a:rPr lang="en-GB"/>
              <a:t> callback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is middleware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It comes in many types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Application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Router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Error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Built-in e.g. to handle age content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Third party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It is the code in which you implement your application logic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representational state transfer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14230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REST</a:t>
            </a:r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765700"/>
            <a:ext cx="8520600" cy="41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It is an architecture for Web applications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Not intended for those sites which just serve static pages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originally posited for use in Web Services as an alternative to 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SOAP - Simple Object Access Protocol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RPC - Remote procedure Calls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Features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Lightweight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Cacheable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Platform-independent on both client and server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Typically runs on top of HTTP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Supports CRUD via HTTP methods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-GB" sz="1400"/>
              <a:t>You can read the original definition in Roy Fielding’s </a:t>
            </a:r>
            <a:r>
              <a:rPr lang="en-GB" sz="1400">
                <a:hlinkClick r:id="rId3"/>
              </a:rPr>
              <a:t>PhD thesis </a:t>
            </a:r>
            <a:endParaRPr sz="11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311700" y="14230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REST</a:t>
            </a:r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311700" y="765700"/>
            <a:ext cx="8520600" cy="41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REST is defined through the structure of URLs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Here is a typical GET request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http://www.acme.com/phonebook/User/12345</a:t>
            </a:r>
            <a:endParaRPr dirty="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nsolas"/>
              <a:buChar char="○"/>
            </a:pPr>
            <a:r>
              <a:rPr lang="en-GB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http://www.acme.com/phonebook/User/12345/address</a:t>
            </a:r>
            <a:endParaRPr dirty="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Notice that the URL makes sense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The final part is the ID of an individual user</a:t>
            </a:r>
            <a:endParaRPr dirty="0"/>
          </a:p>
          <a:p>
            <a:r>
              <a:rPr lang="en-GB" dirty="0"/>
              <a:t>A URL like that will map to some server-side code such as 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 err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router.route</a:t>
            </a:r>
            <a:r>
              <a:rPr lang="en-GB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(“/phonebook/User/:id”</a:t>
            </a:r>
            <a:r>
              <a:rPr lang="en-GB" dirty="0"/>
              <a:t>...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Notice that the route is parameterised so that it works for any ID number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Within address resources are defined using nouns rather than verbs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lang="en-GB" dirty="0"/>
              <a:t> not </a:t>
            </a:r>
            <a:r>
              <a:rPr lang="en-GB" dirty="0" err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getUser</a:t>
            </a:r>
            <a:endParaRPr dirty="0" err="1">
              <a:solidFill>
                <a:schemeClr val="accent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 dirty="0"/>
          </a:p>
          <a:p>
            <a:pPr lvl="1">
              <a:spcBef>
                <a:spcPts val="0"/>
              </a:spcBef>
            </a:pPr>
            <a:r>
              <a:rPr lang="en-GB" dirty="0"/>
              <a:t>In Node we’ll typically wire a UI framework such React to our backend 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311700" y="14230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REST architecture</a:t>
            </a:r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body" idx="1"/>
          </p:nvPr>
        </p:nvSpPr>
        <p:spPr>
          <a:xfrm>
            <a:off x="311700" y="765700"/>
            <a:ext cx="8520600" cy="41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dirty="0"/>
              <a:t>Resources are identified by logical URLs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 dirty="0"/>
              <a:t>Both </a:t>
            </a:r>
            <a:r>
              <a:rPr lang="en-GB" i="1" dirty="0"/>
              <a:t>state</a:t>
            </a:r>
            <a:r>
              <a:rPr lang="en-GB" dirty="0"/>
              <a:t> and </a:t>
            </a:r>
            <a:r>
              <a:rPr lang="en-GB" i="1" dirty="0"/>
              <a:t>functionality</a:t>
            </a:r>
            <a:r>
              <a:rPr lang="en-GB" dirty="0"/>
              <a:t> are represented using resources.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 sz="1800" dirty="0"/>
              <a:t>Logical URLs imply that resources are </a:t>
            </a:r>
            <a:r>
              <a:rPr lang="en-GB" sz="1800" i="1" dirty="0"/>
              <a:t>universally addressable</a:t>
            </a:r>
            <a:r>
              <a:rPr lang="en-GB" sz="1800" dirty="0"/>
              <a:t> by other parts of the system.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 sz="1800" dirty="0"/>
              <a:t>Resources are the key element of a true RESTful design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dirty="0"/>
              <a:t>A web of resources means that a single resource should not be overwhelmingly large and contain too fine-grained details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dirty="0"/>
              <a:t>The system has a client-server interaction style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dirty="0"/>
              <a:t>There is no connection state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 dirty="0"/>
              <a:t>Each new request should carry all the information the server requires to complete it</a:t>
            </a:r>
            <a:endParaRPr dirty="0"/>
          </a:p>
          <a:p>
            <a:r>
              <a:rPr lang="en-GB" dirty="0"/>
              <a:t>Resources should be cacheable 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 sz="1800" dirty="0"/>
              <a:t>HTTP cache-control headers are used for this purpose.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 sz="1400"/>
          </a:p>
        </p:txBody>
      </p:sp>
      <p:sp>
        <p:nvSpPr>
          <p:cNvPr id="137" name="Google Shape;137;p25"/>
          <p:cNvSpPr txBox="1"/>
          <p:nvPr/>
        </p:nvSpPr>
        <p:spPr>
          <a:xfrm>
            <a:off x="5387400" y="4582275"/>
            <a:ext cx="3444900" cy="4095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Dr. M Elkstein at </a:t>
            </a:r>
            <a:r>
              <a:rPr lang="en-GB" u="sng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http://rest.elkstein.org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>
            <a:off x="311700" y="14230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architectural principles</a:t>
            </a:r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body" idx="1"/>
          </p:nvPr>
        </p:nvSpPr>
        <p:spPr>
          <a:xfrm>
            <a:off x="311700" y="765700"/>
            <a:ext cx="8520600" cy="41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/>
              <a:t>Do not use </a:t>
            </a:r>
            <a:r>
              <a:rPr lang="en-GB" i="1"/>
              <a:t>physical</a:t>
            </a:r>
            <a:r>
              <a:rPr lang="en-GB"/>
              <a:t> URLs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/>
              <a:t>These point at something physical: </a:t>
            </a:r>
            <a:r>
              <a:rPr lang="en-GB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http://www.acme.com/inventory/product003.xml</a:t>
            </a:r>
            <a:endParaRPr>
              <a:solidFill>
                <a:schemeClr val="accent2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/>
              <a:t>A </a:t>
            </a:r>
            <a:r>
              <a:rPr lang="en-GB" i="1"/>
              <a:t>logical</a:t>
            </a:r>
            <a:r>
              <a:rPr lang="en-GB"/>
              <a:t> URL does not: </a:t>
            </a:r>
            <a:r>
              <a:rPr lang="en-GB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http://www.acme.com/inventory/product/003</a:t>
            </a:r>
            <a:endParaRPr sz="18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/>
              <a:t>Queries should not return an overload of data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/>
              <a:t>If needed, provide a paging mechanism</a:t>
            </a:r>
            <a:endParaRPr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■"/>
            </a:pPr>
            <a:r>
              <a:rPr lang="en-GB"/>
              <a:t>A product list </a:t>
            </a:r>
            <a:r>
              <a:rPr lang="en-GB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GB"/>
              <a:t> returns the first </a:t>
            </a:r>
            <a:r>
              <a:rPr lang="en-GB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GB"/>
              <a:t> products with </a:t>
            </a:r>
            <a:r>
              <a:rPr lang="en-GB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next/</a:t>
            </a:r>
            <a:r>
              <a:rPr lang="en-GB" err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prev</a:t>
            </a:r>
            <a:r>
              <a:rPr lang="en-GB"/>
              <a:t> links.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/>
              <a:t>Document the REST response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/>
              <a:t>Rather than letting clients construct URLs for additional actions, include the actual URLs with responses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/>
              <a:t>For example, a product list request should return actual URL with each item: </a:t>
            </a:r>
            <a:r>
              <a:rPr lang="en-GB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http://www.acme.com/product/001263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4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GB"/>
              <a:t> requests should never cause a state change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/>
              <a:t>Anything that changes the server state should be a </a:t>
            </a:r>
            <a:r>
              <a:rPr lang="en-GB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en-GB">
                <a:solidFill>
                  <a:srgbClr val="000000"/>
                </a:solidFill>
              </a:rPr>
              <a:t>,</a:t>
            </a:r>
            <a:r>
              <a:rPr lang="en-GB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DELETE</a:t>
            </a:r>
            <a:r>
              <a:rPr lang="en-GB"/>
              <a:t> etc.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5160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Font typeface="Georgia"/>
              <a:buNone/>
            </a:pPr>
            <a:r>
              <a:rPr lang="en-GB">
                <a:solidFill>
                  <a:srgbClr val="134F5C"/>
                </a:solidFill>
              </a:rPr>
              <a:t>Server-side JavaScript</a:t>
            </a: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734150"/>
            <a:ext cx="8520600" cy="3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GB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GB" b="0" i="0" u="none" strike="noStrike" cap="none">
                <a:solidFill>
                  <a:schemeClr val="dk1"/>
                </a:solidFill>
              </a:rPr>
              <a:t>avaScript was developed as a client-side language</a:t>
            </a:r>
            <a:endParaRPr/>
          </a:p>
          <a:p>
            <a:pPr marL="914400" marR="0" lvl="1" indent="-3714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o"/>
            </a:pPr>
            <a:r>
              <a:rPr lang="en-GB" sz="1800" b="0" i="0" u="none" strike="noStrike" cap="none">
                <a:solidFill>
                  <a:schemeClr val="dk1"/>
                </a:solidFill>
              </a:rPr>
              <a:t>Web applications</a:t>
            </a:r>
            <a:endParaRPr sz="1800"/>
          </a:p>
          <a:p>
            <a:pPr marL="914400" marR="0" lvl="1" indent="-3714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o"/>
            </a:pPr>
            <a:r>
              <a:rPr lang="en-GB" sz="1800" b="0" i="0" u="none" strike="noStrike" cap="none">
                <a:solidFill>
                  <a:schemeClr val="dk1"/>
                </a:solidFill>
              </a:rPr>
              <a:t>Browser-based</a:t>
            </a:r>
            <a:endParaRPr sz="180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GB" b="0" i="0" u="none" strike="noStrike" cap="none">
                <a:solidFill>
                  <a:schemeClr val="dk1"/>
                </a:solidFill>
              </a:rPr>
              <a:t>But the language could do far more than client-side validation</a:t>
            </a:r>
            <a:endParaRPr/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Open Sans"/>
              <a:buChar char="o"/>
            </a:pPr>
            <a:r>
              <a:rPr lang="en-GB" sz="1800" b="0" i="0" u="none" strike="noStrike" cap="none">
                <a:solidFill>
                  <a:schemeClr val="dk1"/>
                </a:solidFill>
              </a:rPr>
              <a:t>It was restricted to the browser by the available interpreters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516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Font typeface="Georgia"/>
              <a:buNone/>
            </a:pPr>
            <a:r>
              <a:rPr lang="en-GB">
                <a:solidFill>
                  <a:srgbClr val="134F5C"/>
                </a:solidFill>
              </a:rPr>
              <a:t>Server-side JavaScript</a:t>
            </a:r>
            <a:endParaRPr>
              <a:solidFill>
                <a:srgbClr val="134F5C"/>
              </a:solidFill>
            </a:endParaRPr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734150"/>
            <a:ext cx="8520600" cy="38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/>
              <a:t>It is possible to run JavaScript code everywhere</a:t>
            </a:r>
            <a:endParaRPr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Font typeface="Open Sans"/>
              <a:buChar char="o"/>
            </a:pPr>
            <a:r>
              <a:rPr lang="en-GB" sz="1800"/>
              <a:t>Interpreters are available which run outside the browser context</a:t>
            </a:r>
            <a:endParaRPr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17"/>
              <a:buFont typeface="Open Sans"/>
              <a:buChar char="▪"/>
            </a:pPr>
            <a:r>
              <a:rPr lang="en-GB"/>
              <a:t>Mozilla Rhino and SpiderMonkey</a:t>
            </a:r>
            <a:endParaRPr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17"/>
              <a:buFont typeface="Open Sans"/>
              <a:buChar char="▪"/>
            </a:pPr>
            <a:r>
              <a:rPr lang="en-GB"/>
              <a:t>Google V8</a:t>
            </a:r>
            <a:endParaRPr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17"/>
              <a:buFont typeface="Open Sans"/>
              <a:buChar char="▪"/>
            </a:pPr>
            <a:r>
              <a:rPr lang="en-GB"/>
              <a:t>Microsoft Chakra</a:t>
            </a:r>
            <a:endParaRPr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17"/>
              <a:buFont typeface="Open Sans"/>
              <a:buChar char="▪"/>
            </a:pPr>
            <a:r>
              <a:rPr lang="en-GB"/>
              <a:t>Apple Nitro</a:t>
            </a:r>
            <a:endParaRPr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Font typeface="Open Sans"/>
              <a:buChar char="o"/>
            </a:pPr>
            <a:r>
              <a:rPr lang="en-GB" sz="1800"/>
              <a:t>These compile JavaScript either</a:t>
            </a:r>
            <a:endParaRPr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17"/>
              <a:buFont typeface="Open Sans"/>
              <a:buChar char="▪"/>
            </a:pPr>
            <a:r>
              <a:rPr lang="en-GB"/>
              <a:t>Into bytecode</a:t>
            </a:r>
            <a:endParaRPr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17"/>
              <a:buFont typeface="Open Sans"/>
              <a:buChar char="▪"/>
            </a:pPr>
            <a:r>
              <a:rPr lang="en-GB"/>
              <a:t>To machine code</a:t>
            </a:r>
            <a:endParaRPr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Font typeface="Open Sans"/>
              <a:buChar char="o"/>
            </a:pPr>
            <a:r>
              <a:rPr lang="en-GB" sz="1800"/>
              <a:t>The executable form is highly optimised</a:t>
            </a:r>
            <a:endParaRPr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Font typeface="Open Sans"/>
              <a:buChar char="o"/>
            </a:pPr>
            <a:r>
              <a:rPr lang="en-GB" sz="1800"/>
              <a:t>JavaScript is now a high-performance language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5160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Font typeface="Georgia"/>
              <a:buNone/>
            </a:pPr>
            <a:r>
              <a:rPr lang="en-GB">
                <a:solidFill>
                  <a:srgbClr val="134F5C"/>
                </a:solidFill>
              </a:rPr>
              <a:t>What is </a:t>
            </a:r>
            <a:r>
              <a:rPr lang="en-GB" sz="3600" i="0" u="none" strike="noStrike" cap="none">
                <a:solidFill>
                  <a:srgbClr val="134F5C"/>
                </a:solidFill>
              </a:rPr>
              <a:t>Node.js</a:t>
            </a: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734150"/>
            <a:ext cx="8520600" cy="3845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GB" b="0" i="0" u="none" strike="noStrike" cap="none">
                <a:solidFill>
                  <a:schemeClr val="dk1"/>
                </a:solidFill>
              </a:rPr>
              <a:t>Inevitably people wanted to write everything in JavaScript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Open Sans"/>
              <a:buChar char="o"/>
            </a:pPr>
            <a:r>
              <a:rPr lang="en-GB" sz="1800" b="0" i="0" u="none" strike="noStrike" cap="none">
                <a:solidFill>
                  <a:schemeClr val="dk1"/>
                </a:solidFill>
              </a:rPr>
              <a:t>Web applications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Open Sans"/>
              <a:buChar char="o"/>
            </a:pPr>
            <a:r>
              <a:rPr lang="en-GB" sz="1800" b="0" i="0" u="none" strike="noStrike" cap="none">
                <a:solidFill>
                  <a:schemeClr val="dk1"/>
                </a:solidFill>
              </a:rPr>
              <a:t>Desktop interfaces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Open Sans"/>
              <a:buChar char="o"/>
            </a:pPr>
            <a:r>
              <a:rPr lang="en-GB" sz="1800" b="0" i="0" u="none" strike="noStrike" cap="none">
                <a:solidFill>
                  <a:schemeClr val="dk1"/>
                </a:solidFill>
              </a:rPr>
              <a:t>Databases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Open Sans"/>
              <a:buChar char="o"/>
            </a:pPr>
            <a:r>
              <a:rPr lang="en-GB" sz="1800" b="0" i="0" u="none" strike="noStrike" cap="none">
                <a:solidFill>
                  <a:schemeClr val="dk1"/>
                </a:solidFill>
              </a:rPr>
              <a:t>Servers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i="0" u="none" strike="noStrike" cap="none">
                <a:solidFill>
                  <a:schemeClr val="dk1"/>
                </a:solidFill>
              </a:rPr>
              <a:t>Node.js is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1232100" y="3462076"/>
            <a:ext cx="7600200" cy="12318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platform built on </a:t>
            </a:r>
            <a:r>
              <a:rPr lang="en-GB" sz="1800" b="0" i="0" u="sng" strike="noStrike" cap="non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Chrome's JavaScript runtime</a:t>
            </a:r>
            <a:r>
              <a:rPr lang="en-GB"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for easily building fast, scalable network applications. Node.js uses an event-driven, non-blocking I/O model that makes it lightweight and efficient, perfect for data-intensive real-time applications that run across distributed devices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6198300" y="4693869"/>
            <a:ext cx="2173800" cy="319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7F6000">
                <a:alpha val="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r>
              <a:rPr lang="en-GB" sz="1400" b="0" i="0" u="sng" strike="noStrike" cap="none">
                <a:latin typeface="Source Code Pro"/>
                <a:ea typeface="Source Code Pro"/>
                <a:cs typeface="Source Code Pro"/>
                <a:sym typeface="Source Code Pro"/>
                <a:hlinkClick r:id="rId4"/>
              </a:rPr>
              <a:t>http://nodejs.org/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00" y="5160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Font typeface="Georgia"/>
              <a:buNone/>
            </a:pPr>
            <a:r>
              <a:rPr lang="en-GB">
                <a:solidFill>
                  <a:srgbClr val="134F5C"/>
                </a:solidFill>
              </a:rPr>
              <a:t>The definition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11700" y="734150"/>
            <a:ext cx="8520600" cy="3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b="0" i="0" u="none" strike="noStrike" cap="none">
                <a:solidFill>
                  <a:schemeClr val="dk1"/>
                </a:solidFill>
              </a:rPr>
              <a:t>Let’s unpick that definition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GB" b="0" i="0" u="none" strike="noStrike" cap="none">
                <a:solidFill>
                  <a:schemeClr val="dk1"/>
                </a:solidFill>
              </a:rPr>
              <a:t>Platform</a:t>
            </a:r>
            <a:endParaRPr/>
          </a:p>
          <a:p>
            <a:pPr marL="914400" marR="0" lvl="1" indent="-3714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o"/>
            </a:pPr>
            <a:r>
              <a:rPr lang="en-GB" sz="1800" b="0" i="0" u="none" strike="noStrike" cap="none">
                <a:solidFill>
                  <a:schemeClr val="dk1"/>
                </a:solidFill>
              </a:rPr>
              <a:t>Not an application </a:t>
            </a:r>
            <a:r>
              <a:rPr lang="en-GB" sz="1800" b="0" i="1" u="none" strike="noStrike" cap="none">
                <a:solidFill>
                  <a:schemeClr val="dk1"/>
                </a:solidFill>
              </a:rPr>
              <a:t>per se</a:t>
            </a:r>
            <a:endParaRPr sz="1800"/>
          </a:p>
          <a:p>
            <a:pPr marL="914400" marR="0" lvl="1" indent="-3714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o"/>
            </a:pPr>
            <a:r>
              <a:rPr lang="en-GB" sz="1800" b="0" i="0" u="none" strike="noStrike" cap="none">
                <a:solidFill>
                  <a:schemeClr val="dk1"/>
                </a:solidFill>
              </a:rPr>
              <a:t>It’s something on which we are going to build our own applications</a:t>
            </a:r>
            <a:endParaRPr sz="180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GB" b="0" i="0" u="none" strike="noStrike" cap="none">
                <a:solidFill>
                  <a:schemeClr val="dk1"/>
                </a:solidFill>
              </a:rPr>
              <a:t>Scalable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Open Sans"/>
              <a:buChar char="o"/>
            </a:pPr>
            <a:r>
              <a:rPr lang="en-GB" sz="1800" b="0" i="0" u="none" strike="noStrike" cap="none">
                <a:solidFill>
                  <a:schemeClr val="dk1"/>
                </a:solidFill>
              </a:rPr>
              <a:t>Start small get big then get small again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Open Sans"/>
              <a:buChar char="o"/>
            </a:pPr>
            <a:r>
              <a:rPr lang="en-GB" sz="1800" b="0" i="0" u="none" strike="noStrike" cap="none">
                <a:solidFill>
                  <a:schemeClr val="dk1"/>
                </a:solidFill>
              </a:rPr>
              <a:t>Volume of queries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Open Sans"/>
              <a:buChar char="o"/>
            </a:pPr>
            <a:r>
              <a:rPr lang="en-GB" sz="1800" b="0" i="0" u="none" strike="noStrike" cap="none">
                <a:solidFill>
                  <a:schemeClr val="dk1"/>
                </a:solidFill>
              </a:rPr>
              <a:t>Number of responses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Open Sans"/>
              <a:buChar char="o"/>
            </a:pPr>
            <a:r>
              <a:rPr lang="en-GB" sz="1800" b="0" i="0" u="none" strike="noStrike" cap="none">
                <a:solidFill>
                  <a:schemeClr val="dk1"/>
                </a:solidFill>
              </a:rPr>
              <a:t>Amount of data which is moved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Open Sans"/>
              <a:buChar char="o"/>
            </a:pPr>
            <a:r>
              <a:rPr lang="en-GB" sz="1800" b="0" i="0" u="none" strike="noStrike" cap="none">
                <a:solidFill>
                  <a:schemeClr val="dk1"/>
                </a:solidFill>
              </a:rPr>
              <a:t>How well does it scale?</a:t>
            </a:r>
            <a:endParaRPr sz="2400" b="0" i="0" u="none" strike="noStrike" cap="non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5160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Font typeface="Georgia"/>
              <a:buNone/>
            </a:pPr>
            <a:r>
              <a:rPr lang="en-GB">
                <a:solidFill>
                  <a:srgbClr val="134F5C"/>
                </a:solidFill>
              </a:rPr>
              <a:t>Features of </a:t>
            </a:r>
            <a:r>
              <a:rPr lang="en-GB" sz="3600" i="0" u="none" strike="noStrike" cap="none">
                <a:solidFill>
                  <a:srgbClr val="134F5C"/>
                </a:solidFill>
              </a:rPr>
              <a:t>Node.js</a:t>
            </a: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311700" y="734150"/>
            <a:ext cx="8520600" cy="3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GB"/>
              <a:t>Event-driven</a:t>
            </a:r>
            <a:endParaRPr/>
          </a:p>
          <a:p>
            <a:pPr marL="914400" lvl="1" indent="-3714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o"/>
            </a:pPr>
            <a:r>
              <a:rPr lang="en-GB" sz="1800"/>
              <a:t>Responds to events</a:t>
            </a:r>
            <a:endParaRPr sz="1800"/>
          </a:p>
          <a:p>
            <a:pPr marL="914400" lvl="1" indent="-3714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o"/>
            </a:pPr>
            <a:r>
              <a:rPr lang="en-GB" sz="1800"/>
              <a:t>The usual JavaScript model</a:t>
            </a:r>
            <a:endParaRPr sz="1800"/>
          </a:p>
          <a:p>
            <a:pPr marL="914400" lvl="1" indent="-3714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o"/>
            </a:pPr>
            <a:r>
              <a:rPr lang="en-GB" sz="1800"/>
              <a:t>Think AJAX-style interactions or Java Swing buttons</a:t>
            </a:r>
            <a:endParaRPr sz="180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GB" b="0" i="0" u="none" strike="noStrike" cap="none">
                <a:solidFill>
                  <a:schemeClr val="dk1"/>
                </a:solidFill>
              </a:rPr>
              <a:t>Non-blocking I/O</a:t>
            </a:r>
            <a:endParaRPr/>
          </a:p>
          <a:p>
            <a:pPr marL="914400" marR="0" lvl="1" indent="-3714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o"/>
            </a:pPr>
            <a:r>
              <a:rPr lang="en-GB" sz="1800" b="0" i="0" u="none" strike="noStrike" cap="none">
                <a:solidFill>
                  <a:schemeClr val="dk1"/>
                </a:solidFill>
              </a:rPr>
              <a:t>The server accepts a request from the client and hands it off to other processes</a:t>
            </a:r>
            <a:endParaRPr sz="1800"/>
          </a:p>
          <a:p>
            <a:pPr marL="914400" marR="0" lvl="1" indent="-3714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o"/>
            </a:pPr>
            <a:r>
              <a:rPr lang="en-GB" sz="1800" b="0" i="0" u="none" strike="noStrike" cap="none">
                <a:solidFill>
                  <a:schemeClr val="dk1"/>
                </a:solidFill>
              </a:rPr>
              <a:t>Server does not wait for a response but carries on processing requests</a:t>
            </a:r>
            <a:endParaRPr sz="180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GB" b="0" i="0" u="none" strike="noStrike" cap="none">
                <a:solidFill>
                  <a:schemeClr val="dk1"/>
                </a:solidFill>
              </a:rPr>
              <a:t>Lightweight and efficient</a:t>
            </a:r>
            <a:endParaRPr/>
          </a:p>
          <a:p>
            <a:pPr marL="914400" marR="0" lvl="1" indent="-3714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o"/>
            </a:pPr>
            <a:r>
              <a:rPr lang="en-GB" sz="1800" b="0" i="0" u="none" strike="noStrike" cap="none">
                <a:solidFill>
                  <a:schemeClr val="dk1"/>
                </a:solidFill>
              </a:rPr>
              <a:t>Minimal use of CPU and memory for the node server</a:t>
            </a:r>
            <a:endParaRPr sz="1800"/>
          </a:p>
          <a:p>
            <a:pPr marL="914400" marR="0" lvl="1" indent="-3714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o"/>
            </a:pPr>
            <a:r>
              <a:rPr lang="en-GB" sz="1800" b="0" i="0" u="none" strike="noStrike" cap="none">
                <a:solidFill>
                  <a:schemeClr val="dk1"/>
                </a:solidFill>
              </a:rPr>
              <a:t>But what about your application code...</a:t>
            </a:r>
            <a:endParaRPr sz="18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11700" y="516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 of node.js</a:t>
            </a:r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311700" y="734150"/>
            <a:ext cx="8520600" cy="38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/>
              <a:t>Data-intensive</a:t>
            </a:r>
            <a:endParaRPr/>
          </a:p>
          <a:p>
            <a:pPr marL="914400" lvl="1" indent="-3714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o"/>
            </a:pPr>
            <a:r>
              <a:rPr lang="en-GB" sz="1800"/>
              <a:t>Designed to maximise throughput of data </a:t>
            </a:r>
            <a:endParaRPr sz="1800"/>
          </a:p>
          <a:p>
            <a:pPr marL="914400" lvl="1" indent="-3714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o"/>
            </a:pPr>
            <a:r>
              <a:rPr lang="en-GB" sz="1800"/>
              <a:t>HTTP packets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/>
              <a:t>Real-time</a:t>
            </a:r>
            <a:endParaRPr/>
          </a:p>
          <a:p>
            <a:pPr marL="914400" lvl="1" indent="-3714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o"/>
            </a:pPr>
            <a:r>
              <a:rPr lang="en-GB" sz="1800"/>
              <a:t>Immediate response or immediate action?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/>
              <a:t>Distributed devices</a:t>
            </a:r>
            <a:endParaRPr/>
          </a:p>
          <a:p>
            <a:pPr marL="914400" lvl="1" indent="-3714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o"/>
            </a:pPr>
            <a:r>
              <a:rPr lang="en-GB" sz="1800"/>
              <a:t>Client-server systems</a:t>
            </a:r>
            <a:endParaRPr sz="1800"/>
          </a:p>
          <a:p>
            <a:pPr marL="914400" lvl="1" indent="-3714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o"/>
            </a:pPr>
            <a:r>
              <a:rPr lang="en-GB" sz="1800"/>
              <a:t>Primarily talking HTTP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700" y="5160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Font typeface="Georgia"/>
              <a:buNone/>
            </a:pPr>
            <a:r>
              <a:rPr lang="en-GB" sz="3600" i="0" u="none" strike="noStrike" cap="none">
                <a:solidFill>
                  <a:srgbClr val="134F5C"/>
                </a:solidFill>
              </a:rPr>
              <a:t>Capabilities of node</a:t>
            </a:r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311700" y="734150"/>
            <a:ext cx="8520600" cy="3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GB" b="0" i="0" u="none" strike="noStrike" cap="none">
                <a:solidFill>
                  <a:schemeClr val="dk1"/>
                </a:solidFill>
              </a:rPr>
              <a:t>It is mainly used as an HTTP/HTTPS server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GB" b="0" i="0" u="none" strike="noStrike" cap="none">
                <a:solidFill>
                  <a:schemeClr val="dk1"/>
                </a:solidFill>
              </a:rPr>
              <a:t>Can handle numerous aspects of networking</a:t>
            </a:r>
            <a:endParaRPr/>
          </a:p>
          <a:p>
            <a:pPr marL="914400" marR="0" lvl="1" indent="-3714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o"/>
            </a:pPr>
            <a:r>
              <a:rPr lang="en-GB" sz="1800" b="0" i="0" u="none" strike="noStrike" cap="none">
                <a:solidFill>
                  <a:schemeClr val="dk1"/>
                </a:solidFill>
              </a:rPr>
              <a:t>Events</a:t>
            </a:r>
            <a:endParaRPr sz="1800"/>
          </a:p>
          <a:p>
            <a:pPr marL="914400" marR="0" lvl="1" indent="-3714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o"/>
            </a:pPr>
            <a:r>
              <a:rPr lang="en-GB" sz="1800" b="0" i="0" u="none" strike="noStrike" cap="none">
                <a:solidFill>
                  <a:schemeClr val="dk1"/>
                </a:solidFill>
              </a:rPr>
              <a:t>URL parsing</a:t>
            </a:r>
            <a:endParaRPr sz="1800"/>
          </a:p>
          <a:p>
            <a:pPr marL="914400" marR="0" lvl="1" indent="-3714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o"/>
            </a:pPr>
            <a:r>
              <a:rPr lang="en-GB" sz="1800" b="0" i="0" u="none" strike="noStrike" cap="none">
                <a:solidFill>
                  <a:schemeClr val="dk1"/>
                </a:solidFill>
              </a:rPr>
              <a:t>String parsing</a:t>
            </a:r>
            <a:endParaRPr sz="1800"/>
          </a:p>
          <a:p>
            <a:pPr marL="914400" marR="0" lvl="1" indent="-3714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o"/>
            </a:pPr>
            <a:r>
              <a:rPr lang="en-GB" sz="1800" b="0" i="0" u="none" strike="noStrike" cap="none">
                <a:solidFill>
                  <a:schemeClr val="dk1"/>
                </a:solidFill>
              </a:rPr>
              <a:t>DNS lookups</a:t>
            </a:r>
            <a:endParaRPr sz="1800"/>
          </a:p>
          <a:p>
            <a:pPr marL="914400" marR="0" lvl="1" indent="-3714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o"/>
            </a:pPr>
            <a:r>
              <a:rPr lang="en-GB" sz="1800" b="0" i="0" u="none" strike="noStrike" cap="none">
                <a:solidFill>
                  <a:schemeClr val="dk1"/>
                </a:solidFill>
              </a:rPr>
              <a:t>Secure sockets</a:t>
            </a:r>
            <a:endParaRPr sz="180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GB" b="0" i="0" u="none" strike="noStrike" cap="none">
                <a:solidFill>
                  <a:schemeClr val="dk1"/>
                </a:solidFill>
              </a:rPr>
              <a:t>It has data streams and can support UDP packets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GB" b="0" i="0" u="none" strike="noStrike" cap="none">
                <a:solidFill>
                  <a:schemeClr val="dk1"/>
                </a:solidFill>
              </a:rPr>
              <a:t>Node servers can interact with </a:t>
            </a:r>
            <a:endParaRPr/>
          </a:p>
          <a:p>
            <a:pPr marL="914400" marR="0" lvl="1" indent="-3714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o"/>
            </a:pPr>
            <a:r>
              <a:rPr lang="en-GB" sz="1800" b="0" i="0" u="none" strike="noStrike" cap="none">
                <a:solidFill>
                  <a:schemeClr val="dk1"/>
                </a:solidFill>
              </a:rPr>
              <a:t>The operating system</a:t>
            </a:r>
            <a:endParaRPr sz="1800"/>
          </a:p>
          <a:p>
            <a:pPr marL="914400" marR="0" lvl="1" indent="-3714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o"/>
            </a:pPr>
            <a:r>
              <a:rPr lang="en-GB" sz="1800" b="0" i="0" u="none" strike="noStrike" cap="none">
                <a:solidFill>
                  <a:schemeClr val="dk1"/>
                </a:solidFill>
              </a:rPr>
              <a:t>The host filesystem</a:t>
            </a:r>
            <a:endParaRPr sz="180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GB"/>
              <a:t>U</a:t>
            </a:r>
            <a:r>
              <a:rPr lang="en-GB" b="0" i="0" u="none" strike="noStrike" cap="none">
                <a:solidFill>
                  <a:schemeClr val="dk1"/>
                </a:solidFill>
              </a:rPr>
              <a:t>se node to build many server-side architectures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HU Template">
  <a:themeElements>
    <a:clrScheme name="Office">
      <a:dk1>
        <a:srgbClr val="000000"/>
      </a:dk1>
      <a:lt1>
        <a:srgbClr val="FFFFFF"/>
      </a:lt1>
      <a:dk2>
        <a:srgbClr val="7E7DC7"/>
      </a:dk2>
      <a:lt2>
        <a:srgbClr val="FBB000"/>
      </a:lt2>
      <a:accent1>
        <a:srgbClr val="BA0046"/>
      </a:accent1>
      <a:accent2>
        <a:srgbClr val="621B40"/>
      </a:accent2>
      <a:accent3>
        <a:srgbClr val="7E7DC7"/>
      </a:accent3>
      <a:accent4>
        <a:srgbClr val="503A6E"/>
      </a:accent4>
      <a:accent5>
        <a:srgbClr val="FBB000"/>
      </a:accent5>
      <a:accent6>
        <a:srgbClr val="D97A1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26</Slides>
  <Notes>26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Plum</vt:lpstr>
      <vt:lpstr>SHU Template</vt:lpstr>
      <vt:lpstr>Node.js &amp; express.js</vt:lpstr>
      <vt:lpstr>Plan</vt:lpstr>
      <vt:lpstr>Server-side JavaScript</vt:lpstr>
      <vt:lpstr>Server-side JavaScript</vt:lpstr>
      <vt:lpstr>What is Node.js</vt:lpstr>
      <vt:lpstr>The definition</vt:lpstr>
      <vt:lpstr>Features of Node.js</vt:lpstr>
      <vt:lpstr>Features of node.js</vt:lpstr>
      <vt:lpstr>Capabilities of node</vt:lpstr>
      <vt:lpstr>Key concepts</vt:lpstr>
      <vt:lpstr>Callbacks</vt:lpstr>
      <vt:lpstr>Dependency injection</vt:lpstr>
      <vt:lpstr>Why node.js</vt:lpstr>
      <vt:lpstr>An ideal configuration?</vt:lpstr>
      <vt:lpstr>express.js</vt:lpstr>
      <vt:lpstr>what is express.js</vt:lpstr>
      <vt:lpstr>what does express do?</vt:lpstr>
      <vt:lpstr>A comparison</vt:lpstr>
      <vt:lpstr>more routes</vt:lpstr>
      <vt:lpstr>the express version</vt:lpstr>
      <vt:lpstr>middleware</vt:lpstr>
      <vt:lpstr>representational state transfer</vt:lpstr>
      <vt:lpstr>REST</vt:lpstr>
      <vt:lpstr>REST</vt:lpstr>
      <vt:lpstr>a REST architecture</vt:lpstr>
      <vt:lpstr>architectural principles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express.js </dc:title>
  <cp:revision>15</cp:revision>
  <dcterms:modified xsi:type="dcterms:W3CDTF">2022-10-13T17:00:29Z</dcterms:modified>
</cp:coreProperties>
</file>