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0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83" r:id="rId13"/>
    <p:sldId id="259" r:id="rId14"/>
    <p:sldId id="28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5" r:id="rId27"/>
    <p:sldId id="284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Open Sans" pitchFamily="2" charset="0"/>
      <p:regular r:id="rId42"/>
      <p:bold r:id="rId43"/>
      <p:italic r:id="rId44"/>
      <p:boldItalic r:id="rId45"/>
    </p:embeddedFont>
    <p:embeddedFont>
      <p:font typeface="Quattrocento" panose="02020502030000000404" pitchFamily="18" charset="0"/>
      <p:regular r:id="rId46"/>
      <p:bold r:id="rId47"/>
    </p:embeddedFont>
    <p:embeddedFont>
      <p:font typeface="Raleway" pitchFamily="2" charset="0"/>
      <p:regular r:id="rId48"/>
      <p:bold r:id="rId49"/>
      <p:italic r:id="rId50"/>
      <p:boldItalic r:id="rId51"/>
    </p:embeddedFont>
    <p:embeddedFont>
      <p:font typeface="Source Code Pro" panose="020B0509030403020204" pitchFamily="49" charset="0"/>
      <p:regular r:id="rId52"/>
      <p:bold r:id="rId53"/>
      <p:italic r:id="rId54"/>
      <p:boldItalic r:id="rId55"/>
    </p:embeddedFont>
    <p:embeddedFont>
      <p:font typeface="Source Sans Pro" panose="020B0503030403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631DD-64E8-1E18-30C2-154E1C12E500}" v="28" dt="2022-10-22T15:59:49.064"/>
    <p1510:client id="{FB8480DC-C3D9-B917-994D-4B6F088EEC91}" v="566" dt="2022-10-24T08:24:58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ec85a35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ec85a35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27e158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27e158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ec85a3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ec85a3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ec85a35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ec85a35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27e1584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27e1584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27e1584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27e1584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ec85a35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ec85a35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ec85a35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ec85a35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27e1584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27e1584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ec85a35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ec85a35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ec85a35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ec85a35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ec85a35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ec85a35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27e1584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27e1584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ec85a35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ec85a35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ec85a35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ec85a35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From reactjs.org</a:t>
            </a:r>
          </a:p>
        </p:txBody>
      </p:sp>
    </p:spTree>
    <p:extLst>
      <p:ext uri="{BB962C8B-B14F-4D97-AF65-F5344CB8AC3E}">
        <p14:creationId xmlns:p14="http://schemas.microsoft.com/office/powerpoint/2010/main" val="1295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ec85a35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ec85a35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https://www.youtube.com/watch?v=x7cQ3mrcKaY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ec85a35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ec85a35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ec85a35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ec85a35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ec85a35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ec85a35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ec85a35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ec85a35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 rotWithShape="1">
          <a:blip r:embed="rId2">
            <a:alphaModFix/>
          </a:blip>
          <a:tile tx="0" ty="0" sx="60000" sy="60000" flip="none" algn="tl"/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99247" y="1686260"/>
            <a:ext cx="7745400" cy="29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❧"/>
              <a:defRPr sz="24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marR="0" lvl="1" indent="-3683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❧"/>
              <a:defRPr sz="22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marR="0" lvl="2" indent="-3556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sz="20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marR="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❧"/>
              <a:defRPr sz="18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marR="0" lvl="4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sz="1600" b="0" i="0" u="none" strike="noStrike" cap="none">
                <a:solidFill>
                  <a:srgbClr val="262626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marR="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marR="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marR="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Noto Sans Symbols"/>
              <a:buChar char="❧"/>
              <a:defRPr sz="14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360378" y="46210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46210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639264" y="46210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attrocento"/>
              <a:buNone/>
              <a:defRPr sz="5400" b="0" i="0" u="none" strike="noStrike" cap="none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1172602" y="1044163"/>
            <a:ext cx="6779092" cy="692550"/>
            <a:chOff x="1172602" y="1381459"/>
            <a:chExt cx="6779092" cy="9234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4147073" y="1381459"/>
              <a:ext cx="877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62" name="Google Shape;62;p13"/>
            <p:cNvCxnSpPr/>
            <p:nvPr/>
          </p:nvCxnSpPr>
          <p:spPr>
            <a:xfrm rot="10800000">
              <a:off x="1172602" y="1925708"/>
              <a:ext cx="3119700" cy="1500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10800000">
              <a:off x="4831994" y="1922738"/>
              <a:ext cx="3119700" cy="1500"/>
            </a:xfrm>
            <a:prstGeom prst="straightConnector1">
              <a:avLst/>
            </a:prstGeom>
            <a:noFill/>
            <a:ln w="12700" cap="flat" cmpd="sng">
              <a:solidFill>
                <a:srgbClr val="DBA25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169025"/>
            <a:ext cx="8520600" cy="62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872550"/>
            <a:ext cx="3999900" cy="4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863550"/>
            <a:ext cx="3999900" cy="4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Open Sans"/>
              <a:buChar char="■"/>
              <a:defRPr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Frontend Development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component-based frameworks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Most components should be created using this approach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They have properties but not state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They can be part of a hierarchical tree of components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Using them is easy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Although they can be written in JavaScript it is better/easier/idiomatic to use JSX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They have a </a:t>
            </a:r>
            <a:r>
              <a:rPr lang="en-GB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render()</a:t>
            </a:r>
            <a:r>
              <a:rPr lang="en-GB" dirty="0"/>
              <a:t> method that is used to build and return 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Data can be passed into the component and accessed in the </a:t>
            </a:r>
            <a:r>
              <a:rPr lang="en-GB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render() </a:t>
            </a:r>
            <a:r>
              <a:rPr lang="en-GB" dirty="0"/>
              <a:t>method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It is held in a JavaScript object that is called </a:t>
            </a:r>
            <a:r>
              <a:rPr lang="en-GB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dirty="0"/>
              <a:t>Access the data using </a:t>
            </a:r>
            <a:r>
              <a:rPr lang="en-GB" dirty="0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rPr>
              <a:t>{</a:t>
            </a:r>
            <a:r>
              <a:rPr lang="en-GB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props.xyz</a:t>
            </a:r>
            <a:r>
              <a:rPr lang="en-GB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 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Inside curly braces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Where </a:t>
            </a:r>
            <a:r>
              <a:rPr lang="en-GB" dirty="0" err="1">
                <a:solidFill>
                  <a:schemeClr val="dk1"/>
                </a:solidFill>
                <a:latin typeface="Source Code Pro"/>
                <a:ea typeface="Source Code Pro"/>
                <a:sym typeface="Source Code Pro"/>
              </a:rPr>
              <a:t>xyz</a:t>
            </a:r>
            <a:r>
              <a:rPr lang="en-GB" dirty="0"/>
              <a:t> is replaced by the name of the property</a:t>
            </a:r>
            <a:endParaRPr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8E14FF0-DC1E-52DC-EC32-FA5E91DCB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92" y="4174608"/>
            <a:ext cx="2902688" cy="7150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function Welcome(props) {</a:t>
            </a:r>
            <a:endParaRPr lang="en-US"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 return &lt;h1&gt;Hello, {props.name}&lt;/h1&gt;;</a:t>
            </a:r>
            <a:endParaRPr lang="en-GB"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}</a:t>
            </a:r>
            <a:endParaRPr lang="en-GB"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function App() {</a:t>
            </a:r>
            <a:endParaRPr lang="en-GB"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 return (</a:t>
            </a:r>
            <a:endParaRPr lang="en-GB"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   &lt;div&gt;</a:t>
            </a:r>
            <a:endParaRPr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     &lt;Welcome name="Sara" /&gt;</a:t>
            </a:r>
            <a:endParaRPr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     &lt;Welcome name="Bond" /&gt;</a:t>
            </a:r>
            <a:endParaRPr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     &lt;Welcome name="Groot" /&gt;</a:t>
            </a:r>
            <a:endParaRPr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   &lt;/div&gt;</a:t>
            </a:r>
            <a:endParaRPr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  );</a:t>
            </a:r>
            <a:endParaRPr sz="1600" dirty="0"/>
          </a:p>
          <a:p>
            <a:pPr>
              <a:lnSpc>
                <a:spcPct val="114999"/>
              </a:lnSpc>
              <a:buNone/>
            </a:pPr>
            <a:r>
              <a:rPr lang="en-GB" sz="1600" dirty="0">
                <a:sym typeface="Source Code Pro"/>
              </a:rPr>
              <a:t>}</a:t>
            </a:r>
            <a:endParaRPr lang="en-GB" sz="1600" dirty="0"/>
          </a:p>
          <a:p>
            <a:pPr lv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const</a:t>
            </a:r>
            <a:r>
              <a:rPr lang="en-GB" sz="1600" dirty="0"/>
              <a:t> root = </a:t>
            </a:r>
            <a:r>
              <a:rPr lang="en-GB" sz="1600" dirty="0" err="1"/>
              <a:t>ReactDOM.createRoot</a:t>
            </a:r>
            <a:r>
              <a:rPr lang="en-GB" sz="1600" dirty="0"/>
              <a:t>(</a:t>
            </a:r>
            <a:r>
              <a:rPr lang="en-GB" sz="1600" dirty="0" err="1"/>
              <a:t>document.getElementById</a:t>
            </a:r>
            <a:r>
              <a:rPr lang="en-GB" sz="1600" dirty="0"/>
              <a:t>('root'));</a:t>
            </a:r>
            <a:endParaRPr sz="1600"/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ym typeface="Source Code Pro"/>
              </a:rPr>
              <a:t> </a:t>
            </a:r>
            <a:r>
              <a:rPr lang="en-GB" sz="1600" dirty="0" err="1">
                <a:sym typeface="Source Code Pro"/>
              </a:rPr>
              <a:t>root.render</a:t>
            </a:r>
            <a:r>
              <a:rPr lang="en-GB" sz="1600" dirty="0">
                <a:sym typeface="Source Code Pro"/>
              </a:rPr>
              <a:t>(&lt;App /&gt;);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4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526E-970F-7F9F-B411-24DA1CC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58045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React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React is a JavaScript library for building user interfaces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Originated by Facebook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Now developed by Facebook and a wide community 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React makes it easy to build single-page applications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Download one HTML page 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Have the things on it interact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With each other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With servers and services</a:t>
            </a:r>
            <a:endParaRPr dirty="0"/>
          </a:p>
          <a:p>
            <a:r>
              <a:rPr lang="en-GB" dirty="0"/>
              <a:t>Usage</a:t>
            </a:r>
          </a:p>
          <a:p>
            <a:pPr lvl="1">
              <a:lnSpc>
                <a:spcPct val="114999"/>
              </a:lnSpc>
            </a:pPr>
            <a:r>
              <a:rPr lang="en-GB" dirty="0"/>
              <a:t>Use React with "create react app", Next.js or with Gatsby.</a:t>
            </a:r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Timeline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Open sourced in 2013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React Native released in 2015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1242-61FC-9D0F-F03E-32944CAD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v Classes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83A699A-7FF9-A0E8-9450-41F4A7F4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4" y="1061021"/>
            <a:ext cx="3527352" cy="229711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401BB3B-F7F1-D175-5803-BF36AE5C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57" y="1061728"/>
            <a:ext cx="3195083" cy="23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If we want to manage state, then we should use a class-based component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They have a constructor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Accepts a properties object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Must call the superclass constructor as its first action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Like function-based components these also have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 dirty="0">
              <a:solidFill>
                <a:schemeClr val="accent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render()</a:t>
            </a:r>
            <a:r>
              <a:rPr lang="en-GB" dirty="0"/>
              <a:t> methods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state is held in an object called </a:t>
            </a:r>
            <a:r>
              <a:rPr lang="en-GB" dirty="0" err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this.state</a:t>
            </a:r>
            <a:endParaRPr dirty="0" err="1"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These classes can respond to a number of lifecycle events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 err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componentDidMount</a:t>
            </a:r>
            <a:endParaRPr dirty="0" err="1">
              <a:solidFill>
                <a:schemeClr val="accent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 err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componentWillUnmount</a:t>
            </a:r>
            <a:endParaRPr dirty="0" err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Managing state</a:t>
            </a:r>
            <a:endParaRPr dirty="0"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You cannot manipulate state directly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 err="1">
                <a:latin typeface="Consolas"/>
                <a:ea typeface="Source Code Pro"/>
                <a:cs typeface="Source Code Pro"/>
                <a:sym typeface="Source Code Pro"/>
              </a:rPr>
              <a:t>this.state.comment</a:t>
            </a:r>
            <a:r>
              <a:rPr lang="en-GB" dirty="0">
                <a:latin typeface="Consolas"/>
                <a:ea typeface="Source Code Pro"/>
                <a:cs typeface="Source Code Pro"/>
                <a:sym typeface="Source Code Pro"/>
              </a:rPr>
              <a:t> = 'Hello';</a:t>
            </a:r>
            <a:r>
              <a:rPr lang="en-GB" dirty="0"/>
              <a:t> is incorrect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Updates to state: 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GB" dirty="0"/>
              <a:t>Are managed by the React framework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GB" dirty="0"/>
              <a:t>May be asynchronous and (often) batched</a:t>
            </a:r>
            <a:endParaRPr dirty="0"/>
          </a:p>
          <a:p>
            <a:r>
              <a:rPr lang="en-GB" dirty="0"/>
              <a:t>Manipulate state </a:t>
            </a:r>
            <a:r>
              <a:rPr lang="en-GB" dirty="0">
                <a:solidFill>
                  <a:srgbClr val="000000"/>
                </a:solidFill>
              </a:rPr>
              <a:t>this way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GB" dirty="0" err="1">
                <a:latin typeface="Consolas"/>
              </a:rPr>
              <a:t>this</a:t>
            </a:r>
            <a:r>
              <a:rPr lang="en-GB" dirty="0" err="1">
                <a:latin typeface="Consolas"/>
                <a:sym typeface="Source Code Pro"/>
              </a:rPr>
              <a:t>.setState</a:t>
            </a:r>
            <a:r>
              <a:rPr lang="en-GB" dirty="0">
                <a:latin typeface="Consolas"/>
                <a:sym typeface="Source Code Pro"/>
              </a:rPr>
              <a:t>({comment: 'Hello'});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dirty="0"/>
              <a:t>Note pass in either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list of </a:t>
            </a:r>
            <a:r>
              <a:rPr lang="en-GB" dirty="0" err="1"/>
              <a:t>name:value</a:t>
            </a:r>
            <a:r>
              <a:rPr lang="en-GB" dirty="0"/>
              <a:t> pairs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function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vs props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 props for values that you will not change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 state only for things that have to be mutated in the component</a:t>
            </a:r>
            <a:endParaRPr dirty="0"/>
          </a:p>
          <a:p>
            <a:r>
              <a:rPr lang="en-GB" dirty="0"/>
              <a:t>Mutation typically occurs in response to 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User-generated events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Input into a text box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Mouse clicks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etc.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System-generated events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Web Sockets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State is private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Components should not manipulate the state of their children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 and build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React applications are written using a language called JSX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It is an extension to JavaScript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You can use raw JavaScript, but JSX is better integrated into the toolchain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React is an opinionated framework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Logic and UI rendering are integrated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Separation of concerns simplifies development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Implemented through components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Use semicolons for readability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React JSX uses camelCase to separate its DOM from the HTML DOM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Yes, react has a virtual DOM of its own to help with compilation and build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Front end development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Components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Compilation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Styling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Responding to events</a:t>
            </a:r>
          </a:p>
          <a:p>
            <a:pPr>
              <a:lnSpc>
                <a:spcPct val="114999"/>
              </a:lnSpc>
            </a:pPr>
            <a:r>
              <a:rPr lang="en-GB" dirty="0"/>
              <a:t>Vue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 and build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compile JSX into JavaScript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Hello extends React.Component {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render() {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&lt;div&gt;Hello {this.props.toWhat}&lt;/div&gt;;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Becomes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Hello extends React.Component {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render() {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React.createElement('div', null, `Hello ${this.props.toWhat}`);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14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Which makes runtime calls into the react framework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</a:t>
            </a:r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look and feel is controlled by 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could use a single, global stylesheet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But components are local objects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Is this readily scalable?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tendency is to use a separate stylesheet for each component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Put the component’s source code in a folder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Put a small stylesheet in the same folder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must use the </a:t>
            </a: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className</a:t>
            </a:r>
            <a:r>
              <a:rPr lang="en-GB"/>
              <a:t> property to identify the style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lifecycle</a:t>
            </a:r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have a 4-stage lifecycle</a:t>
            </a:r>
            <a:endParaRPr/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Mounting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When the component first loads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Construction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Rendering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Updating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When props or state change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Re-rendering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Unmounting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component is removed from the 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Error handling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Called if there is problem loading or rendering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responding to events</a:t>
            </a:r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componentDidMount()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Called as soon as the component is added to the DOM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Put requests to remote APIs and endpoints here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Calling </a:t>
            </a: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setState()</a:t>
            </a:r>
            <a:r>
              <a:rPr lang="en-GB"/>
              <a:t> immediately will trigger a render before the browser displays the component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componentDidUpdate()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Called after an update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Requests that change </a:t>
            </a: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-GB"/>
              <a:t> (eg to a remote server) need to compare their result with </a:t>
            </a: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componentWillUnmount()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Invoked before the component is unmounted and destroyed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Use this to clean up ongoing requests, open connections etc.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Do not call </a:t>
            </a:r>
            <a:r>
              <a:rPr lang="en-GB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setState()</a:t>
            </a:r>
            <a:r>
              <a:rPr lang="en-GB"/>
              <a:t> in here as it will not re-render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7D9A-1DC6-65F9-AA5C-8805A575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377472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C7B5-0398-0638-1AC5-ED278FB9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 Vue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32AB-CAFF-F99D-9F1C-360F2771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Vue project was started in 2013 by its founder, Evan You.</a:t>
            </a:r>
          </a:p>
          <a:p>
            <a:pPr>
              <a:lnSpc>
                <a:spcPct val="114999"/>
              </a:lnSpc>
            </a:pPr>
            <a:r>
              <a:rPr lang="en-US" dirty="0"/>
              <a:t>In 2014 version one launched and started to become popular in China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3C1A-96A9-64E2-52C6-61D7EB86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B288-E660-BA2B-80A5-D8141ADA4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Vue uses Single-File Component (SFC). </a:t>
            </a:r>
          </a:p>
          <a:p>
            <a:pPr>
              <a:lnSpc>
                <a:spcPct val="114999"/>
              </a:lnSpc>
            </a:pPr>
            <a:r>
              <a:rPr lang="en-US" dirty="0"/>
              <a:t>An SFC is a reusable self-contained block of code that encapsulates HTML, CSS and JavaScript that belong together, written inside a ".</a:t>
            </a:r>
            <a:r>
              <a:rPr lang="en-US" dirty="0" err="1"/>
              <a:t>vue</a:t>
            </a:r>
            <a:r>
              <a:rPr lang="en-US" dirty="0"/>
              <a:t>" file.</a:t>
            </a:r>
          </a:p>
          <a:p>
            <a:pPr>
              <a:lnSpc>
                <a:spcPct val="114999"/>
              </a:lnSpc>
            </a:pPr>
            <a:r>
              <a:rPr lang="en-US" dirty="0"/>
              <a:t>Like React, t</a:t>
            </a:r>
            <a:r>
              <a:rPr lang="en-GB" dirty="0"/>
              <a:t>he core feature of Vue is declarative rendering: 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GB" dirty="0"/>
              <a:t>Using a template syntax that extends HTML, describe how the HTML should look like based on JavaScript state. 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GB" dirty="0"/>
              <a:t>When the state changes, the HTML updates automatically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088A-9C27-A4C1-4964-FFB1555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D9BD-DA35-66DD-9A59-6DD0B4155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Vue.js directives are HTML attributes with the prefix v-</a:t>
            </a:r>
          </a:p>
          <a:p>
            <a:pPr>
              <a:lnSpc>
                <a:spcPct val="114999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v-bind (&lt;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v-bind:src</a:t>
            </a:r>
            <a:r>
              <a:rPr lang="en-US" dirty="0"/>
              <a:t>=""&gt;)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v-model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v-if/v-else-if/v-else</a:t>
            </a:r>
          </a:p>
        </p:txBody>
      </p:sp>
    </p:spTree>
    <p:extLst>
      <p:ext uri="{BB962C8B-B14F-4D97-AF65-F5344CB8AC3E}">
        <p14:creationId xmlns:p14="http://schemas.microsoft.com/office/powerpoint/2010/main" val="43657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1E4E-6607-32A3-76B1-1B0F9908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D40B5-4CA9-9064-A4CD-A8DBB627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We can use the v-on directive, (shortened to the @ symbol) to listen to DOM events and run some JavaScript when they are triggered.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v-on:click</a:t>
            </a:r>
            <a:r>
              <a:rPr lang="en-US" dirty="0"/>
              <a:t>="handler" or @click="handler"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Where "handler" -&gt; Inline handler: Inline JavaScript to be executed </a:t>
            </a:r>
            <a:r>
              <a:rPr lang="en-US"/>
              <a:t>when the event is triggered.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 dirty="0"/>
              <a:t>Method handler: A property name or path that points to a method defined on the </a:t>
            </a:r>
            <a:r>
              <a:rPr lang="en-US"/>
              <a:t>component.</a:t>
            </a: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BEBE-5744-475B-BE37-1D05409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F9B35-E7F4-4FFF-BEAD-35F174BE0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parent component can render another component in its template as a child component</a:t>
            </a:r>
          </a:p>
          <a:p>
            <a:pPr>
              <a:lnSpc>
                <a:spcPct val="114999"/>
              </a:lnSpc>
            </a:pPr>
            <a:r>
              <a:rPr lang="en-US" dirty="0"/>
              <a:t>Components include logic for state, data and styles for the component.</a:t>
            </a:r>
          </a:p>
          <a:p>
            <a:pPr>
              <a:lnSpc>
                <a:spcPct val="114999"/>
              </a:lnSpc>
            </a:pPr>
            <a:r>
              <a:rPr lang="en-US" dirty="0"/>
              <a:t>It also includes a template for markup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371350-7EF0-C274-3185-4D271872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14448"/>
            <a:ext cx="2743200" cy="179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5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C3C1-DD4D-FEB9-8A65-EF9B784B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DD2A-1176-1076-9698-5D45B306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create an application using the Vue CLI</a:t>
            </a:r>
          </a:p>
          <a:p>
            <a:pPr>
              <a:lnSpc>
                <a:spcPct val="114999"/>
              </a:lnSpc>
            </a:pPr>
            <a:r>
              <a:rPr lang="en-US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306041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9EC5-1609-A4B9-7E49-DC4DAE85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449DEE0-4537-7EFA-2D1B-CE5AC6AC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44" y="2939902"/>
            <a:ext cx="1477647" cy="21677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412A-D121-5857-5D41-D8F0A93B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The virtual DOM (VDOM) is a programming concept where an ideal, or “virtual”, representation of a UI is kept in memory and synced with the “real” DOM by a library. This process is called reconciliation.</a:t>
            </a:r>
          </a:p>
          <a:p>
            <a:pPr>
              <a:lnSpc>
                <a:spcPct val="114999"/>
              </a:lnSpc>
            </a:pPr>
            <a:r>
              <a:rPr lang="en-US" dirty="0"/>
              <a:t>You tell the framework what state you want the UI to be in, and it makes sure the DOM matches that state.</a:t>
            </a:r>
          </a:p>
          <a:p>
            <a:pPr>
              <a:lnSpc>
                <a:spcPct val="114999"/>
              </a:lnSpc>
            </a:pPr>
            <a:r>
              <a:rPr lang="en-US" dirty="0"/>
              <a:t>This abstracts out the attribute manipulation, event handling, and manual DOM updating that you would otherwise have to use to build your app.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0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declarative coding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React adds declarative extensions to JavaScript and 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These let you describe </a:t>
            </a:r>
            <a:r>
              <a:rPr lang="en-GB" b="1" dirty="0"/>
              <a:t>what you want</a:t>
            </a:r>
            <a:r>
              <a:rPr lang="en-GB" dirty="0"/>
              <a:t> in the UI </a:t>
            </a:r>
            <a:r>
              <a:rPr lang="en-GB" b="1" dirty="0"/>
              <a:t>not how it is going to be</a:t>
            </a:r>
            <a:r>
              <a:rPr lang="en-GB" dirty="0"/>
              <a:t> made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Code is (typically) written in JSX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Compiled to JavaScript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Can be nested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Can contain raw JavaScript</a:t>
            </a:r>
            <a:endParaRPr dirty="0"/>
          </a:p>
          <a:p>
            <a:pPr lvl="1">
              <a:lnSpc>
                <a:spcPct val="114999"/>
              </a:lnSpc>
            </a:pPr>
            <a:r>
              <a:rPr lang="en-GB" dirty="0"/>
              <a:t>Prevents Injection Attacks</a:t>
            </a:r>
          </a:p>
          <a:p>
            <a:r>
              <a:rPr lang="en-GB" dirty="0"/>
              <a:t>React doesn’t require using JSX, but most people find it helpful as a visual aid when working with UI inside the JavaScript code. It also allows React to show more useful error and warning messages</a:t>
            </a:r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643084-5339-3228-EE9A-6EA302DA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73" y="1935372"/>
            <a:ext cx="2743200" cy="448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these frameworks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Most developers building complex Web applications now use React, Vue, express etc. 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But the Web is essentially simple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Text files structured in HTML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JavaScript, CSS flavourings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know that having reusable components makes for better software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Re-use of code through parameterization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Easier testing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Better support for teams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Using a framework lets us leverage the efforts of a wider community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Frameworks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Reduces time to market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Improve the quality of our products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applications create elements that are rendered in the DOM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Elements are immutable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Changes of state cause elements and their children to be re-rendered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react library manages how and when this is done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Only those DOM elements that need to be re-rendered 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developers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Should think about how the page looks in each state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Should not think about how the page is going to change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1423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components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765700"/>
            <a:ext cx="8520600" cy="4281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Components are reusable, independent pieces of code that are rendered as UI elements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Take data and produce 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Think of components as being JavaScript functions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They have unique names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They can receive arguments </a:t>
            </a:r>
            <a:endParaRPr/>
          </a:p>
          <a:p>
            <a:pPr lvl="2">
              <a:spcBef>
                <a:spcPts val="0"/>
              </a:spcBef>
            </a:pPr>
            <a:r>
              <a:rPr lang="en-GB" dirty="0"/>
              <a:t>These are called properties (props)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The return react elements that can be rendered in the page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Components are defined using either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Functions - most often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dirty="0"/>
              <a:t>ECMA-6 style classes - only when you need state</a:t>
            </a:r>
            <a:endParaRPr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495786F-A006-9A05-51FB-7126B5B5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1" y="4375376"/>
            <a:ext cx="2743200" cy="672353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E62050B-25F6-A406-6BF0-727ACAA82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68" y="4215023"/>
            <a:ext cx="2743200" cy="8335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Plum</vt:lpstr>
      <vt:lpstr>Frontend Development</vt:lpstr>
      <vt:lpstr>plan</vt:lpstr>
      <vt:lpstr>Introduction</vt:lpstr>
      <vt:lpstr>Virtual DOM</vt:lpstr>
      <vt:lpstr>declarative coding</vt:lpstr>
      <vt:lpstr>why do we need these frameworks</vt:lpstr>
      <vt:lpstr>Components</vt:lpstr>
      <vt:lpstr>elements</vt:lpstr>
      <vt:lpstr>what are components</vt:lpstr>
      <vt:lpstr>functions</vt:lpstr>
      <vt:lpstr>functions</vt:lpstr>
      <vt:lpstr>React</vt:lpstr>
      <vt:lpstr>what is React</vt:lpstr>
      <vt:lpstr>Functions v Classes</vt:lpstr>
      <vt:lpstr>classes</vt:lpstr>
      <vt:lpstr>classes</vt:lpstr>
      <vt:lpstr>state vs props</vt:lpstr>
      <vt:lpstr>applications</vt:lpstr>
      <vt:lpstr>compilation and build</vt:lpstr>
      <vt:lpstr>compilation and build</vt:lpstr>
      <vt:lpstr>styling</vt:lpstr>
      <vt:lpstr>Events</vt:lpstr>
      <vt:lpstr>lifecycle</vt:lpstr>
      <vt:lpstr>responding to events</vt:lpstr>
      <vt:lpstr>Vue</vt:lpstr>
      <vt:lpstr>Introduction: Vue</vt:lpstr>
      <vt:lpstr>Vue</vt:lpstr>
      <vt:lpstr>Directives</vt:lpstr>
      <vt:lpstr>Events</vt:lpstr>
      <vt:lpstr>Components</vt:lpstr>
      <vt:lpstr>Creating an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cp:revision>260</cp:revision>
  <dcterms:modified xsi:type="dcterms:W3CDTF">2022-11-17T18:26:09Z</dcterms:modified>
</cp:coreProperties>
</file>