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aleway"/>
      <p:regular r:id="rId60"/>
      <p:bold r:id="rId61"/>
      <p:italic r:id="rId62"/>
      <p:boldItalic r:id="rId63"/>
    </p:embeddedFont>
    <p:embeddedFont>
      <p:font typeface="EB Garamond"/>
      <p:regular r:id="rId64"/>
      <p:bold r:id="rId65"/>
      <p:italic r:id="rId66"/>
      <p:boldItalic r:id="rId67"/>
    </p:embeddedFont>
    <p:embeddedFont>
      <p:font typeface="Source Sans Pro"/>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16A225-781E-4845-8E4D-7E67D9CF9800}">
  <a:tblStyle styleId="{6316A225-781E-4845-8E4D-7E67D9CF980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5.xml"/><Relationship Id="rId75" Type="http://schemas.openxmlformats.org/officeDocument/2006/relationships/font" Target="fonts/OpenSans-boldItalic.fntdata"/><Relationship Id="rId30" Type="http://schemas.openxmlformats.org/officeDocument/2006/relationships/slide" Target="slides/slide24.xml"/><Relationship Id="rId74" Type="http://schemas.openxmlformats.org/officeDocument/2006/relationships/font" Target="fonts/OpenSans-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SourceSansPro-boldItalic.fntdata"/><Relationship Id="rId70" Type="http://schemas.openxmlformats.org/officeDocument/2006/relationships/font" Target="fonts/SourceSansPr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4.xml"/><Relationship Id="rId64" Type="http://schemas.openxmlformats.org/officeDocument/2006/relationships/font" Target="fonts/EBGaramond-regular.fntdata"/><Relationship Id="rId63" Type="http://schemas.openxmlformats.org/officeDocument/2006/relationships/font" Target="fonts/Raleway-boldItalic.fntdata"/><Relationship Id="rId22" Type="http://schemas.openxmlformats.org/officeDocument/2006/relationships/slide" Target="slides/slide16.xml"/><Relationship Id="rId66" Type="http://schemas.openxmlformats.org/officeDocument/2006/relationships/font" Target="fonts/EBGaramond-italic.fntdata"/><Relationship Id="rId21" Type="http://schemas.openxmlformats.org/officeDocument/2006/relationships/slide" Target="slides/slide15.xml"/><Relationship Id="rId65" Type="http://schemas.openxmlformats.org/officeDocument/2006/relationships/font" Target="fonts/EBGaramond-bold.fntdata"/><Relationship Id="rId24" Type="http://schemas.openxmlformats.org/officeDocument/2006/relationships/slide" Target="slides/slide18.xml"/><Relationship Id="rId68" Type="http://schemas.openxmlformats.org/officeDocument/2006/relationships/font" Target="fonts/SourceSansPro-regular.fntdata"/><Relationship Id="rId23" Type="http://schemas.openxmlformats.org/officeDocument/2006/relationships/slide" Target="slides/slide17.xml"/><Relationship Id="rId67" Type="http://schemas.openxmlformats.org/officeDocument/2006/relationships/font" Target="fonts/EBGaramond-boldItalic.fntdata"/><Relationship Id="rId60" Type="http://schemas.openxmlformats.org/officeDocument/2006/relationships/font" Target="fonts/Raleway-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SourceSansPr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ba7cfe0b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ba7cfe0b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ba7cfe0b5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ba7cfe0b5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ba7cfe0b5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ba7cfe0b5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ba7cfe0b5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12ba7cfe0b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a7d5240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7a7d5240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https://astqb.org/istqb-foundation-level-seven-testing-principles/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b30b0285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7b30b0285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a7d5240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a7d5240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ba7cfe0b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ba7cfe0b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7b30b0285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7b30b0285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a7d52404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a7d52404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a7d52404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a7d5240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a7d524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a7d524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ba7cfe0b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2ba7cfe0b5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a7d52404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a7d52404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7a7d52404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7a7d52404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7a7d5240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7a7d5240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ba7cfe0b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2ba7cfe0b5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7a7d52404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7a7d52404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a7d52404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a7d52404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7a7d52404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7a7d5240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7a7d52404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7a7d52404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7a7d52404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7a7d52404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ba7cfe0b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2ba7cfe0b5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7a7d52404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7a7d52404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ba7cfe0b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2ba7cfe0b5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7a7d52404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7a7d52404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7a7d52404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7a7d52404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ba7cfe0b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2ba7cfe0b5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7a7d52404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7a7d52404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7a7d52404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7a7d52404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7a7d52404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7a7d52404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7a7d52404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7a7d52404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7a7d52404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7a7d52404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ba7cfe0b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ba7cfe0b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7a7d52404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7a7d52404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7b30b02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7b30b02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7b30b0285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7b30b0285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7b30b0285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7b30b0285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7b30b0285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7b30b0285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7b30b0285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7b30b0285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7b30b0285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7b30b0285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7b30b0285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7b30b0285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7b30b0285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7b30b0285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7b30b0285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7b30b0285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ba7cfe0b5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ba7cfe0b5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7b30b0285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7b30b0285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terms you use in your user stories are relevant and must be used throughout the project to mean the same thing.</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7b30b0285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7b30b0285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7b30b028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7b30b028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7b30b0285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7b30b0285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ba7cfe0b5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ba7cfe0b5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ba7cfe0b5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ba7cfe0b5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ba7cfe0b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ba7cfe0b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ba7cfe0b5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ba7cfe0b5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1634900" y="902400"/>
            <a:ext cx="7239000" cy="1239900"/>
          </a:xfrm>
          <a:prstGeom prst="rect">
            <a:avLst/>
          </a:prstGeom>
          <a:noFill/>
          <a:ln>
            <a:noFill/>
          </a:ln>
        </p:spPr>
        <p:txBody>
          <a:bodyPr anchorCtr="0" anchor="ctr" bIns="0" lIns="0" spcFirstLastPara="1" rIns="0" wrap="square" tIns="0">
            <a:noAutofit/>
          </a:bodyPr>
          <a:lstStyle>
            <a:lvl1pPr lvl="0" algn="l">
              <a:spcBef>
                <a:spcPts val="0"/>
              </a:spcBef>
              <a:spcAft>
                <a:spcPts val="0"/>
              </a:spcAft>
              <a:buClr>
                <a:srgbClr val="BA0046"/>
              </a:buClr>
              <a:buSzPts val="4400"/>
              <a:buNone/>
              <a:defRPr sz="4400">
                <a:solidFill>
                  <a:srgbClr val="BA0046"/>
                </a:solidFill>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3" name="Google Shape;13;p2"/>
          <p:cNvSpPr txBox="1"/>
          <p:nvPr>
            <p:ph idx="1" type="subTitle"/>
          </p:nvPr>
        </p:nvSpPr>
        <p:spPr>
          <a:xfrm>
            <a:off x="1635075" y="2160000"/>
            <a:ext cx="7239000" cy="1350000"/>
          </a:xfrm>
          <a:prstGeom prst="rect">
            <a:avLst/>
          </a:prstGeom>
          <a:noFill/>
          <a:ln>
            <a:noFill/>
          </a:ln>
        </p:spPr>
        <p:txBody>
          <a:bodyPr anchorCtr="0" anchor="ctr" bIns="0" lIns="0" spcFirstLastPara="1" rIns="0" wrap="square" tIns="0">
            <a:noAutofit/>
          </a:bodyPr>
          <a:lstStyle>
            <a:lvl1pPr lvl="0" algn="l">
              <a:spcBef>
                <a:spcPts val="0"/>
              </a:spcBef>
              <a:spcAft>
                <a:spcPts val="0"/>
              </a:spcAft>
              <a:buClr>
                <a:srgbClr val="621B40"/>
              </a:buClr>
              <a:buSzPts val="3600"/>
              <a:buNone/>
              <a:defRPr i="1" sz="3600">
                <a:solidFill>
                  <a:srgbClr val="621B40"/>
                </a:solidFill>
              </a:defRPr>
            </a:lvl1pPr>
            <a:lvl2pPr lvl="1" algn="l">
              <a:spcBef>
                <a:spcPts val="0"/>
              </a:spcBef>
              <a:spcAft>
                <a:spcPts val="0"/>
              </a:spcAft>
              <a:buSzPts val="18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4" name="Google Shape;14;p2"/>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
        <p:nvSpPr>
          <p:cNvPr id="15" name="Google Shape;15;p2"/>
          <p:cNvSpPr txBox="1"/>
          <p:nvPr>
            <p:ph idx="2" type="body"/>
          </p:nvPr>
        </p:nvSpPr>
        <p:spPr>
          <a:xfrm>
            <a:off x="1634900" y="3510000"/>
            <a:ext cx="7239000" cy="1363500"/>
          </a:xfrm>
          <a:prstGeom prst="rect">
            <a:avLst/>
          </a:prstGeom>
        </p:spPr>
        <p:txBody>
          <a:bodyPr anchorCtr="0" anchor="t" bIns="0" lIns="0" spcFirstLastPara="1" rIns="0" wrap="square" tIns="0">
            <a:noAutofit/>
          </a:bodyPr>
          <a:lstStyle>
            <a:lvl1pPr indent="-228600" lvl="0" marL="457200">
              <a:spcBef>
                <a:spcPts val="0"/>
              </a:spcBef>
              <a:spcAft>
                <a:spcPts val="0"/>
              </a:spcAft>
              <a:buSzPts val="2000"/>
              <a:buNone/>
              <a:defRPr/>
            </a:lvl1pPr>
            <a:lvl2pPr indent="-228600" lvl="1" marL="914400">
              <a:spcBef>
                <a:spcPts val="0"/>
              </a:spcBef>
              <a:spcAft>
                <a:spcPts val="0"/>
              </a:spcAft>
              <a:buSzPts val="1800"/>
              <a:buNone/>
              <a:defRPr/>
            </a:lvl2pPr>
            <a:lvl3pPr indent="-228600" lvl="2" marL="1371600">
              <a:spcBef>
                <a:spcPts val="0"/>
              </a:spcBef>
              <a:spcAft>
                <a:spcPts val="0"/>
              </a:spcAft>
              <a:buSzPts val="1300"/>
              <a:buNone/>
              <a:defRPr/>
            </a:lvl3pPr>
            <a:lvl4pPr indent="-228600" lvl="3" marL="1828800">
              <a:spcBef>
                <a:spcPts val="0"/>
              </a:spcBef>
              <a:spcAft>
                <a:spcPts val="0"/>
              </a:spcAft>
              <a:buSzPts val="1300"/>
              <a:buNone/>
              <a:defRPr/>
            </a:lvl4pPr>
            <a:lvl5pPr indent="-228600" lvl="4" marL="2286000">
              <a:spcBef>
                <a:spcPts val="0"/>
              </a:spcBef>
              <a:spcAft>
                <a:spcPts val="0"/>
              </a:spcAft>
              <a:buSzPts val="1300"/>
              <a:buNone/>
              <a:defRPr/>
            </a:lvl5pPr>
            <a:lvl6pPr indent="-228600" lvl="5" marL="2743200">
              <a:spcBef>
                <a:spcPts val="0"/>
              </a:spcBef>
              <a:spcAft>
                <a:spcPts val="0"/>
              </a:spcAft>
              <a:buSzPts val="1300"/>
              <a:buNone/>
              <a:defRPr/>
            </a:lvl6pPr>
            <a:lvl7pPr indent="-228600" lvl="6" marL="3200400">
              <a:spcBef>
                <a:spcPts val="0"/>
              </a:spcBef>
              <a:spcAft>
                <a:spcPts val="0"/>
              </a:spcAft>
              <a:buSzPts val="1300"/>
              <a:buNone/>
              <a:defRPr/>
            </a:lvl7pPr>
            <a:lvl8pPr indent="-228600" lvl="7" marL="3657600">
              <a:spcBef>
                <a:spcPts val="0"/>
              </a:spcBef>
              <a:spcAft>
                <a:spcPts val="0"/>
              </a:spcAft>
              <a:buSzPts val="1300"/>
              <a:buNone/>
              <a:defRPr/>
            </a:lvl8pPr>
            <a:lvl9pPr indent="-228600" lvl="8" marL="4114800">
              <a:spcBef>
                <a:spcPts val="0"/>
              </a:spcBef>
              <a:spcAft>
                <a:spcPts val="0"/>
              </a:spcAft>
              <a:buSzPts val="1300"/>
              <a:buNone/>
              <a:defRPr/>
            </a:lvl9pPr>
          </a:lstStyle>
          <a:p/>
        </p:txBody>
      </p:sp>
    </p:spTree>
  </p:cSld>
  <p:clrMapOvr>
    <a:masterClrMapping/>
  </p:clrMapOvr>
  <p:extLst>
    <p:ext uri="{DCECCB84-F9BA-43D5-87BE-67443E8EF086}">
      <p15:sldGuideLst>
        <p15:guide id="1" orient="horz" pos="2211">
          <p15:clr>
            <a:srgbClr val="FA7B17"/>
          </p15:clr>
        </p15:guide>
        <p15:guide id="2" orient="horz" pos="1361">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9" name="Shape 49"/>
        <p:cNvGrpSpPr/>
        <p:nvPr/>
      </p:nvGrpSpPr>
      <p:grpSpPr>
        <a:xfrm>
          <a:off x="0" y="0"/>
          <a:ext cx="0" cy="0"/>
          <a:chOff x="0" y="0"/>
          <a:chExt cx="0" cy="0"/>
        </a:xfrm>
      </p:grpSpPr>
      <p:sp>
        <p:nvSpPr>
          <p:cNvPr id="50" name="Google Shape;50;p11"/>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51" name="Google Shape;51;p11"/>
          <p:cNvSpPr txBox="1"/>
          <p:nvPr>
            <p:ph idx="1" type="body"/>
          </p:nvPr>
        </p:nvSpPr>
        <p:spPr>
          <a:xfrm>
            <a:off x="270000" y="1079850"/>
            <a:ext cx="403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2" name="Google Shape;52;p11"/>
          <p:cNvSpPr txBox="1"/>
          <p:nvPr>
            <p:ph idx="2" type="body"/>
          </p:nvPr>
        </p:nvSpPr>
        <p:spPr>
          <a:xfrm>
            <a:off x="4590000" y="1080000"/>
            <a:ext cx="4284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3" name="Google Shape;53;p11"/>
          <p:cNvSpPr txBox="1"/>
          <p:nvPr>
            <p:ph idx="3" type="body"/>
          </p:nvPr>
        </p:nvSpPr>
        <p:spPr>
          <a:xfrm>
            <a:off x="270000" y="2975400"/>
            <a:ext cx="8604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4" name="Google Shape;54;p11"/>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9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2 Content">
  <p:cSld name="TWO_OBJECTS_OVER_TEXT_1">
    <p:spTree>
      <p:nvGrpSpPr>
        <p:cNvPr id="55" name="Shape 55"/>
        <p:cNvGrpSpPr/>
        <p:nvPr/>
      </p:nvGrpSpPr>
      <p:grpSpPr>
        <a:xfrm>
          <a:off x="0" y="0"/>
          <a:ext cx="0" cy="0"/>
          <a:chOff x="0" y="0"/>
          <a:chExt cx="0" cy="0"/>
        </a:xfrm>
      </p:grpSpPr>
      <p:sp>
        <p:nvSpPr>
          <p:cNvPr id="56" name="Google Shape;56;p12"/>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3000"/>
              <a:buNone/>
              <a:defRPr/>
            </a:lvl1pPr>
            <a:lvl2pPr lvl="1" rtl="0" algn="l">
              <a:spcBef>
                <a:spcPts val="0"/>
              </a:spcBef>
              <a:spcAft>
                <a:spcPts val="0"/>
              </a:spcAft>
              <a:buSzPts val="1300"/>
              <a:buNone/>
              <a:defRPr/>
            </a:lvl2pPr>
            <a:lvl3pPr lvl="2" rtl="0" algn="l">
              <a:spcBef>
                <a:spcPts val="0"/>
              </a:spcBef>
              <a:spcAft>
                <a:spcPts val="0"/>
              </a:spcAft>
              <a:buSzPts val="1300"/>
              <a:buNone/>
              <a:defRPr/>
            </a:lvl3pPr>
            <a:lvl4pPr lvl="3" rtl="0" algn="l">
              <a:spcBef>
                <a:spcPts val="0"/>
              </a:spcBef>
              <a:spcAft>
                <a:spcPts val="0"/>
              </a:spcAft>
              <a:buSzPts val="1300"/>
              <a:buNone/>
              <a:defRPr/>
            </a:lvl4pPr>
            <a:lvl5pPr lvl="4" rtl="0" algn="l">
              <a:spcBef>
                <a:spcPts val="0"/>
              </a:spcBef>
              <a:spcAft>
                <a:spcPts val="0"/>
              </a:spcAft>
              <a:buSzPts val="1300"/>
              <a:buNone/>
              <a:defRPr/>
            </a:lvl5pPr>
            <a:lvl6pPr lvl="5" rtl="0" algn="l">
              <a:spcBef>
                <a:spcPts val="0"/>
              </a:spcBef>
              <a:spcAft>
                <a:spcPts val="0"/>
              </a:spcAft>
              <a:buSzPts val="1300"/>
              <a:buNone/>
              <a:defRPr/>
            </a:lvl6pPr>
            <a:lvl7pPr lvl="6" rtl="0" algn="l">
              <a:spcBef>
                <a:spcPts val="0"/>
              </a:spcBef>
              <a:spcAft>
                <a:spcPts val="0"/>
              </a:spcAft>
              <a:buSzPts val="1300"/>
              <a:buNone/>
              <a:defRPr/>
            </a:lvl7pPr>
            <a:lvl8pPr lvl="7" rtl="0" algn="l">
              <a:spcBef>
                <a:spcPts val="0"/>
              </a:spcBef>
              <a:spcAft>
                <a:spcPts val="0"/>
              </a:spcAft>
              <a:buSzPts val="1300"/>
              <a:buNone/>
              <a:defRPr/>
            </a:lvl8pPr>
            <a:lvl9pPr lvl="8" rtl="0" algn="l">
              <a:spcBef>
                <a:spcPts val="0"/>
              </a:spcBef>
              <a:spcAft>
                <a:spcPts val="0"/>
              </a:spcAft>
              <a:buSzPts val="1300"/>
              <a:buNone/>
              <a:defRPr/>
            </a:lvl9pPr>
          </a:lstStyle>
          <a:p/>
        </p:txBody>
      </p:sp>
      <p:sp>
        <p:nvSpPr>
          <p:cNvPr id="57" name="Google Shape;57;p12"/>
          <p:cNvSpPr txBox="1"/>
          <p:nvPr>
            <p:ph idx="1" type="body"/>
          </p:nvPr>
        </p:nvSpPr>
        <p:spPr>
          <a:xfrm>
            <a:off x="270000" y="1080100"/>
            <a:ext cx="8604000" cy="1895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2000"/>
              <a:buNone/>
              <a:defRPr/>
            </a:lvl1pPr>
            <a:lvl2pPr indent="-228600" lvl="1" marL="914400" rtl="0" algn="l">
              <a:spcBef>
                <a:spcPts val="0"/>
              </a:spcBef>
              <a:spcAft>
                <a:spcPts val="0"/>
              </a:spcAft>
              <a:buSzPts val="1800"/>
              <a:buNone/>
              <a:defRPr/>
            </a:lvl2pPr>
            <a:lvl3pPr indent="-228600" lvl="2" marL="1371600" rtl="0" algn="l">
              <a:spcBef>
                <a:spcPts val="0"/>
              </a:spcBef>
              <a:spcAft>
                <a:spcPts val="0"/>
              </a:spcAft>
              <a:buSzPts val="1300"/>
              <a:buNone/>
              <a:defRPr/>
            </a:lvl3pPr>
            <a:lvl4pPr indent="-228600" lvl="3" marL="1828800" rtl="0" algn="l">
              <a:spcBef>
                <a:spcPts val="0"/>
              </a:spcBef>
              <a:spcAft>
                <a:spcPts val="0"/>
              </a:spcAft>
              <a:buSzPts val="1300"/>
              <a:buNone/>
              <a:defRPr/>
            </a:lvl4pPr>
            <a:lvl5pPr indent="-228600" lvl="4" marL="2286000" rtl="0" algn="l">
              <a:spcBef>
                <a:spcPts val="0"/>
              </a:spcBef>
              <a:spcAft>
                <a:spcPts val="0"/>
              </a:spcAft>
              <a:buSzPts val="1300"/>
              <a:buNone/>
              <a:defRPr/>
            </a:lvl5pPr>
            <a:lvl6pPr indent="-228600" lvl="5" marL="2743200" rtl="0" algn="l">
              <a:spcBef>
                <a:spcPts val="0"/>
              </a:spcBef>
              <a:spcAft>
                <a:spcPts val="0"/>
              </a:spcAft>
              <a:buSzPts val="1300"/>
              <a:buNone/>
              <a:defRPr/>
            </a:lvl6pPr>
            <a:lvl7pPr indent="-228600" lvl="6" marL="3200400" rtl="0" algn="l">
              <a:spcBef>
                <a:spcPts val="0"/>
              </a:spcBef>
              <a:spcAft>
                <a:spcPts val="0"/>
              </a:spcAft>
              <a:buSzPts val="1300"/>
              <a:buNone/>
              <a:defRPr/>
            </a:lvl7pPr>
            <a:lvl8pPr indent="-228600" lvl="7" marL="3657600" rtl="0" algn="l">
              <a:spcBef>
                <a:spcPts val="0"/>
              </a:spcBef>
              <a:spcAft>
                <a:spcPts val="0"/>
              </a:spcAft>
              <a:buSzPts val="1300"/>
              <a:buNone/>
              <a:defRPr/>
            </a:lvl8pPr>
            <a:lvl9pPr indent="-228600" lvl="8" marL="4114800" rtl="0" algn="l">
              <a:spcBef>
                <a:spcPts val="0"/>
              </a:spcBef>
              <a:spcAft>
                <a:spcPts val="0"/>
              </a:spcAft>
              <a:buSzPts val="1300"/>
              <a:buNone/>
              <a:defRPr/>
            </a:lvl9pPr>
          </a:lstStyle>
          <a:p/>
        </p:txBody>
      </p:sp>
      <p:sp>
        <p:nvSpPr>
          <p:cNvPr id="58" name="Google Shape;58;p12"/>
          <p:cNvSpPr txBox="1"/>
          <p:nvPr>
            <p:ph idx="2" type="body"/>
          </p:nvPr>
        </p:nvSpPr>
        <p:spPr>
          <a:xfrm>
            <a:off x="4590000" y="2975500"/>
            <a:ext cx="4284000" cy="1895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2000"/>
              <a:buNone/>
              <a:defRPr/>
            </a:lvl1pPr>
            <a:lvl2pPr indent="-228600" lvl="1" marL="914400" rtl="0" algn="l">
              <a:spcBef>
                <a:spcPts val="0"/>
              </a:spcBef>
              <a:spcAft>
                <a:spcPts val="0"/>
              </a:spcAft>
              <a:buSzPts val="1800"/>
              <a:buNone/>
              <a:defRPr/>
            </a:lvl2pPr>
            <a:lvl3pPr indent="-228600" lvl="2" marL="1371600" rtl="0" algn="l">
              <a:spcBef>
                <a:spcPts val="0"/>
              </a:spcBef>
              <a:spcAft>
                <a:spcPts val="0"/>
              </a:spcAft>
              <a:buSzPts val="1300"/>
              <a:buNone/>
              <a:defRPr/>
            </a:lvl3pPr>
            <a:lvl4pPr indent="-228600" lvl="3" marL="1828800" rtl="0" algn="l">
              <a:spcBef>
                <a:spcPts val="0"/>
              </a:spcBef>
              <a:spcAft>
                <a:spcPts val="0"/>
              </a:spcAft>
              <a:buSzPts val="1300"/>
              <a:buNone/>
              <a:defRPr/>
            </a:lvl4pPr>
            <a:lvl5pPr indent="-228600" lvl="4" marL="2286000" rtl="0" algn="l">
              <a:spcBef>
                <a:spcPts val="0"/>
              </a:spcBef>
              <a:spcAft>
                <a:spcPts val="0"/>
              </a:spcAft>
              <a:buSzPts val="1300"/>
              <a:buNone/>
              <a:defRPr/>
            </a:lvl5pPr>
            <a:lvl6pPr indent="-228600" lvl="5" marL="2743200" rtl="0" algn="l">
              <a:spcBef>
                <a:spcPts val="0"/>
              </a:spcBef>
              <a:spcAft>
                <a:spcPts val="0"/>
              </a:spcAft>
              <a:buSzPts val="1300"/>
              <a:buNone/>
              <a:defRPr/>
            </a:lvl6pPr>
            <a:lvl7pPr indent="-228600" lvl="6" marL="3200400" rtl="0" algn="l">
              <a:spcBef>
                <a:spcPts val="0"/>
              </a:spcBef>
              <a:spcAft>
                <a:spcPts val="0"/>
              </a:spcAft>
              <a:buSzPts val="1300"/>
              <a:buNone/>
              <a:defRPr/>
            </a:lvl7pPr>
            <a:lvl8pPr indent="-228600" lvl="7" marL="3657600" rtl="0" algn="l">
              <a:spcBef>
                <a:spcPts val="0"/>
              </a:spcBef>
              <a:spcAft>
                <a:spcPts val="0"/>
              </a:spcAft>
              <a:buSzPts val="1300"/>
              <a:buNone/>
              <a:defRPr/>
            </a:lvl8pPr>
            <a:lvl9pPr indent="-228600" lvl="8" marL="4114800" rtl="0" algn="l">
              <a:spcBef>
                <a:spcPts val="0"/>
              </a:spcBef>
              <a:spcAft>
                <a:spcPts val="0"/>
              </a:spcAft>
              <a:buSzPts val="1300"/>
              <a:buNone/>
              <a:defRPr/>
            </a:lvl9pPr>
          </a:lstStyle>
          <a:p/>
        </p:txBody>
      </p:sp>
      <p:sp>
        <p:nvSpPr>
          <p:cNvPr id="59" name="Google Shape;59;p12"/>
          <p:cNvSpPr txBox="1"/>
          <p:nvPr>
            <p:ph idx="3" type="body"/>
          </p:nvPr>
        </p:nvSpPr>
        <p:spPr>
          <a:xfrm>
            <a:off x="270000" y="2975500"/>
            <a:ext cx="4032000" cy="1895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2000"/>
              <a:buNone/>
              <a:defRPr/>
            </a:lvl1pPr>
            <a:lvl2pPr indent="-228600" lvl="1" marL="914400" rtl="0" algn="l">
              <a:spcBef>
                <a:spcPts val="0"/>
              </a:spcBef>
              <a:spcAft>
                <a:spcPts val="0"/>
              </a:spcAft>
              <a:buSzPts val="1800"/>
              <a:buNone/>
              <a:defRPr/>
            </a:lvl2pPr>
            <a:lvl3pPr indent="-228600" lvl="2" marL="1371600" rtl="0" algn="l">
              <a:spcBef>
                <a:spcPts val="0"/>
              </a:spcBef>
              <a:spcAft>
                <a:spcPts val="0"/>
              </a:spcAft>
              <a:buSzPts val="1300"/>
              <a:buNone/>
              <a:defRPr/>
            </a:lvl3pPr>
            <a:lvl4pPr indent="-228600" lvl="3" marL="1828800" rtl="0" algn="l">
              <a:spcBef>
                <a:spcPts val="0"/>
              </a:spcBef>
              <a:spcAft>
                <a:spcPts val="0"/>
              </a:spcAft>
              <a:buSzPts val="1300"/>
              <a:buNone/>
              <a:defRPr/>
            </a:lvl4pPr>
            <a:lvl5pPr indent="-228600" lvl="4" marL="2286000" rtl="0" algn="l">
              <a:spcBef>
                <a:spcPts val="0"/>
              </a:spcBef>
              <a:spcAft>
                <a:spcPts val="0"/>
              </a:spcAft>
              <a:buSzPts val="1300"/>
              <a:buNone/>
              <a:defRPr/>
            </a:lvl5pPr>
            <a:lvl6pPr indent="-228600" lvl="5" marL="2743200" rtl="0" algn="l">
              <a:spcBef>
                <a:spcPts val="0"/>
              </a:spcBef>
              <a:spcAft>
                <a:spcPts val="0"/>
              </a:spcAft>
              <a:buSzPts val="1300"/>
              <a:buNone/>
              <a:defRPr/>
            </a:lvl6pPr>
            <a:lvl7pPr indent="-228600" lvl="6" marL="3200400" rtl="0" algn="l">
              <a:spcBef>
                <a:spcPts val="0"/>
              </a:spcBef>
              <a:spcAft>
                <a:spcPts val="0"/>
              </a:spcAft>
              <a:buSzPts val="1300"/>
              <a:buNone/>
              <a:defRPr/>
            </a:lvl7pPr>
            <a:lvl8pPr indent="-228600" lvl="7" marL="3657600" rtl="0" algn="l">
              <a:spcBef>
                <a:spcPts val="0"/>
              </a:spcBef>
              <a:spcAft>
                <a:spcPts val="0"/>
              </a:spcAft>
              <a:buSzPts val="1300"/>
              <a:buNone/>
              <a:defRPr/>
            </a:lvl8pPr>
            <a:lvl9pPr indent="-228600" lvl="8" marL="4114800" rtl="0" algn="l">
              <a:spcBef>
                <a:spcPts val="0"/>
              </a:spcBef>
              <a:spcAft>
                <a:spcPts val="0"/>
              </a:spcAft>
              <a:buSzPts val="1300"/>
              <a:buNone/>
              <a:defRPr/>
            </a:lvl9pPr>
          </a:lstStyle>
          <a:p/>
        </p:txBody>
      </p:sp>
      <p:sp>
        <p:nvSpPr>
          <p:cNvPr id="60" name="Google Shape;60;p12"/>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9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1" name="Shape 61"/>
        <p:cNvGrpSpPr/>
        <p:nvPr/>
      </p:nvGrpSpPr>
      <p:grpSpPr>
        <a:xfrm>
          <a:off x="0" y="0"/>
          <a:ext cx="0" cy="0"/>
          <a:chOff x="0" y="0"/>
          <a:chExt cx="0" cy="0"/>
        </a:xfrm>
      </p:grpSpPr>
      <p:sp>
        <p:nvSpPr>
          <p:cNvPr id="62" name="Google Shape;62;p13"/>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3" name="Google Shape;63;p13"/>
          <p:cNvSpPr txBox="1"/>
          <p:nvPr>
            <p:ph idx="1" type="body"/>
          </p:nvPr>
        </p:nvSpPr>
        <p:spPr>
          <a:xfrm>
            <a:off x="270000" y="1080000"/>
            <a:ext cx="8604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64" name="Google Shape;64;p13"/>
          <p:cNvSpPr txBox="1"/>
          <p:nvPr>
            <p:ph idx="2" type="body"/>
          </p:nvPr>
        </p:nvSpPr>
        <p:spPr>
          <a:xfrm>
            <a:off x="270000" y="2975400"/>
            <a:ext cx="85611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65" name="Google Shape;65;p13"/>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4"/>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68" name="Google Shape;68;p14"/>
          <p:cNvSpPr txBox="1"/>
          <p:nvPr>
            <p:ph idx="1" type="body"/>
          </p:nvPr>
        </p:nvSpPr>
        <p:spPr>
          <a:xfrm>
            <a:off x="270000" y="1080000"/>
            <a:ext cx="403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69" name="Google Shape;69;p14"/>
          <p:cNvSpPr txBox="1"/>
          <p:nvPr>
            <p:ph idx="2" type="body"/>
          </p:nvPr>
        </p:nvSpPr>
        <p:spPr>
          <a:xfrm>
            <a:off x="4590000" y="1080000"/>
            <a:ext cx="4284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0" name="Google Shape;70;p14"/>
          <p:cNvSpPr txBox="1"/>
          <p:nvPr>
            <p:ph idx="3" type="body"/>
          </p:nvPr>
        </p:nvSpPr>
        <p:spPr>
          <a:xfrm>
            <a:off x="270000" y="2975400"/>
            <a:ext cx="403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1" name="Google Shape;71;p14"/>
          <p:cNvSpPr txBox="1"/>
          <p:nvPr>
            <p:ph idx="4" type="body"/>
          </p:nvPr>
        </p:nvSpPr>
        <p:spPr>
          <a:xfrm>
            <a:off x="4590000" y="2975400"/>
            <a:ext cx="4284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2" name="Google Shape;72;p14"/>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91">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3" name="Shape 73"/>
        <p:cNvGrpSpPr/>
        <p:nvPr/>
      </p:nvGrpSpPr>
      <p:grpSpPr>
        <a:xfrm>
          <a:off x="0" y="0"/>
          <a:ext cx="0" cy="0"/>
          <a:chOff x="0" y="0"/>
          <a:chExt cx="0" cy="0"/>
        </a:xfrm>
      </p:grpSpPr>
      <p:sp>
        <p:nvSpPr>
          <p:cNvPr id="74" name="Google Shape;74;p15"/>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75" name="Google Shape;75;p15"/>
          <p:cNvSpPr txBox="1"/>
          <p:nvPr>
            <p:ph idx="1" type="body"/>
          </p:nvPr>
        </p:nvSpPr>
        <p:spPr>
          <a:xfrm>
            <a:off x="270125" y="1079900"/>
            <a:ext cx="268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6" name="Google Shape;76;p15"/>
          <p:cNvSpPr txBox="1"/>
          <p:nvPr>
            <p:ph idx="2" type="body"/>
          </p:nvPr>
        </p:nvSpPr>
        <p:spPr>
          <a:xfrm>
            <a:off x="3222000" y="1079975"/>
            <a:ext cx="268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7" name="Google Shape;77;p15"/>
          <p:cNvSpPr txBox="1"/>
          <p:nvPr>
            <p:ph idx="3" type="body"/>
          </p:nvPr>
        </p:nvSpPr>
        <p:spPr>
          <a:xfrm>
            <a:off x="6173875" y="1079900"/>
            <a:ext cx="2700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8" name="Google Shape;78;p15"/>
          <p:cNvSpPr txBox="1"/>
          <p:nvPr>
            <p:ph idx="4" type="body"/>
          </p:nvPr>
        </p:nvSpPr>
        <p:spPr>
          <a:xfrm>
            <a:off x="270125" y="2975300"/>
            <a:ext cx="268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79" name="Google Shape;79;p15"/>
          <p:cNvSpPr txBox="1"/>
          <p:nvPr>
            <p:ph idx="5" type="body"/>
          </p:nvPr>
        </p:nvSpPr>
        <p:spPr>
          <a:xfrm>
            <a:off x="3222000" y="2975300"/>
            <a:ext cx="268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0" name="Google Shape;80;p15"/>
          <p:cNvSpPr txBox="1"/>
          <p:nvPr>
            <p:ph idx="6" type="body"/>
          </p:nvPr>
        </p:nvSpPr>
        <p:spPr>
          <a:xfrm>
            <a:off x="6173875" y="2975400"/>
            <a:ext cx="2700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81" name="Google Shape;81;p15"/>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1860">
          <p15:clr>
            <a:srgbClr val="FA7B17"/>
          </p15:clr>
        </p15:guide>
        <p15:guide id="2" pos="2030">
          <p15:clr>
            <a:srgbClr val="FA7B17"/>
          </p15:clr>
        </p15:guide>
        <p15:guide id="3" pos="3719">
          <p15:clr>
            <a:srgbClr val="FA7B17"/>
          </p15:clr>
        </p15:guide>
        <p15:guide id="4" pos="3889">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 name="Shape 82"/>
        <p:cNvGrpSpPr/>
        <p:nvPr/>
      </p:nvGrpSpPr>
      <p:grpSpPr>
        <a:xfrm>
          <a:off x="0" y="0"/>
          <a:ext cx="0" cy="0"/>
          <a:chOff x="0" y="0"/>
          <a:chExt cx="0" cy="0"/>
        </a:xfrm>
      </p:grpSpPr>
      <p:sp>
        <p:nvSpPr>
          <p:cNvPr id="83" name="Google Shape;83;p16"/>
          <p:cNvSpPr txBox="1"/>
          <p:nvPr>
            <p:ph type="ctrTitle"/>
          </p:nvPr>
        </p:nvSpPr>
        <p:spPr>
          <a:xfrm>
            <a:off x="270000" y="1080000"/>
            <a:ext cx="8562300" cy="1491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6"/>
          <p:cNvSpPr txBox="1"/>
          <p:nvPr>
            <p:ph idx="1" type="subTitle"/>
          </p:nvPr>
        </p:nvSpPr>
        <p:spPr>
          <a:xfrm>
            <a:off x="270000" y="2724150"/>
            <a:ext cx="8604000" cy="902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6"/>
          <p:cNvSpPr txBox="1"/>
          <p:nvPr>
            <p:ph idx="12" type="sldNum"/>
          </p:nvPr>
        </p:nvSpPr>
        <p:spPr>
          <a:xfrm>
            <a:off x="8472458" y="4663217"/>
            <a:ext cx="548700" cy="393600"/>
          </a:xfrm>
          <a:prstGeom prst="rect">
            <a:avLst/>
          </a:prstGeom>
        </p:spPr>
        <p:txBody>
          <a:bodyPr anchorCtr="0" anchor="ctr" bIns="82925" lIns="82925" spcFirstLastPara="1" rIns="82925" wrap="square" tIns="829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A7B17"/>
          </p15:clr>
        </p15:guide>
        <p15:guide id="2" orient="horz" pos="1716">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lide">
  <p:cSld name="TITLE_AND_BODY_2">
    <p:spTree>
      <p:nvGrpSpPr>
        <p:cNvPr id="86" name="Shape 86"/>
        <p:cNvGrpSpPr/>
        <p:nvPr/>
      </p:nvGrpSpPr>
      <p:grpSpPr>
        <a:xfrm>
          <a:off x="0" y="0"/>
          <a:ext cx="0" cy="0"/>
          <a:chOff x="0" y="0"/>
          <a:chExt cx="0" cy="0"/>
        </a:xfrm>
      </p:grpSpPr>
      <p:sp>
        <p:nvSpPr>
          <p:cNvPr id="87" name="Google Shape;87;p17"/>
          <p:cNvSpPr txBox="1"/>
          <p:nvPr>
            <p:ph type="title"/>
          </p:nvPr>
        </p:nvSpPr>
        <p:spPr>
          <a:xfrm>
            <a:off x="1274230" y="1000708"/>
            <a:ext cx="65967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Clr>
                <a:srgbClr val="BA0046"/>
              </a:buClr>
              <a:buSzPts val="3000"/>
              <a:buNone/>
              <a:defRPr>
                <a:solidFill>
                  <a:srgbClr val="BA0046"/>
                </a:solidFill>
              </a:defRPr>
            </a:lvl1pPr>
            <a:lvl2pPr lvl="1" rtl="0" algn="l">
              <a:spcBef>
                <a:spcPts val="0"/>
              </a:spcBef>
              <a:spcAft>
                <a:spcPts val="0"/>
              </a:spcAft>
              <a:buSzPts val="1300"/>
              <a:buNone/>
              <a:defRPr/>
            </a:lvl2pPr>
            <a:lvl3pPr lvl="2" rtl="0" algn="l">
              <a:spcBef>
                <a:spcPts val="0"/>
              </a:spcBef>
              <a:spcAft>
                <a:spcPts val="0"/>
              </a:spcAft>
              <a:buSzPts val="1300"/>
              <a:buNone/>
              <a:defRPr/>
            </a:lvl3pPr>
            <a:lvl4pPr lvl="3" rtl="0" algn="l">
              <a:spcBef>
                <a:spcPts val="0"/>
              </a:spcBef>
              <a:spcAft>
                <a:spcPts val="0"/>
              </a:spcAft>
              <a:buSzPts val="1300"/>
              <a:buNone/>
              <a:defRPr/>
            </a:lvl4pPr>
            <a:lvl5pPr lvl="4" rtl="0" algn="l">
              <a:spcBef>
                <a:spcPts val="0"/>
              </a:spcBef>
              <a:spcAft>
                <a:spcPts val="0"/>
              </a:spcAft>
              <a:buSzPts val="1300"/>
              <a:buNone/>
              <a:defRPr/>
            </a:lvl5pPr>
            <a:lvl6pPr lvl="5" rtl="0" algn="l">
              <a:spcBef>
                <a:spcPts val="0"/>
              </a:spcBef>
              <a:spcAft>
                <a:spcPts val="0"/>
              </a:spcAft>
              <a:buSzPts val="1300"/>
              <a:buNone/>
              <a:defRPr/>
            </a:lvl6pPr>
            <a:lvl7pPr lvl="6" rtl="0" algn="l">
              <a:spcBef>
                <a:spcPts val="0"/>
              </a:spcBef>
              <a:spcAft>
                <a:spcPts val="0"/>
              </a:spcAft>
              <a:buSzPts val="1300"/>
              <a:buNone/>
              <a:defRPr/>
            </a:lvl7pPr>
            <a:lvl8pPr lvl="7" rtl="0" algn="l">
              <a:spcBef>
                <a:spcPts val="0"/>
              </a:spcBef>
              <a:spcAft>
                <a:spcPts val="0"/>
              </a:spcAft>
              <a:buSzPts val="1300"/>
              <a:buNone/>
              <a:defRPr/>
            </a:lvl8pPr>
            <a:lvl9pPr lvl="8" rtl="0" algn="l">
              <a:spcBef>
                <a:spcPts val="0"/>
              </a:spcBef>
              <a:spcAft>
                <a:spcPts val="0"/>
              </a:spcAft>
              <a:buSzPts val="1300"/>
              <a:buNone/>
              <a:defRPr/>
            </a:lvl9pPr>
          </a:lstStyle>
          <a:p/>
        </p:txBody>
      </p:sp>
      <p:sp>
        <p:nvSpPr>
          <p:cNvPr id="88" name="Google Shape;88;p17"/>
          <p:cNvSpPr txBox="1"/>
          <p:nvPr>
            <p:ph idx="1" type="subTitle"/>
          </p:nvPr>
        </p:nvSpPr>
        <p:spPr>
          <a:xfrm>
            <a:off x="1274230" y="1798372"/>
            <a:ext cx="65967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Clr>
                <a:srgbClr val="621B40"/>
              </a:buClr>
              <a:buSzPts val="2000"/>
              <a:buNone/>
              <a:defRPr i="1">
                <a:solidFill>
                  <a:srgbClr val="621B40"/>
                </a:solidFill>
              </a:defRPr>
            </a:lvl1pPr>
            <a:lvl2pPr lvl="1" rtl="0" algn="l">
              <a:spcBef>
                <a:spcPts val="0"/>
              </a:spcBef>
              <a:spcAft>
                <a:spcPts val="0"/>
              </a:spcAft>
              <a:buSzPts val="1800"/>
              <a:buNone/>
              <a:defRPr/>
            </a:lvl2pPr>
            <a:lvl3pPr lvl="2" rtl="0" algn="l">
              <a:spcBef>
                <a:spcPts val="0"/>
              </a:spcBef>
              <a:spcAft>
                <a:spcPts val="0"/>
              </a:spcAft>
              <a:buSzPts val="1300"/>
              <a:buNone/>
              <a:defRPr/>
            </a:lvl3pPr>
            <a:lvl4pPr lvl="3" rtl="0" algn="l">
              <a:spcBef>
                <a:spcPts val="0"/>
              </a:spcBef>
              <a:spcAft>
                <a:spcPts val="0"/>
              </a:spcAft>
              <a:buSzPts val="1300"/>
              <a:buNone/>
              <a:defRPr/>
            </a:lvl4pPr>
            <a:lvl5pPr lvl="4" rtl="0" algn="l">
              <a:spcBef>
                <a:spcPts val="0"/>
              </a:spcBef>
              <a:spcAft>
                <a:spcPts val="0"/>
              </a:spcAft>
              <a:buSzPts val="1300"/>
              <a:buNone/>
              <a:defRPr/>
            </a:lvl5pPr>
            <a:lvl6pPr lvl="5" rtl="0" algn="l">
              <a:spcBef>
                <a:spcPts val="0"/>
              </a:spcBef>
              <a:spcAft>
                <a:spcPts val="0"/>
              </a:spcAft>
              <a:buSzPts val="1300"/>
              <a:buNone/>
              <a:defRPr/>
            </a:lvl6pPr>
            <a:lvl7pPr lvl="6" rtl="0" algn="l">
              <a:spcBef>
                <a:spcPts val="0"/>
              </a:spcBef>
              <a:spcAft>
                <a:spcPts val="0"/>
              </a:spcAft>
              <a:buSzPts val="1300"/>
              <a:buNone/>
              <a:defRPr/>
            </a:lvl7pPr>
            <a:lvl8pPr lvl="7" rtl="0" algn="l">
              <a:spcBef>
                <a:spcPts val="0"/>
              </a:spcBef>
              <a:spcAft>
                <a:spcPts val="0"/>
              </a:spcAft>
              <a:buSzPts val="1300"/>
              <a:buNone/>
              <a:defRPr/>
            </a:lvl8pPr>
            <a:lvl9pPr lvl="8" rtl="0" algn="l">
              <a:spcBef>
                <a:spcPts val="0"/>
              </a:spcBef>
              <a:spcAft>
                <a:spcPts val="0"/>
              </a:spcAft>
              <a:buSzPts val="1300"/>
              <a:buNone/>
              <a:defRPr/>
            </a:lvl9pPr>
          </a:lstStyle>
          <a:p/>
        </p:txBody>
      </p:sp>
      <p:sp>
        <p:nvSpPr>
          <p:cNvPr id="89" name="Google Shape;89;p17"/>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8"/>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a:off x="485875" y="1714500"/>
            <a:ext cx="8183700" cy="785700"/>
          </a:xfrm>
          <a:prstGeom prst="rect">
            <a:avLst/>
          </a:prstGeom>
        </p:spPr>
        <p:txBody>
          <a:bodyPr anchorCtr="0" anchor="b" bIns="0" lIns="0" spcFirstLastPara="1" rIns="0" wrap="square" tIns="0">
            <a:noAutofit/>
          </a:bodyPr>
          <a:lstStyle>
            <a:lvl1pPr lvl="0" rtl="0" algn="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3" name="Google Shape;93;p18"/>
          <p:cNvSpPr txBox="1"/>
          <p:nvPr>
            <p:ph idx="12" type="sldNum"/>
          </p:nvPr>
        </p:nvSpPr>
        <p:spPr>
          <a:xfrm>
            <a:off x="8497999" y="4688759"/>
            <a:ext cx="548700" cy="393600"/>
          </a:xfrm>
          <a:prstGeom prst="rect">
            <a:avLst/>
          </a:prstGeom>
        </p:spPr>
        <p:txBody>
          <a:bodyPr anchorCtr="0" anchor="ctr" bIns="82925" lIns="82925" spcFirstLastPara="1" rIns="82925" wrap="square" tIns="829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3">
    <p:spTree>
      <p:nvGrpSpPr>
        <p:cNvPr id="94" name="Shape 94"/>
        <p:cNvGrpSpPr/>
        <p:nvPr/>
      </p:nvGrpSpPr>
      <p:grpSpPr>
        <a:xfrm>
          <a:off x="0" y="0"/>
          <a:ext cx="0" cy="0"/>
          <a:chOff x="0" y="0"/>
          <a:chExt cx="0" cy="0"/>
        </a:xfrm>
      </p:grpSpPr>
      <p:sp>
        <p:nvSpPr>
          <p:cNvPr id="95" name="Google Shape;95;p19"/>
          <p:cNvSpPr txBox="1"/>
          <p:nvPr>
            <p:ph type="title"/>
          </p:nvPr>
        </p:nvSpPr>
        <p:spPr>
          <a:xfrm>
            <a:off x="311700" y="142300"/>
            <a:ext cx="8520600" cy="623400"/>
          </a:xfrm>
          <a:prstGeom prst="rect">
            <a:avLst/>
          </a:prstGeom>
          <a:solidFill>
            <a:srgbClr val="D9D9D9"/>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3000"/>
              <a:buNone/>
              <a:defRPr>
                <a:solidFill>
                  <a:schemeClr val="accent2"/>
                </a:solidFill>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96" name="Google Shape;96;p19"/>
          <p:cNvSpPr txBox="1"/>
          <p:nvPr>
            <p:ph idx="1" type="body"/>
          </p:nvPr>
        </p:nvSpPr>
        <p:spPr>
          <a:xfrm>
            <a:off x="311700" y="765700"/>
            <a:ext cx="8520600" cy="41223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2"/>
              </a:buClr>
              <a:buSzPts val="1800"/>
              <a:buFont typeface="Open Sans"/>
              <a:buChar char="●"/>
              <a:defRPr>
                <a:solidFill>
                  <a:schemeClr val="dk2"/>
                </a:solidFill>
                <a:latin typeface="Open Sans"/>
                <a:ea typeface="Open Sans"/>
                <a:cs typeface="Open Sans"/>
                <a:sym typeface="Open Sans"/>
              </a:defRPr>
            </a:lvl1pPr>
            <a:lvl2pPr indent="-317500" lvl="1" marL="914400" rtl="0" algn="l">
              <a:lnSpc>
                <a:spcPct val="115000"/>
              </a:lnSpc>
              <a:spcBef>
                <a:spcPts val="8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gn="l">
              <a:lnSpc>
                <a:spcPct val="115000"/>
              </a:lnSpc>
              <a:spcBef>
                <a:spcPts val="8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gn="l">
              <a:lnSpc>
                <a:spcPct val="115000"/>
              </a:lnSpc>
              <a:spcBef>
                <a:spcPts val="8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gn="l">
              <a:lnSpc>
                <a:spcPct val="115000"/>
              </a:lnSpc>
              <a:spcBef>
                <a:spcPts val="8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gn="l">
              <a:lnSpc>
                <a:spcPct val="115000"/>
              </a:lnSpc>
              <a:spcBef>
                <a:spcPts val="8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gn="l">
              <a:lnSpc>
                <a:spcPct val="115000"/>
              </a:lnSpc>
              <a:spcBef>
                <a:spcPts val="8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gn="l">
              <a:lnSpc>
                <a:spcPct val="115000"/>
              </a:lnSpc>
              <a:spcBef>
                <a:spcPts val="8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gn="l">
              <a:lnSpc>
                <a:spcPct val="115000"/>
              </a:lnSpc>
              <a:spcBef>
                <a:spcPts val="800"/>
              </a:spcBef>
              <a:spcAft>
                <a:spcPts val="8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97" name="Google Shape;97;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4">
    <p:spTree>
      <p:nvGrpSpPr>
        <p:cNvPr id="98" name="Shape 98"/>
        <p:cNvGrpSpPr/>
        <p:nvPr/>
      </p:nvGrpSpPr>
      <p:grpSpPr>
        <a:xfrm>
          <a:off x="0" y="0"/>
          <a:ext cx="0" cy="0"/>
          <a:chOff x="0" y="0"/>
          <a:chExt cx="0" cy="0"/>
        </a:xfrm>
      </p:grpSpPr>
      <p:sp>
        <p:nvSpPr>
          <p:cNvPr id="99" name="Google Shape;99;p20"/>
          <p:cNvSpPr txBox="1"/>
          <p:nvPr>
            <p:ph type="title"/>
          </p:nvPr>
        </p:nvSpPr>
        <p:spPr>
          <a:xfrm>
            <a:off x="311700" y="142300"/>
            <a:ext cx="8520600" cy="623400"/>
          </a:xfrm>
          <a:prstGeom prst="rect">
            <a:avLst/>
          </a:prstGeom>
          <a:solidFill>
            <a:srgbClr val="D9D9D9"/>
          </a:solidFill>
          <a:ln cap="flat" cmpd="sng" w="9525">
            <a:solidFill>
              <a:schemeClr val="accent2"/>
            </a:solidFill>
            <a:prstDash val="solid"/>
            <a:round/>
            <a:headEnd len="sm" w="sm" type="none"/>
            <a:tailEnd len="sm" w="sm" type="none"/>
          </a:ln>
        </p:spPr>
        <p:txBody>
          <a:bodyPr anchorCtr="0" anchor="ctr" bIns="0" lIns="0" spcFirstLastPara="1" rIns="0" wrap="square" tIns="0">
            <a:noAutofit/>
          </a:bodyPr>
          <a:lstStyle>
            <a:lvl1pPr lvl="0" rtl="0" algn="r">
              <a:spcBef>
                <a:spcPts val="0"/>
              </a:spcBef>
              <a:spcAft>
                <a:spcPts val="0"/>
              </a:spcAft>
              <a:buClr>
                <a:schemeClr val="accent2"/>
              </a:buClr>
              <a:buSzPts val="3000"/>
              <a:buNone/>
              <a:defRPr>
                <a:solidFill>
                  <a:schemeClr val="accent2"/>
                </a:solidFill>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100" name="Google Shape;100;p20"/>
          <p:cNvSpPr txBox="1"/>
          <p:nvPr>
            <p:ph idx="1" type="body"/>
          </p:nvPr>
        </p:nvSpPr>
        <p:spPr>
          <a:xfrm>
            <a:off x="311700" y="765700"/>
            <a:ext cx="8520600" cy="4122300"/>
          </a:xfrm>
          <a:prstGeom prst="rect">
            <a:avLst/>
          </a:prstGeom>
          <a:ln cap="flat" cmpd="sng" w="9525">
            <a:solidFill>
              <a:srgbClr val="D9D9D9"/>
            </a:solidFill>
            <a:prstDash val="solid"/>
            <a:round/>
            <a:headEnd len="sm" w="sm" type="none"/>
            <a:tailEnd len="sm" w="sm" type="none"/>
          </a:ln>
        </p:spPr>
        <p:txBody>
          <a:bodyPr anchorCtr="0" anchor="t" bIns="0" lIns="0" spcFirstLastPara="1" rIns="0" wrap="square" tIns="0">
            <a:noAutofit/>
          </a:bodyPr>
          <a:lstStyle>
            <a:lvl1pPr indent="-228600" lvl="0" marL="457200" rtl="0">
              <a:spcBef>
                <a:spcPts val="0"/>
              </a:spcBef>
              <a:spcAft>
                <a:spcPts val="0"/>
              </a:spcAft>
              <a:buClr>
                <a:schemeClr val="dk2"/>
              </a:buClr>
              <a:buSzPts val="2000"/>
              <a:buFont typeface="Open Sans"/>
              <a:buNone/>
              <a:defRPr>
                <a:solidFill>
                  <a:schemeClr val="dk2"/>
                </a:solidFill>
                <a:latin typeface="Open Sans"/>
                <a:ea typeface="Open Sans"/>
                <a:cs typeface="Open Sans"/>
                <a:sym typeface="Open Sans"/>
              </a:defRPr>
            </a:lvl1pPr>
            <a:lvl2pPr indent="-228600" lvl="1" marL="914400" rtl="0">
              <a:spcBef>
                <a:spcPts val="800"/>
              </a:spcBef>
              <a:spcAft>
                <a:spcPts val="0"/>
              </a:spcAft>
              <a:buClr>
                <a:schemeClr val="dk2"/>
              </a:buClr>
              <a:buSzPts val="1800"/>
              <a:buFont typeface="Open Sans"/>
              <a:buNone/>
              <a:defRPr>
                <a:solidFill>
                  <a:schemeClr val="dk2"/>
                </a:solidFill>
                <a:latin typeface="Open Sans"/>
                <a:ea typeface="Open Sans"/>
                <a:cs typeface="Open Sans"/>
                <a:sym typeface="Open Sans"/>
              </a:defRPr>
            </a:lvl2pPr>
            <a:lvl3pPr indent="-228600" lvl="2" marL="1371600" rtl="0">
              <a:spcBef>
                <a:spcPts val="800"/>
              </a:spcBef>
              <a:spcAft>
                <a:spcPts val="0"/>
              </a:spcAft>
              <a:buClr>
                <a:schemeClr val="dk2"/>
              </a:buClr>
              <a:buSzPts val="1300"/>
              <a:buFont typeface="Open Sans"/>
              <a:buNone/>
              <a:defRPr>
                <a:solidFill>
                  <a:schemeClr val="dk2"/>
                </a:solidFill>
                <a:latin typeface="Open Sans"/>
                <a:ea typeface="Open Sans"/>
                <a:cs typeface="Open Sans"/>
                <a:sym typeface="Open Sans"/>
              </a:defRPr>
            </a:lvl3pPr>
            <a:lvl4pPr indent="-228600" lvl="3" marL="1828800" rtl="0">
              <a:spcBef>
                <a:spcPts val="800"/>
              </a:spcBef>
              <a:spcAft>
                <a:spcPts val="0"/>
              </a:spcAft>
              <a:buClr>
                <a:schemeClr val="dk2"/>
              </a:buClr>
              <a:buSzPts val="1300"/>
              <a:buFont typeface="Open Sans"/>
              <a:buNone/>
              <a:defRPr>
                <a:solidFill>
                  <a:schemeClr val="dk2"/>
                </a:solidFill>
                <a:latin typeface="Open Sans"/>
                <a:ea typeface="Open Sans"/>
                <a:cs typeface="Open Sans"/>
                <a:sym typeface="Open Sans"/>
              </a:defRPr>
            </a:lvl4pPr>
            <a:lvl5pPr indent="-228600" lvl="4" marL="2286000" rtl="0">
              <a:spcBef>
                <a:spcPts val="800"/>
              </a:spcBef>
              <a:spcAft>
                <a:spcPts val="0"/>
              </a:spcAft>
              <a:buClr>
                <a:schemeClr val="dk2"/>
              </a:buClr>
              <a:buSzPts val="1300"/>
              <a:buFont typeface="Open Sans"/>
              <a:buNone/>
              <a:defRPr>
                <a:solidFill>
                  <a:schemeClr val="dk2"/>
                </a:solidFill>
                <a:latin typeface="Open Sans"/>
                <a:ea typeface="Open Sans"/>
                <a:cs typeface="Open Sans"/>
                <a:sym typeface="Open Sans"/>
              </a:defRPr>
            </a:lvl5pPr>
            <a:lvl6pPr indent="-228600" lvl="5" marL="2743200" rtl="0">
              <a:spcBef>
                <a:spcPts val="800"/>
              </a:spcBef>
              <a:spcAft>
                <a:spcPts val="0"/>
              </a:spcAft>
              <a:buClr>
                <a:schemeClr val="dk2"/>
              </a:buClr>
              <a:buSzPts val="1300"/>
              <a:buFont typeface="Open Sans"/>
              <a:buNone/>
              <a:defRPr>
                <a:solidFill>
                  <a:schemeClr val="dk2"/>
                </a:solidFill>
                <a:latin typeface="Open Sans"/>
                <a:ea typeface="Open Sans"/>
                <a:cs typeface="Open Sans"/>
                <a:sym typeface="Open Sans"/>
              </a:defRPr>
            </a:lvl6pPr>
            <a:lvl7pPr indent="-228600" lvl="6" marL="3200400" rtl="0">
              <a:spcBef>
                <a:spcPts val="800"/>
              </a:spcBef>
              <a:spcAft>
                <a:spcPts val="0"/>
              </a:spcAft>
              <a:buClr>
                <a:schemeClr val="dk2"/>
              </a:buClr>
              <a:buSzPts val="1300"/>
              <a:buFont typeface="Open Sans"/>
              <a:buNone/>
              <a:defRPr>
                <a:solidFill>
                  <a:schemeClr val="dk2"/>
                </a:solidFill>
                <a:latin typeface="Open Sans"/>
                <a:ea typeface="Open Sans"/>
                <a:cs typeface="Open Sans"/>
                <a:sym typeface="Open Sans"/>
              </a:defRPr>
            </a:lvl7pPr>
            <a:lvl8pPr indent="-228600" lvl="7" marL="3657600" rtl="0">
              <a:spcBef>
                <a:spcPts val="800"/>
              </a:spcBef>
              <a:spcAft>
                <a:spcPts val="0"/>
              </a:spcAft>
              <a:buClr>
                <a:schemeClr val="dk2"/>
              </a:buClr>
              <a:buSzPts val="1300"/>
              <a:buFont typeface="Open Sans"/>
              <a:buNone/>
              <a:defRPr>
                <a:solidFill>
                  <a:schemeClr val="dk2"/>
                </a:solidFill>
                <a:latin typeface="Open Sans"/>
                <a:ea typeface="Open Sans"/>
                <a:cs typeface="Open Sans"/>
                <a:sym typeface="Open Sans"/>
              </a:defRPr>
            </a:lvl8pPr>
            <a:lvl9pPr indent="-228600" lvl="8" marL="4114800" rtl="0">
              <a:spcBef>
                <a:spcPts val="800"/>
              </a:spcBef>
              <a:spcAft>
                <a:spcPts val="800"/>
              </a:spcAft>
              <a:buClr>
                <a:schemeClr val="dk2"/>
              </a:buClr>
              <a:buSzPts val="1300"/>
              <a:buFont typeface="Open Sans"/>
              <a:buNone/>
              <a:defRPr>
                <a:solidFill>
                  <a:schemeClr val="dk2"/>
                </a:solidFill>
                <a:latin typeface="Open Sans"/>
                <a:ea typeface="Open Sans"/>
                <a:cs typeface="Open Sans"/>
                <a:sym typeface="Open Sans"/>
              </a:defRPr>
            </a:lvl9pPr>
          </a:lstStyle>
          <a:p/>
        </p:txBody>
      </p:sp>
      <p:sp>
        <p:nvSpPr>
          <p:cNvPr id="101" name="Google Shape;101;p20"/>
          <p:cNvSpPr txBox="1"/>
          <p:nvPr>
            <p:ph idx="12" type="sldNum"/>
          </p:nvPr>
        </p:nvSpPr>
        <p:spPr>
          <a:xfrm>
            <a:off x="8497999" y="4688759"/>
            <a:ext cx="548700" cy="393600"/>
          </a:xfrm>
          <a:prstGeom prst="rect">
            <a:avLst/>
          </a:prstGeom>
        </p:spPr>
        <p:txBody>
          <a:bodyPr anchorCtr="0" anchor="ctr" bIns="82925" lIns="82925" spcFirstLastPara="1" rIns="82925" wrap="square" tIns="829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lide">
  <p:cSld name="TITLE_AND_BODY_1">
    <p:spTree>
      <p:nvGrpSpPr>
        <p:cNvPr id="16" name="Shape 16"/>
        <p:cNvGrpSpPr/>
        <p:nvPr/>
      </p:nvGrpSpPr>
      <p:grpSpPr>
        <a:xfrm>
          <a:off x="0" y="0"/>
          <a:ext cx="0" cy="0"/>
          <a:chOff x="0" y="0"/>
          <a:chExt cx="0" cy="0"/>
        </a:xfrm>
      </p:grpSpPr>
      <p:sp>
        <p:nvSpPr>
          <p:cNvPr id="17" name="Google Shape;17;p3"/>
          <p:cNvSpPr txBox="1"/>
          <p:nvPr>
            <p:ph type="title"/>
          </p:nvPr>
        </p:nvSpPr>
        <p:spPr>
          <a:xfrm>
            <a:off x="1635075" y="1080000"/>
            <a:ext cx="7239000" cy="1080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Clr>
                <a:srgbClr val="BA0046"/>
              </a:buClr>
              <a:buSzPts val="3600"/>
              <a:buNone/>
              <a:defRPr sz="3600">
                <a:solidFill>
                  <a:srgbClr val="BA0046"/>
                </a:solidFill>
              </a:defRPr>
            </a:lvl1pPr>
            <a:lvl2pPr lvl="1" rtl="0" algn="l">
              <a:spcBef>
                <a:spcPts val="0"/>
              </a:spcBef>
              <a:spcAft>
                <a:spcPts val="0"/>
              </a:spcAft>
              <a:buSzPts val="1300"/>
              <a:buNone/>
              <a:defRPr/>
            </a:lvl2pPr>
            <a:lvl3pPr lvl="2" rtl="0" algn="l">
              <a:spcBef>
                <a:spcPts val="0"/>
              </a:spcBef>
              <a:spcAft>
                <a:spcPts val="0"/>
              </a:spcAft>
              <a:buSzPts val="1300"/>
              <a:buNone/>
              <a:defRPr/>
            </a:lvl3pPr>
            <a:lvl4pPr lvl="3" rtl="0" algn="l">
              <a:spcBef>
                <a:spcPts val="0"/>
              </a:spcBef>
              <a:spcAft>
                <a:spcPts val="0"/>
              </a:spcAft>
              <a:buSzPts val="1300"/>
              <a:buNone/>
              <a:defRPr/>
            </a:lvl4pPr>
            <a:lvl5pPr lvl="4" rtl="0" algn="l">
              <a:spcBef>
                <a:spcPts val="0"/>
              </a:spcBef>
              <a:spcAft>
                <a:spcPts val="0"/>
              </a:spcAft>
              <a:buSzPts val="1300"/>
              <a:buNone/>
              <a:defRPr/>
            </a:lvl5pPr>
            <a:lvl6pPr lvl="5" rtl="0" algn="l">
              <a:spcBef>
                <a:spcPts val="0"/>
              </a:spcBef>
              <a:spcAft>
                <a:spcPts val="0"/>
              </a:spcAft>
              <a:buSzPts val="1300"/>
              <a:buNone/>
              <a:defRPr/>
            </a:lvl6pPr>
            <a:lvl7pPr lvl="6" rtl="0" algn="l">
              <a:spcBef>
                <a:spcPts val="0"/>
              </a:spcBef>
              <a:spcAft>
                <a:spcPts val="0"/>
              </a:spcAft>
              <a:buSzPts val="1300"/>
              <a:buNone/>
              <a:defRPr/>
            </a:lvl7pPr>
            <a:lvl8pPr lvl="7" rtl="0" algn="l">
              <a:spcBef>
                <a:spcPts val="0"/>
              </a:spcBef>
              <a:spcAft>
                <a:spcPts val="0"/>
              </a:spcAft>
              <a:buSzPts val="1300"/>
              <a:buNone/>
              <a:defRPr/>
            </a:lvl8pPr>
            <a:lvl9pPr lvl="8" rtl="0" algn="l">
              <a:spcBef>
                <a:spcPts val="0"/>
              </a:spcBef>
              <a:spcAft>
                <a:spcPts val="0"/>
              </a:spcAft>
              <a:buSzPts val="1300"/>
              <a:buNone/>
              <a:defRPr/>
            </a:lvl9pPr>
          </a:lstStyle>
          <a:p/>
        </p:txBody>
      </p:sp>
      <p:sp>
        <p:nvSpPr>
          <p:cNvPr id="18" name="Google Shape;18;p3"/>
          <p:cNvSpPr txBox="1"/>
          <p:nvPr>
            <p:ph idx="1" type="subTitle"/>
          </p:nvPr>
        </p:nvSpPr>
        <p:spPr>
          <a:xfrm>
            <a:off x="1635075" y="2642400"/>
            <a:ext cx="7239000" cy="1350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Clr>
                <a:srgbClr val="621B40"/>
              </a:buClr>
              <a:buSzPts val="3000"/>
              <a:buNone/>
              <a:defRPr i="1" sz="3000">
                <a:solidFill>
                  <a:srgbClr val="621B40"/>
                </a:solidFill>
              </a:defRPr>
            </a:lvl1pPr>
            <a:lvl2pPr lvl="1" rtl="0" algn="l">
              <a:spcBef>
                <a:spcPts val="0"/>
              </a:spcBef>
              <a:spcAft>
                <a:spcPts val="0"/>
              </a:spcAft>
              <a:buSzPts val="1800"/>
              <a:buNone/>
              <a:defRPr/>
            </a:lvl2pPr>
            <a:lvl3pPr lvl="2" rtl="0" algn="l">
              <a:spcBef>
                <a:spcPts val="0"/>
              </a:spcBef>
              <a:spcAft>
                <a:spcPts val="0"/>
              </a:spcAft>
              <a:buSzPts val="1300"/>
              <a:buNone/>
              <a:defRPr/>
            </a:lvl3pPr>
            <a:lvl4pPr lvl="3" rtl="0" algn="l">
              <a:spcBef>
                <a:spcPts val="0"/>
              </a:spcBef>
              <a:spcAft>
                <a:spcPts val="0"/>
              </a:spcAft>
              <a:buSzPts val="1300"/>
              <a:buNone/>
              <a:defRPr/>
            </a:lvl4pPr>
            <a:lvl5pPr lvl="4" rtl="0" algn="l">
              <a:spcBef>
                <a:spcPts val="0"/>
              </a:spcBef>
              <a:spcAft>
                <a:spcPts val="0"/>
              </a:spcAft>
              <a:buSzPts val="1300"/>
              <a:buNone/>
              <a:defRPr/>
            </a:lvl5pPr>
            <a:lvl6pPr lvl="5" rtl="0" algn="l">
              <a:spcBef>
                <a:spcPts val="0"/>
              </a:spcBef>
              <a:spcAft>
                <a:spcPts val="0"/>
              </a:spcAft>
              <a:buSzPts val="1300"/>
              <a:buNone/>
              <a:defRPr/>
            </a:lvl6pPr>
            <a:lvl7pPr lvl="6" rtl="0" algn="l">
              <a:spcBef>
                <a:spcPts val="0"/>
              </a:spcBef>
              <a:spcAft>
                <a:spcPts val="0"/>
              </a:spcAft>
              <a:buSzPts val="1300"/>
              <a:buNone/>
              <a:defRPr/>
            </a:lvl7pPr>
            <a:lvl8pPr lvl="7" rtl="0" algn="l">
              <a:spcBef>
                <a:spcPts val="0"/>
              </a:spcBef>
              <a:spcAft>
                <a:spcPts val="0"/>
              </a:spcAft>
              <a:buSzPts val="1300"/>
              <a:buNone/>
              <a:defRPr/>
            </a:lvl8pPr>
            <a:lvl9pPr lvl="8" rtl="0" algn="l">
              <a:spcBef>
                <a:spcPts val="0"/>
              </a:spcBef>
              <a:spcAft>
                <a:spcPts val="0"/>
              </a:spcAft>
              <a:buSzPts val="1300"/>
              <a:buNone/>
              <a:defRPr/>
            </a:lvl9pPr>
          </a:lstStyle>
          <a:p/>
        </p:txBody>
      </p:sp>
      <p:sp>
        <p:nvSpPr>
          <p:cNvPr id="19" name="Google Shape;19;p3"/>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2211">
          <p15:clr>
            <a:srgbClr val="FA7B17"/>
          </p15:clr>
        </p15:guide>
        <p15:guide id="2" orient="horz" pos="136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 name="Shape 20"/>
        <p:cNvGrpSpPr/>
        <p:nvPr/>
      </p:nvGrpSpPr>
      <p:grpSpPr>
        <a:xfrm>
          <a:off x="0" y="0"/>
          <a:ext cx="0" cy="0"/>
          <a:chOff x="0" y="0"/>
          <a:chExt cx="0" cy="0"/>
        </a:xfrm>
      </p:grpSpPr>
      <p:sp>
        <p:nvSpPr>
          <p:cNvPr id="21" name="Google Shape;21;p4"/>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 name="Shape 22"/>
        <p:cNvGrpSpPr/>
        <p:nvPr/>
      </p:nvGrpSpPr>
      <p:grpSpPr>
        <a:xfrm>
          <a:off x="0" y="0"/>
          <a:ext cx="0" cy="0"/>
          <a:chOff x="0" y="0"/>
          <a:chExt cx="0" cy="0"/>
        </a:xfrm>
      </p:grpSpPr>
      <p:sp>
        <p:nvSpPr>
          <p:cNvPr id="23" name="Google Shape;23;p5"/>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Clr>
                <a:srgbClr val="BA0046"/>
              </a:buClr>
              <a:buSzPts val="3000"/>
              <a:buNone/>
              <a:defRPr i="0" u="none" cap="none" strike="noStrike">
                <a:solidFill>
                  <a:srgbClr val="BA0046"/>
                </a:solidFill>
              </a:defRPr>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24" name="Google Shape;24;p5"/>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
        <p:nvSpPr>
          <p:cNvPr id="25" name="Google Shape;25;p5"/>
          <p:cNvSpPr txBox="1"/>
          <p:nvPr>
            <p:ph idx="1" type="body"/>
          </p:nvPr>
        </p:nvSpPr>
        <p:spPr>
          <a:xfrm>
            <a:off x="270000" y="1080000"/>
            <a:ext cx="8604000" cy="37935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2000"/>
              <a:buNone/>
              <a:defRPr b="0" i="0" u="none" cap="none" strike="noStrike"/>
            </a:lvl1pPr>
            <a:lvl2pPr indent="-228600" lvl="1" marL="914400" marR="0" rtl="0" algn="l">
              <a:spcBef>
                <a:spcPts val="0"/>
              </a:spcBef>
              <a:spcAft>
                <a:spcPts val="0"/>
              </a:spcAft>
              <a:buSzPts val="1800"/>
              <a:buNone/>
              <a:defRPr b="0" i="0" u="none" cap="none" strike="noStrike"/>
            </a:lvl2pPr>
            <a:lvl3pPr indent="-228600" lvl="2" marL="1371600" marR="0" rtl="0" algn="l">
              <a:spcBef>
                <a:spcPts val="0"/>
              </a:spcBef>
              <a:spcAft>
                <a:spcPts val="0"/>
              </a:spcAft>
              <a:buSzPts val="1300"/>
              <a:buNone/>
              <a:defRPr b="0" i="0" sz="1600" u="none" cap="none" strike="noStrike"/>
            </a:lvl3pPr>
            <a:lvl4pPr indent="-228600" lvl="3" marL="1828800" marR="0" rtl="0" algn="l">
              <a:spcBef>
                <a:spcPts val="0"/>
              </a:spcBef>
              <a:spcAft>
                <a:spcPts val="0"/>
              </a:spcAft>
              <a:buSzPts val="1300"/>
              <a:buNone/>
              <a:defRPr b="0" i="0" sz="1600" u="none" cap="none" strike="noStrike"/>
            </a:lvl4pPr>
            <a:lvl5pPr indent="-228600" lvl="4" marL="2286000" marR="0" rtl="0" algn="l">
              <a:spcBef>
                <a:spcPts val="0"/>
              </a:spcBef>
              <a:spcAft>
                <a:spcPts val="0"/>
              </a:spcAft>
              <a:buSzPts val="1300"/>
              <a:buNone/>
              <a:defRPr b="0" i="0" sz="1600" u="none" cap="none" strike="noStrike"/>
            </a:lvl5pPr>
            <a:lvl6pPr indent="-228600" lvl="5" marL="2743200" marR="0" rtl="0" algn="l">
              <a:spcBef>
                <a:spcPts val="0"/>
              </a:spcBef>
              <a:spcAft>
                <a:spcPts val="0"/>
              </a:spcAft>
              <a:buSzPts val="1300"/>
              <a:buNone/>
              <a:defRPr b="0" i="0" sz="1600" u="none" cap="none" strike="noStrike"/>
            </a:lvl6pPr>
            <a:lvl7pPr indent="-228600" lvl="6" marL="3200400" marR="0" rtl="0" algn="l">
              <a:spcBef>
                <a:spcPts val="0"/>
              </a:spcBef>
              <a:spcAft>
                <a:spcPts val="0"/>
              </a:spcAft>
              <a:buSzPts val="1300"/>
              <a:buNone/>
              <a:defRPr b="0" i="0" sz="1600" u="none" cap="none" strike="noStrike"/>
            </a:lvl7pPr>
            <a:lvl8pPr indent="-228600" lvl="7" marL="3657600" marR="0" rtl="0" algn="l">
              <a:spcBef>
                <a:spcPts val="0"/>
              </a:spcBef>
              <a:spcAft>
                <a:spcPts val="0"/>
              </a:spcAft>
              <a:buSzPts val="1300"/>
              <a:buNone/>
              <a:defRPr b="0" i="0" sz="1600" u="none" cap="none" strike="noStrike"/>
            </a:lvl8pPr>
            <a:lvl9pPr indent="-228600" lvl="8" marL="4114800" marR="0" rtl="0" algn="l">
              <a:spcBef>
                <a:spcPts val="0"/>
              </a:spcBef>
              <a:spcAft>
                <a:spcPts val="0"/>
              </a:spcAft>
              <a:buSzPts val="1300"/>
              <a:buNone/>
              <a:defRPr b="0" i="0" sz="16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 name="Shape 26"/>
        <p:cNvGrpSpPr/>
        <p:nvPr/>
      </p:nvGrpSpPr>
      <p:grpSpPr>
        <a:xfrm>
          <a:off x="0" y="0"/>
          <a:ext cx="0" cy="0"/>
          <a:chOff x="0" y="0"/>
          <a:chExt cx="0" cy="0"/>
        </a:xfrm>
      </p:grpSpPr>
      <p:sp>
        <p:nvSpPr>
          <p:cNvPr id="27" name="Google Shape;27;p6"/>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28" name="Google Shape;28;p6"/>
          <p:cNvSpPr txBox="1"/>
          <p:nvPr>
            <p:ph idx="1" type="body"/>
          </p:nvPr>
        </p:nvSpPr>
        <p:spPr>
          <a:xfrm>
            <a:off x="270025" y="1080000"/>
            <a:ext cx="4032000" cy="37935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29" name="Google Shape;29;p6"/>
          <p:cNvSpPr txBox="1"/>
          <p:nvPr>
            <p:ph idx="2" type="body"/>
          </p:nvPr>
        </p:nvSpPr>
        <p:spPr>
          <a:xfrm>
            <a:off x="4590000" y="1080000"/>
            <a:ext cx="4284000" cy="37935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30" name="Google Shape;30;p6"/>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33" name="Google Shape;33;p7"/>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4" name="Shape 34"/>
        <p:cNvGrpSpPr/>
        <p:nvPr/>
      </p:nvGrpSpPr>
      <p:grpSpPr>
        <a:xfrm>
          <a:off x="0" y="0"/>
          <a:ext cx="0" cy="0"/>
          <a:chOff x="0" y="0"/>
          <a:chExt cx="0" cy="0"/>
        </a:xfrm>
      </p:grpSpPr>
      <p:sp>
        <p:nvSpPr>
          <p:cNvPr id="35" name="Google Shape;35;p8"/>
          <p:cNvSpPr txBox="1"/>
          <p:nvPr>
            <p:ph idx="1" type="subTitle"/>
          </p:nvPr>
        </p:nvSpPr>
        <p:spPr>
          <a:xfrm>
            <a:off x="270000" y="1080000"/>
            <a:ext cx="8604000" cy="3793500"/>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18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6" name="Google Shape;36;p8"/>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7" name="Shape 37"/>
        <p:cNvGrpSpPr/>
        <p:nvPr/>
      </p:nvGrpSpPr>
      <p:grpSpPr>
        <a:xfrm>
          <a:off x="0" y="0"/>
          <a:ext cx="0" cy="0"/>
          <a:chOff x="0" y="0"/>
          <a:chExt cx="0" cy="0"/>
        </a:xfrm>
      </p:grpSpPr>
      <p:sp>
        <p:nvSpPr>
          <p:cNvPr id="38" name="Google Shape;38;p9"/>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39" name="Google Shape;39;p9"/>
          <p:cNvSpPr txBox="1"/>
          <p:nvPr>
            <p:ph idx="1" type="body"/>
          </p:nvPr>
        </p:nvSpPr>
        <p:spPr>
          <a:xfrm>
            <a:off x="270000" y="1080000"/>
            <a:ext cx="403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0" name="Google Shape;40;p9"/>
          <p:cNvSpPr txBox="1"/>
          <p:nvPr>
            <p:ph idx="2" type="body"/>
          </p:nvPr>
        </p:nvSpPr>
        <p:spPr>
          <a:xfrm>
            <a:off x="4590000" y="1080000"/>
            <a:ext cx="4284000" cy="37935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1" name="Google Shape;41;p9"/>
          <p:cNvSpPr txBox="1"/>
          <p:nvPr>
            <p:ph idx="3" type="body"/>
          </p:nvPr>
        </p:nvSpPr>
        <p:spPr>
          <a:xfrm>
            <a:off x="270000" y="2975400"/>
            <a:ext cx="4032000" cy="1895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2" name="Google Shape;42;p9"/>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9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3" name="Shape 43"/>
        <p:cNvGrpSpPr/>
        <p:nvPr/>
      </p:nvGrpSpPr>
      <p:grpSpPr>
        <a:xfrm>
          <a:off x="0" y="0"/>
          <a:ext cx="0" cy="0"/>
          <a:chOff x="0" y="0"/>
          <a:chExt cx="0" cy="0"/>
        </a:xfrm>
      </p:grpSpPr>
      <p:sp>
        <p:nvSpPr>
          <p:cNvPr id="44" name="Google Shape;44;p10"/>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45" name="Google Shape;45;p10"/>
          <p:cNvSpPr txBox="1"/>
          <p:nvPr>
            <p:ph idx="1" type="body"/>
          </p:nvPr>
        </p:nvSpPr>
        <p:spPr>
          <a:xfrm>
            <a:off x="270000" y="1080000"/>
            <a:ext cx="4032000" cy="37935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6" name="Google Shape;46;p10"/>
          <p:cNvSpPr txBox="1"/>
          <p:nvPr>
            <p:ph idx="2" type="body"/>
          </p:nvPr>
        </p:nvSpPr>
        <p:spPr>
          <a:xfrm>
            <a:off x="4590000" y="1106775"/>
            <a:ext cx="4284000" cy="18687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7" name="Google Shape;47;p10"/>
          <p:cNvSpPr txBox="1"/>
          <p:nvPr>
            <p:ph idx="3" type="body"/>
          </p:nvPr>
        </p:nvSpPr>
        <p:spPr>
          <a:xfrm>
            <a:off x="4590000" y="2975400"/>
            <a:ext cx="4284000" cy="1898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a:lvl1pPr>
            <a:lvl2pPr indent="-228600" lvl="1" marL="914400" algn="l">
              <a:spcBef>
                <a:spcPts val="0"/>
              </a:spcBef>
              <a:spcAft>
                <a:spcPts val="0"/>
              </a:spcAft>
              <a:buSzPts val="18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8" name="Google Shape;48;p10"/>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891">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1635075" y="270000"/>
            <a:ext cx="7196100" cy="63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Clr>
                <a:srgbClr val="BA0046"/>
              </a:buClr>
              <a:buSzPts val="3000"/>
              <a:buFont typeface="Cambria"/>
              <a:buNone/>
              <a:defRPr b="1" i="0" sz="3000" u="none" cap="none" strike="noStrike">
                <a:solidFill>
                  <a:srgbClr val="BA0046"/>
                </a:solidFill>
                <a:latin typeface="Cambria"/>
                <a:ea typeface="Cambria"/>
                <a:cs typeface="Cambria"/>
                <a:sym typeface="Cambria"/>
              </a:defRPr>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7" name="Google Shape;7;p1"/>
          <p:cNvSpPr txBox="1"/>
          <p:nvPr/>
        </p:nvSpPr>
        <p:spPr>
          <a:xfrm>
            <a:off x="457172" y="2759261"/>
            <a:ext cx="8228700" cy="1870800"/>
          </a:xfrm>
          <a:prstGeom prst="rect">
            <a:avLst/>
          </a:prstGeom>
          <a:noFill/>
          <a:ln>
            <a:noFill/>
          </a:ln>
        </p:spPr>
        <p:txBody>
          <a:bodyPr anchorCtr="0" anchor="ctr" bIns="82925" lIns="82925" spcFirstLastPara="1" rIns="82925" wrap="square" tIns="82925">
            <a:noAutofit/>
          </a:bodyPr>
          <a:lstStyle/>
          <a:p>
            <a:pPr indent="0" lvl="0" marL="0" rtl="0" algn="l">
              <a:spcBef>
                <a:spcPts val="0"/>
              </a:spcBef>
              <a:spcAft>
                <a:spcPts val="0"/>
              </a:spcAft>
              <a:buNone/>
            </a:pPr>
            <a:r>
              <a:t/>
            </a:r>
            <a:endParaRPr/>
          </a:p>
        </p:txBody>
      </p:sp>
      <p:sp>
        <p:nvSpPr>
          <p:cNvPr id="8" name="Google Shape;8;p1"/>
          <p:cNvSpPr txBox="1"/>
          <p:nvPr>
            <p:ph idx="1" type="body"/>
          </p:nvPr>
        </p:nvSpPr>
        <p:spPr>
          <a:xfrm>
            <a:off x="270000" y="1080000"/>
            <a:ext cx="8561100" cy="36000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2000"/>
              <a:buFont typeface="Calibri"/>
              <a:buNone/>
              <a:defRPr i="0" sz="2000" u="none" cap="none" strike="noStrike">
                <a:latin typeface="Calibri"/>
                <a:ea typeface="Calibri"/>
                <a:cs typeface="Calibri"/>
                <a:sym typeface="Calibri"/>
              </a:defRPr>
            </a:lvl1pPr>
            <a:lvl2pPr indent="-228600" lvl="1" marL="914400" marR="0" rtl="0" algn="l">
              <a:spcBef>
                <a:spcPts val="0"/>
              </a:spcBef>
              <a:spcAft>
                <a:spcPts val="0"/>
              </a:spcAft>
              <a:buSzPts val="1800"/>
              <a:buFont typeface="Calibri"/>
              <a:buNone/>
              <a:defRPr i="0" sz="1800" u="none" cap="none" strike="noStrike">
                <a:latin typeface="Calibri"/>
                <a:ea typeface="Calibri"/>
                <a:cs typeface="Calibri"/>
                <a:sym typeface="Calibri"/>
              </a:defRPr>
            </a:lvl2pPr>
            <a:lvl3pPr indent="-228600" lvl="2" marL="1371600" marR="0" rtl="0" algn="l">
              <a:spcBef>
                <a:spcPts val="0"/>
              </a:spcBef>
              <a:spcAft>
                <a:spcPts val="0"/>
              </a:spcAft>
              <a:buSzPts val="1300"/>
              <a:buFont typeface="Calibri"/>
              <a:buNone/>
              <a:defRPr i="0" sz="1600" u="none" cap="none" strike="noStrike">
                <a:latin typeface="Calibri"/>
                <a:ea typeface="Calibri"/>
                <a:cs typeface="Calibri"/>
                <a:sym typeface="Calibri"/>
              </a:defRPr>
            </a:lvl3pPr>
            <a:lvl4pPr indent="-228600" lvl="3" marL="1828800" marR="0" rtl="0" algn="l">
              <a:spcBef>
                <a:spcPts val="0"/>
              </a:spcBef>
              <a:spcAft>
                <a:spcPts val="0"/>
              </a:spcAft>
              <a:buSzPts val="1300"/>
              <a:buFont typeface="Calibri"/>
              <a:buNone/>
              <a:defRPr i="0" sz="1600" u="none" cap="none" strike="noStrike">
                <a:latin typeface="Calibri"/>
                <a:ea typeface="Calibri"/>
                <a:cs typeface="Calibri"/>
                <a:sym typeface="Calibri"/>
              </a:defRPr>
            </a:lvl4pPr>
            <a:lvl5pPr indent="-228600" lvl="4" marL="2286000" marR="0" rtl="0" algn="l">
              <a:spcBef>
                <a:spcPts val="0"/>
              </a:spcBef>
              <a:spcAft>
                <a:spcPts val="0"/>
              </a:spcAft>
              <a:buSzPts val="1300"/>
              <a:buFont typeface="Calibri"/>
              <a:buNone/>
              <a:defRPr i="0" sz="1600" u="none" cap="none" strike="noStrike">
                <a:latin typeface="Calibri"/>
                <a:ea typeface="Calibri"/>
                <a:cs typeface="Calibri"/>
                <a:sym typeface="Calibri"/>
              </a:defRPr>
            </a:lvl5pPr>
            <a:lvl6pPr indent="-228600" lvl="5" marL="2743200" marR="0" rtl="0" algn="l">
              <a:spcBef>
                <a:spcPts val="0"/>
              </a:spcBef>
              <a:spcAft>
                <a:spcPts val="0"/>
              </a:spcAft>
              <a:buSzPts val="1300"/>
              <a:buFont typeface="Calibri"/>
              <a:buNone/>
              <a:defRPr i="0" sz="1600" u="none" cap="none" strike="noStrike">
                <a:latin typeface="Calibri"/>
                <a:ea typeface="Calibri"/>
                <a:cs typeface="Calibri"/>
                <a:sym typeface="Calibri"/>
              </a:defRPr>
            </a:lvl6pPr>
            <a:lvl7pPr indent="-228600" lvl="6" marL="3200400" marR="0" rtl="0" algn="l">
              <a:spcBef>
                <a:spcPts val="0"/>
              </a:spcBef>
              <a:spcAft>
                <a:spcPts val="0"/>
              </a:spcAft>
              <a:buSzPts val="1300"/>
              <a:buFont typeface="Calibri"/>
              <a:buNone/>
              <a:defRPr i="0" sz="1600" u="none" cap="none" strike="noStrike">
                <a:latin typeface="Calibri"/>
                <a:ea typeface="Calibri"/>
                <a:cs typeface="Calibri"/>
                <a:sym typeface="Calibri"/>
              </a:defRPr>
            </a:lvl7pPr>
            <a:lvl8pPr indent="-228600" lvl="7" marL="3657600" marR="0" rtl="0" algn="l">
              <a:spcBef>
                <a:spcPts val="0"/>
              </a:spcBef>
              <a:spcAft>
                <a:spcPts val="0"/>
              </a:spcAft>
              <a:buSzPts val="1300"/>
              <a:buFont typeface="Calibri"/>
              <a:buNone/>
              <a:defRPr i="0" sz="1600" u="none" cap="none" strike="noStrike">
                <a:latin typeface="Calibri"/>
                <a:ea typeface="Calibri"/>
                <a:cs typeface="Calibri"/>
                <a:sym typeface="Calibri"/>
              </a:defRPr>
            </a:lvl8pPr>
            <a:lvl9pPr indent="-228600" lvl="8" marL="4114800" marR="0" rtl="0" algn="l">
              <a:spcBef>
                <a:spcPts val="0"/>
              </a:spcBef>
              <a:spcAft>
                <a:spcPts val="0"/>
              </a:spcAft>
              <a:buSzPts val="1300"/>
              <a:buFont typeface="Calibri"/>
              <a:buNone/>
              <a:defRPr i="0" sz="1600" u="none" cap="none" strike="noStrike">
                <a:latin typeface="Calibri"/>
                <a:ea typeface="Calibri"/>
                <a:cs typeface="Calibri"/>
                <a:sym typeface="Calibri"/>
              </a:defRPr>
            </a:lvl9pPr>
          </a:lstStyle>
          <a:p/>
        </p:txBody>
      </p:sp>
      <p:pic>
        <p:nvPicPr>
          <p:cNvPr id="9" name="Google Shape;9;p1"/>
          <p:cNvPicPr preferRelativeResize="0"/>
          <p:nvPr/>
        </p:nvPicPr>
        <p:blipFill>
          <a:blip r:embed="rId1">
            <a:alphaModFix/>
          </a:blip>
          <a:stretch>
            <a:fillRect/>
          </a:stretch>
        </p:blipFill>
        <p:spPr>
          <a:xfrm>
            <a:off x="102577" y="136791"/>
            <a:ext cx="1523948" cy="902397"/>
          </a:xfrm>
          <a:prstGeom prst="rect">
            <a:avLst/>
          </a:prstGeom>
          <a:noFill/>
          <a:ln>
            <a:noFill/>
          </a:ln>
        </p:spPr>
      </p:pic>
      <p:sp>
        <p:nvSpPr>
          <p:cNvPr id="10" name="Google Shape;10;p1"/>
          <p:cNvSpPr txBox="1"/>
          <p:nvPr>
            <p:ph idx="12" type="sldNum"/>
          </p:nvPr>
        </p:nvSpPr>
        <p:spPr>
          <a:xfrm>
            <a:off x="8831175" y="4873500"/>
            <a:ext cx="312900" cy="270300"/>
          </a:xfrm>
          <a:prstGeom prst="rect">
            <a:avLst/>
          </a:prstGeom>
          <a:noFill/>
          <a:ln>
            <a:noFill/>
          </a:ln>
        </p:spPr>
        <p:txBody>
          <a:bodyPr anchorCtr="0" anchor="ctr" bIns="82925" lIns="82925" spcFirstLastPara="1" rIns="82925" wrap="square" tIns="82925">
            <a:noAutofit/>
          </a:bodyPr>
          <a:lstStyle>
            <a:lvl1pPr lvl="0" algn="ctr">
              <a:buNone/>
              <a:defRPr sz="1000"/>
            </a:lvl1pPr>
            <a:lvl2pPr lvl="1" algn="ctr">
              <a:buNone/>
              <a:defRPr sz="1000"/>
            </a:lvl2pPr>
            <a:lvl3pPr lvl="2" algn="ctr">
              <a:buNone/>
              <a:defRPr sz="1000"/>
            </a:lvl3pPr>
            <a:lvl4pPr lvl="3" algn="ctr">
              <a:buNone/>
              <a:defRPr sz="1000"/>
            </a:lvl4pPr>
            <a:lvl5pPr lvl="4" algn="ctr">
              <a:buNone/>
              <a:defRPr sz="1000"/>
            </a:lvl5pPr>
            <a:lvl6pPr lvl="5" algn="ctr">
              <a:buNone/>
              <a:defRPr sz="1000"/>
            </a:lvl6pPr>
            <a:lvl7pPr lvl="6" algn="ctr">
              <a:buNone/>
              <a:defRPr sz="1000"/>
            </a:lvl7pPr>
            <a:lvl8pPr lvl="7" algn="ctr">
              <a:buNone/>
              <a:defRPr sz="1000"/>
            </a:lvl8pPr>
            <a:lvl9pPr lvl="8" algn="ctr">
              <a:buNone/>
              <a:defRPr sz="1000"/>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70">
          <p15:clr>
            <a:srgbClr val="1C4587"/>
          </p15:clr>
        </p15:guide>
        <p15:guide id="2" orient="horz" pos="680">
          <p15:clr>
            <a:srgbClr val="EA4335"/>
          </p15:clr>
        </p15:guide>
        <p15:guide id="3" orient="horz" pos="3070">
          <p15:clr>
            <a:srgbClr val="1C4587"/>
          </p15:clr>
        </p15:guide>
        <p15:guide id="4" pos="5590">
          <p15:clr>
            <a:srgbClr val="1C4587"/>
          </p15:clr>
        </p15:guide>
        <p15:guide id="5" pos="1030">
          <p15:clr>
            <a:srgbClr val="EA4335"/>
          </p15:clr>
        </p15:guide>
        <p15:guide id="6" pos="2710">
          <p15:clr>
            <a:srgbClr val="EA4335"/>
          </p15:clr>
        </p15:guide>
        <p15:guide id="7" orient="horz" pos="1874">
          <p15:clr>
            <a:srgbClr val="EA4335"/>
          </p15:clr>
        </p15:guide>
        <p15:guide id="8" orient="horz" pos="170">
          <p15:clr>
            <a:srgbClr val="1C4587"/>
          </p15:clr>
        </p15:guide>
        <p15:guide id="9" orient="horz" pos="57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blog.logrocket.com/node-js-logging-best-practices-essential-gui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mochaj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www.getpostman.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www.seleniumhq.org/selenium-id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s://www.agilealliance.org/glossary/tdd"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s://www.agilealliance.org/glossary/bd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hyperlink" Target="https://cucumber.io/" TargetMode="External"/><Relationship Id="rId4" Type="http://schemas.openxmlformats.org/officeDocument/2006/relationships/hyperlink" Target="https://www.chaijs.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9.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hyperlink" Target="https://mochajs.org/" TargetMode="External"/><Relationship Id="rId4" Type="http://schemas.openxmlformats.org/officeDocument/2006/relationships/hyperlink" Target="https://www.chaijs.com/" TargetMode="External"/><Relationship Id="rId5" Type="http://schemas.openxmlformats.org/officeDocument/2006/relationships/hyperlink" Target="https://www.digitalocean.com/community/tutorials/test-a-node-restful-api-with-mocha-and-chai" TargetMode="External"/><Relationship Id="rId6" Type="http://schemas.openxmlformats.org/officeDocument/2006/relationships/hyperlink" Target="https://www.agilealliance.org/glossary/bdd" TargetMode="External"/><Relationship Id="rId7" Type="http://schemas.openxmlformats.org/officeDocument/2006/relationships/hyperlink" Target="https://dannorth.net/introducing-bd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1634900" y="902400"/>
            <a:ext cx="7239000" cy="1239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Software Architecture and Design</a:t>
            </a:r>
            <a:endParaRPr/>
          </a:p>
        </p:txBody>
      </p:sp>
      <p:sp>
        <p:nvSpPr>
          <p:cNvPr id="107" name="Google Shape;107;p21"/>
          <p:cNvSpPr txBox="1"/>
          <p:nvPr>
            <p:ph idx="1" type="subTitle"/>
          </p:nvPr>
        </p:nvSpPr>
        <p:spPr>
          <a:xfrm>
            <a:off x="1635075" y="2160000"/>
            <a:ext cx="7239000" cy="135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Software Testing</a:t>
            </a:r>
            <a:endParaRPr/>
          </a:p>
        </p:txBody>
      </p:sp>
      <p:sp>
        <p:nvSpPr>
          <p:cNvPr id="108" name="Google Shape;108;p21"/>
          <p:cNvSpPr txBox="1"/>
          <p:nvPr>
            <p:ph idx="2" type="body"/>
          </p:nvPr>
        </p:nvSpPr>
        <p:spPr>
          <a:xfrm>
            <a:off x="1634900" y="3510000"/>
            <a:ext cx="7239000" cy="136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Dr. Carlos Eduardo da Silva (c.dasilva@shu.ac.uk)</a:t>
            </a:r>
            <a:endParaRPr/>
          </a:p>
          <a:p>
            <a:pPr indent="0" lvl="0" marL="0" rtl="0" algn="l">
              <a:spcBef>
                <a:spcPts val="0"/>
              </a:spcBef>
              <a:spcAft>
                <a:spcPts val="0"/>
              </a:spcAft>
              <a:buNone/>
            </a:pPr>
            <a:r>
              <a:rPr lang="en-GB"/>
              <a:t>Department of Computing</a:t>
            </a:r>
            <a:endParaRPr/>
          </a:p>
          <a:p>
            <a:pPr indent="0" lvl="0" marL="0" rtl="0" algn="l">
              <a:spcBef>
                <a:spcPts val="0"/>
              </a:spcBef>
              <a:spcAft>
                <a:spcPts val="0"/>
              </a:spcAft>
              <a:buNone/>
            </a:pPr>
            <a:r>
              <a:rPr lang="en-GB"/>
              <a:t>College of Business, Technology and Engineering</a:t>
            </a:r>
            <a:endParaRPr/>
          </a:p>
          <a:p>
            <a:pPr indent="0" lvl="0" marL="0" rtl="0" algn="l">
              <a:spcBef>
                <a:spcPts val="0"/>
              </a:spcBef>
              <a:spcAft>
                <a:spcPts val="0"/>
              </a:spcAft>
              <a:buNone/>
            </a:pPr>
            <a:r>
              <a:rPr lang="en-GB"/>
              <a:t>Sheffield Hallam University</a:t>
            </a:r>
            <a:endParaRPr/>
          </a:p>
        </p:txBody>
      </p:sp>
      <p:sp>
        <p:nvSpPr>
          <p:cNvPr id="109" name="Google Shape;109;p21"/>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The Basic Concepts</a:t>
            </a:r>
            <a:endParaRPr/>
          </a:p>
        </p:txBody>
      </p:sp>
      <p:sp>
        <p:nvSpPr>
          <p:cNvPr id="193" name="Google Shape;193;p30"/>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a:t>
            </a:r>
            <a:r>
              <a:rPr i="1" lang="en-GB"/>
              <a:t>A </a:t>
            </a:r>
            <a:r>
              <a:rPr b="1" i="1" lang="en-GB"/>
              <a:t>system</a:t>
            </a:r>
            <a:r>
              <a:rPr i="1" lang="en-GB"/>
              <a:t> is an entity that interacts with an </a:t>
            </a:r>
            <a:r>
              <a:rPr b="1" i="1" lang="en-GB"/>
              <a:t>environment</a:t>
            </a:r>
            <a:r>
              <a:rPr i="1" lang="en-GB"/>
              <a:t> (e.g., other systems, hardwares, humans, etc) and implements one or more </a:t>
            </a:r>
            <a:r>
              <a:rPr b="1" i="1" lang="en-GB"/>
              <a:t>functions</a:t>
            </a:r>
            <a:r>
              <a:rPr i="1" lang="en-GB"/>
              <a:t> in order to deliver  </a:t>
            </a:r>
            <a:r>
              <a:rPr b="1" i="1" lang="en-GB"/>
              <a:t>services</a:t>
            </a:r>
            <a:r>
              <a:rPr lang="en-GB"/>
              <a:t>”</a:t>
            </a:r>
            <a:endParaRPr/>
          </a:p>
          <a:p>
            <a:pPr indent="-355600" lvl="0" marL="457200" rtl="0" algn="l">
              <a:spcBef>
                <a:spcPts val="0"/>
              </a:spcBef>
              <a:spcAft>
                <a:spcPts val="0"/>
              </a:spcAft>
              <a:buSzPts val="2000"/>
              <a:buChar char="●"/>
            </a:pPr>
            <a:r>
              <a:rPr i="1" lang="en-GB"/>
              <a:t>… described by a (functional/non-functional) </a:t>
            </a:r>
            <a:r>
              <a:rPr b="1" i="1" lang="en-GB"/>
              <a:t>specification</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GB"/>
              <a:t>A</a:t>
            </a:r>
            <a:r>
              <a:rPr lang="en-GB"/>
              <a:t> </a:t>
            </a:r>
            <a:r>
              <a:rPr b="1" lang="en-GB"/>
              <a:t>failure</a:t>
            </a:r>
            <a:r>
              <a:rPr lang="en-GB"/>
              <a:t> (the wrong provision of services) is the external manifestation of an </a:t>
            </a:r>
            <a:r>
              <a:rPr b="1" lang="en-GB"/>
              <a:t>error</a:t>
            </a:r>
            <a:r>
              <a:rPr lang="en-GB"/>
              <a:t> which in turn is caused by a </a:t>
            </a:r>
            <a:r>
              <a:rPr b="1" lang="en-GB"/>
              <a:t>fault</a:t>
            </a:r>
            <a:endParaRPr b="1"/>
          </a:p>
          <a:p>
            <a:pPr indent="-355600" lvl="0" marL="457200" rtl="0" algn="l">
              <a:spcBef>
                <a:spcPts val="0"/>
              </a:spcBef>
              <a:spcAft>
                <a:spcPts val="0"/>
              </a:spcAft>
              <a:buSzPts val="2000"/>
              <a:buChar char="●"/>
            </a:pPr>
            <a:r>
              <a:rPr lang="en-GB"/>
              <a:t>A bug is a fault in the program usually activated under particular circumstances</a:t>
            </a:r>
            <a:endParaRPr/>
          </a:p>
          <a:p>
            <a:pPr indent="-342900" lvl="1" marL="914400" rtl="0" algn="l">
              <a:spcBef>
                <a:spcPts val="0"/>
              </a:spcBef>
              <a:spcAft>
                <a:spcPts val="0"/>
              </a:spcAft>
              <a:buSzPts val="1800"/>
              <a:buChar char="○"/>
            </a:pPr>
            <a:r>
              <a:rPr lang="en-GB"/>
              <a:t>Most bugs are due to developers' errors in source code or design</a:t>
            </a:r>
            <a:endParaRPr/>
          </a:p>
          <a:p>
            <a:pPr indent="0" lvl="0" marL="0" rtl="0" algn="l">
              <a:spcBef>
                <a:spcPts val="0"/>
              </a:spcBef>
              <a:spcAft>
                <a:spcPts val="0"/>
              </a:spcAft>
              <a:buNone/>
            </a:pPr>
            <a:r>
              <a:t/>
            </a:r>
            <a:endParaRPr/>
          </a:p>
        </p:txBody>
      </p:sp>
      <p:sp>
        <p:nvSpPr>
          <p:cNvPr id="194" name="Google Shape;194;p30"/>
          <p:cNvSpPr txBox="1"/>
          <p:nvPr/>
        </p:nvSpPr>
        <p:spPr>
          <a:xfrm>
            <a:off x="270000" y="4350300"/>
            <a:ext cx="860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A. Avizienis, J. . -C. Laprie, B. Randell and C. Landwehr, "Basic concepts and taxonomy of dependable and secure computing," in IEEE Transactions on Dependable and Secure Computing, vol. 1, no. 1, pp. 11-33, Jan.-March 2004, doi: 10.1109/TDSC.2004.2.</a:t>
            </a:r>
            <a:endParaRPr sz="1100"/>
          </a:p>
        </p:txBody>
      </p:sp>
      <p:sp>
        <p:nvSpPr>
          <p:cNvPr id="195" name="Google Shape;195;p30"/>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Faults, Errors, Failures</a:t>
            </a:r>
            <a:endParaRPr/>
          </a:p>
        </p:txBody>
      </p:sp>
      <p:sp>
        <p:nvSpPr>
          <p:cNvPr id="201" name="Google Shape;201;p31"/>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a:t>
            </a:r>
            <a:r>
              <a:rPr lang="en-GB"/>
              <a:t>oftware systems are susceptible to many types of threats in its life</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Char char="●"/>
            </a:pPr>
            <a:r>
              <a:rPr lang="en-GB"/>
              <a:t>Some of these happen during development/design-time</a:t>
            </a:r>
            <a:endParaRPr/>
          </a:p>
          <a:p>
            <a:pPr indent="-342900" lvl="1" marL="914400" rtl="0" algn="l">
              <a:spcBef>
                <a:spcPts val="0"/>
              </a:spcBef>
              <a:spcAft>
                <a:spcPts val="0"/>
              </a:spcAft>
              <a:buSzPts val="1800"/>
              <a:buChar char="○"/>
            </a:pPr>
            <a:r>
              <a:rPr lang="en-GB"/>
              <a:t>Requirements are specified incorrectly</a:t>
            </a:r>
            <a:endParaRPr/>
          </a:p>
          <a:p>
            <a:pPr indent="-342900" lvl="1" marL="914400" rtl="0" algn="l">
              <a:spcBef>
                <a:spcPts val="0"/>
              </a:spcBef>
              <a:spcAft>
                <a:spcPts val="0"/>
              </a:spcAft>
              <a:buSzPts val="1800"/>
              <a:buChar char="○"/>
            </a:pPr>
            <a:r>
              <a:rPr lang="en-GB"/>
              <a:t>Developers make mistakes</a:t>
            </a:r>
            <a:endParaRPr/>
          </a:p>
          <a:p>
            <a:pPr indent="-311150" lvl="2" marL="1371600" rtl="0" algn="l">
              <a:spcBef>
                <a:spcPts val="0"/>
              </a:spcBef>
              <a:spcAft>
                <a:spcPts val="0"/>
              </a:spcAft>
              <a:buSzPts val="1300"/>
              <a:buChar char="■"/>
            </a:pPr>
            <a:r>
              <a:rPr lang="en-GB"/>
              <a:t>Use the wrong algorithm/data structure/variable name</a:t>
            </a:r>
            <a:endParaRPr/>
          </a:p>
          <a:p>
            <a:pPr indent="-311150" lvl="2" marL="1371600" rtl="0" algn="l">
              <a:spcBef>
                <a:spcPts val="0"/>
              </a:spcBef>
              <a:spcAft>
                <a:spcPts val="0"/>
              </a:spcAft>
              <a:buSzPts val="1300"/>
              <a:buChar char="■"/>
            </a:pPr>
            <a:r>
              <a:rPr lang="en-GB"/>
              <a:t>Some are caught by the compiler</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Char char="●"/>
            </a:pPr>
            <a:r>
              <a:rPr lang="en-GB"/>
              <a:t>Some happen in production/use/production</a:t>
            </a:r>
            <a:endParaRPr/>
          </a:p>
          <a:p>
            <a:pPr indent="-342900" lvl="1" marL="914400" rtl="0" algn="l">
              <a:spcBef>
                <a:spcPts val="0"/>
              </a:spcBef>
              <a:spcAft>
                <a:spcPts val="0"/>
              </a:spcAft>
              <a:buSzPts val="1800"/>
              <a:buChar char="○"/>
            </a:pPr>
            <a:r>
              <a:rPr lang="en-GB"/>
              <a:t>The server runs too slowly, the network has insufficient bandwidth</a:t>
            </a:r>
            <a:endParaRPr/>
          </a:p>
          <a:p>
            <a:pPr indent="-342900" lvl="1" marL="914400" rtl="0" algn="l">
              <a:spcBef>
                <a:spcPts val="0"/>
              </a:spcBef>
              <a:spcAft>
                <a:spcPts val="0"/>
              </a:spcAft>
              <a:buSzPts val="1800"/>
              <a:buChar char="○"/>
            </a:pPr>
            <a:r>
              <a:rPr lang="en-GB"/>
              <a:t>The admin used the wrong command</a:t>
            </a:r>
            <a:endParaRPr/>
          </a:p>
          <a:p>
            <a:pPr indent="-342900" lvl="1" marL="914400" rtl="0" algn="l">
              <a:spcBef>
                <a:spcPts val="0"/>
              </a:spcBef>
              <a:spcAft>
                <a:spcPts val="0"/>
              </a:spcAft>
              <a:buSzPts val="1800"/>
              <a:buChar char="○"/>
            </a:pPr>
            <a:r>
              <a:rPr lang="en-GB"/>
              <a:t>A third party service produced the wrong output</a:t>
            </a:r>
            <a:endParaRPr/>
          </a:p>
          <a:p>
            <a:pPr indent="-342900" lvl="1" marL="914400" rtl="0" algn="l">
              <a:spcBef>
                <a:spcPts val="0"/>
              </a:spcBef>
              <a:spcAft>
                <a:spcPts val="0"/>
              </a:spcAft>
              <a:buSzPts val="1800"/>
              <a:buChar char="○"/>
            </a:pPr>
            <a:r>
              <a:rPr lang="en-GB"/>
              <a:t>Logical errors</a:t>
            </a:r>
            <a:endParaRPr/>
          </a:p>
        </p:txBody>
      </p:sp>
      <p:sp>
        <p:nvSpPr>
          <p:cNvPr id="202" name="Google Shape;202;p31"/>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32"/>
          <p:cNvGraphicFramePr/>
          <p:nvPr/>
        </p:nvGraphicFramePr>
        <p:xfrm>
          <a:off x="270011" y="207056"/>
          <a:ext cx="3000000" cy="3000000"/>
        </p:xfrm>
        <a:graphic>
          <a:graphicData uri="http://schemas.openxmlformats.org/drawingml/2006/table">
            <a:tbl>
              <a:tblPr>
                <a:noFill/>
                <a:tableStyleId>{6316A225-781E-4845-8E4D-7E67D9CF9800}</a:tableStyleId>
              </a:tblPr>
              <a:tblGrid>
                <a:gridCol w="2241200"/>
                <a:gridCol w="6319975"/>
              </a:tblGrid>
              <a:tr h="454150">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FFFFFF"/>
                          </a:solidFill>
                          <a:latin typeface="Raleway"/>
                          <a:ea typeface="Raleway"/>
                          <a:cs typeface="Raleway"/>
                          <a:sym typeface="Raleway"/>
                        </a:rPr>
                        <a:t>Types of fault</a:t>
                      </a:r>
                      <a:endParaRPr sz="1800" u="none" cap="none" strike="noStrike">
                        <a:solidFill>
                          <a:srgbClr val="FFFFFF"/>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48148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FFFFFF"/>
                          </a:solidFill>
                          <a:latin typeface="Raleway"/>
                          <a:ea typeface="Raleway"/>
                          <a:cs typeface="Raleway"/>
                          <a:sym typeface="Raleway"/>
                        </a:rPr>
                        <a:t>Failure</a:t>
                      </a:r>
                      <a:endParaRPr sz="1800" u="none" cap="none" strike="noStrike">
                        <a:solidFill>
                          <a:srgbClr val="FFFFFF"/>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481489"/>
                    </a:solidFill>
                  </a:tcPr>
                </a:tc>
              </a:tr>
              <a:tr h="3935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621B40"/>
                          </a:solidFill>
                          <a:latin typeface="Raleway"/>
                          <a:ea typeface="Raleway"/>
                          <a:cs typeface="Raleway"/>
                          <a:sym typeface="Raleway"/>
                        </a:rPr>
                        <a:t>Algorithmic faults</a:t>
                      </a:r>
                      <a:endParaRPr sz="1400" u="none" cap="none" strike="noStrike">
                        <a:solidFill>
                          <a:srgbClr val="621B40"/>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latin typeface="EB Garamond"/>
                          <a:ea typeface="EB Garamond"/>
                          <a:cs typeface="EB Garamond"/>
                          <a:sym typeface="EB Garamond"/>
                        </a:rPr>
                        <a:t>A computer algorithm does not produce the desired output</a:t>
                      </a:r>
                      <a:endParaRPr sz="1400" u="none" cap="none" strike="noStrike">
                        <a:solidFill>
                          <a:schemeClr val="dk2"/>
                        </a:solidFill>
                        <a:latin typeface="EB Garamond"/>
                        <a:ea typeface="EB Garamond"/>
                        <a:cs typeface="EB Garamond"/>
                        <a:sym typeface="EB Garamond"/>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r>
              <a:tr h="6055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621B40"/>
                          </a:solidFill>
                          <a:latin typeface="Raleway"/>
                          <a:ea typeface="Raleway"/>
                          <a:cs typeface="Raleway"/>
                          <a:sym typeface="Raleway"/>
                        </a:rPr>
                        <a:t>Computation and precision faults</a:t>
                      </a:r>
                      <a:endParaRPr sz="1400" u="none" cap="none" strike="noStrike">
                        <a:solidFill>
                          <a:srgbClr val="621B40"/>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latin typeface="EB Garamond"/>
                          <a:ea typeface="EB Garamond"/>
                          <a:cs typeface="EB Garamond"/>
                          <a:sym typeface="EB Garamond"/>
                        </a:rPr>
                        <a:t>The implementation of a formula is wrong or does not compute the result to the degree of precision that is required</a:t>
                      </a:r>
                      <a:endParaRPr sz="1400" u="none" cap="none" strike="noStrike">
                        <a:solidFill>
                          <a:schemeClr val="dk2"/>
                        </a:solidFill>
                        <a:latin typeface="EB Garamond"/>
                        <a:ea typeface="EB Garamond"/>
                        <a:cs typeface="EB Garamond"/>
                        <a:sym typeface="EB Garamond"/>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r>
              <a:tr h="3935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621B40"/>
                          </a:solidFill>
                          <a:latin typeface="Raleway"/>
                          <a:ea typeface="Raleway"/>
                          <a:cs typeface="Raleway"/>
                          <a:sym typeface="Raleway"/>
                        </a:rPr>
                        <a:t>Documentation faults</a:t>
                      </a:r>
                      <a:endParaRPr sz="1400" u="none" cap="none" strike="noStrike">
                        <a:solidFill>
                          <a:srgbClr val="621B40"/>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latin typeface="EB Garamond"/>
                          <a:ea typeface="EB Garamond"/>
                          <a:cs typeface="EB Garamond"/>
                          <a:sym typeface="EB Garamond"/>
                        </a:rPr>
                        <a:t>The documentation does not match what the program actually does</a:t>
                      </a:r>
                      <a:endParaRPr sz="1400" u="none" cap="none" strike="noStrike">
                        <a:solidFill>
                          <a:schemeClr val="dk2"/>
                        </a:solidFill>
                        <a:latin typeface="EB Garamond"/>
                        <a:ea typeface="EB Garamond"/>
                        <a:cs typeface="EB Garamond"/>
                        <a:sym typeface="EB Garamond"/>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r>
              <a:tr h="3975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621B40"/>
                          </a:solidFill>
                          <a:latin typeface="Raleway"/>
                          <a:ea typeface="Raleway"/>
                          <a:cs typeface="Raleway"/>
                          <a:sym typeface="Raleway"/>
                        </a:rPr>
                        <a:t>Stress or overload faults</a:t>
                      </a:r>
                      <a:endParaRPr sz="1400" u="none" cap="none" strike="noStrike">
                        <a:solidFill>
                          <a:srgbClr val="621B40"/>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latin typeface="EB Garamond"/>
                          <a:ea typeface="EB Garamond"/>
                          <a:cs typeface="EB Garamond"/>
                          <a:sym typeface="EB Garamond"/>
                        </a:rPr>
                        <a:t>Data structures (such as queues, arrays, etc.) are filled past their specified capacity</a:t>
                      </a:r>
                      <a:endParaRPr sz="1400" u="none" cap="none" strike="noStrike">
                        <a:solidFill>
                          <a:schemeClr val="dk2"/>
                        </a:solidFill>
                        <a:latin typeface="EB Garamond"/>
                        <a:ea typeface="EB Garamond"/>
                        <a:cs typeface="EB Garamond"/>
                        <a:sym typeface="EB Garamond"/>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r>
              <a:tr h="6055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621B40"/>
                          </a:solidFill>
                          <a:latin typeface="Raleway"/>
                          <a:ea typeface="Raleway"/>
                          <a:cs typeface="Raleway"/>
                          <a:sym typeface="Raleway"/>
                        </a:rPr>
                        <a:t>Capacity or boundary faults</a:t>
                      </a:r>
                      <a:endParaRPr sz="1400" u="none" cap="none" strike="noStrike">
                        <a:solidFill>
                          <a:srgbClr val="621B40"/>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latin typeface="EB Garamond"/>
                          <a:ea typeface="EB Garamond"/>
                          <a:cs typeface="EB Garamond"/>
                          <a:sym typeface="EB Garamond"/>
                        </a:rPr>
                        <a:t>The system’s performance becomes unacceptable as system activity reaches its specified limit</a:t>
                      </a:r>
                      <a:endParaRPr sz="1400" u="none" cap="none" strike="noStrike">
                        <a:solidFill>
                          <a:schemeClr val="dk2"/>
                        </a:solidFill>
                        <a:latin typeface="EB Garamond"/>
                        <a:ea typeface="EB Garamond"/>
                        <a:cs typeface="EB Garamond"/>
                        <a:sym typeface="EB Garamond"/>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r>
              <a:tr h="6055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621B40"/>
                          </a:solidFill>
                          <a:latin typeface="Raleway"/>
                          <a:ea typeface="Raleway"/>
                          <a:cs typeface="Raleway"/>
                          <a:sym typeface="Raleway"/>
                        </a:rPr>
                        <a:t>Timing and coordination faults</a:t>
                      </a:r>
                      <a:endParaRPr sz="1400" u="none" cap="none" strike="noStrike">
                        <a:solidFill>
                          <a:srgbClr val="621B40"/>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latin typeface="EB Garamond"/>
                          <a:ea typeface="EB Garamond"/>
                          <a:cs typeface="EB Garamond"/>
                          <a:sym typeface="EB Garamond"/>
                        </a:rPr>
                        <a:t>The code that coordinates events is inadequate. This can occur in both concurrent and sequential code</a:t>
                      </a:r>
                      <a:endParaRPr sz="1400" u="none" cap="none" strike="noStrike">
                        <a:solidFill>
                          <a:schemeClr val="dk2"/>
                        </a:solidFill>
                        <a:latin typeface="EB Garamond"/>
                        <a:ea typeface="EB Garamond"/>
                        <a:cs typeface="EB Garamond"/>
                        <a:sym typeface="EB Garamond"/>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r>
              <a:tr h="6055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621B40"/>
                          </a:solidFill>
                          <a:latin typeface="Raleway"/>
                          <a:ea typeface="Raleway"/>
                          <a:cs typeface="Raleway"/>
                          <a:sym typeface="Raleway"/>
                        </a:rPr>
                        <a:t>Throughput or performance faults</a:t>
                      </a:r>
                      <a:endParaRPr sz="1400" u="none" cap="none" strike="noStrike">
                        <a:solidFill>
                          <a:srgbClr val="621B40"/>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latin typeface="EB Garamond"/>
                          <a:ea typeface="EB Garamond"/>
                          <a:cs typeface="EB Garamond"/>
                          <a:sym typeface="EB Garamond"/>
                        </a:rPr>
                        <a:t>The system does not perform at the speed prescribed by the requirements</a:t>
                      </a:r>
                      <a:endParaRPr sz="1400" u="none" cap="none" strike="noStrike">
                        <a:solidFill>
                          <a:schemeClr val="dk2"/>
                        </a:solidFill>
                        <a:latin typeface="EB Garamond"/>
                        <a:ea typeface="EB Garamond"/>
                        <a:cs typeface="EB Garamond"/>
                        <a:sym typeface="EB Garamond"/>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r>
              <a:tr h="6055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621B40"/>
                          </a:solidFill>
                          <a:latin typeface="Raleway"/>
                          <a:ea typeface="Raleway"/>
                          <a:cs typeface="Raleway"/>
                          <a:sym typeface="Raleway"/>
                        </a:rPr>
                        <a:t>Recovery faults</a:t>
                      </a:r>
                      <a:endParaRPr sz="1400" u="none" cap="none" strike="noStrike">
                        <a:solidFill>
                          <a:srgbClr val="621B40"/>
                        </a:solidFill>
                        <a:latin typeface="Raleway"/>
                        <a:ea typeface="Raleway"/>
                        <a:cs typeface="Raleway"/>
                        <a:sym typeface="Raleway"/>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2"/>
                          </a:solidFill>
                          <a:latin typeface="EB Garamond"/>
                          <a:ea typeface="EB Garamond"/>
                          <a:cs typeface="EB Garamond"/>
                          <a:sym typeface="EB Garamond"/>
                        </a:rPr>
                        <a:t>When a failure is encountered, the system does not behave as the designer expects or as the customer requires</a:t>
                      </a:r>
                      <a:endParaRPr sz="1400" u="none" cap="none" strike="noStrike">
                        <a:solidFill>
                          <a:schemeClr val="dk2"/>
                        </a:solidFill>
                        <a:latin typeface="EB Garamond"/>
                        <a:ea typeface="EB Garamond"/>
                        <a:cs typeface="EB Garamond"/>
                        <a:sym typeface="EB Garamond"/>
                      </a:endParaRPr>
                    </a:p>
                  </a:txBody>
                  <a:tcPr marT="91425" marB="91425" marR="91425" marL="91425">
                    <a:lnL cap="flat" cmpd="sng" w="9525">
                      <a:solidFill>
                        <a:srgbClr val="621B40"/>
                      </a:solidFill>
                      <a:prstDash val="solid"/>
                      <a:round/>
                      <a:headEnd len="sm" w="sm" type="none"/>
                      <a:tailEnd len="sm" w="sm" type="none"/>
                    </a:lnL>
                    <a:lnR cap="flat" cmpd="sng" w="9525">
                      <a:solidFill>
                        <a:srgbClr val="621B40"/>
                      </a:solidFill>
                      <a:prstDash val="solid"/>
                      <a:round/>
                      <a:headEnd len="sm" w="sm" type="none"/>
                      <a:tailEnd len="sm" w="sm" type="none"/>
                    </a:lnR>
                    <a:lnT cap="flat" cmpd="sng" w="9525">
                      <a:solidFill>
                        <a:srgbClr val="621B40"/>
                      </a:solidFill>
                      <a:prstDash val="solid"/>
                      <a:round/>
                      <a:headEnd len="sm" w="sm" type="none"/>
                      <a:tailEnd len="sm" w="sm" type="none"/>
                    </a:lnT>
                    <a:lnB cap="flat" cmpd="sng" w="9525">
                      <a:solidFill>
                        <a:srgbClr val="621B40"/>
                      </a:solidFill>
                      <a:prstDash val="solid"/>
                      <a:round/>
                      <a:headEnd len="sm" w="sm" type="none"/>
                      <a:tailEnd len="sm" w="sm" type="none"/>
                    </a:lnB>
                    <a:solidFill>
                      <a:srgbClr val="FFFFFF"/>
                    </a:solidFill>
                  </a:tcPr>
                </a:tc>
              </a:tr>
            </a:tbl>
          </a:graphicData>
        </a:graphic>
      </p:graphicFrame>
      <p:sp>
        <p:nvSpPr>
          <p:cNvPr id="208" name="Google Shape;208;p32"/>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214" name="Google Shape;214;p33"/>
          <p:cNvSpPr txBox="1"/>
          <p:nvPr>
            <p:ph idx="1" type="subTitle"/>
          </p:nvPr>
        </p:nvSpPr>
        <p:spPr>
          <a:xfrm>
            <a:off x="270000" y="1080000"/>
            <a:ext cx="8604000" cy="3793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i="1" lang="en-GB"/>
              <a:t>Testing cannot prove the absence of errors</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220" name="Google Shape;220;p34"/>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So, why bother?</a:t>
            </a:r>
            <a:endParaRPr/>
          </a:p>
        </p:txBody>
      </p:sp>
      <p:pic>
        <p:nvPicPr>
          <p:cNvPr id="221" name="Google Shape;221;p34"/>
          <p:cNvPicPr preferRelativeResize="0"/>
          <p:nvPr/>
        </p:nvPicPr>
        <p:blipFill>
          <a:blip r:embed="rId3">
            <a:alphaModFix/>
          </a:blip>
          <a:stretch>
            <a:fillRect/>
          </a:stretch>
        </p:blipFill>
        <p:spPr>
          <a:xfrm>
            <a:off x="356450" y="1078650"/>
            <a:ext cx="3793500" cy="3793500"/>
          </a:xfrm>
          <a:prstGeom prst="rect">
            <a:avLst/>
          </a:prstGeom>
          <a:noFill/>
          <a:ln>
            <a:noFill/>
          </a:ln>
        </p:spPr>
      </p:pic>
      <p:pic>
        <p:nvPicPr>
          <p:cNvPr descr="Software Defined Everything - Benefit for All: Myth or ..." id="222" name="Google Shape;222;p34"/>
          <p:cNvPicPr preferRelativeResize="0"/>
          <p:nvPr/>
        </p:nvPicPr>
        <p:blipFill rotWithShape="1">
          <a:blip r:embed="rId4">
            <a:alphaModFix/>
          </a:blip>
          <a:srcRect b="0" l="0" r="0" t="0"/>
          <a:stretch/>
        </p:blipFill>
        <p:spPr>
          <a:xfrm>
            <a:off x="4745643" y="1078650"/>
            <a:ext cx="3972009" cy="379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idx="2" type="body"/>
          </p:nvPr>
        </p:nvSpPr>
        <p:spPr>
          <a:xfrm>
            <a:off x="4590000" y="1080000"/>
            <a:ext cx="4284000" cy="379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Reading suggestions</a:t>
            </a:r>
            <a:endParaRPr/>
          </a:p>
        </p:txBody>
      </p:sp>
      <p:sp>
        <p:nvSpPr>
          <p:cNvPr id="228" name="Google Shape;228;p35"/>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Prevention vs Detection</a:t>
            </a:r>
            <a:endParaRPr/>
          </a:p>
        </p:txBody>
      </p:sp>
      <p:sp>
        <p:nvSpPr>
          <p:cNvPr id="229" name="Google Shape;229;p35"/>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230" name="Google Shape;230;p35"/>
          <p:cNvSpPr txBox="1"/>
          <p:nvPr>
            <p:ph idx="1" type="body"/>
          </p:nvPr>
        </p:nvSpPr>
        <p:spPr>
          <a:xfrm>
            <a:off x="270025" y="1080000"/>
            <a:ext cx="4032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Reduce probability of faults</a:t>
            </a:r>
            <a:endParaRPr/>
          </a:p>
          <a:p>
            <a:pPr indent="-342900" lvl="1" marL="914400" rtl="0" algn="l">
              <a:spcBef>
                <a:spcPts val="0"/>
              </a:spcBef>
              <a:spcAft>
                <a:spcPts val="0"/>
              </a:spcAft>
              <a:buSzPts val="1800"/>
              <a:buChar char="○"/>
            </a:pPr>
            <a:r>
              <a:rPr lang="en-GB"/>
              <a:t>Software engineering techniques</a:t>
            </a:r>
            <a:endParaRPr/>
          </a:p>
          <a:p>
            <a:pPr indent="-342900" lvl="1" marL="914400" rtl="0" algn="l">
              <a:spcBef>
                <a:spcPts val="0"/>
              </a:spcBef>
              <a:spcAft>
                <a:spcPts val="0"/>
              </a:spcAft>
              <a:buSzPts val="1800"/>
              <a:buChar char="○"/>
            </a:pPr>
            <a:r>
              <a:rPr lang="en-GB"/>
              <a:t>e</a:t>
            </a:r>
            <a:r>
              <a:rPr lang="en-GB"/>
              <a:t>ncapsulation</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Improve chances of detection</a:t>
            </a:r>
            <a:endParaRPr/>
          </a:p>
          <a:p>
            <a:pPr indent="-342900" lvl="1" marL="914400" rtl="0" algn="l">
              <a:spcBef>
                <a:spcPts val="0"/>
              </a:spcBef>
              <a:spcAft>
                <a:spcPts val="0"/>
              </a:spcAft>
              <a:buSzPts val="1800"/>
              <a:buChar char="○"/>
            </a:pPr>
            <a:r>
              <a:rPr lang="en-GB"/>
              <a:t>Modularisation and documentation</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Develop techniques for detection</a:t>
            </a:r>
            <a:endParaRPr/>
          </a:p>
          <a:p>
            <a:pPr indent="-342900" lvl="1" marL="914400" rtl="0" algn="l">
              <a:spcBef>
                <a:spcPts val="0"/>
              </a:spcBef>
              <a:spcAft>
                <a:spcPts val="0"/>
              </a:spcAft>
              <a:buSzPts val="1800"/>
              <a:buChar char="○"/>
            </a:pPr>
            <a:r>
              <a:rPr lang="en-GB"/>
              <a:t>Compiler not always helpful</a:t>
            </a:r>
            <a:endParaRPr/>
          </a:p>
        </p:txBody>
      </p:sp>
      <p:pic>
        <p:nvPicPr>
          <p:cNvPr id="231" name="Google Shape;231;p35"/>
          <p:cNvPicPr preferRelativeResize="0"/>
          <p:nvPr/>
        </p:nvPicPr>
        <p:blipFill>
          <a:blip r:embed="rId3">
            <a:alphaModFix/>
          </a:blip>
          <a:stretch>
            <a:fillRect/>
          </a:stretch>
        </p:blipFill>
        <p:spPr>
          <a:xfrm>
            <a:off x="4403900" y="1752400"/>
            <a:ext cx="2253441" cy="2968474"/>
          </a:xfrm>
          <a:prstGeom prst="rect">
            <a:avLst/>
          </a:prstGeom>
          <a:noFill/>
          <a:ln>
            <a:noFill/>
          </a:ln>
        </p:spPr>
      </p:pic>
      <p:pic>
        <p:nvPicPr>
          <p:cNvPr id="232" name="Google Shape;232;p35"/>
          <p:cNvPicPr preferRelativeResize="0"/>
          <p:nvPr/>
        </p:nvPicPr>
        <p:blipFill>
          <a:blip r:embed="rId4">
            <a:alphaModFix/>
          </a:blip>
          <a:stretch>
            <a:fillRect/>
          </a:stretch>
        </p:blipFill>
        <p:spPr>
          <a:xfrm>
            <a:off x="6771657" y="1752402"/>
            <a:ext cx="2102343" cy="29684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238" name="Google Shape;238;p36"/>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is Testing?</a:t>
            </a:r>
            <a:endParaRPr/>
          </a:p>
        </p:txBody>
      </p:sp>
      <p:sp>
        <p:nvSpPr>
          <p:cNvPr id="239" name="Google Shape;239;p36"/>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a:t>Testing is the process of finding and understanding problems in your systems and software</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Looking for</a:t>
            </a:r>
            <a:endParaRPr/>
          </a:p>
          <a:p>
            <a:pPr indent="-342900" lvl="1" marL="914400" rtl="0" algn="l">
              <a:spcBef>
                <a:spcPts val="0"/>
              </a:spcBef>
              <a:spcAft>
                <a:spcPts val="0"/>
              </a:spcAft>
              <a:buSzPts val="1800"/>
              <a:buChar char="○"/>
            </a:pPr>
            <a:r>
              <a:rPr lang="en-GB"/>
              <a:t>Existence</a:t>
            </a:r>
            <a:r>
              <a:rPr lang="en-GB"/>
              <a:t> of errors</a:t>
            </a:r>
            <a:endParaRPr/>
          </a:p>
          <a:p>
            <a:pPr indent="-342900" lvl="1" marL="914400" rtl="0" algn="l">
              <a:spcBef>
                <a:spcPts val="0"/>
              </a:spcBef>
              <a:spcAft>
                <a:spcPts val="0"/>
              </a:spcAft>
              <a:buSzPts val="1800"/>
              <a:buChar char="○"/>
            </a:pPr>
            <a:r>
              <a:rPr lang="en-GB"/>
              <a:t>Source of errors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Debugging</a:t>
            </a:r>
            <a:endParaRPr/>
          </a:p>
          <a:p>
            <a:pPr indent="-355600" lvl="0" marL="457200" rtl="0" algn="l">
              <a:spcBef>
                <a:spcPts val="0"/>
              </a:spcBef>
              <a:spcAft>
                <a:spcPts val="0"/>
              </a:spcAft>
              <a:buSzPts val="2000"/>
              <a:buChar char="●"/>
            </a:pPr>
            <a:r>
              <a:rPr lang="en-GB"/>
              <a:t>Looking for the source of the error (the fault)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r>
              <a:rPr i="1" lang="en-GB"/>
              <a:t>Error manifestation can happen at some distance from its source (fault)</a:t>
            </a:r>
            <a:r>
              <a:rPr lang="en-GB"/>
              <a:t>”</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Software Testing is a huge area</a:t>
            </a:r>
            <a:endParaRPr/>
          </a:p>
        </p:txBody>
      </p:sp>
      <p:sp>
        <p:nvSpPr>
          <p:cNvPr id="245" name="Google Shape;245;p37"/>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246" name="Google Shape;246;p37"/>
          <p:cNvSpPr txBox="1"/>
          <p:nvPr>
            <p:ph idx="1" type="body"/>
          </p:nvPr>
        </p:nvSpPr>
        <p:spPr>
          <a:xfrm>
            <a:off x="270025" y="1080000"/>
            <a:ext cx="4032000" cy="3793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a:solidFill>
                  <a:schemeClr val="dk1"/>
                </a:solidFill>
              </a:rPr>
              <a:t>Some examples of topics</a:t>
            </a:r>
            <a:endParaRPr>
              <a:solidFill>
                <a:schemeClr val="dk1"/>
              </a:solidFill>
            </a:endParaRPr>
          </a:p>
          <a:p>
            <a:pPr indent="-355600" lvl="0" marL="457200" rtl="0" algn="l">
              <a:spcBef>
                <a:spcPts val="0"/>
              </a:spcBef>
              <a:spcAft>
                <a:spcPts val="0"/>
              </a:spcAft>
              <a:buClr>
                <a:schemeClr val="dk1"/>
              </a:buClr>
              <a:buSzPts val="2000"/>
              <a:buChar char="●"/>
            </a:pPr>
            <a:r>
              <a:rPr lang="en-GB">
                <a:solidFill>
                  <a:schemeClr val="dk1"/>
                </a:solidFill>
              </a:rPr>
              <a:t>Reviews of specifications and user-stories</a:t>
            </a:r>
            <a:endParaRPr>
              <a:solidFill>
                <a:schemeClr val="dk1"/>
              </a:solidFill>
            </a:endParaRPr>
          </a:p>
          <a:p>
            <a:pPr indent="-355600" lvl="0" marL="457200" rtl="0" algn="l">
              <a:spcBef>
                <a:spcPts val="0"/>
              </a:spcBef>
              <a:spcAft>
                <a:spcPts val="0"/>
              </a:spcAft>
              <a:buClr>
                <a:schemeClr val="dk1"/>
              </a:buClr>
              <a:buSzPts val="2000"/>
              <a:buChar char="●"/>
            </a:pPr>
            <a:r>
              <a:rPr lang="en-GB">
                <a:solidFill>
                  <a:schemeClr val="dk1"/>
                </a:solidFill>
              </a:rPr>
              <a:t>Debugging, Code reviews</a:t>
            </a:r>
            <a:endParaRPr>
              <a:solidFill>
                <a:schemeClr val="dk1"/>
              </a:solidFill>
            </a:endParaRPr>
          </a:p>
          <a:p>
            <a:pPr indent="-355600" lvl="0" marL="457200" rtl="0" algn="l">
              <a:spcBef>
                <a:spcPts val="0"/>
              </a:spcBef>
              <a:spcAft>
                <a:spcPts val="0"/>
              </a:spcAft>
              <a:buClr>
                <a:schemeClr val="dk1"/>
              </a:buClr>
              <a:buSzPts val="2000"/>
              <a:buChar char="●"/>
            </a:pPr>
            <a:r>
              <a:rPr lang="en-GB">
                <a:solidFill>
                  <a:schemeClr val="dk1"/>
                </a:solidFill>
              </a:rPr>
              <a:t>Unit, integration, system</a:t>
            </a:r>
            <a:endParaRPr>
              <a:solidFill>
                <a:schemeClr val="dk1"/>
              </a:solidFill>
            </a:endParaRPr>
          </a:p>
          <a:p>
            <a:pPr indent="-355600" lvl="0" marL="457200" rtl="0" algn="l">
              <a:spcBef>
                <a:spcPts val="0"/>
              </a:spcBef>
              <a:spcAft>
                <a:spcPts val="0"/>
              </a:spcAft>
              <a:buClr>
                <a:schemeClr val="dk1"/>
              </a:buClr>
              <a:buSzPts val="2000"/>
              <a:buChar char="●"/>
            </a:pPr>
            <a:r>
              <a:rPr lang="en-GB">
                <a:solidFill>
                  <a:schemeClr val="dk1"/>
                </a:solidFill>
              </a:rPr>
              <a:t>Acceptance, installation, alpha/beta, regression, performance</a:t>
            </a:r>
            <a:endParaRPr>
              <a:solidFill>
                <a:schemeClr val="dk1"/>
              </a:solidFill>
            </a:endParaRPr>
          </a:p>
          <a:p>
            <a:pPr indent="-355600" lvl="0" marL="457200" rtl="0" algn="l">
              <a:spcBef>
                <a:spcPts val="0"/>
              </a:spcBef>
              <a:spcAft>
                <a:spcPts val="0"/>
              </a:spcAft>
              <a:buClr>
                <a:schemeClr val="dk1"/>
              </a:buClr>
              <a:buSzPts val="2000"/>
              <a:buChar char="●"/>
            </a:pPr>
            <a:r>
              <a:rPr lang="en-GB">
                <a:solidFill>
                  <a:schemeClr val="dk1"/>
                </a:solidFill>
              </a:rPr>
              <a:t>User-interface testing</a:t>
            </a:r>
            <a:endParaRPr>
              <a:solidFill>
                <a:schemeClr val="dk1"/>
              </a:solidFill>
            </a:endParaRPr>
          </a:p>
          <a:p>
            <a:pPr indent="-355600" lvl="0" marL="457200" rtl="0" algn="l">
              <a:spcBef>
                <a:spcPts val="0"/>
              </a:spcBef>
              <a:spcAft>
                <a:spcPts val="0"/>
              </a:spcAft>
              <a:buClr>
                <a:schemeClr val="dk1"/>
              </a:buClr>
              <a:buSzPts val="2000"/>
              <a:buChar char="●"/>
            </a:pPr>
            <a:r>
              <a:rPr lang="en-GB">
                <a:solidFill>
                  <a:schemeClr val="dk1"/>
                </a:solidFill>
              </a:rPr>
              <a:t>…</a:t>
            </a:r>
            <a:endParaRPr>
              <a:solidFill>
                <a:schemeClr val="dk1"/>
              </a:solidFill>
            </a:endParaRPr>
          </a:p>
          <a:p>
            <a:pPr indent="0" lvl="0" marL="0" rtl="0" algn="l">
              <a:spcBef>
                <a:spcPts val="0"/>
              </a:spcBef>
              <a:spcAft>
                <a:spcPts val="0"/>
              </a:spcAft>
              <a:buNone/>
            </a:pPr>
            <a:r>
              <a:t/>
            </a:r>
            <a:endParaRPr/>
          </a:p>
        </p:txBody>
      </p:sp>
      <p:pic>
        <p:nvPicPr>
          <p:cNvPr id="247" name="Google Shape;247;p37"/>
          <p:cNvPicPr preferRelativeResize="0"/>
          <p:nvPr/>
        </p:nvPicPr>
        <p:blipFill>
          <a:blip r:embed="rId3">
            <a:alphaModFix/>
          </a:blip>
          <a:stretch>
            <a:fillRect/>
          </a:stretch>
        </p:blipFill>
        <p:spPr>
          <a:xfrm>
            <a:off x="4590009" y="1080000"/>
            <a:ext cx="3736015" cy="3793501"/>
          </a:xfrm>
          <a:prstGeom prst="rect">
            <a:avLst/>
          </a:prstGeom>
          <a:noFill/>
          <a:ln>
            <a:noFill/>
          </a:ln>
        </p:spPr>
      </p:pic>
      <p:pic>
        <p:nvPicPr>
          <p:cNvPr id="248" name="Google Shape;248;p37"/>
          <p:cNvPicPr preferRelativeResize="0"/>
          <p:nvPr/>
        </p:nvPicPr>
        <p:blipFill>
          <a:blip r:embed="rId4">
            <a:alphaModFix/>
          </a:blip>
          <a:stretch>
            <a:fillRect/>
          </a:stretch>
        </p:blipFill>
        <p:spPr>
          <a:xfrm>
            <a:off x="6623350" y="3601900"/>
            <a:ext cx="2250651" cy="109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Automation</a:t>
            </a:r>
            <a:endParaRPr/>
          </a:p>
        </p:txBody>
      </p:sp>
      <p:sp>
        <p:nvSpPr>
          <p:cNvPr id="254" name="Google Shape;254;p38"/>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255" name="Google Shape;255;p38"/>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Manually testing your software can be effective but it is difficult to accurately reproduce both</a:t>
            </a:r>
            <a:endParaRPr/>
          </a:p>
          <a:p>
            <a:pPr indent="-342900" lvl="1" marL="914400" rtl="0" algn="l">
              <a:spcBef>
                <a:spcPts val="0"/>
              </a:spcBef>
              <a:spcAft>
                <a:spcPts val="0"/>
              </a:spcAft>
              <a:buSzPts val="1800"/>
              <a:buChar char="○"/>
            </a:pPr>
            <a:r>
              <a:rPr lang="en-GB"/>
              <a:t>Your tests</a:t>
            </a:r>
            <a:endParaRPr/>
          </a:p>
          <a:p>
            <a:pPr indent="-342900" lvl="1" marL="914400" rtl="0" algn="l">
              <a:spcBef>
                <a:spcPts val="0"/>
              </a:spcBef>
              <a:spcAft>
                <a:spcPts val="0"/>
              </a:spcAft>
              <a:buSzPts val="1800"/>
              <a:buChar char="○"/>
            </a:pPr>
            <a:r>
              <a:rPr lang="en-GB"/>
              <a:t>The effects that they have throughout the system</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Char char="●"/>
            </a:pPr>
            <a:r>
              <a:rPr lang="en-GB"/>
              <a:t>If you can automate your tests then you can</a:t>
            </a:r>
            <a:endParaRPr/>
          </a:p>
          <a:p>
            <a:pPr indent="-342900" lvl="1" marL="914400" rtl="0" algn="l">
              <a:spcBef>
                <a:spcPts val="0"/>
              </a:spcBef>
              <a:spcAft>
                <a:spcPts val="0"/>
              </a:spcAft>
              <a:buSzPts val="1800"/>
              <a:buChar char="○"/>
            </a:pPr>
            <a:r>
              <a:rPr lang="en-GB"/>
              <a:t>Run them repeatedly without additional effort</a:t>
            </a:r>
            <a:endParaRPr/>
          </a:p>
          <a:p>
            <a:pPr indent="-342900" lvl="1" marL="914400" rtl="0" algn="l">
              <a:spcBef>
                <a:spcPts val="0"/>
              </a:spcBef>
              <a:spcAft>
                <a:spcPts val="0"/>
              </a:spcAft>
              <a:buSzPts val="1800"/>
              <a:buChar char="○"/>
            </a:pPr>
            <a:r>
              <a:rPr lang="en-GB"/>
              <a:t>Run them quickly at no cost</a:t>
            </a:r>
            <a:endParaRPr/>
          </a:p>
          <a:p>
            <a:pPr indent="-342900" lvl="1" marL="914400" rtl="0" algn="l">
              <a:spcBef>
                <a:spcPts val="0"/>
              </a:spcBef>
              <a:spcAft>
                <a:spcPts val="0"/>
              </a:spcAft>
              <a:buSzPts val="1800"/>
              <a:buChar char="○"/>
            </a:pPr>
            <a:r>
              <a:rPr lang="en-GB"/>
              <a:t>Make them be part of your build process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Regressions</a:t>
            </a:r>
            <a:endParaRPr/>
          </a:p>
        </p:txBody>
      </p:sp>
      <p:sp>
        <p:nvSpPr>
          <p:cNvPr id="261" name="Google Shape;261;p39"/>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262" name="Google Shape;262;p39"/>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As you develop your software you make changes that can impact existing production versions</a:t>
            </a:r>
            <a:endParaRPr/>
          </a:p>
          <a:p>
            <a:pPr indent="-342900" lvl="1" marL="914400" rtl="0" algn="l">
              <a:spcBef>
                <a:spcPts val="0"/>
              </a:spcBef>
              <a:spcAft>
                <a:spcPts val="0"/>
              </a:spcAft>
              <a:buSzPts val="1800"/>
              <a:buChar char="○"/>
            </a:pPr>
            <a:r>
              <a:rPr lang="en-GB"/>
              <a:t>New features are added</a:t>
            </a:r>
            <a:endParaRPr/>
          </a:p>
          <a:p>
            <a:pPr indent="-342900" lvl="1" marL="914400" rtl="0" algn="l">
              <a:spcBef>
                <a:spcPts val="0"/>
              </a:spcBef>
              <a:spcAft>
                <a:spcPts val="0"/>
              </a:spcAft>
              <a:buSzPts val="1800"/>
              <a:buChar char="○"/>
            </a:pPr>
            <a:r>
              <a:rPr lang="en-GB"/>
              <a:t>Existing code is modified</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Remember there is a lot of non-determinism in modern distributed software</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Regression testing is the process of running tests that are known to pass against the new version of the software</a:t>
            </a:r>
            <a:endParaRPr/>
          </a:p>
          <a:p>
            <a:pPr indent="-342900" lvl="1" marL="914400" rtl="0" algn="l">
              <a:spcBef>
                <a:spcPts val="0"/>
              </a:spcBef>
              <a:spcAft>
                <a:spcPts val="0"/>
              </a:spcAft>
              <a:buSzPts val="1800"/>
              <a:buChar char="○"/>
            </a:pPr>
            <a:r>
              <a:rPr lang="en-GB"/>
              <a:t>Did you break anything that was previously working?</a:t>
            </a:r>
            <a:endParaRPr/>
          </a:p>
          <a:p>
            <a:pPr indent="-342900" lvl="1" marL="914400" rtl="0" algn="l">
              <a:spcBef>
                <a:spcPts val="0"/>
              </a:spcBef>
              <a:spcAft>
                <a:spcPts val="0"/>
              </a:spcAft>
              <a:buSzPts val="1800"/>
              <a:buChar char="○"/>
            </a:pPr>
            <a:r>
              <a:rPr lang="en-GB"/>
              <a:t>Does the software work on new devices and platforms?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Plan</a:t>
            </a:r>
            <a:endParaRPr/>
          </a:p>
        </p:txBody>
      </p:sp>
      <p:sp>
        <p:nvSpPr>
          <p:cNvPr id="115" name="Google Shape;115;p22"/>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116" name="Google Shape;116;p22"/>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Revisiting software </a:t>
            </a:r>
            <a:r>
              <a:rPr lang="en-GB"/>
              <a:t>testing</a:t>
            </a:r>
            <a:endParaRPr/>
          </a:p>
          <a:p>
            <a:pPr indent="-355600" lvl="0" marL="457200" rtl="0" algn="l">
              <a:spcBef>
                <a:spcPts val="0"/>
              </a:spcBef>
              <a:spcAft>
                <a:spcPts val="0"/>
              </a:spcAft>
              <a:buSzPts val="2000"/>
              <a:buChar char="●"/>
            </a:pPr>
            <a:r>
              <a:rPr lang="en-GB"/>
              <a:t>The role of Debugging</a:t>
            </a:r>
            <a:endParaRPr/>
          </a:p>
          <a:p>
            <a:pPr indent="-355600" lvl="0" marL="457200" rtl="0" algn="l">
              <a:spcBef>
                <a:spcPts val="0"/>
              </a:spcBef>
              <a:spcAft>
                <a:spcPts val="0"/>
              </a:spcAft>
              <a:buSzPts val="2000"/>
              <a:buChar char="●"/>
            </a:pPr>
            <a:r>
              <a:rPr lang="en-GB"/>
              <a:t>Unit testing</a:t>
            </a:r>
            <a:endParaRPr/>
          </a:p>
          <a:p>
            <a:pPr indent="-355600" lvl="0" marL="457200" rtl="0" algn="l">
              <a:spcBef>
                <a:spcPts val="0"/>
              </a:spcBef>
              <a:spcAft>
                <a:spcPts val="0"/>
              </a:spcAft>
              <a:buSzPts val="2000"/>
              <a:buChar char="●"/>
            </a:pPr>
            <a:r>
              <a:rPr lang="en-GB"/>
              <a:t>Testing APIs with Postman</a:t>
            </a:r>
            <a:endParaRPr/>
          </a:p>
          <a:p>
            <a:pPr indent="-355600" lvl="0" marL="457200" rtl="0" algn="l">
              <a:spcBef>
                <a:spcPts val="0"/>
              </a:spcBef>
              <a:spcAft>
                <a:spcPts val="0"/>
              </a:spcAft>
              <a:buSzPts val="2000"/>
              <a:buChar char="●"/>
            </a:pPr>
            <a:r>
              <a:rPr lang="en-GB"/>
              <a:t>Testing the user interface using Selenium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GB"/>
              <a:t>Debugging</a:t>
            </a:r>
            <a:endParaRPr/>
          </a:p>
        </p:txBody>
      </p:sp>
      <p:sp>
        <p:nvSpPr>
          <p:cNvPr id="268" name="Google Shape;268;p40"/>
          <p:cNvSpPr txBox="1"/>
          <p:nvPr>
            <p:ph idx="12" type="sldNum"/>
          </p:nvPr>
        </p:nvSpPr>
        <p:spPr>
          <a:xfrm>
            <a:off x="8497999" y="4688759"/>
            <a:ext cx="548700" cy="393600"/>
          </a:xfrm>
          <a:prstGeom prst="rect">
            <a:avLst/>
          </a:prstGeom>
        </p:spPr>
        <p:txBody>
          <a:bodyPr anchorCtr="0" anchor="ctr"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idx="1" type="subTitle"/>
          </p:nvPr>
        </p:nvSpPr>
        <p:spPr>
          <a:xfrm>
            <a:off x="270000" y="1080000"/>
            <a:ext cx="8604000" cy="37935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GB" sz="2000">
                <a:solidFill>
                  <a:schemeClr val="dk1"/>
                </a:solidFill>
              </a:rPr>
              <a:t>“</a:t>
            </a:r>
            <a:r>
              <a:rPr i="1" lang="en-GB" sz="2000">
                <a:solidFill>
                  <a:schemeClr val="dk1"/>
                </a:solidFill>
              </a:rPr>
              <a:t>Error manifestation can happen at some distance from its source (fault)</a:t>
            </a:r>
            <a:r>
              <a:rPr lang="en-GB" sz="2000">
                <a:solidFill>
                  <a:schemeClr val="dk1"/>
                </a:solidFill>
              </a:rPr>
              <a:t>”</a:t>
            </a:r>
            <a:endParaRPr/>
          </a:p>
        </p:txBody>
      </p:sp>
      <p:sp>
        <p:nvSpPr>
          <p:cNvPr id="274" name="Google Shape;274;p41"/>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pic>
        <p:nvPicPr>
          <p:cNvPr id="275" name="Google Shape;275;p41"/>
          <p:cNvPicPr preferRelativeResize="0"/>
          <p:nvPr/>
        </p:nvPicPr>
        <p:blipFill>
          <a:blip r:embed="rId3">
            <a:alphaModFix/>
          </a:blip>
          <a:stretch>
            <a:fillRect/>
          </a:stretch>
        </p:blipFill>
        <p:spPr>
          <a:xfrm>
            <a:off x="1952625" y="2156225"/>
            <a:ext cx="5238750" cy="2400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Is this really testing?</a:t>
            </a:r>
            <a:endParaRPr/>
          </a:p>
        </p:txBody>
      </p:sp>
      <p:sp>
        <p:nvSpPr>
          <p:cNvPr id="281" name="Google Shape;281;p42"/>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solidFill>
                  <a:srgbClr val="000000"/>
                </a:solidFill>
              </a:rPr>
              <a:t>‹#›</a:t>
            </a:fld>
            <a:endParaRPr>
              <a:solidFill>
                <a:srgbClr val="000000"/>
              </a:solidFill>
            </a:endParaRPr>
          </a:p>
        </p:txBody>
      </p:sp>
      <p:sp>
        <p:nvSpPr>
          <p:cNvPr id="282" name="Google Shape;282;p42"/>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Debugging helps you to</a:t>
            </a:r>
            <a:endParaRPr/>
          </a:p>
          <a:p>
            <a:pPr indent="-342900" lvl="1" marL="914400" rtl="0" algn="l">
              <a:spcBef>
                <a:spcPts val="0"/>
              </a:spcBef>
              <a:spcAft>
                <a:spcPts val="0"/>
              </a:spcAft>
              <a:buSzPts val="1800"/>
              <a:buChar char="○"/>
            </a:pPr>
            <a:r>
              <a:rPr lang="en-GB"/>
              <a:t>Find problems in your code</a:t>
            </a:r>
            <a:endParaRPr/>
          </a:p>
          <a:p>
            <a:pPr indent="-342900" lvl="1" marL="914400" rtl="0" algn="l">
              <a:spcBef>
                <a:spcPts val="0"/>
              </a:spcBef>
              <a:spcAft>
                <a:spcPts val="0"/>
              </a:spcAft>
              <a:buSzPts val="1800"/>
              <a:buChar char="○"/>
            </a:pPr>
            <a:r>
              <a:rPr lang="en-GB"/>
              <a:t>Understand your code</a:t>
            </a:r>
            <a:endParaRPr/>
          </a:p>
          <a:p>
            <a:pPr indent="-342900" lvl="1" marL="914400" rtl="0" algn="l">
              <a:spcBef>
                <a:spcPts val="0"/>
              </a:spcBef>
              <a:spcAft>
                <a:spcPts val="0"/>
              </a:spcAft>
              <a:buSzPts val="1800"/>
              <a:buChar char="○"/>
            </a:pPr>
            <a:r>
              <a:rPr lang="en-GB"/>
              <a:t>Get to know other people's code</a:t>
            </a:r>
            <a:endParaRPr/>
          </a:p>
          <a:p>
            <a:pPr indent="-311150" lvl="2" marL="1371600" rtl="0" algn="l">
              <a:spcBef>
                <a:spcPts val="0"/>
              </a:spcBef>
              <a:spcAft>
                <a:spcPts val="0"/>
              </a:spcAft>
              <a:buSzPts val="1300"/>
              <a:buChar char="■"/>
            </a:pPr>
            <a:r>
              <a:rPr lang="en-GB"/>
              <a:t>You'll make calls into code that your colleagues wrote</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Char char="●"/>
            </a:pPr>
            <a:r>
              <a:rPr lang="en-GB"/>
              <a:t>When debugging, you'll be</a:t>
            </a:r>
            <a:endParaRPr/>
          </a:p>
          <a:p>
            <a:pPr indent="-342900" lvl="1" marL="914400" rtl="0" algn="l">
              <a:spcBef>
                <a:spcPts val="0"/>
              </a:spcBef>
              <a:spcAft>
                <a:spcPts val="0"/>
              </a:spcAft>
              <a:buSzPts val="1800"/>
              <a:buChar char="○"/>
            </a:pPr>
            <a:r>
              <a:rPr lang="en-GB"/>
              <a:t>Testing whether the code works properly</a:t>
            </a:r>
            <a:endParaRPr/>
          </a:p>
          <a:p>
            <a:pPr indent="-342900" lvl="1" marL="914400" rtl="0" algn="l">
              <a:spcBef>
                <a:spcPts val="0"/>
              </a:spcBef>
              <a:spcAft>
                <a:spcPts val="0"/>
              </a:spcAft>
              <a:buSzPts val="1800"/>
              <a:buChar char="○"/>
            </a:pPr>
            <a:r>
              <a:rPr lang="en-GB"/>
              <a:t>Finding problems before you deploy</a:t>
            </a:r>
            <a:endParaRPr/>
          </a:p>
          <a:p>
            <a:pPr indent="-342900" lvl="1" marL="914400" rtl="0" algn="l">
              <a:spcBef>
                <a:spcPts val="0"/>
              </a:spcBef>
              <a:spcAft>
                <a:spcPts val="0"/>
              </a:spcAft>
              <a:buSzPts val="1800"/>
              <a:buChar char="○"/>
            </a:pPr>
            <a:r>
              <a:rPr lang="en-GB"/>
              <a:t>Looking for ways to refactor and improve your code</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Debugging Techniques</a:t>
            </a:r>
            <a:endParaRPr/>
          </a:p>
        </p:txBody>
      </p:sp>
      <p:sp>
        <p:nvSpPr>
          <p:cNvPr id="288" name="Google Shape;288;p43"/>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289" name="Google Shape;289;p43"/>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Print statements and assertions</a:t>
            </a:r>
            <a:endParaRPr/>
          </a:p>
          <a:p>
            <a:pPr indent="-342900" lvl="1" marL="914400" rtl="0" algn="l">
              <a:spcBef>
                <a:spcPts val="0"/>
              </a:spcBef>
              <a:spcAft>
                <a:spcPts val="0"/>
              </a:spcAft>
              <a:buSzPts val="1800"/>
              <a:buChar char="○"/>
            </a:pPr>
            <a:r>
              <a:rPr lang="en-GB"/>
              <a:t>Quick and dirty</a:t>
            </a:r>
            <a:endParaRPr/>
          </a:p>
          <a:p>
            <a:pPr indent="-342900" lvl="1" marL="914400" rtl="0" algn="l">
              <a:spcBef>
                <a:spcPts val="0"/>
              </a:spcBef>
              <a:spcAft>
                <a:spcPts val="0"/>
              </a:spcAft>
              <a:buSzPts val="1800"/>
              <a:buChar char="○"/>
            </a:pPr>
            <a:r>
              <a:rPr lang="en-GB"/>
              <a:t>Low cost</a:t>
            </a:r>
            <a:endParaRPr/>
          </a:p>
          <a:p>
            <a:pPr indent="-342900" lvl="1" marL="914400" rtl="0" algn="l">
              <a:spcBef>
                <a:spcPts val="0"/>
              </a:spcBef>
              <a:spcAft>
                <a:spcPts val="0"/>
              </a:spcAft>
              <a:buSzPts val="1800"/>
              <a:buChar char="○"/>
            </a:pPr>
            <a:r>
              <a:rPr lang="en-GB"/>
              <a:t>Remember not build the final version with assertions switched on!</a:t>
            </a:r>
            <a:endParaRPr/>
          </a:p>
          <a:p>
            <a:pPr indent="-342900" lvl="1" marL="914400" rtl="0" algn="l">
              <a:spcBef>
                <a:spcPts val="0"/>
              </a:spcBef>
              <a:spcAft>
                <a:spcPts val="0"/>
              </a:spcAft>
              <a:buSzPts val="1800"/>
              <a:buChar char="○"/>
            </a:pPr>
            <a:r>
              <a:rPr lang="en-GB"/>
              <a:t>Log frameworks </a:t>
            </a:r>
            <a:r>
              <a:rPr lang="en-GB" u="sng">
                <a:solidFill>
                  <a:schemeClr val="hlink"/>
                </a:solidFill>
                <a:hlinkClick r:id="rId3"/>
              </a:rPr>
              <a:t>practices</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Debuggers</a:t>
            </a:r>
            <a:endParaRPr/>
          </a:p>
          <a:p>
            <a:pPr indent="-342900" lvl="1" marL="914400" rtl="0" algn="l">
              <a:spcBef>
                <a:spcPts val="0"/>
              </a:spcBef>
              <a:spcAft>
                <a:spcPts val="0"/>
              </a:spcAft>
              <a:buSzPts val="1800"/>
              <a:buChar char="○"/>
            </a:pPr>
            <a:r>
              <a:rPr lang="en-GB"/>
              <a:t>Often built into your development environment</a:t>
            </a:r>
            <a:endParaRPr/>
          </a:p>
          <a:p>
            <a:pPr indent="-342900" lvl="1" marL="914400" rtl="0" algn="l">
              <a:spcBef>
                <a:spcPts val="0"/>
              </a:spcBef>
              <a:spcAft>
                <a:spcPts val="0"/>
              </a:spcAft>
              <a:buSzPts val="1800"/>
              <a:buChar char="○"/>
            </a:pPr>
            <a:r>
              <a:rPr lang="en-GB"/>
              <a:t>Let you control the execution of the code</a:t>
            </a:r>
            <a:endParaRPr/>
          </a:p>
          <a:p>
            <a:pPr indent="-311150" lvl="2" marL="1371600" rtl="0" algn="l">
              <a:spcBef>
                <a:spcPts val="0"/>
              </a:spcBef>
              <a:spcAft>
                <a:spcPts val="0"/>
              </a:spcAft>
              <a:buSzPts val="1300"/>
              <a:buChar char="■"/>
            </a:pPr>
            <a:r>
              <a:rPr lang="en-GB"/>
              <a:t>Breakpoints</a:t>
            </a:r>
            <a:endParaRPr/>
          </a:p>
          <a:p>
            <a:pPr indent="-311150" lvl="2" marL="1371600" rtl="0" algn="l">
              <a:spcBef>
                <a:spcPts val="0"/>
              </a:spcBef>
              <a:spcAft>
                <a:spcPts val="0"/>
              </a:spcAft>
              <a:buSzPts val="1300"/>
              <a:buChar char="■"/>
            </a:pPr>
            <a:r>
              <a:rPr lang="en-GB"/>
              <a:t>Watches</a:t>
            </a:r>
            <a:endParaRPr/>
          </a:p>
          <a:p>
            <a:pPr indent="-342900" lvl="1" marL="914400" rtl="0" algn="l">
              <a:spcBef>
                <a:spcPts val="0"/>
              </a:spcBef>
              <a:spcAft>
                <a:spcPts val="0"/>
              </a:spcAft>
              <a:buSzPts val="1800"/>
              <a:buChar char="○"/>
            </a:pPr>
            <a:r>
              <a:rPr lang="en-GB"/>
              <a:t>Let you inspect</a:t>
            </a:r>
            <a:endParaRPr/>
          </a:p>
          <a:p>
            <a:pPr indent="-311150" lvl="2" marL="1371600" rtl="0" algn="l">
              <a:spcBef>
                <a:spcPts val="0"/>
              </a:spcBef>
              <a:spcAft>
                <a:spcPts val="0"/>
              </a:spcAft>
              <a:buSzPts val="1300"/>
              <a:buChar char="■"/>
            </a:pPr>
            <a:r>
              <a:rPr lang="en-GB"/>
              <a:t>Program state (variables)</a:t>
            </a:r>
            <a:endParaRPr/>
          </a:p>
          <a:p>
            <a:pPr indent="-311150" lvl="2" marL="1371600" rtl="0" algn="l">
              <a:spcBef>
                <a:spcPts val="0"/>
              </a:spcBef>
              <a:spcAft>
                <a:spcPts val="0"/>
              </a:spcAft>
              <a:buSzPts val="1300"/>
              <a:buChar char="■"/>
            </a:pPr>
            <a:r>
              <a:rPr lang="en-GB"/>
              <a:t>Stack and call sequence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GB"/>
              <a:t>Unit tests</a:t>
            </a:r>
            <a:endParaRPr/>
          </a:p>
        </p:txBody>
      </p:sp>
      <p:sp>
        <p:nvSpPr>
          <p:cNvPr id="295" name="Google Shape;295;p44"/>
          <p:cNvSpPr txBox="1"/>
          <p:nvPr>
            <p:ph idx="12" type="sldNum"/>
          </p:nvPr>
        </p:nvSpPr>
        <p:spPr>
          <a:xfrm>
            <a:off x="8497999" y="4688759"/>
            <a:ext cx="548700" cy="393600"/>
          </a:xfrm>
          <a:prstGeom prst="rect">
            <a:avLst/>
          </a:prstGeom>
        </p:spPr>
        <p:txBody>
          <a:bodyPr anchorCtr="0" anchor="ctr"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should we test?</a:t>
            </a:r>
            <a:endParaRPr/>
          </a:p>
        </p:txBody>
      </p:sp>
      <p:sp>
        <p:nvSpPr>
          <p:cNvPr id="301" name="Google Shape;301;p45"/>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solidFill>
                  <a:srgbClr val="000000"/>
                </a:solidFill>
              </a:rPr>
              <a:t>‹#›</a:t>
            </a:fld>
            <a:endParaRPr>
              <a:solidFill>
                <a:srgbClr val="000000"/>
              </a:solidFill>
            </a:endParaRPr>
          </a:p>
        </p:txBody>
      </p:sp>
      <p:sp>
        <p:nvSpPr>
          <p:cNvPr id="302" name="Google Shape;302;p45"/>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A “unit” is a software entity/element that works in </a:t>
            </a:r>
            <a:r>
              <a:rPr b="1" lang="en-GB"/>
              <a:t>isolation</a:t>
            </a:r>
            <a:endParaRPr b="1"/>
          </a:p>
          <a:p>
            <a:pPr indent="-342900" lvl="1" marL="914400" rtl="0" algn="l">
              <a:spcBef>
                <a:spcPts val="0"/>
              </a:spcBef>
              <a:spcAft>
                <a:spcPts val="0"/>
              </a:spcAft>
              <a:buSzPts val="1800"/>
              <a:buChar char="○"/>
            </a:pPr>
            <a:r>
              <a:rPr lang="en-GB">
                <a:solidFill>
                  <a:schemeClr val="dk1"/>
                </a:solidFill>
              </a:rPr>
              <a:t>An individual program, function, procedure, method which may belong to a super,  abstract or child class</a:t>
            </a:r>
            <a:endParaRPr>
              <a:solidFill>
                <a:schemeClr val="dk1"/>
              </a:solidFill>
            </a:endParaRPr>
          </a:p>
          <a:p>
            <a:pPr indent="-342900" lvl="1" marL="914400" rtl="0" algn="l">
              <a:spcBef>
                <a:spcPts val="0"/>
              </a:spcBef>
              <a:spcAft>
                <a:spcPts val="0"/>
              </a:spcAft>
              <a:buClr>
                <a:schemeClr val="dk1"/>
              </a:buClr>
              <a:buSzPts val="1800"/>
              <a:buChar char="○"/>
            </a:pPr>
            <a:r>
              <a:rPr lang="en-GB">
                <a:solidFill>
                  <a:schemeClr val="dk1"/>
                </a:solidFill>
              </a:rPr>
              <a:t>A class is a good granularity</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Usually done during development</a:t>
            </a:r>
            <a:endParaRPr/>
          </a:p>
          <a:p>
            <a:pPr indent="-342900" lvl="1" marL="914400" rtl="0" algn="l">
              <a:spcBef>
                <a:spcPts val="0"/>
              </a:spcBef>
              <a:spcAft>
                <a:spcPts val="0"/>
              </a:spcAft>
              <a:buSzPts val="1800"/>
              <a:buChar char="○"/>
            </a:pPr>
            <a:r>
              <a:rPr lang="en-GB"/>
              <a:t>With support of debugging tools</a:t>
            </a:r>
            <a:endParaRPr/>
          </a:p>
          <a:p>
            <a:pPr indent="-342900" lvl="1" marL="914400" rtl="0" algn="l">
              <a:spcBef>
                <a:spcPts val="0"/>
              </a:spcBef>
              <a:spcAft>
                <a:spcPts val="0"/>
              </a:spcAft>
              <a:buSzPts val="1800"/>
              <a:buChar char="○"/>
            </a:pPr>
            <a:r>
              <a:rPr lang="en-GB"/>
              <a:t>Cheaper to fix a defect earlier in the development process</a:t>
            </a:r>
            <a:endParaRPr/>
          </a:p>
          <a:p>
            <a:pPr indent="-342900" lvl="1" marL="914400" rtl="0" algn="l">
              <a:spcBef>
                <a:spcPts val="0"/>
              </a:spcBef>
              <a:spcAft>
                <a:spcPts val="0"/>
              </a:spcAft>
              <a:buSzPts val="1800"/>
              <a:buChar char="○"/>
            </a:pPr>
            <a:r>
              <a:rPr lang="en-GB"/>
              <a:t>Incremental creation of test sets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should we test?</a:t>
            </a:r>
            <a:endParaRPr/>
          </a:p>
        </p:txBody>
      </p:sp>
      <p:sp>
        <p:nvSpPr>
          <p:cNvPr id="308" name="Google Shape;308;p46"/>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09" name="Google Shape;309;p46"/>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AutoNum type="arabicPeriod"/>
            </a:pPr>
            <a:r>
              <a:rPr lang="en-GB"/>
              <a:t>Understand the unit contract</a:t>
            </a:r>
            <a:endParaRPr/>
          </a:p>
          <a:p>
            <a:pPr indent="-342900" lvl="1" marL="914400" rtl="0" algn="l">
              <a:spcBef>
                <a:spcPts val="0"/>
              </a:spcBef>
              <a:spcAft>
                <a:spcPts val="0"/>
              </a:spcAft>
              <a:buSzPts val="1800"/>
              <a:buChar char="○"/>
            </a:pPr>
            <a:r>
              <a:rPr lang="en-GB"/>
              <a:t>What is should be doing</a:t>
            </a:r>
            <a:endParaRPr/>
          </a:p>
          <a:p>
            <a:pPr indent="-355600" lvl="0" marL="457200" rtl="0" algn="l">
              <a:spcBef>
                <a:spcPts val="0"/>
              </a:spcBef>
              <a:spcAft>
                <a:spcPts val="0"/>
              </a:spcAft>
              <a:buSzPts val="2000"/>
              <a:buAutoNum type="arabicPeriod"/>
            </a:pPr>
            <a:r>
              <a:rPr lang="en-GB"/>
              <a:t>Look for violations</a:t>
            </a:r>
            <a:endParaRPr/>
          </a:p>
          <a:p>
            <a:pPr indent="-342900" lvl="1" marL="914400" rtl="0" algn="l">
              <a:spcBef>
                <a:spcPts val="0"/>
              </a:spcBef>
              <a:spcAft>
                <a:spcPts val="0"/>
              </a:spcAft>
              <a:buSzPts val="1800"/>
              <a:buChar char="○"/>
            </a:pPr>
            <a:r>
              <a:rPr lang="en-GB"/>
              <a:t>Positive tests: we expect it will work</a:t>
            </a:r>
            <a:endParaRPr/>
          </a:p>
          <a:p>
            <a:pPr indent="-342900" lvl="1" marL="914400" rtl="0" algn="l">
              <a:spcBef>
                <a:spcPts val="0"/>
              </a:spcBef>
              <a:spcAft>
                <a:spcPts val="0"/>
              </a:spcAft>
              <a:buSzPts val="1800"/>
              <a:buChar char="○"/>
            </a:pPr>
            <a:r>
              <a:rPr lang="en-GB"/>
              <a:t>Negative tests: we expect it will fail</a:t>
            </a:r>
            <a:endParaRPr/>
          </a:p>
          <a:p>
            <a:pPr indent="-311150" lvl="2" marL="1371600" rtl="0" algn="l">
              <a:spcBef>
                <a:spcPts val="0"/>
              </a:spcBef>
              <a:spcAft>
                <a:spcPts val="0"/>
              </a:spcAft>
              <a:buSzPts val="1300"/>
              <a:buChar char="■"/>
            </a:pPr>
            <a:r>
              <a:rPr lang="en-GB"/>
              <a:t>Expecting an exception of error signal/message</a:t>
            </a:r>
            <a:endParaRPr/>
          </a:p>
          <a:p>
            <a:pPr indent="-355600" lvl="0" marL="457200" rtl="0" algn="l">
              <a:spcBef>
                <a:spcPts val="0"/>
              </a:spcBef>
              <a:spcAft>
                <a:spcPts val="0"/>
              </a:spcAft>
              <a:buSzPts val="2000"/>
              <a:buAutoNum type="arabicPeriod"/>
            </a:pPr>
            <a:r>
              <a:rPr lang="en-GB"/>
              <a:t>Test the limits</a:t>
            </a:r>
            <a:endParaRPr/>
          </a:p>
          <a:p>
            <a:pPr indent="-342900" lvl="1" marL="914400" rtl="0" algn="l">
              <a:spcBef>
                <a:spcPts val="0"/>
              </a:spcBef>
              <a:spcAft>
                <a:spcPts val="0"/>
              </a:spcAft>
              <a:buSzPts val="1800"/>
              <a:buChar char="○"/>
            </a:pPr>
            <a:r>
              <a:rPr lang="en-GB"/>
              <a:t>Zero, one, full</a:t>
            </a:r>
            <a:endParaRPr/>
          </a:p>
          <a:p>
            <a:pPr indent="-342900" lvl="1" marL="914400" rtl="0" algn="l">
              <a:spcBef>
                <a:spcPts val="0"/>
              </a:spcBef>
              <a:spcAft>
                <a:spcPts val="0"/>
              </a:spcAft>
              <a:buSzPts val="1800"/>
              <a:buChar char="○"/>
            </a:pPr>
            <a:r>
              <a:rPr lang="en-GB"/>
              <a:t>E.g., search an empty collection</a:t>
            </a:r>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Good software design makes it easier to find and test units of code</a:t>
            </a:r>
            <a:endParaRPr sz="1800">
              <a:solidFill>
                <a:schemeClr val="dk1"/>
              </a:solidFill>
            </a:endParaRPr>
          </a:p>
          <a:p>
            <a:pPr indent="-311150" lvl="1" marL="914400" rtl="0" algn="l">
              <a:spcBef>
                <a:spcPts val="0"/>
              </a:spcBef>
              <a:spcAft>
                <a:spcPts val="0"/>
              </a:spcAft>
              <a:buClr>
                <a:schemeClr val="dk1"/>
              </a:buClr>
              <a:buSzPts val="1300"/>
              <a:buChar char="○"/>
            </a:pPr>
            <a:r>
              <a:rPr lang="en-GB" sz="1600">
                <a:solidFill>
                  <a:schemeClr val="dk1"/>
                </a:solidFill>
              </a:rPr>
              <a:t>SOLID</a:t>
            </a:r>
            <a:endParaRPr sz="1600">
              <a:solidFill>
                <a:schemeClr val="dk1"/>
              </a:solidFill>
            </a:endParaRPr>
          </a:p>
          <a:p>
            <a:pPr indent="-311150" lvl="1" marL="914400" rtl="0" algn="l">
              <a:spcBef>
                <a:spcPts val="0"/>
              </a:spcBef>
              <a:spcAft>
                <a:spcPts val="0"/>
              </a:spcAft>
              <a:buClr>
                <a:schemeClr val="dk1"/>
              </a:buClr>
              <a:buSzPts val="1300"/>
              <a:buChar char="○"/>
            </a:pPr>
            <a:r>
              <a:rPr lang="en-GB" sz="1600">
                <a:solidFill>
                  <a:schemeClr val="dk1"/>
                </a:solidFill>
              </a:rPr>
              <a:t>GRASP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GRASP</a:t>
            </a:r>
            <a:endParaRPr/>
          </a:p>
        </p:txBody>
      </p:sp>
      <p:sp>
        <p:nvSpPr>
          <p:cNvPr id="315" name="Google Shape;315;p47"/>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16" name="Google Shape;316;p47"/>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a:t>General Responsibility Assignment Software Patterns </a:t>
            </a:r>
            <a:endParaRPr/>
          </a:p>
          <a:p>
            <a:pPr indent="-355600" lvl="0" marL="457200" rtl="0" algn="l">
              <a:spcBef>
                <a:spcPts val="0"/>
              </a:spcBef>
              <a:spcAft>
                <a:spcPts val="0"/>
              </a:spcAft>
              <a:buSzPts val="2000"/>
              <a:buChar char="●"/>
            </a:pPr>
            <a:r>
              <a:rPr lang="en-GB"/>
              <a:t>Guidelines for assigning responsibility to classes and objects</a:t>
            </a:r>
            <a:endParaRPr/>
          </a:p>
          <a:p>
            <a:pPr indent="-355600" lvl="0" marL="457200" rtl="0" algn="l">
              <a:spcBef>
                <a:spcPts val="0"/>
              </a:spcBef>
              <a:spcAft>
                <a:spcPts val="0"/>
              </a:spcAft>
              <a:buSzPts val="2000"/>
              <a:buChar char="●"/>
            </a:pPr>
            <a:r>
              <a:rPr lang="en-GB"/>
              <a:t>Includes patterns for</a:t>
            </a:r>
            <a:endParaRPr/>
          </a:p>
          <a:p>
            <a:pPr indent="-342900" lvl="1" marL="914400" rtl="0" algn="l">
              <a:spcBef>
                <a:spcPts val="0"/>
              </a:spcBef>
              <a:spcAft>
                <a:spcPts val="0"/>
              </a:spcAft>
              <a:buSzPts val="1800"/>
              <a:buChar char="○"/>
            </a:pPr>
            <a:r>
              <a:rPr lang="en-GB"/>
              <a:t>Receiving and handling system events (controllers)</a:t>
            </a:r>
            <a:endParaRPr/>
          </a:p>
          <a:p>
            <a:pPr indent="-342900" lvl="1" marL="914400" rtl="0" algn="l">
              <a:spcBef>
                <a:spcPts val="0"/>
              </a:spcBef>
              <a:spcAft>
                <a:spcPts val="0"/>
              </a:spcAft>
              <a:buSzPts val="1800"/>
              <a:buChar char="○"/>
            </a:pPr>
            <a:r>
              <a:rPr lang="en-GB"/>
              <a:t>The creation of objects (factories, builders etc.)</a:t>
            </a:r>
            <a:endParaRPr/>
          </a:p>
          <a:p>
            <a:pPr indent="-342900" lvl="1" marL="914400" rtl="0" algn="l">
              <a:spcBef>
                <a:spcPts val="0"/>
              </a:spcBef>
              <a:spcAft>
                <a:spcPts val="0"/>
              </a:spcAft>
              <a:buSzPts val="1800"/>
              <a:buChar char="○"/>
            </a:pPr>
            <a:r>
              <a:rPr lang="en-GB"/>
              <a:t>Highly cohesive classes</a:t>
            </a:r>
            <a:endParaRPr/>
          </a:p>
          <a:p>
            <a:pPr indent="-342900" lvl="1" marL="914400" rtl="0" algn="l">
              <a:spcBef>
                <a:spcPts val="0"/>
              </a:spcBef>
              <a:spcAft>
                <a:spcPts val="0"/>
              </a:spcAft>
              <a:buSzPts val="1800"/>
              <a:buChar char="○"/>
            </a:pPr>
            <a:r>
              <a:rPr lang="en-GB"/>
              <a:t>Low coupling between classes</a:t>
            </a:r>
            <a:endParaRPr/>
          </a:p>
          <a:p>
            <a:pPr indent="-342900" lvl="1" marL="914400" rtl="0" algn="l">
              <a:spcBef>
                <a:spcPts val="0"/>
              </a:spcBef>
              <a:spcAft>
                <a:spcPts val="0"/>
              </a:spcAft>
              <a:buSzPts val="1800"/>
              <a:buChar char="○"/>
            </a:pPr>
            <a:r>
              <a:rPr lang="en-GB"/>
              <a:t>Delegation of responsibilities</a:t>
            </a:r>
            <a:endParaRPr/>
          </a:p>
          <a:p>
            <a:pPr indent="-342900" lvl="1" marL="914400" rtl="0" algn="l">
              <a:spcBef>
                <a:spcPts val="0"/>
              </a:spcBef>
              <a:spcAft>
                <a:spcPts val="0"/>
              </a:spcAft>
              <a:buSzPts val="1800"/>
              <a:buChar char="○"/>
            </a:pPr>
            <a:r>
              <a:rPr lang="en-GB"/>
              <a:t>Protecting type variants through interfaces and polymorphism</a:t>
            </a:r>
            <a:endParaRPr/>
          </a:p>
          <a:p>
            <a:pPr indent="-342900" lvl="1" marL="914400" rtl="0" algn="l">
              <a:spcBef>
                <a:spcPts val="0"/>
              </a:spcBef>
              <a:spcAft>
                <a:spcPts val="0"/>
              </a:spcAft>
              <a:buSzPts val="1800"/>
              <a:buChar char="○"/>
            </a:pPr>
            <a:r>
              <a:rPr lang="en-GB"/>
              <a:t>The use of reusable services to connect and support domain objects</a:t>
            </a:r>
            <a:endParaRPr/>
          </a:p>
          <a:p>
            <a:pPr indent="-342900" lvl="1" marL="914400" rtl="0" algn="l">
              <a:spcBef>
                <a:spcPts val="0"/>
              </a:spcBef>
              <a:spcAft>
                <a:spcPts val="0"/>
              </a:spcAft>
              <a:buSzPts val="1800"/>
              <a:buChar char="○"/>
            </a:pPr>
            <a:r>
              <a:rPr lang="en-GB"/>
              <a:t>Using indirection to reduce coupling (eg controllers in MVC)</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SOLID</a:t>
            </a:r>
            <a:endParaRPr/>
          </a:p>
        </p:txBody>
      </p:sp>
      <p:sp>
        <p:nvSpPr>
          <p:cNvPr id="322" name="Google Shape;322;p48"/>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23" name="Google Shape;323;p48"/>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Single responsibility</a:t>
            </a:r>
            <a:endParaRPr/>
          </a:p>
          <a:p>
            <a:pPr indent="-342900" lvl="1" marL="914400" rtl="0" algn="l">
              <a:spcBef>
                <a:spcPts val="0"/>
              </a:spcBef>
              <a:spcAft>
                <a:spcPts val="0"/>
              </a:spcAft>
              <a:buSzPts val="1800"/>
              <a:buChar char="○"/>
            </a:pPr>
            <a:r>
              <a:rPr lang="en-GB"/>
              <a:t>A class should have only a single responsibility</a:t>
            </a:r>
            <a:endParaRPr/>
          </a:p>
          <a:p>
            <a:pPr indent="-355600" lvl="0" marL="457200" rtl="0" algn="l">
              <a:spcBef>
                <a:spcPts val="0"/>
              </a:spcBef>
              <a:spcAft>
                <a:spcPts val="0"/>
              </a:spcAft>
              <a:buSzPts val="2000"/>
              <a:buChar char="●"/>
            </a:pPr>
            <a:r>
              <a:rPr lang="en-GB"/>
              <a:t>Open/closed principle</a:t>
            </a:r>
            <a:endParaRPr/>
          </a:p>
          <a:p>
            <a:pPr indent="-342900" lvl="1" marL="914400" rtl="0" algn="l">
              <a:spcBef>
                <a:spcPts val="0"/>
              </a:spcBef>
              <a:spcAft>
                <a:spcPts val="0"/>
              </a:spcAft>
              <a:buSzPts val="1800"/>
              <a:buChar char="○"/>
            </a:pPr>
            <a:r>
              <a:rPr lang="en-GB"/>
              <a:t>Software entities should be open for extension, but closed for modification</a:t>
            </a:r>
            <a:endParaRPr/>
          </a:p>
          <a:p>
            <a:pPr indent="-355600" lvl="0" marL="457200" rtl="0" algn="l">
              <a:spcBef>
                <a:spcPts val="0"/>
              </a:spcBef>
              <a:spcAft>
                <a:spcPts val="0"/>
              </a:spcAft>
              <a:buSzPts val="2000"/>
              <a:buChar char="●"/>
            </a:pPr>
            <a:r>
              <a:rPr lang="en-GB"/>
              <a:t>Liskov substitution principle</a:t>
            </a:r>
            <a:endParaRPr/>
          </a:p>
          <a:p>
            <a:pPr indent="-342900" lvl="1" marL="914400" rtl="0" algn="l">
              <a:spcBef>
                <a:spcPts val="0"/>
              </a:spcBef>
              <a:spcAft>
                <a:spcPts val="0"/>
              </a:spcAft>
              <a:buSzPts val="1800"/>
              <a:buChar char="○"/>
            </a:pPr>
            <a:r>
              <a:rPr lang="en-GB"/>
              <a:t>Objects in a program should be replaceable with instances of their subtypes without altering the correctness of that program</a:t>
            </a:r>
            <a:endParaRPr/>
          </a:p>
          <a:p>
            <a:pPr indent="-355600" lvl="0" marL="457200" rtl="0" algn="l">
              <a:spcBef>
                <a:spcPts val="0"/>
              </a:spcBef>
              <a:spcAft>
                <a:spcPts val="0"/>
              </a:spcAft>
              <a:buSzPts val="2000"/>
              <a:buChar char="●"/>
            </a:pPr>
            <a:r>
              <a:rPr lang="en-GB"/>
              <a:t>Interface segregation</a:t>
            </a:r>
            <a:endParaRPr/>
          </a:p>
          <a:p>
            <a:pPr indent="-342900" lvl="1" marL="914400" rtl="0" algn="l">
              <a:spcBef>
                <a:spcPts val="0"/>
              </a:spcBef>
              <a:spcAft>
                <a:spcPts val="0"/>
              </a:spcAft>
              <a:buSzPts val="1800"/>
              <a:buChar char="○"/>
            </a:pPr>
            <a:r>
              <a:rPr lang="en-GB"/>
              <a:t>Many client-specific interfaces are better than one general-purpose interface</a:t>
            </a:r>
            <a:endParaRPr/>
          </a:p>
          <a:p>
            <a:pPr indent="-355600" lvl="0" marL="457200" rtl="0" algn="l">
              <a:spcBef>
                <a:spcPts val="0"/>
              </a:spcBef>
              <a:spcAft>
                <a:spcPts val="0"/>
              </a:spcAft>
              <a:buSzPts val="2000"/>
              <a:buChar char="●"/>
            </a:pPr>
            <a:r>
              <a:rPr lang="en-GB"/>
              <a:t>Dependency inversion principle</a:t>
            </a:r>
            <a:endParaRPr/>
          </a:p>
          <a:p>
            <a:pPr indent="-342900" lvl="1" marL="914400" rtl="0" algn="l">
              <a:spcBef>
                <a:spcPts val="0"/>
              </a:spcBef>
              <a:spcAft>
                <a:spcPts val="0"/>
              </a:spcAft>
              <a:buSzPts val="1800"/>
              <a:buChar char="○"/>
            </a:pPr>
            <a:r>
              <a:rPr lang="en-GB"/>
              <a:t>Depend upon abstractions, not concrete implementations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Using a framework</a:t>
            </a:r>
            <a:endParaRPr/>
          </a:p>
        </p:txBody>
      </p:sp>
      <p:sp>
        <p:nvSpPr>
          <p:cNvPr id="329" name="Google Shape;329;p49"/>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30" name="Google Shape;330;p49"/>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There are lots of frameworks that support unit testing</a:t>
            </a:r>
            <a:endParaRPr/>
          </a:p>
          <a:p>
            <a:pPr indent="-342900" lvl="1" marL="914400" rtl="0" algn="l">
              <a:spcBef>
                <a:spcPts val="0"/>
              </a:spcBef>
              <a:spcAft>
                <a:spcPts val="0"/>
              </a:spcAft>
              <a:buSzPts val="1800"/>
              <a:buChar char="○"/>
            </a:pPr>
            <a:r>
              <a:rPr lang="en-GB"/>
              <a:t>As ever with node there are lots of NPM packages</a:t>
            </a:r>
            <a:endParaRPr/>
          </a:p>
          <a:p>
            <a:pPr indent="-355600" lvl="0" marL="457200" rtl="0" algn="l">
              <a:spcBef>
                <a:spcPts val="0"/>
              </a:spcBef>
              <a:spcAft>
                <a:spcPts val="0"/>
              </a:spcAft>
              <a:buSzPts val="2000"/>
              <a:buChar char="●"/>
            </a:pPr>
            <a:r>
              <a:rPr lang="en-GB"/>
              <a:t>Perhaps the leader of the node pack is </a:t>
            </a:r>
            <a:r>
              <a:rPr lang="en-GB" u="sng">
                <a:solidFill>
                  <a:schemeClr val="hlink"/>
                </a:solidFill>
                <a:hlinkClick r:id="rId3"/>
              </a:rPr>
              <a:t>Mocha</a:t>
            </a:r>
            <a:r>
              <a:rPr lang="en-GB"/>
              <a:t> </a:t>
            </a:r>
            <a:endParaRPr/>
          </a:p>
          <a:p>
            <a:pPr indent="-342900" lvl="1" marL="914400" rtl="0" algn="l">
              <a:spcBef>
                <a:spcPts val="0"/>
              </a:spcBef>
              <a:spcAft>
                <a:spcPts val="0"/>
              </a:spcAft>
              <a:buSzPts val="1800"/>
              <a:buChar char="○"/>
            </a:pPr>
            <a:r>
              <a:rPr lang="en-GB"/>
              <a:t>A feature-rich node package</a:t>
            </a:r>
            <a:endParaRPr/>
          </a:p>
          <a:p>
            <a:pPr indent="-342900" lvl="1" marL="914400" rtl="0" algn="l">
              <a:spcBef>
                <a:spcPts val="0"/>
              </a:spcBef>
              <a:spcAft>
                <a:spcPts val="0"/>
              </a:spcAft>
              <a:buSzPts val="1800"/>
              <a:buChar char="○"/>
            </a:pPr>
            <a:r>
              <a:rPr lang="en-GB"/>
              <a:t>It builds on the idea of assertions</a:t>
            </a:r>
            <a:endParaRPr/>
          </a:p>
          <a:p>
            <a:pPr indent="-342900" lvl="1" marL="914400" rtl="0" algn="l">
              <a:spcBef>
                <a:spcPts val="0"/>
              </a:spcBef>
              <a:spcAft>
                <a:spcPts val="0"/>
              </a:spcAft>
              <a:buSzPts val="1800"/>
              <a:buChar char="○"/>
            </a:pPr>
            <a:r>
              <a:rPr lang="en-GB"/>
              <a:t>Tests are written using descriptive language</a:t>
            </a:r>
            <a:endParaRPr/>
          </a:p>
        </p:txBody>
      </p:sp>
      <p:sp>
        <p:nvSpPr>
          <p:cNvPr id="331" name="Google Shape;331;p49"/>
          <p:cNvSpPr txBox="1"/>
          <p:nvPr/>
        </p:nvSpPr>
        <p:spPr>
          <a:xfrm>
            <a:off x="270000" y="2975400"/>
            <a:ext cx="6069300" cy="1881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assert</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'assert'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describe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'Array'</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describe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'#indexOf()'</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it</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'should return -1 when the value is not present'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assert</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equal</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indexOf</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GB"/>
              <a:t>Testing revisited</a:t>
            </a:r>
            <a:endParaRPr/>
          </a:p>
        </p:txBody>
      </p:sp>
      <p:sp>
        <p:nvSpPr>
          <p:cNvPr id="122" name="Google Shape;122;p23"/>
          <p:cNvSpPr txBox="1"/>
          <p:nvPr>
            <p:ph idx="12" type="sldNum"/>
          </p:nvPr>
        </p:nvSpPr>
        <p:spPr>
          <a:xfrm>
            <a:off x="8497999" y="4688759"/>
            <a:ext cx="548700" cy="393600"/>
          </a:xfrm>
          <a:prstGeom prst="rect">
            <a:avLst/>
          </a:prstGeom>
        </p:spPr>
        <p:txBody>
          <a:bodyPr anchorCtr="0" anchor="ctr"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Mocha</a:t>
            </a:r>
            <a:endParaRPr/>
          </a:p>
        </p:txBody>
      </p:sp>
      <p:sp>
        <p:nvSpPr>
          <p:cNvPr id="337" name="Google Shape;337;p50"/>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38" name="Google Shape;338;p50"/>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Mocha supports a number of different assertion libraries</a:t>
            </a:r>
            <a:endParaRPr/>
          </a:p>
          <a:p>
            <a:pPr indent="-342900" lvl="1" marL="914400" rtl="0" algn="l">
              <a:spcBef>
                <a:spcPts val="0"/>
              </a:spcBef>
              <a:spcAft>
                <a:spcPts val="0"/>
              </a:spcAft>
              <a:buSzPts val="1800"/>
              <a:buChar char="○"/>
            </a:pPr>
            <a:r>
              <a:rPr lang="en-GB"/>
              <a:t>should.js, expect.js, chai, better-assert, unexpected</a:t>
            </a:r>
            <a:endParaRPr/>
          </a:p>
          <a:p>
            <a:pPr indent="-342900" lvl="1" marL="914400" rtl="0" algn="l">
              <a:spcBef>
                <a:spcPts val="0"/>
              </a:spcBef>
              <a:spcAft>
                <a:spcPts val="0"/>
              </a:spcAft>
              <a:buSzPts val="1800"/>
              <a:buChar char="○"/>
            </a:pPr>
            <a:r>
              <a:rPr lang="en-GB"/>
              <a:t>By default it uses JavaScript's built-in assertions</a:t>
            </a:r>
            <a:endParaRPr/>
          </a:p>
          <a:p>
            <a:pPr indent="-355600" lvl="0" marL="457200" rtl="0" algn="l">
              <a:spcBef>
                <a:spcPts val="0"/>
              </a:spcBef>
              <a:spcAft>
                <a:spcPts val="0"/>
              </a:spcAft>
              <a:buSzPts val="2000"/>
              <a:buChar char="●"/>
            </a:pPr>
            <a:r>
              <a:rPr lang="en-GB"/>
              <a:t>The framework is sufficiently flexible that it can also be used in a behaviour-driven development style</a:t>
            </a:r>
            <a:endParaRPr/>
          </a:p>
          <a:p>
            <a:pPr indent="-355600" lvl="0" marL="457200" rtl="0" algn="l">
              <a:spcBef>
                <a:spcPts val="0"/>
              </a:spcBef>
              <a:spcAft>
                <a:spcPts val="0"/>
              </a:spcAft>
              <a:buSzPts val="2000"/>
              <a:buChar char="●"/>
            </a:pPr>
            <a:r>
              <a:rPr lang="en-GB"/>
              <a:t>When testing asynchronous code </a:t>
            </a:r>
            <a:endParaRPr/>
          </a:p>
          <a:p>
            <a:pPr indent="-342900" lvl="1" marL="914400" rtl="0" algn="l">
              <a:spcBef>
                <a:spcPts val="0"/>
              </a:spcBef>
              <a:spcAft>
                <a:spcPts val="0"/>
              </a:spcAft>
              <a:buSzPts val="1800"/>
              <a:buChar char="○"/>
            </a:pPr>
            <a:r>
              <a:rPr lang="en-GB"/>
              <a:t>Execute the tests</a:t>
            </a:r>
            <a:endParaRPr/>
          </a:p>
          <a:p>
            <a:pPr indent="-342900" lvl="1" marL="914400" rtl="0" algn="l">
              <a:spcBef>
                <a:spcPts val="0"/>
              </a:spcBef>
              <a:spcAft>
                <a:spcPts val="0"/>
              </a:spcAft>
              <a:buSzPts val="1800"/>
              <a:buChar char="○"/>
            </a:pPr>
            <a:r>
              <a:rPr lang="en-GB"/>
              <a:t>Invoke the callback after the tests complete</a:t>
            </a:r>
            <a:endParaRPr/>
          </a:p>
          <a:p>
            <a:pPr indent="-342900" lvl="1" marL="914400" rtl="0" algn="l">
              <a:spcBef>
                <a:spcPts val="0"/>
              </a:spcBef>
              <a:spcAft>
                <a:spcPts val="0"/>
              </a:spcAft>
              <a:buSzPts val="1800"/>
              <a:buChar char="○"/>
            </a:pPr>
            <a:r>
              <a:rPr lang="en-GB"/>
              <a:t>Mocha will wait until the callback returns before completing the test</a:t>
            </a:r>
            <a:endParaRPr/>
          </a:p>
          <a:p>
            <a:pPr indent="0" lvl="0" marL="0" rtl="0" algn="l">
              <a:spcBef>
                <a:spcPts val="0"/>
              </a:spcBef>
              <a:spcAft>
                <a:spcPts val="0"/>
              </a:spcAft>
              <a:buNone/>
            </a:pPr>
            <a:r>
              <a:t/>
            </a:r>
            <a:endParaRPr/>
          </a:p>
        </p:txBody>
      </p:sp>
      <p:sp>
        <p:nvSpPr>
          <p:cNvPr id="339" name="Google Shape;339;p50"/>
          <p:cNvSpPr/>
          <p:nvPr/>
        </p:nvSpPr>
        <p:spPr>
          <a:xfrm rot="-715123">
            <a:off x="2944475" y="3952450"/>
            <a:ext cx="3255050" cy="571500"/>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We’ll explore it in the </a:t>
            </a:r>
            <a:r>
              <a:rPr lang="en-GB"/>
              <a:t>tutorial</a:t>
            </a:r>
            <a:r>
              <a:rPr lang="en-GB"/>
              <a:t> session!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GB"/>
              <a:t>Testing API calls</a:t>
            </a:r>
            <a:endParaRPr/>
          </a:p>
        </p:txBody>
      </p:sp>
      <p:sp>
        <p:nvSpPr>
          <p:cNvPr id="345" name="Google Shape;345;p51"/>
          <p:cNvSpPr txBox="1"/>
          <p:nvPr>
            <p:ph idx="12" type="sldNum"/>
          </p:nvPr>
        </p:nvSpPr>
        <p:spPr>
          <a:xfrm>
            <a:off x="8497999" y="4688759"/>
            <a:ext cx="548700" cy="393600"/>
          </a:xfrm>
          <a:prstGeom prst="rect">
            <a:avLst/>
          </a:prstGeom>
        </p:spPr>
        <p:txBody>
          <a:bodyPr anchorCtr="0" anchor="ctr"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2"/>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Why do this?</a:t>
            </a:r>
            <a:endParaRPr/>
          </a:p>
        </p:txBody>
      </p:sp>
      <p:sp>
        <p:nvSpPr>
          <p:cNvPr id="351" name="Google Shape;351;p52"/>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solidFill>
                  <a:srgbClr val="000000"/>
                </a:solidFill>
              </a:rPr>
              <a:t>‹#›</a:t>
            </a:fld>
            <a:endParaRPr>
              <a:solidFill>
                <a:srgbClr val="000000"/>
              </a:solidFill>
            </a:endParaRPr>
          </a:p>
        </p:txBody>
      </p:sp>
      <p:sp>
        <p:nvSpPr>
          <p:cNvPr id="352" name="Google Shape;352;p52"/>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You know your API works because</a:t>
            </a:r>
            <a:endParaRPr/>
          </a:p>
          <a:p>
            <a:pPr indent="-342900" lvl="1" marL="914400" rtl="0" algn="l">
              <a:spcBef>
                <a:spcPts val="0"/>
              </a:spcBef>
              <a:spcAft>
                <a:spcPts val="0"/>
              </a:spcAft>
              <a:buSzPts val="1800"/>
              <a:buChar char="○"/>
            </a:pPr>
            <a:r>
              <a:rPr lang="en-GB"/>
              <a:t>Your clients work</a:t>
            </a:r>
            <a:endParaRPr/>
          </a:p>
          <a:p>
            <a:pPr indent="-342900" lvl="1" marL="914400" rtl="0" algn="l">
              <a:spcBef>
                <a:spcPts val="0"/>
              </a:spcBef>
              <a:spcAft>
                <a:spcPts val="0"/>
              </a:spcAft>
              <a:buSzPts val="1800"/>
              <a:buChar char="○"/>
            </a:pPr>
            <a:r>
              <a:rPr lang="en-GB"/>
              <a:t>You can connect</a:t>
            </a:r>
            <a:endParaRPr/>
          </a:p>
          <a:p>
            <a:pPr indent="-342900" lvl="1" marL="914400" rtl="0" algn="l">
              <a:spcBef>
                <a:spcPts val="0"/>
              </a:spcBef>
              <a:spcAft>
                <a:spcPts val="0"/>
              </a:spcAft>
              <a:buSzPts val="1800"/>
              <a:buChar char="○"/>
            </a:pPr>
            <a:r>
              <a:rPr lang="en-GB"/>
              <a:t>The URLs “make sense” to you</a:t>
            </a:r>
            <a:endParaRPr/>
          </a:p>
          <a:p>
            <a:pPr indent="-355600" lvl="0" marL="457200" rtl="0" algn="l">
              <a:spcBef>
                <a:spcPts val="0"/>
              </a:spcBef>
              <a:spcAft>
                <a:spcPts val="0"/>
              </a:spcAft>
              <a:buSzPts val="2000"/>
              <a:buChar char="●"/>
            </a:pPr>
            <a:r>
              <a:rPr lang="en-GB"/>
              <a:t>But what about the edge-cases</a:t>
            </a:r>
            <a:endParaRPr/>
          </a:p>
          <a:p>
            <a:pPr indent="-342900" lvl="1" marL="914400" rtl="0" algn="l">
              <a:spcBef>
                <a:spcPts val="0"/>
              </a:spcBef>
              <a:spcAft>
                <a:spcPts val="0"/>
              </a:spcAft>
              <a:buSzPts val="1800"/>
              <a:buChar char="○"/>
            </a:pPr>
            <a:r>
              <a:rPr lang="en-GB"/>
              <a:t>Payloads</a:t>
            </a:r>
            <a:endParaRPr/>
          </a:p>
          <a:p>
            <a:pPr indent="-342900" lvl="1" marL="914400" rtl="0" algn="l">
              <a:spcBef>
                <a:spcPts val="0"/>
              </a:spcBef>
              <a:spcAft>
                <a:spcPts val="0"/>
              </a:spcAft>
              <a:buSzPts val="1800"/>
              <a:buChar char="○"/>
            </a:pPr>
            <a:r>
              <a:rPr lang="en-GB"/>
              <a:t>Parameters</a:t>
            </a:r>
            <a:endParaRPr/>
          </a:p>
          <a:p>
            <a:pPr indent="-342900" lvl="1" marL="914400" rtl="0" algn="l">
              <a:spcBef>
                <a:spcPts val="0"/>
              </a:spcBef>
              <a:spcAft>
                <a:spcPts val="0"/>
              </a:spcAft>
              <a:buSzPts val="1800"/>
              <a:buChar char="○"/>
            </a:pPr>
            <a:r>
              <a:rPr lang="en-GB"/>
              <a:t>Authentication</a:t>
            </a:r>
            <a:endParaRPr/>
          </a:p>
          <a:p>
            <a:pPr indent="-342900" lvl="1" marL="914400" rtl="0" algn="l">
              <a:spcBef>
                <a:spcPts val="0"/>
              </a:spcBef>
              <a:spcAft>
                <a:spcPts val="0"/>
              </a:spcAft>
              <a:buSzPts val="1800"/>
              <a:buChar char="○"/>
            </a:pPr>
            <a:r>
              <a:rPr lang="en-GB"/>
              <a:t>Sessions</a:t>
            </a:r>
            <a:endParaRPr/>
          </a:p>
          <a:p>
            <a:pPr indent="-355600" lvl="0" marL="457200" rtl="0" algn="l">
              <a:spcBef>
                <a:spcPts val="0"/>
              </a:spcBef>
              <a:spcAft>
                <a:spcPts val="0"/>
              </a:spcAft>
              <a:buSzPts val="2000"/>
              <a:buChar char="●"/>
            </a:pPr>
            <a:r>
              <a:rPr lang="en-GB"/>
              <a:t>The API is a mass of potential vulnerabilities</a:t>
            </a:r>
            <a:endParaRPr/>
          </a:p>
          <a:p>
            <a:pPr indent="-342900" lvl="1" marL="914400" rtl="0" algn="l">
              <a:spcBef>
                <a:spcPts val="0"/>
              </a:spcBef>
              <a:spcAft>
                <a:spcPts val="0"/>
              </a:spcAft>
              <a:buSzPts val="1800"/>
              <a:buChar char="○"/>
            </a:pPr>
            <a:r>
              <a:rPr lang="en-GB"/>
              <a:t>You need to test it properly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Using Postman</a:t>
            </a:r>
            <a:endParaRPr/>
          </a:p>
        </p:txBody>
      </p:sp>
      <p:sp>
        <p:nvSpPr>
          <p:cNvPr id="358" name="Google Shape;358;p53"/>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59" name="Google Shape;359;p53"/>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Perhaps the easiest way to test a Web API is to use </a:t>
            </a:r>
            <a:r>
              <a:rPr lang="en-GB" u="sng">
                <a:solidFill>
                  <a:schemeClr val="hlink"/>
                </a:solidFill>
                <a:hlinkClick r:id="rId3"/>
              </a:rPr>
              <a:t>Postman</a:t>
            </a:r>
            <a:endParaRPr/>
          </a:p>
          <a:p>
            <a:pPr indent="-355600" lvl="0" marL="457200" rtl="0" algn="l">
              <a:spcBef>
                <a:spcPts val="0"/>
              </a:spcBef>
              <a:spcAft>
                <a:spcPts val="0"/>
              </a:spcAft>
              <a:buSzPts val="2000"/>
              <a:buChar char="●"/>
            </a:pPr>
            <a:r>
              <a:rPr lang="en-GB"/>
              <a:t>It supports all HTTP verbs and payload types</a:t>
            </a:r>
            <a:endParaRPr/>
          </a:p>
          <a:p>
            <a:pPr indent="-355600" lvl="0" marL="457200" rtl="0" algn="l">
              <a:spcBef>
                <a:spcPts val="0"/>
              </a:spcBef>
              <a:spcAft>
                <a:spcPts val="0"/>
              </a:spcAft>
              <a:buSzPts val="2000"/>
              <a:buChar char="●"/>
            </a:pPr>
            <a:r>
              <a:rPr lang="en-GB"/>
              <a:t>Runs on all operating systems</a:t>
            </a:r>
            <a:endParaRPr/>
          </a:p>
          <a:p>
            <a:pPr indent="-355600" lvl="0" marL="457200" rtl="0" algn="l">
              <a:spcBef>
                <a:spcPts val="0"/>
              </a:spcBef>
              <a:spcAft>
                <a:spcPts val="0"/>
              </a:spcAft>
              <a:buSzPts val="2000"/>
              <a:buChar char="●"/>
            </a:pPr>
            <a:r>
              <a:rPr lang="en-GB"/>
              <a:t>Let’s you mock services</a:t>
            </a:r>
            <a:endParaRPr/>
          </a:p>
          <a:p>
            <a:pPr indent="-355600" lvl="0" marL="457200" rtl="0" algn="l">
              <a:spcBef>
                <a:spcPts val="0"/>
              </a:spcBef>
              <a:spcAft>
                <a:spcPts val="0"/>
              </a:spcAft>
              <a:buSzPts val="2000"/>
              <a:buChar char="●"/>
            </a:pPr>
            <a:r>
              <a:rPr lang="en-GB"/>
              <a:t>Produces neatly formatted reports</a:t>
            </a:r>
            <a:endParaRPr/>
          </a:p>
          <a:p>
            <a:pPr indent="-355600" lvl="0" marL="457200" rtl="0" algn="l">
              <a:spcBef>
                <a:spcPts val="0"/>
              </a:spcBef>
              <a:spcAft>
                <a:spcPts val="0"/>
              </a:spcAft>
              <a:buSzPts val="2000"/>
              <a:buChar char="●"/>
            </a:pPr>
            <a:r>
              <a:rPr lang="en-GB"/>
              <a:t>Automates your testing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use it on any Web backend whether it is a coherent API or not</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GB"/>
              <a:t>Driving from the user-interface</a:t>
            </a:r>
            <a:endParaRPr/>
          </a:p>
        </p:txBody>
      </p:sp>
      <p:sp>
        <p:nvSpPr>
          <p:cNvPr id="365" name="Google Shape;365;p54"/>
          <p:cNvSpPr txBox="1"/>
          <p:nvPr>
            <p:ph idx="12" type="sldNum"/>
          </p:nvPr>
        </p:nvSpPr>
        <p:spPr>
          <a:xfrm>
            <a:off x="8497999" y="4688759"/>
            <a:ext cx="548700" cy="393600"/>
          </a:xfrm>
          <a:prstGeom prst="rect">
            <a:avLst/>
          </a:prstGeom>
        </p:spPr>
        <p:txBody>
          <a:bodyPr anchorCtr="0" anchor="ctr"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User experience</a:t>
            </a:r>
            <a:endParaRPr/>
          </a:p>
        </p:txBody>
      </p:sp>
      <p:sp>
        <p:nvSpPr>
          <p:cNvPr id="371" name="Google Shape;371;p55"/>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solidFill>
                  <a:srgbClr val="000000"/>
                </a:solidFill>
              </a:rPr>
              <a:t>‹#›</a:t>
            </a:fld>
            <a:endParaRPr>
              <a:solidFill>
                <a:srgbClr val="000000"/>
              </a:solidFill>
            </a:endParaRPr>
          </a:p>
        </p:txBody>
      </p:sp>
      <p:sp>
        <p:nvSpPr>
          <p:cNvPr id="372" name="Google Shape;372;p55"/>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The user experience is complex</a:t>
            </a:r>
            <a:endParaRPr/>
          </a:p>
          <a:p>
            <a:pPr indent="-355600" lvl="0" marL="457200" rtl="0" algn="l">
              <a:spcBef>
                <a:spcPts val="0"/>
              </a:spcBef>
              <a:spcAft>
                <a:spcPts val="0"/>
              </a:spcAft>
              <a:buSzPts val="2000"/>
              <a:buChar char="●"/>
            </a:pPr>
            <a:r>
              <a:rPr lang="en-GB"/>
              <a:t>It contains at least the following</a:t>
            </a:r>
            <a:endParaRPr/>
          </a:p>
          <a:p>
            <a:pPr indent="-342900" lvl="1" marL="914400" rtl="0" algn="l">
              <a:spcBef>
                <a:spcPts val="0"/>
              </a:spcBef>
              <a:spcAft>
                <a:spcPts val="0"/>
              </a:spcAft>
              <a:buSzPts val="1800"/>
              <a:buChar char="○"/>
            </a:pPr>
            <a:r>
              <a:rPr lang="en-GB"/>
              <a:t>Ease of use</a:t>
            </a:r>
            <a:endParaRPr/>
          </a:p>
          <a:p>
            <a:pPr indent="-342900" lvl="1" marL="914400" rtl="0" algn="l">
              <a:spcBef>
                <a:spcPts val="0"/>
              </a:spcBef>
              <a:spcAft>
                <a:spcPts val="0"/>
              </a:spcAft>
              <a:buSzPts val="1800"/>
              <a:buChar char="○"/>
            </a:pPr>
            <a:r>
              <a:rPr lang="en-GB"/>
              <a:t>Familiarity</a:t>
            </a:r>
            <a:endParaRPr/>
          </a:p>
          <a:p>
            <a:pPr indent="-342900" lvl="1" marL="914400" rtl="0" algn="l">
              <a:spcBef>
                <a:spcPts val="0"/>
              </a:spcBef>
              <a:spcAft>
                <a:spcPts val="0"/>
              </a:spcAft>
              <a:buSzPts val="1800"/>
              <a:buChar char="○"/>
            </a:pPr>
            <a:r>
              <a:rPr lang="en-GB"/>
              <a:t>Responsiveness</a:t>
            </a:r>
            <a:endParaRPr/>
          </a:p>
          <a:p>
            <a:pPr indent="-342900" lvl="1" marL="914400" rtl="0" algn="l">
              <a:spcBef>
                <a:spcPts val="0"/>
              </a:spcBef>
              <a:spcAft>
                <a:spcPts val="0"/>
              </a:spcAft>
              <a:buSzPts val="1800"/>
              <a:buChar char="○"/>
            </a:pPr>
            <a:r>
              <a:rPr lang="en-GB"/>
              <a:t>Accuracy</a:t>
            </a:r>
            <a:endParaRPr/>
          </a:p>
          <a:p>
            <a:pPr indent="-342900" lvl="1" marL="914400" rtl="0" algn="l">
              <a:spcBef>
                <a:spcPts val="0"/>
              </a:spcBef>
              <a:spcAft>
                <a:spcPts val="0"/>
              </a:spcAft>
              <a:buSzPts val="1800"/>
              <a:buChar char="○"/>
            </a:pPr>
            <a:r>
              <a:rPr lang="en-GB"/>
              <a:t>Utility</a:t>
            </a:r>
            <a:endParaRPr/>
          </a:p>
          <a:p>
            <a:pPr indent="-355600" lvl="0" marL="457200" rtl="0" algn="l">
              <a:spcBef>
                <a:spcPts val="0"/>
              </a:spcBef>
              <a:spcAft>
                <a:spcPts val="0"/>
              </a:spcAft>
              <a:buSzPts val="2000"/>
              <a:buChar char="●"/>
            </a:pPr>
            <a:r>
              <a:rPr lang="en-GB"/>
              <a:t>Jesse James Garrett produced a nice chart of a UX stack</a:t>
            </a:r>
            <a:endParaRPr/>
          </a:p>
          <a:p>
            <a:pPr indent="-355600" lvl="0" marL="457200" rtl="0" algn="l">
              <a:spcBef>
                <a:spcPts val="0"/>
              </a:spcBef>
              <a:spcAft>
                <a:spcPts val="0"/>
              </a:spcAft>
              <a:buSzPts val="2000"/>
              <a:buChar char="●"/>
            </a:pPr>
            <a:r>
              <a:rPr lang="en-GB"/>
              <a:t>How do we test something that complicated?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6"/>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Testing the experience</a:t>
            </a:r>
            <a:endParaRPr/>
          </a:p>
        </p:txBody>
      </p:sp>
      <p:sp>
        <p:nvSpPr>
          <p:cNvPr id="378" name="Google Shape;378;p56"/>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79" name="Google Shape;379;p56"/>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Users are asked to complete tasks while one or more of</a:t>
            </a:r>
            <a:endParaRPr/>
          </a:p>
          <a:p>
            <a:pPr indent="-342900" lvl="1" marL="914400" rtl="0" algn="l">
              <a:spcBef>
                <a:spcPts val="0"/>
              </a:spcBef>
              <a:spcAft>
                <a:spcPts val="0"/>
              </a:spcAft>
              <a:buSzPts val="1800"/>
              <a:buChar char="○"/>
            </a:pPr>
            <a:r>
              <a:rPr lang="en-GB"/>
              <a:t>Observed by a researcher</a:t>
            </a:r>
            <a:endParaRPr/>
          </a:p>
          <a:p>
            <a:pPr indent="-342900" lvl="1" marL="914400" rtl="0" algn="l">
              <a:spcBef>
                <a:spcPts val="0"/>
              </a:spcBef>
              <a:spcAft>
                <a:spcPts val="0"/>
              </a:spcAft>
              <a:buSzPts val="1800"/>
              <a:buChar char="○"/>
            </a:pPr>
            <a:r>
              <a:rPr lang="en-GB"/>
              <a:t>Filmed</a:t>
            </a:r>
            <a:endParaRPr/>
          </a:p>
          <a:p>
            <a:pPr indent="-342900" lvl="1" marL="914400" rtl="0" algn="l">
              <a:spcBef>
                <a:spcPts val="0"/>
              </a:spcBef>
              <a:spcAft>
                <a:spcPts val="0"/>
              </a:spcAft>
              <a:buSzPts val="1800"/>
              <a:buChar char="○"/>
            </a:pPr>
            <a:r>
              <a:rPr lang="en-GB"/>
              <a:t>Following a spoken-word protocol</a:t>
            </a:r>
            <a:endParaRPr/>
          </a:p>
          <a:p>
            <a:pPr indent="-342900" lvl="1" marL="914400" rtl="0" algn="l">
              <a:spcBef>
                <a:spcPts val="0"/>
              </a:spcBef>
              <a:spcAft>
                <a:spcPts val="0"/>
              </a:spcAft>
              <a:buSzPts val="1800"/>
              <a:buChar char="○"/>
            </a:pPr>
            <a:r>
              <a:rPr lang="en-GB"/>
              <a:t>Completing a diary</a:t>
            </a:r>
            <a:endParaRPr/>
          </a:p>
          <a:p>
            <a:pPr indent="-342900" lvl="1" marL="914400" rtl="0" algn="l">
              <a:spcBef>
                <a:spcPts val="0"/>
              </a:spcBef>
              <a:spcAft>
                <a:spcPts val="0"/>
              </a:spcAft>
              <a:buSzPts val="1800"/>
              <a:buChar char="○"/>
            </a:pPr>
            <a:r>
              <a:rPr lang="en-GB"/>
              <a:t>Having their interactions recorded</a:t>
            </a:r>
            <a:endParaRPr/>
          </a:p>
          <a:p>
            <a:pPr indent="-355600" lvl="0" marL="457200" rtl="0" algn="l">
              <a:spcBef>
                <a:spcPts val="0"/>
              </a:spcBef>
              <a:spcAft>
                <a:spcPts val="0"/>
              </a:spcAft>
              <a:buSzPts val="2000"/>
              <a:buChar char="●"/>
            </a:pPr>
            <a:r>
              <a:rPr lang="en-GB"/>
              <a:t>Analyse the results to see where they </a:t>
            </a:r>
            <a:endParaRPr/>
          </a:p>
          <a:p>
            <a:pPr indent="-342900" lvl="1" marL="914400" rtl="0" algn="l">
              <a:spcBef>
                <a:spcPts val="0"/>
              </a:spcBef>
              <a:spcAft>
                <a:spcPts val="0"/>
              </a:spcAft>
              <a:buSzPts val="1800"/>
              <a:buChar char="○"/>
            </a:pPr>
            <a:r>
              <a:rPr lang="en-GB"/>
              <a:t>Encounter problems </a:t>
            </a:r>
            <a:endParaRPr/>
          </a:p>
          <a:p>
            <a:pPr indent="-342900" lvl="1" marL="914400" rtl="0" algn="l">
              <a:spcBef>
                <a:spcPts val="0"/>
              </a:spcBef>
              <a:spcAft>
                <a:spcPts val="0"/>
              </a:spcAft>
              <a:buSzPts val="1800"/>
              <a:buChar char="○"/>
            </a:pPr>
            <a:r>
              <a:rPr lang="en-GB"/>
              <a:t>Experience confusion</a:t>
            </a:r>
            <a:endParaRPr/>
          </a:p>
          <a:p>
            <a:pPr indent="-355600" lvl="0" marL="457200" rtl="0" algn="l">
              <a:spcBef>
                <a:spcPts val="0"/>
              </a:spcBef>
              <a:spcAft>
                <a:spcPts val="0"/>
              </a:spcAft>
              <a:buSzPts val="2000"/>
              <a:buChar char="●"/>
            </a:pPr>
            <a:r>
              <a:rPr lang="en-GB"/>
              <a:t>Where more people encounter similar problems recommendations are made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7"/>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Honeycomb</a:t>
            </a:r>
            <a:endParaRPr/>
          </a:p>
        </p:txBody>
      </p:sp>
      <p:sp>
        <p:nvSpPr>
          <p:cNvPr id="385" name="Google Shape;385;p57"/>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86" name="Google Shape;386;p57"/>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a:t>Peter Morville and friends defined a honeycomb of things that to consider in testing a Web 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Notice how subjective these 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None of these are "technical"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387" name="Google Shape;387;p57"/>
          <p:cNvPicPr preferRelativeResize="0"/>
          <p:nvPr/>
        </p:nvPicPr>
        <p:blipFill rotWithShape="1">
          <a:blip r:embed="rId3">
            <a:alphaModFix/>
          </a:blip>
          <a:srcRect b="0" l="0" r="0" t="0"/>
          <a:stretch/>
        </p:blipFill>
        <p:spPr>
          <a:xfrm>
            <a:off x="5725625" y="1404800"/>
            <a:ext cx="3047100" cy="3047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1" name="Shape 391"/>
        <p:cNvGrpSpPr/>
        <p:nvPr/>
      </p:nvGrpSpPr>
      <p:grpSpPr>
        <a:xfrm>
          <a:off x="0" y="0"/>
          <a:ext cx="0" cy="0"/>
          <a:chOff x="0" y="0"/>
          <a:chExt cx="0" cy="0"/>
        </a:xfrm>
      </p:grpSpPr>
      <p:sp>
        <p:nvSpPr>
          <p:cNvPr id="392" name="Google Shape;392;p58"/>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Morville’s terms</a:t>
            </a:r>
            <a:endParaRPr/>
          </a:p>
        </p:txBody>
      </p:sp>
      <p:sp>
        <p:nvSpPr>
          <p:cNvPr id="393" name="Google Shape;393;p58"/>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394" name="Google Shape;394;p58"/>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GB"/>
              <a:t>Useful</a:t>
            </a:r>
            <a:r>
              <a:rPr lang="en-GB"/>
              <a:t>. As practitioners, we can’t be content to paint within the lines drawn by managers. We must have the courage and creativity to ask whether our products and systems are useful, and to apply our knowledge of craft + medium to define innovative solutions that are more useful.</a:t>
            </a:r>
            <a:endParaRPr/>
          </a:p>
          <a:p>
            <a:pPr indent="-355600" lvl="0" marL="457200" rtl="0" algn="l">
              <a:spcBef>
                <a:spcPts val="0"/>
              </a:spcBef>
              <a:spcAft>
                <a:spcPts val="0"/>
              </a:spcAft>
              <a:buSzPts val="2000"/>
              <a:buChar char="●"/>
            </a:pPr>
            <a:r>
              <a:rPr b="1" lang="en-GB"/>
              <a:t>Usable</a:t>
            </a:r>
            <a:r>
              <a:rPr lang="en-GB"/>
              <a:t>. Ease of use remains vital, and yet the interface-centered methods and perspectives of human-computer interaction do not address all dimensions of web design. In short, usability is necessary but not sufficient.</a:t>
            </a:r>
            <a:endParaRPr/>
          </a:p>
          <a:p>
            <a:pPr indent="-355600" lvl="0" marL="457200" rtl="0" algn="l">
              <a:spcBef>
                <a:spcPts val="0"/>
              </a:spcBef>
              <a:spcAft>
                <a:spcPts val="0"/>
              </a:spcAft>
              <a:buSzPts val="2000"/>
              <a:buChar char="●"/>
            </a:pPr>
            <a:r>
              <a:rPr b="1" lang="en-GB"/>
              <a:t>Desirable</a:t>
            </a:r>
            <a:r>
              <a:rPr lang="en-GB"/>
              <a:t>. Our quest for efficiency must be tempered by an appreciation for the power and value of image, identity, brand, and other elements of emotional design.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8" name="Shape 398"/>
        <p:cNvGrpSpPr/>
        <p:nvPr/>
      </p:nvGrpSpPr>
      <p:grpSpPr>
        <a:xfrm>
          <a:off x="0" y="0"/>
          <a:ext cx="0" cy="0"/>
          <a:chOff x="0" y="0"/>
          <a:chExt cx="0" cy="0"/>
        </a:xfrm>
      </p:grpSpPr>
      <p:sp>
        <p:nvSpPr>
          <p:cNvPr id="399" name="Google Shape;399;p59"/>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Morville’s terms</a:t>
            </a:r>
            <a:endParaRPr/>
          </a:p>
        </p:txBody>
      </p:sp>
      <p:sp>
        <p:nvSpPr>
          <p:cNvPr id="400" name="Google Shape;400;p59"/>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01" name="Google Shape;401;p59"/>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GB"/>
              <a:t>Findable</a:t>
            </a:r>
            <a:r>
              <a:rPr lang="en-GB"/>
              <a:t>. We must strive to design navigable web sites and locatable objects, so users can find what they need.</a:t>
            </a:r>
            <a:endParaRPr/>
          </a:p>
          <a:p>
            <a:pPr indent="-355600" lvl="0" marL="457200" rtl="0" algn="l">
              <a:spcBef>
                <a:spcPts val="0"/>
              </a:spcBef>
              <a:spcAft>
                <a:spcPts val="0"/>
              </a:spcAft>
              <a:buSzPts val="2000"/>
              <a:buChar char="●"/>
            </a:pPr>
            <a:r>
              <a:rPr b="1" lang="en-GB"/>
              <a:t>Accessible</a:t>
            </a:r>
            <a:r>
              <a:rPr lang="en-GB"/>
              <a:t>. Just as our buildings have elevators and ramps, our web sites should be accessible to people with disabilities (more than 10% of the population). Today, it’s good business and the ethical thing to do. Eventually, it will become the law.</a:t>
            </a:r>
            <a:endParaRPr/>
          </a:p>
          <a:p>
            <a:pPr indent="-355600" lvl="0" marL="457200" rtl="0" algn="l">
              <a:spcBef>
                <a:spcPts val="0"/>
              </a:spcBef>
              <a:spcAft>
                <a:spcPts val="0"/>
              </a:spcAft>
              <a:buSzPts val="2000"/>
              <a:buChar char="●"/>
            </a:pPr>
            <a:r>
              <a:rPr b="1" lang="en-GB"/>
              <a:t>Credible</a:t>
            </a:r>
            <a:r>
              <a:rPr lang="en-GB"/>
              <a:t>. Thanks to the Web Credibility Project, we’re beginning to understand the design elements that influence whether users trust and believe what we tell them.</a:t>
            </a:r>
            <a:endParaRPr/>
          </a:p>
          <a:p>
            <a:pPr indent="-355600" lvl="0" marL="457200" rtl="0" algn="l">
              <a:spcBef>
                <a:spcPts val="0"/>
              </a:spcBef>
              <a:spcAft>
                <a:spcPts val="0"/>
              </a:spcAft>
              <a:buSzPts val="2000"/>
              <a:buChar char="●"/>
            </a:pPr>
            <a:r>
              <a:rPr b="1" lang="en-GB"/>
              <a:t>Valuable</a:t>
            </a:r>
            <a:r>
              <a:rPr lang="en-GB"/>
              <a:t>. Our sites must deliver value to our sponsors. For non-profits, the user experience must advance the mission. With for-profits, it must contribute to the bottom line and improve customer satisfaction.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is the result of</a:t>
            </a:r>
            <a:endParaRPr/>
          </a:p>
        </p:txBody>
      </p:sp>
      <p:sp>
        <p:nvSpPr>
          <p:cNvPr id="128" name="Google Shape;128;p24"/>
          <p:cNvSpPr txBox="1"/>
          <p:nvPr>
            <p:ph idx="1" type="body"/>
          </p:nvPr>
        </p:nvSpPr>
        <p:spPr>
          <a:xfrm>
            <a:off x="270000" y="1080000"/>
            <a:ext cx="4032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29" name="Google Shape;129;p24"/>
          <p:cNvSpPr/>
          <p:nvPr/>
        </p:nvSpPr>
        <p:spPr>
          <a:xfrm>
            <a:off x="3883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30" name="Google Shape;130;p24"/>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Using selenium</a:t>
            </a:r>
            <a:endParaRPr/>
          </a:p>
        </p:txBody>
      </p:sp>
      <p:sp>
        <p:nvSpPr>
          <p:cNvPr id="407" name="Google Shape;407;p60"/>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08" name="Google Shape;408;p60"/>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We need testing of the user-interface to be</a:t>
            </a:r>
            <a:endParaRPr/>
          </a:p>
          <a:p>
            <a:pPr indent="-342900" lvl="1" marL="914400" rtl="0" algn="l">
              <a:spcBef>
                <a:spcPts val="0"/>
              </a:spcBef>
              <a:spcAft>
                <a:spcPts val="0"/>
              </a:spcAft>
              <a:buSzPts val="1800"/>
              <a:buChar char="○"/>
            </a:pPr>
            <a:r>
              <a:rPr lang="en-GB"/>
              <a:t>Accurate</a:t>
            </a:r>
            <a:endParaRPr/>
          </a:p>
          <a:p>
            <a:pPr indent="-342900" lvl="1" marL="914400" rtl="0" algn="l">
              <a:spcBef>
                <a:spcPts val="0"/>
              </a:spcBef>
              <a:spcAft>
                <a:spcPts val="0"/>
              </a:spcAft>
              <a:buSzPts val="1800"/>
              <a:buChar char="○"/>
            </a:pPr>
            <a:r>
              <a:rPr lang="en-GB"/>
              <a:t>Fast</a:t>
            </a:r>
            <a:endParaRPr/>
          </a:p>
          <a:p>
            <a:pPr indent="-342900" lvl="1" marL="914400" rtl="0" algn="l">
              <a:spcBef>
                <a:spcPts val="0"/>
              </a:spcBef>
              <a:spcAft>
                <a:spcPts val="0"/>
              </a:spcAft>
              <a:buSzPts val="1800"/>
              <a:buChar char="○"/>
            </a:pPr>
            <a:r>
              <a:rPr lang="en-GB"/>
              <a:t>Reproducible</a:t>
            </a:r>
            <a:endParaRPr/>
          </a:p>
          <a:p>
            <a:pPr indent="-342900" lvl="1" marL="914400" rtl="0" algn="l">
              <a:spcBef>
                <a:spcPts val="0"/>
              </a:spcBef>
              <a:spcAft>
                <a:spcPts val="0"/>
              </a:spcAft>
              <a:buSzPts val="1800"/>
              <a:buChar char="○"/>
            </a:pPr>
            <a:r>
              <a:rPr lang="en-GB"/>
              <a:t>Meaningful</a:t>
            </a:r>
            <a:endParaRPr/>
          </a:p>
          <a:p>
            <a:pPr indent="-355600" lvl="0" marL="457200" rtl="0" algn="l">
              <a:spcBef>
                <a:spcPts val="0"/>
              </a:spcBef>
              <a:spcAft>
                <a:spcPts val="0"/>
              </a:spcAft>
              <a:buSzPts val="2000"/>
              <a:buChar char="●"/>
            </a:pPr>
            <a:r>
              <a:rPr lang="en-GB"/>
              <a:t>To do this we can </a:t>
            </a:r>
            <a:endParaRPr/>
          </a:p>
          <a:p>
            <a:pPr indent="-342900" lvl="1" marL="914400" rtl="0" algn="l">
              <a:spcBef>
                <a:spcPts val="0"/>
              </a:spcBef>
              <a:spcAft>
                <a:spcPts val="0"/>
              </a:spcAft>
              <a:buSzPts val="1800"/>
              <a:buChar char="○"/>
            </a:pPr>
            <a:r>
              <a:rPr lang="en-GB"/>
              <a:t>Create scripts that testers follow</a:t>
            </a:r>
            <a:endParaRPr/>
          </a:p>
          <a:p>
            <a:pPr indent="-342900" lvl="1" marL="914400" rtl="0" algn="l">
              <a:spcBef>
                <a:spcPts val="0"/>
              </a:spcBef>
              <a:spcAft>
                <a:spcPts val="0"/>
              </a:spcAft>
              <a:buSzPts val="1800"/>
              <a:buChar char="○"/>
            </a:pPr>
            <a:r>
              <a:rPr lang="en-GB"/>
              <a:t>Use a tool to drive the UI</a:t>
            </a:r>
            <a:endParaRPr/>
          </a:p>
          <a:p>
            <a:pPr indent="-355600" lvl="0" marL="457200" rtl="0" algn="l">
              <a:spcBef>
                <a:spcPts val="0"/>
              </a:spcBef>
              <a:spcAft>
                <a:spcPts val="0"/>
              </a:spcAft>
              <a:buSzPts val="2000"/>
              <a:buChar char="●"/>
            </a:pPr>
            <a:r>
              <a:rPr lang="en-GB" u="sng">
                <a:solidFill>
                  <a:schemeClr val="hlink"/>
                </a:solidFill>
                <a:hlinkClick r:id="rId3"/>
              </a:rPr>
              <a:t>Selenium</a:t>
            </a:r>
            <a:r>
              <a:rPr lang="en-GB"/>
              <a:t> is the best-known tool for automating UI testing</a:t>
            </a:r>
            <a:endParaRPr/>
          </a:p>
          <a:p>
            <a:pPr indent="-342900" lvl="1" marL="914400" rtl="0" algn="l">
              <a:spcBef>
                <a:spcPts val="0"/>
              </a:spcBef>
              <a:spcAft>
                <a:spcPts val="0"/>
              </a:spcAft>
              <a:buSzPts val="1800"/>
              <a:buChar char="○"/>
            </a:pPr>
            <a:r>
              <a:rPr lang="en-GB"/>
              <a:t>Runs in many browsers and across platforms</a:t>
            </a:r>
            <a:endParaRPr/>
          </a:p>
          <a:p>
            <a:pPr indent="-342900" lvl="1" marL="914400" rtl="0" algn="l">
              <a:spcBef>
                <a:spcPts val="0"/>
              </a:spcBef>
              <a:spcAft>
                <a:spcPts val="0"/>
              </a:spcAft>
              <a:buSzPts val="1800"/>
              <a:buChar char="○"/>
            </a:pPr>
            <a:r>
              <a:rPr lang="en-GB"/>
              <a:t>Web driver lets you write OO-style scripts</a:t>
            </a:r>
            <a:endParaRPr/>
          </a:p>
          <a:p>
            <a:pPr indent="-342900" lvl="1" marL="914400" rtl="0" algn="l">
              <a:spcBef>
                <a:spcPts val="0"/>
              </a:spcBef>
              <a:spcAft>
                <a:spcPts val="0"/>
              </a:spcAft>
              <a:buSzPts val="1800"/>
              <a:buChar char="○"/>
            </a:pPr>
            <a:r>
              <a:rPr lang="en-GB"/>
              <a:t>IDE runs inside a browser and is much easier to use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1"/>
          <p:cNvSpPr txBox="1"/>
          <p:nvPr>
            <p:ph type="title"/>
          </p:nvPr>
        </p:nvSpPr>
        <p:spPr>
          <a:xfrm>
            <a:off x="485875" y="1714500"/>
            <a:ext cx="8183700" cy="7857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GB"/>
              <a:t>Behaviour-driven development</a:t>
            </a:r>
            <a:endParaRPr/>
          </a:p>
        </p:txBody>
      </p:sp>
      <p:sp>
        <p:nvSpPr>
          <p:cNvPr id="414" name="Google Shape;414;p61"/>
          <p:cNvSpPr txBox="1"/>
          <p:nvPr>
            <p:ph idx="12" type="sldNum"/>
          </p:nvPr>
        </p:nvSpPr>
        <p:spPr>
          <a:xfrm>
            <a:off x="8497999" y="4688759"/>
            <a:ext cx="548700" cy="393600"/>
          </a:xfrm>
          <a:prstGeom prst="rect">
            <a:avLst/>
          </a:prstGeom>
        </p:spPr>
        <p:txBody>
          <a:bodyPr anchorCtr="0" anchor="ctr" bIns="82925" lIns="82925" spcFirstLastPara="1" rIns="82925" wrap="square" tIns="82925">
            <a:noAutofit/>
          </a:bodyPr>
          <a:lstStyle/>
          <a:p>
            <a:pPr indent="0" lvl="0" marL="0" rtl="0" algn="ct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2"/>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Introduction</a:t>
            </a:r>
            <a:endParaRPr/>
          </a:p>
        </p:txBody>
      </p:sp>
      <p:sp>
        <p:nvSpPr>
          <p:cNvPr id="420" name="Google Shape;420;p62"/>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solidFill>
                  <a:srgbClr val="000000"/>
                </a:solidFill>
              </a:rPr>
              <a:t>‹#›</a:t>
            </a:fld>
            <a:endParaRPr>
              <a:solidFill>
                <a:srgbClr val="000000"/>
              </a:solidFill>
            </a:endParaRPr>
          </a:p>
        </p:txBody>
      </p:sp>
      <p:sp>
        <p:nvSpPr>
          <p:cNvPr id="421" name="Google Shape;421;p62"/>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Automated testing is a vital part of the modern software development process</a:t>
            </a:r>
            <a:endParaRPr/>
          </a:p>
          <a:p>
            <a:pPr indent="-342900" lvl="1" marL="914400" rtl="0" algn="l">
              <a:spcBef>
                <a:spcPts val="0"/>
              </a:spcBef>
              <a:spcAft>
                <a:spcPts val="0"/>
              </a:spcAft>
              <a:buSzPts val="1800"/>
              <a:buChar char="○"/>
            </a:pPr>
            <a:r>
              <a:rPr lang="en-GB"/>
              <a:t>If done well it can reduce</a:t>
            </a:r>
            <a:endParaRPr/>
          </a:p>
          <a:p>
            <a:pPr indent="-311150" lvl="2" marL="1371600" rtl="0" algn="l">
              <a:spcBef>
                <a:spcPts val="0"/>
              </a:spcBef>
              <a:spcAft>
                <a:spcPts val="0"/>
              </a:spcAft>
              <a:buSzPts val="1300"/>
              <a:buChar char="■"/>
            </a:pPr>
            <a:r>
              <a:rPr lang="en-GB"/>
              <a:t>The number of bugs in production code</a:t>
            </a:r>
            <a:endParaRPr/>
          </a:p>
          <a:p>
            <a:pPr indent="-311150" lvl="2" marL="1371600" rtl="0" algn="l">
              <a:spcBef>
                <a:spcPts val="0"/>
              </a:spcBef>
              <a:spcAft>
                <a:spcPts val="0"/>
              </a:spcAft>
              <a:buSzPts val="1300"/>
              <a:buChar char="■"/>
            </a:pPr>
            <a:r>
              <a:rPr lang="en-GB"/>
              <a:t>The severity of those bugs that remain</a:t>
            </a:r>
            <a:endParaRPr/>
          </a:p>
          <a:p>
            <a:pPr indent="-342900" lvl="1" marL="914400" rtl="0" algn="l">
              <a:spcBef>
                <a:spcPts val="0"/>
              </a:spcBef>
              <a:spcAft>
                <a:spcPts val="0"/>
              </a:spcAft>
              <a:buSzPts val="1800"/>
              <a:buChar char="○"/>
            </a:pPr>
            <a:r>
              <a:rPr lang="en-GB"/>
              <a:t>Tests link nicely with user stories, use cases or personas</a:t>
            </a:r>
            <a:endParaRPr/>
          </a:p>
          <a:p>
            <a:pPr indent="-355600" lvl="0" marL="457200" rtl="0" algn="l">
              <a:spcBef>
                <a:spcPts val="0"/>
              </a:spcBef>
              <a:spcAft>
                <a:spcPts val="0"/>
              </a:spcAft>
              <a:buSzPts val="2000"/>
              <a:buChar char="●"/>
            </a:pPr>
            <a:r>
              <a:rPr lang="en-GB"/>
              <a:t>In dynamic languages such as JavaScript testing</a:t>
            </a:r>
            <a:endParaRPr/>
          </a:p>
          <a:p>
            <a:pPr indent="-342900" lvl="1" marL="914400" rtl="0" algn="l">
              <a:spcBef>
                <a:spcPts val="0"/>
              </a:spcBef>
              <a:spcAft>
                <a:spcPts val="0"/>
              </a:spcAft>
              <a:buSzPts val="1800"/>
              <a:buChar char="○"/>
            </a:pPr>
            <a:r>
              <a:rPr lang="en-GB"/>
              <a:t>Gives some of the reassurance one gets from a compiler</a:t>
            </a:r>
            <a:endParaRPr/>
          </a:p>
          <a:p>
            <a:pPr indent="-342900" lvl="1" marL="914400" rtl="0" algn="l">
              <a:spcBef>
                <a:spcPts val="0"/>
              </a:spcBef>
              <a:spcAft>
                <a:spcPts val="0"/>
              </a:spcAft>
              <a:buSzPts val="1800"/>
              <a:buChar char="○"/>
            </a:pPr>
            <a:r>
              <a:rPr lang="en-GB"/>
              <a:t>Ensures that the dynamic nature is controlled</a:t>
            </a:r>
            <a:endParaRPr/>
          </a:p>
          <a:p>
            <a:pPr indent="-342900" lvl="1" marL="914400" rtl="0" algn="l">
              <a:spcBef>
                <a:spcPts val="0"/>
              </a:spcBef>
              <a:spcAft>
                <a:spcPts val="0"/>
              </a:spcAft>
              <a:buSzPts val="1800"/>
              <a:buChar char="○"/>
            </a:pPr>
            <a:r>
              <a:rPr lang="en-GB"/>
              <a:t>Doesn’t enforce typing</a:t>
            </a:r>
            <a:endParaRPr/>
          </a:p>
          <a:p>
            <a:pPr indent="-355600" lvl="0" marL="457200" rtl="0" algn="l">
              <a:spcBef>
                <a:spcPts val="0"/>
              </a:spcBef>
              <a:spcAft>
                <a:spcPts val="0"/>
              </a:spcAft>
              <a:buSzPts val="2000"/>
              <a:buChar char="●"/>
            </a:pPr>
            <a:r>
              <a:rPr lang="en-GB"/>
              <a:t>Unit tests are (relatively) lightweight and simple</a:t>
            </a:r>
            <a:endParaRPr/>
          </a:p>
          <a:p>
            <a:pPr indent="-342900" lvl="1" marL="914400" rtl="0" algn="l">
              <a:spcBef>
                <a:spcPts val="0"/>
              </a:spcBef>
              <a:spcAft>
                <a:spcPts val="0"/>
              </a:spcAft>
              <a:buSzPts val="1800"/>
              <a:buChar char="○"/>
            </a:pPr>
            <a:r>
              <a:rPr lang="en-GB"/>
              <a:t>To write</a:t>
            </a:r>
            <a:endParaRPr/>
          </a:p>
          <a:p>
            <a:pPr indent="-342900" lvl="1" marL="914400" rtl="0" algn="l">
              <a:spcBef>
                <a:spcPts val="0"/>
              </a:spcBef>
              <a:spcAft>
                <a:spcPts val="0"/>
              </a:spcAft>
              <a:buSzPts val="1800"/>
              <a:buChar char="○"/>
            </a:pPr>
            <a:r>
              <a:rPr lang="en-GB"/>
              <a:t>To use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3"/>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is BDD</a:t>
            </a:r>
            <a:endParaRPr/>
          </a:p>
        </p:txBody>
      </p:sp>
      <p:sp>
        <p:nvSpPr>
          <p:cNvPr id="427" name="Google Shape;427;p63"/>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An agile process to aid software development encouraging a business perspective to the software project</a:t>
            </a:r>
            <a:endParaRPr/>
          </a:p>
          <a:p>
            <a:pPr indent="-355600" lvl="0" marL="457200" rtl="0" algn="l">
              <a:spcBef>
                <a:spcPts val="0"/>
              </a:spcBef>
              <a:spcAft>
                <a:spcPts val="0"/>
              </a:spcAft>
              <a:buSzPts val="2000"/>
              <a:buChar char="●"/>
            </a:pPr>
            <a:r>
              <a:rPr lang="en-GB"/>
              <a:t>An evolution of </a:t>
            </a:r>
            <a:r>
              <a:rPr lang="en-GB" u="sng">
                <a:solidFill>
                  <a:schemeClr val="hlink"/>
                </a:solidFill>
                <a:hlinkClick r:id="rId3"/>
              </a:rPr>
              <a:t>Test Driven Development</a:t>
            </a:r>
            <a:r>
              <a:rPr lang="en-GB"/>
              <a:t> (TDD)</a:t>
            </a:r>
            <a:endParaRPr/>
          </a:p>
          <a:p>
            <a:pPr indent="-355600" lvl="0" marL="914400" rtl="0" algn="l">
              <a:spcBef>
                <a:spcPts val="0"/>
              </a:spcBef>
              <a:spcAft>
                <a:spcPts val="0"/>
              </a:spcAft>
              <a:buSzPts val="2000"/>
              <a:buAutoNum type="arabicPeriod"/>
            </a:pPr>
            <a:r>
              <a:rPr lang="en-GB"/>
              <a:t>write a “single” unit test describing an aspect of the program</a:t>
            </a:r>
            <a:endParaRPr/>
          </a:p>
          <a:p>
            <a:pPr indent="-355600" lvl="0" marL="914400" rtl="0" algn="l">
              <a:spcBef>
                <a:spcPts val="0"/>
              </a:spcBef>
              <a:spcAft>
                <a:spcPts val="0"/>
              </a:spcAft>
              <a:buSzPts val="2000"/>
              <a:buAutoNum type="arabicPeriod"/>
            </a:pPr>
            <a:r>
              <a:rPr lang="en-GB"/>
              <a:t>run the test, which should fail because the program lacks that feature</a:t>
            </a:r>
            <a:endParaRPr/>
          </a:p>
          <a:p>
            <a:pPr indent="-355600" lvl="0" marL="914400" rtl="0" algn="l">
              <a:spcBef>
                <a:spcPts val="0"/>
              </a:spcBef>
              <a:spcAft>
                <a:spcPts val="0"/>
              </a:spcAft>
              <a:buSzPts val="2000"/>
              <a:buAutoNum type="arabicPeriod"/>
            </a:pPr>
            <a:r>
              <a:rPr lang="en-GB"/>
              <a:t>write “just enough” code, the simplest possible, to make the test pass</a:t>
            </a:r>
            <a:endParaRPr/>
          </a:p>
          <a:p>
            <a:pPr indent="-355600" lvl="0" marL="914400" rtl="0" algn="l">
              <a:spcBef>
                <a:spcPts val="0"/>
              </a:spcBef>
              <a:spcAft>
                <a:spcPts val="0"/>
              </a:spcAft>
              <a:buSzPts val="2000"/>
              <a:buAutoNum type="arabicPeriod"/>
            </a:pPr>
            <a:r>
              <a:rPr lang="en-GB"/>
              <a:t>“refactor” the code until it conforms to the simplicity criteria</a:t>
            </a:r>
            <a:endParaRPr/>
          </a:p>
          <a:p>
            <a:pPr indent="-355600" lvl="0" marL="914400" rtl="0" algn="l">
              <a:spcBef>
                <a:spcPts val="0"/>
              </a:spcBef>
              <a:spcAft>
                <a:spcPts val="0"/>
              </a:spcAft>
              <a:buSzPts val="2000"/>
              <a:buAutoNum type="arabicPeriod"/>
            </a:pPr>
            <a:r>
              <a:rPr lang="en-GB"/>
              <a:t>repeat, “accumulating” unit tests over time</a:t>
            </a:r>
            <a:endParaRPr/>
          </a:p>
          <a:p>
            <a:pPr indent="-355600" lvl="0" marL="457200" rtl="0" algn="l">
              <a:spcBef>
                <a:spcPts val="0"/>
              </a:spcBef>
              <a:spcAft>
                <a:spcPts val="0"/>
              </a:spcAft>
              <a:buSzPts val="2000"/>
              <a:buChar char="●"/>
            </a:pPr>
            <a:r>
              <a:rPr lang="en-GB"/>
              <a:t>Misunderstandings about TDD were plenty</a:t>
            </a:r>
            <a:endParaRPr/>
          </a:p>
          <a:p>
            <a:pPr indent="-342900" lvl="1" marL="914400" rtl="0" algn="l">
              <a:spcBef>
                <a:spcPts val="0"/>
              </a:spcBef>
              <a:spcAft>
                <a:spcPts val="0"/>
              </a:spcAft>
              <a:buSzPts val="1800"/>
              <a:buChar char="○"/>
            </a:pPr>
            <a:r>
              <a:rPr lang="en-GB"/>
              <a:t>Where to start? What to test? What not to test? How much to test? ….</a:t>
            </a:r>
            <a:endParaRPr/>
          </a:p>
        </p:txBody>
      </p:sp>
      <p:sp>
        <p:nvSpPr>
          <p:cNvPr id="428" name="Google Shape;428;p63"/>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4"/>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Behaviour-driven development</a:t>
            </a:r>
            <a:endParaRPr/>
          </a:p>
        </p:txBody>
      </p:sp>
      <p:sp>
        <p:nvSpPr>
          <p:cNvPr id="434" name="Google Shape;434;p64"/>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35" name="Google Shape;435;p64"/>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i="1" lang="en-GB" u="sng">
                <a:solidFill>
                  <a:schemeClr val="hlink"/>
                </a:solidFill>
                <a:hlinkClick r:id="rId3"/>
              </a:rPr>
              <a:t>BDD</a:t>
            </a:r>
            <a:r>
              <a:rPr i="1" lang="en-GB"/>
              <a:t> improves communication between engineers and domain experts</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GB"/>
              <a:t>It extends and refines Test Driven Development (TDD) and Acceptance Test Driven Development (ATDD)</a:t>
            </a:r>
            <a:endParaRPr/>
          </a:p>
          <a:p>
            <a:pPr indent="-355600" lvl="0" marL="457200" rtl="0" algn="l">
              <a:spcBef>
                <a:spcPts val="0"/>
              </a:spcBef>
              <a:spcAft>
                <a:spcPts val="0"/>
              </a:spcAft>
              <a:buSzPts val="2000"/>
              <a:buChar char="●"/>
            </a:pPr>
            <a:r>
              <a:rPr lang="en-GB"/>
              <a:t>Relates user story to business outcomes (“five why’s” principle)</a:t>
            </a:r>
            <a:endParaRPr/>
          </a:p>
          <a:p>
            <a:pPr indent="-355600" lvl="0" marL="457200" rtl="0" algn="l">
              <a:spcBef>
                <a:spcPts val="0"/>
              </a:spcBef>
              <a:spcAft>
                <a:spcPts val="0"/>
              </a:spcAft>
              <a:buSzPts val="2000"/>
              <a:buChar char="●"/>
            </a:pPr>
            <a:r>
              <a:rPr lang="en-GB"/>
              <a:t>Minimise “waste” by only implementing those behaviours that contribute to the business outcomes</a:t>
            </a:r>
            <a:endParaRPr/>
          </a:p>
          <a:p>
            <a:pPr indent="-355600" lvl="0" marL="457200" rtl="0" algn="l">
              <a:spcBef>
                <a:spcPts val="0"/>
              </a:spcBef>
              <a:spcAft>
                <a:spcPts val="0"/>
              </a:spcAft>
              <a:buSzPts val="2000"/>
              <a:buChar char="●"/>
            </a:pPr>
            <a:r>
              <a:rPr lang="en-GB"/>
              <a:t>Defines a single notation to describe behaviour</a:t>
            </a:r>
            <a:endParaRPr/>
          </a:p>
          <a:p>
            <a:pPr indent="-355600" lvl="0" marL="457200" rtl="0" algn="l">
              <a:spcBef>
                <a:spcPts val="0"/>
              </a:spcBef>
              <a:spcAft>
                <a:spcPts val="0"/>
              </a:spcAft>
              <a:buSzPts val="2000"/>
              <a:buChar char="●"/>
            </a:pPr>
            <a:r>
              <a:rPr lang="en-GB"/>
              <a:t>Applied from the higher to the lowest level of abstraction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ATDD brings different perspectives to the table, focusing of writing acceptance tests before implementing functionalities (a.k.a. Three amigos)</a:t>
            </a:r>
            <a:endParaRPr i="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5"/>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The problem</a:t>
            </a:r>
            <a:endParaRPr/>
          </a:p>
        </p:txBody>
      </p:sp>
      <p:sp>
        <p:nvSpPr>
          <p:cNvPr id="441" name="Google Shape;441;p65"/>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42" name="Google Shape;442;p65"/>
          <p:cNvSpPr txBox="1"/>
          <p:nvPr>
            <p:ph idx="1" type="body"/>
          </p:nvPr>
        </p:nvSpPr>
        <p:spPr>
          <a:xfrm>
            <a:off x="270000" y="1080000"/>
            <a:ext cx="8604000" cy="3793500"/>
          </a:xfrm>
          <a:prstGeom prst="rect">
            <a:avLst/>
          </a:prstGeom>
        </p:spPr>
        <p:txBody>
          <a:bodyPr anchorCtr="0" anchor="t" bIns="0" lIns="0" spcFirstLastPara="1" rIns="0" wrap="square" tIns="0">
            <a:normAutofit/>
          </a:bodyPr>
          <a:lstStyle/>
          <a:p>
            <a:pPr indent="-355600" lvl="0" marL="457200" rtl="0" algn="l">
              <a:spcBef>
                <a:spcPts val="0"/>
              </a:spcBef>
              <a:spcAft>
                <a:spcPts val="0"/>
              </a:spcAft>
              <a:buSzPts val="2000"/>
              <a:buChar char="●"/>
            </a:pPr>
            <a:r>
              <a:rPr lang="en-GB"/>
              <a:t>Software development is plagued by overwork</a:t>
            </a:r>
            <a:endParaRPr/>
          </a:p>
          <a:p>
            <a:pPr indent="-342900" lvl="1" marL="914400" rtl="0" algn="l">
              <a:spcBef>
                <a:spcPts val="0"/>
              </a:spcBef>
              <a:spcAft>
                <a:spcPts val="0"/>
              </a:spcAft>
              <a:buSzPts val="1800"/>
              <a:buChar char="○"/>
            </a:pPr>
            <a:r>
              <a:rPr lang="en-GB"/>
              <a:t>Wasted time and under-utilised resources </a:t>
            </a:r>
            <a:endParaRPr/>
          </a:p>
          <a:p>
            <a:pPr indent="-342900" lvl="1" marL="914400" rtl="0" algn="l">
              <a:spcBef>
                <a:spcPts val="0"/>
              </a:spcBef>
              <a:spcAft>
                <a:spcPts val="0"/>
              </a:spcAft>
              <a:buSzPts val="1800"/>
              <a:buChar char="○"/>
            </a:pPr>
            <a:r>
              <a:rPr lang="en-GB"/>
              <a:t>This is true for for both developers and domain experts</a:t>
            </a:r>
            <a:endParaRPr/>
          </a:p>
          <a:p>
            <a:pPr indent="-355600" lvl="0" marL="457200" rtl="0" algn="l">
              <a:spcBef>
                <a:spcPts val="0"/>
              </a:spcBef>
              <a:spcAft>
                <a:spcPts val="0"/>
              </a:spcAft>
              <a:buSzPts val="2000"/>
              <a:buChar char="●"/>
            </a:pPr>
            <a:r>
              <a:rPr b="1" lang="en-GB"/>
              <a:t>Communication</a:t>
            </a:r>
            <a:r>
              <a:rPr lang="en-GB"/>
              <a:t> is often the bottleneck to project progress </a:t>
            </a:r>
            <a:endParaRPr/>
          </a:p>
          <a:p>
            <a:pPr indent="-342900" lvl="1" marL="914400" rtl="0" algn="l">
              <a:spcBef>
                <a:spcPts val="0"/>
              </a:spcBef>
              <a:spcAft>
                <a:spcPts val="0"/>
              </a:spcAft>
              <a:buSzPts val="1800"/>
              <a:buChar char="○"/>
            </a:pPr>
            <a:r>
              <a:rPr lang="en-GB"/>
              <a:t>Developers can easily misunderstand what the business needs from its software</a:t>
            </a:r>
            <a:endParaRPr/>
          </a:p>
          <a:p>
            <a:pPr indent="-342900" lvl="1" marL="914400" rtl="0" algn="l">
              <a:spcBef>
                <a:spcPts val="0"/>
              </a:spcBef>
              <a:spcAft>
                <a:spcPts val="0"/>
              </a:spcAft>
              <a:buSzPts val="1800"/>
              <a:buChar char="○"/>
            </a:pPr>
            <a:r>
              <a:rPr lang="en-GB"/>
              <a:t>Domain experts misunderstand the capabilities of </a:t>
            </a:r>
            <a:endParaRPr/>
          </a:p>
          <a:p>
            <a:pPr indent="-311150" lvl="2" marL="1371600" rtl="0" algn="l">
              <a:spcBef>
                <a:spcPts val="0"/>
              </a:spcBef>
              <a:spcAft>
                <a:spcPts val="0"/>
              </a:spcAft>
              <a:buSzPts val="1300"/>
              <a:buChar char="■"/>
            </a:pPr>
            <a:r>
              <a:rPr lang="en-GB"/>
              <a:t>Their technical team</a:t>
            </a:r>
            <a:endParaRPr/>
          </a:p>
          <a:p>
            <a:pPr indent="-311150" lvl="2" marL="1371600" rtl="0" algn="l">
              <a:spcBef>
                <a:spcPts val="0"/>
              </a:spcBef>
              <a:spcAft>
                <a:spcPts val="0"/>
              </a:spcAft>
              <a:buSzPts val="1300"/>
              <a:buChar char="■"/>
            </a:pPr>
            <a:r>
              <a:rPr lang="en-GB"/>
              <a:t>Software and systems in general</a:t>
            </a:r>
            <a:endParaRPr/>
          </a:p>
          <a:p>
            <a:pPr indent="-342900" lvl="1" marL="914400" rtl="0" algn="l">
              <a:spcBef>
                <a:spcPts val="0"/>
              </a:spcBef>
              <a:spcAft>
                <a:spcPts val="0"/>
              </a:spcAft>
              <a:buSzPts val="1800"/>
              <a:buChar char="○"/>
            </a:pPr>
            <a:r>
              <a:rPr lang="en-GB"/>
              <a:t>“Can you make it more pink?”</a:t>
            </a:r>
            <a:endParaRPr/>
          </a:p>
          <a:p>
            <a:pPr indent="-355600" lvl="0" marL="457200" rtl="0" algn="l">
              <a:spcBef>
                <a:spcPts val="0"/>
              </a:spcBef>
              <a:spcAft>
                <a:spcPts val="0"/>
              </a:spcAft>
              <a:buSzPts val="2000"/>
              <a:buChar char="●"/>
            </a:pPr>
            <a:r>
              <a:rPr lang="en-GB"/>
              <a:t>Once a project is delayed it cannot easily get back on track</a:t>
            </a:r>
            <a:endParaRPr/>
          </a:p>
          <a:p>
            <a:pPr indent="-342900" lvl="1" marL="914400" rtl="0" algn="l">
              <a:spcBef>
                <a:spcPts val="0"/>
              </a:spcBef>
              <a:spcAft>
                <a:spcPts val="0"/>
              </a:spcAft>
              <a:buSzPts val="1800"/>
              <a:buChar char="○"/>
            </a:pPr>
            <a:r>
              <a:rPr lang="en-GB"/>
              <a:t>Mythical Man-Month by Fred Brookes</a:t>
            </a:r>
            <a:endParaRPr/>
          </a:p>
          <a:p>
            <a:pPr indent="-342900" lvl="1" marL="914400" rtl="0" algn="l">
              <a:spcBef>
                <a:spcPts val="0"/>
              </a:spcBef>
              <a:spcAft>
                <a:spcPts val="0"/>
              </a:spcAft>
              <a:buSzPts val="1800"/>
              <a:buChar char="○"/>
            </a:pPr>
            <a:r>
              <a:rPr lang="en-GB"/>
              <a:t>The Psychology of Computer Programming by Gerald Weinberg</a:t>
            </a:r>
            <a:endParaRPr/>
          </a:p>
          <a:p>
            <a:pPr indent="-342900" lvl="1" marL="914400" rtl="0" algn="l">
              <a:spcBef>
                <a:spcPts val="0"/>
              </a:spcBef>
              <a:spcAft>
                <a:spcPts val="0"/>
              </a:spcAft>
              <a:buSzPts val="1800"/>
              <a:buChar char="○"/>
            </a:pPr>
            <a:r>
              <a:rPr lang="en-GB"/>
              <a:t>Dreaming in Code by Scott Rosenberg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6"/>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BDD to the rescue</a:t>
            </a:r>
            <a:endParaRPr/>
          </a:p>
        </p:txBody>
      </p:sp>
      <p:sp>
        <p:nvSpPr>
          <p:cNvPr id="448" name="Google Shape;448;p66"/>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49" name="Google Shape;449;p66"/>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All development work can be traced back directly to </a:t>
            </a:r>
            <a:r>
              <a:rPr b="1" lang="en-GB"/>
              <a:t>business objectives</a:t>
            </a:r>
            <a:endParaRPr b="1"/>
          </a:p>
          <a:p>
            <a:pPr indent="-342900" lvl="1" marL="914400" rtl="0" algn="l">
              <a:spcBef>
                <a:spcPts val="0"/>
              </a:spcBef>
              <a:spcAft>
                <a:spcPts val="0"/>
              </a:spcAft>
              <a:buSzPts val="1800"/>
              <a:buChar char="○"/>
            </a:pPr>
            <a:r>
              <a:rPr lang="en-GB"/>
              <a:t>Software development meets user need</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Efficient </a:t>
            </a:r>
            <a:r>
              <a:rPr b="1" lang="en-GB"/>
              <a:t>prioritisation</a:t>
            </a:r>
            <a:r>
              <a:rPr lang="en-GB"/>
              <a:t> so that business-critical features are delivered first</a:t>
            </a:r>
            <a:endParaRPr/>
          </a:p>
          <a:p>
            <a:pPr indent="-342900" lvl="1" marL="914400" rtl="0" algn="l">
              <a:spcBef>
                <a:spcPts val="0"/>
              </a:spcBef>
              <a:spcAft>
                <a:spcPts val="0"/>
              </a:spcAft>
              <a:buClr>
                <a:schemeClr val="dk1"/>
              </a:buClr>
              <a:buSzPts val="1800"/>
              <a:buChar char="○"/>
            </a:pPr>
            <a:r>
              <a:rPr lang="en-GB">
                <a:solidFill>
                  <a:schemeClr val="dk1"/>
                </a:solidFill>
              </a:rPr>
              <a:t>S</a:t>
            </a:r>
            <a:r>
              <a:rPr lang="en-GB">
                <a:solidFill>
                  <a:schemeClr val="dk1"/>
                </a:solidFill>
              </a:rPr>
              <a:t>oftware design Matches existing needs and Supports future business needs</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A </a:t>
            </a:r>
            <a:r>
              <a:rPr b="1" lang="en-GB"/>
              <a:t>common language</a:t>
            </a:r>
            <a:r>
              <a:rPr lang="en-GB"/>
              <a:t> ensures visibility to the project </a:t>
            </a:r>
            <a:endParaRPr/>
          </a:p>
          <a:p>
            <a:pPr indent="-342900" lvl="1" marL="914400" rtl="0" algn="l">
              <a:spcBef>
                <a:spcPts val="0"/>
              </a:spcBef>
              <a:spcAft>
                <a:spcPts val="0"/>
              </a:spcAft>
              <a:buSzPts val="1800"/>
              <a:buChar char="○"/>
            </a:pPr>
            <a:r>
              <a:rPr lang="en-GB"/>
              <a:t>All parties </a:t>
            </a:r>
            <a:r>
              <a:rPr lang="en-GB"/>
              <a:t>have a </a:t>
            </a:r>
            <a:r>
              <a:rPr lang="en-GB"/>
              <a:t>shared understanding of the project and can be involved in discussions</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GB"/>
              <a:t>Improved quality code, automated tools</a:t>
            </a:r>
            <a:endParaRPr/>
          </a:p>
          <a:p>
            <a:pPr indent="-342900" lvl="1" marL="914400" rtl="0" algn="l">
              <a:spcBef>
                <a:spcPts val="0"/>
              </a:spcBef>
              <a:spcAft>
                <a:spcPts val="0"/>
              </a:spcAft>
              <a:buSzPts val="1800"/>
              <a:buChar char="○"/>
            </a:pPr>
            <a:r>
              <a:rPr lang="en-GB"/>
              <a:t>Reduces maintenance costs</a:t>
            </a:r>
            <a:endParaRPr/>
          </a:p>
          <a:p>
            <a:pPr indent="-342900" lvl="1" marL="914400" rtl="0" algn="l">
              <a:spcBef>
                <a:spcPts val="0"/>
              </a:spcBef>
              <a:spcAft>
                <a:spcPts val="0"/>
              </a:spcAft>
              <a:buSzPts val="1800"/>
              <a:buChar char="○"/>
            </a:pPr>
            <a:r>
              <a:rPr lang="en-GB"/>
              <a:t>Minimises project risk</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7"/>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How does it work?</a:t>
            </a:r>
            <a:endParaRPr/>
          </a:p>
        </p:txBody>
      </p:sp>
      <p:sp>
        <p:nvSpPr>
          <p:cNvPr id="455" name="Google Shape;455;p67"/>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56" name="Google Shape;456;p67"/>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D</a:t>
            </a:r>
            <a:r>
              <a:rPr lang="en-GB"/>
              <a:t>omain-specific language (DSL) is used to</a:t>
            </a:r>
            <a:endParaRPr/>
          </a:p>
          <a:p>
            <a:pPr indent="-342900" lvl="1" marL="914400" rtl="0" algn="l">
              <a:spcBef>
                <a:spcPts val="0"/>
              </a:spcBef>
              <a:spcAft>
                <a:spcPts val="0"/>
              </a:spcAft>
              <a:buSzPts val="1800"/>
              <a:buChar char="○"/>
            </a:pPr>
            <a:r>
              <a:rPr lang="en-GB"/>
              <a:t>Specify the expected behaviour of a component; and</a:t>
            </a:r>
            <a:endParaRPr/>
          </a:p>
          <a:p>
            <a:pPr indent="-342900" lvl="1" marL="914400" rtl="0" algn="l">
              <a:spcBef>
                <a:spcPts val="0"/>
              </a:spcBef>
              <a:spcAft>
                <a:spcPts val="0"/>
              </a:spcAft>
              <a:buSzPts val="1800"/>
              <a:buChar char="○"/>
            </a:pPr>
            <a:r>
              <a:rPr lang="en-GB"/>
              <a:t>Define expected outcomes</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Char char="●"/>
            </a:pPr>
            <a:r>
              <a:rPr lang="en-GB"/>
              <a:t>A DSL like this is near-natural language</a:t>
            </a:r>
            <a:endParaRPr/>
          </a:p>
          <a:p>
            <a:pPr indent="-342900" lvl="1" marL="914400" rtl="0" algn="l">
              <a:spcBef>
                <a:spcPts val="0"/>
              </a:spcBef>
              <a:spcAft>
                <a:spcPts val="0"/>
              </a:spcAft>
              <a:buSzPts val="1800"/>
              <a:buChar char="○"/>
            </a:pPr>
            <a:r>
              <a:rPr lang="en-GB"/>
              <a:t>Doesn’t have programming-style constructs</a:t>
            </a:r>
            <a:endParaRPr/>
          </a:p>
          <a:p>
            <a:pPr indent="-342900" lvl="1" marL="914400" rtl="0" algn="l">
              <a:spcBef>
                <a:spcPts val="0"/>
              </a:spcBef>
              <a:spcAft>
                <a:spcPts val="0"/>
              </a:spcAft>
              <a:buSzPts val="1800"/>
              <a:buChar char="○"/>
            </a:pPr>
            <a:r>
              <a:rPr lang="en-GB"/>
              <a:t>Has a rigid structure and a formal grammar</a:t>
            </a:r>
            <a:endParaRPr/>
          </a:p>
          <a:p>
            <a:pPr indent="0" lvl="0" marL="457200" rtl="0" algn="l">
              <a:spcBef>
                <a:spcPts val="0"/>
              </a:spcBef>
              <a:spcAft>
                <a:spcPts val="0"/>
              </a:spcAft>
              <a:buNone/>
            </a:pPr>
            <a:r>
              <a:t/>
            </a:r>
            <a:endParaRPr/>
          </a:p>
          <a:p>
            <a:pPr indent="-355600" lvl="0" marL="457200" rtl="0" algn="l">
              <a:spcBef>
                <a:spcPts val="0"/>
              </a:spcBef>
              <a:spcAft>
                <a:spcPts val="0"/>
              </a:spcAft>
              <a:buSzPts val="2000"/>
              <a:buChar char="●"/>
            </a:pPr>
            <a:r>
              <a:rPr lang="en-GB"/>
              <a:t>Behaviours are converted into test which can be run automatically</a:t>
            </a:r>
            <a:endParaRPr/>
          </a:p>
          <a:p>
            <a:pPr indent="-342900" lvl="1" marL="914400" rtl="0" algn="l">
              <a:spcBef>
                <a:spcPts val="0"/>
              </a:spcBef>
              <a:spcAft>
                <a:spcPts val="0"/>
              </a:spcAft>
              <a:buSzPts val="1800"/>
              <a:buChar char="○"/>
            </a:pPr>
            <a:r>
              <a:rPr lang="en-GB"/>
              <a:t>BDD requires dedicated tools</a:t>
            </a:r>
            <a:endParaRPr/>
          </a:p>
          <a:p>
            <a:pPr indent="-342900" lvl="1" marL="914400" rtl="0" algn="l">
              <a:spcBef>
                <a:spcPts val="0"/>
              </a:spcBef>
              <a:spcAft>
                <a:spcPts val="0"/>
              </a:spcAft>
              <a:buSzPts val="1800"/>
              <a:buChar char="○"/>
            </a:pPr>
            <a:r>
              <a:rPr lang="en-GB"/>
              <a:t>The DSL is typically expressed as the API of a framework</a:t>
            </a:r>
            <a:endParaRPr/>
          </a:p>
          <a:p>
            <a:pPr indent="-311150" lvl="2" marL="1371600" rtl="0" algn="l">
              <a:spcBef>
                <a:spcPts val="0"/>
              </a:spcBef>
              <a:spcAft>
                <a:spcPts val="0"/>
              </a:spcAft>
              <a:buSzPts val="1300"/>
              <a:buChar char="■"/>
            </a:pPr>
            <a:r>
              <a:rPr lang="en-GB"/>
              <a:t>E.g., Jasmine, </a:t>
            </a:r>
            <a:r>
              <a:rPr lang="en-GB" u="sng">
                <a:solidFill>
                  <a:schemeClr val="hlink"/>
                </a:solidFill>
                <a:hlinkClick r:id="rId3"/>
              </a:rPr>
              <a:t>Cucumber</a:t>
            </a:r>
            <a:r>
              <a:rPr lang="en-GB"/>
              <a:t>, </a:t>
            </a:r>
            <a:r>
              <a:rPr lang="en-GB" u="sng">
                <a:solidFill>
                  <a:schemeClr val="hlink"/>
                </a:solidFill>
                <a:hlinkClick r:id="rId4"/>
              </a:rPr>
              <a:t>Chai</a:t>
            </a:r>
            <a:r>
              <a:rPr lang="en-GB"/>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8"/>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The BDD language</a:t>
            </a:r>
            <a:endParaRPr/>
          </a:p>
        </p:txBody>
      </p:sp>
      <p:sp>
        <p:nvSpPr>
          <p:cNvPr id="462" name="Google Shape;462;p68"/>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63" name="Google Shape;463;p68"/>
          <p:cNvSpPr txBox="1"/>
          <p:nvPr>
            <p:ph idx="1" type="body"/>
          </p:nvPr>
        </p:nvSpPr>
        <p:spPr>
          <a:xfrm>
            <a:off x="270025" y="1080000"/>
            <a:ext cx="4032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b="1" lang="en-GB">
                <a:solidFill>
                  <a:schemeClr val="accent1"/>
                </a:solidFill>
              </a:rPr>
              <a:t>Given</a:t>
            </a:r>
            <a:r>
              <a:rPr lang="en-GB"/>
              <a:t> some initial context,</a:t>
            </a:r>
            <a:endParaRPr/>
          </a:p>
          <a:p>
            <a:pPr indent="-342900" lvl="1" marL="914400" rtl="0" algn="l">
              <a:spcBef>
                <a:spcPts val="0"/>
              </a:spcBef>
              <a:spcAft>
                <a:spcPts val="0"/>
              </a:spcAft>
              <a:buSzPts val="1800"/>
              <a:buChar char="○"/>
            </a:pPr>
            <a:r>
              <a:rPr lang="en-GB"/>
              <a:t>Describes the initial state</a:t>
            </a:r>
            <a:endParaRPr/>
          </a:p>
          <a:p>
            <a:pPr indent="-355600" lvl="0" marL="457200" rtl="0" algn="l">
              <a:spcBef>
                <a:spcPts val="0"/>
              </a:spcBef>
              <a:spcAft>
                <a:spcPts val="0"/>
              </a:spcAft>
              <a:buSzPts val="2000"/>
              <a:buChar char="●"/>
            </a:pPr>
            <a:r>
              <a:rPr b="1" lang="en-GB">
                <a:solidFill>
                  <a:schemeClr val="accent1"/>
                </a:solidFill>
              </a:rPr>
              <a:t>When</a:t>
            </a:r>
            <a:r>
              <a:rPr lang="en-GB"/>
              <a:t> an event occurs,</a:t>
            </a:r>
            <a:endParaRPr/>
          </a:p>
          <a:p>
            <a:pPr indent="-342900" lvl="1" marL="914400" rtl="0" algn="l">
              <a:spcBef>
                <a:spcPts val="0"/>
              </a:spcBef>
              <a:spcAft>
                <a:spcPts val="0"/>
              </a:spcAft>
              <a:buSzPts val="1800"/>
              <a:buChar char="○"/>
            </a:pPr>
            <a:r>
              <a:rPr lang="en-GB"/>
              <a:t>Describes the action performed by the actor</a:t>
            </a:r>
            <a:endParaRPr/>
          </a:p>
          <a:p>
            <a:pPr indent="-355600" lvl="0" marL="457200" rtl="0" algn="l">
              <a:spcBef>
                <a:spcPts val="0"/>
              </a:spcBef>
              <a:spcAft>
                <a:spcPts val="0"/>
              </a:spcAft>
              <a:buSzPts val="2000"/>
              <a:buChar char="●"/>
            </a:pPr>
            <a:r>
              <a:rPr b="1" lang="en-GB">
                <a:solidFill>
                  <a:schemeClr val="accent1"/>
                </a:solidFill>
              </a:rPr>
              <a:t>Then</a:t>
            </a:r>
            <a:r>
              <a:rPr lang="en-GB"/>
              <a:t> ensure some outcomes.</a:t>
            </a:r>
            <a:endParaRPr/>
          </a:p>
          <a:p>
            <a:pPr indent="-342900" lvl="1" marL="914400" rtl="0" algn="l">
              <a:spcBef>
                <a:spcPts val="0"/>
              </a:spcBef>
              <a:spcAft>
                <a:spcPts val="0"/>
              </a:spcAft>
              <a:buSzPts val="1800"/>
              <a:buChar char="○"/>
            </a:pPr>
            <a:r>
              <a:rPr lang="en-GB"/>
              <a:t>Describes the expected outcome</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sz="1900"/>
              <a:t>Resemblance to user stories and acceptance criteria are not mere coincidences.</a:t>
            </a:r>
            <a:endParaRPr i="1" sz="1900"/>
          </a:p>
        </p:txBody>
      </p:sp>
      <p:sp>
        <p:nvSpPr>
          <p:cNvPr id="464" name="Google Shape;464;p68"/>
          <p:cNvSpPr txBox="1"/>
          <p:nvPr/>
        </p:nvSpPr>
        <p:spPr>
          <a:xfrm>
            <a:off x="5363400" y="270000"/>
            <a:ext cx="351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latin typeface="Calibri"/>
                <a:ea typeface="Calibri"/>
                <a:cs typeface="Calibri"/>
                <a:sym typeface="Calibri"/>
              </a:rPr>
              <a:t>Title: Customer withdraws cash</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latin typeface="Calibri"/>
                <a:ea typeface="Calibri"/>
                <a:cs typeface="Calibri"/>
                <a:sym typeface="Calibri"/>
              </a:rPr>
              <a:t>As a customer,</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latin typeface="Calibri"/>
                <a:ea typeface="Calibri"/>
                <a:cs typeface="Calibri"/>
                <a:sym typeface="Calibri"/>
              </a:rPr>
              <a:t>I want to withdraw cash from an ATM,</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so that I don't have to wait in line at the bank.</a:t>
            </a:r>
            <a:endParaRPr>
              <a:latin typeface="Calibri"/>
              <a:ea typeface="Calibri"/>
              <a:cs typeface="Calibri"/>
              <a:sym typeface="Calibri"/>
            </a:endParaRPr>
          </a:p>
        </p:txBody>
      </p:sp>
      <p:sp>
        <p:nvSpPr>
          <p:cNvPr id="465" name="Google Shape;465;p68"/>
          <p:cNvSpPr txBox="1"/>
          <p:nvPr/>
        </p:nvSpPr>
        <p:spPr>
          <a:xfrm>
            <a:off x="4591200" y="1406250"/>
            <a:ext cx="42828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00A8C8"/>
                </a:solidFill>
                <a:highlight>
                  <a:schemeClr val="lt1"/>
                </a:highlight>
              </a:rPr>
              <a:t>Scenario:</a:t>
            </a:r>
            <a:r>
              <a:rPr lang="en-GB" sz="1100">
                <a:solidFill>
                  <a:srgbClr val="75AF00"/>
                </a:solidFill>
                <a:highlight>
                  <a:schemeClr val="lt1"/>
                </a:highlight>
              </a:rPr>
              <a:t> Account is in credit</a:t>
            </a:r>
            <a:endParaRPr sz="1100">
              <a:solidFill>
                <a:srgbClr val="75AF00"/>
              </a:solidFill>
              <a:highlight>
                <a:schemeClr val="lt1"/>
              </a:highlight>
            </a:endParaRPr>
          </a:p>
          <a:p>
            <a:pPr indent="0" lvl="0" marL="0" rtl="0" algn="l">
              <a:spcBef>
                <a:spcPts val="0"/>
              </a:spcBef>
              <a:spcAft>
                <a:spcPts val="0"/>
              </a:spcAft>
              <a:buNone/>
            </a:pPr>
            <a:r>
              <a:t/>
            </a:r>
            <a:endParaRPr sz="1100">
              <a:solidFill>
                <a:srgbClr val="00A8C8"/>
              </a:solidFill>
              <a:highlight>
                <a:schemeClr val="lt1"/>
              </a:highlight>
            </a:endParaRPr>
          </a:p>
          <a:p>
            <a:pPr indent="0" lvl="0" marL="0" rtl="0" algn="l">
              <a:spcBef>
                <a:spcPts val="0"/>
              </a:spcBef>
              <a:spcAft>
                <a:spcPts val="0"/>
              </a:spcAft>
              <a:buNone/>
            </a:pPr>
            <a:r>
              <a:rPr lang="en-GB" sz="1100">
                <a:solidFill>
                  <a:srgbClr val="00A8C8"/>
                </a:solidFill>
                <a:highlight>
                  <a:schemeClr val="lt1"/>
                </a:highlight>
              </a:rPr>
              <a:t>Given </a:t>
            </a:r>
            <a:r>
              <a:rPr lang="en-GB" sz="1100">
                <a:solidFill>
                  <a:srgbClr val="75AF00"/>
                </a:solidFill>
                <a:highlight>
                  <a:schemeClr val="lt1"/>
                </a:highlight>
              </a:rPr>
              <a:t>the account is in credit</a:t>
            </a:r>
            <a:endParaRPr sz="1100">
              <a:solidFill>
                <a:srgbClr val="75AF00"/>
              </a:solidFill>
              <a:highlight>
                <a:schemeClr val="lt1"/>
              </a:highlight>
            </a:endParaRPr>
          </a:p>
          <a:p>
            <a:pPr indent="0" lvl="0" marL="0" rtl="0" algn="l">
              <a:spcBef>
                <a:spcPts val="0"/>
              </a:spcBef>
              <a:spcAft>
                <a:spcPts val="0"/>
              </a:spcAft>
              <a:buNone/>
            </a:pPr>
            <a:r>
              <a:rPr lang="en-GB" sz="1100">
                <a:solidFill>
                  <a:srgbClr val="00A8C8"/>
                </a:solidFill>
                <a:highlight>
                  <a:schemeClr val="lt1"/>
                </a:highlight>
              </a:rPr>
              <a:t>And </a:t>
            </a:r>
            <a:r>
              <a:rPr lang="en-GB" sz="1100">
                <a:solidFill>
                  <a:srgbClr val="75AF00"/>
                </a:solidFill>
                <a:highlight>
                  <a:schemeClr val="lt1"/>
                </a:highlight>
              </a:rPr>
              <a:t>the card is valid</a:t>
            </a:r>
            <a:endParaRPr sz="1100">
              <a:solidFill>
                <a:srgbClr val="75AF00"/>
              </a:solidFill>
              <a:highlight>
                <a:schemeClr val="lt1"/>
              </a:highlight>
            </a:endParaRPr>
          </a:p>
          <a:p>
            <a:pPr indent="0" lvl="0" marL="0" rtl="0" algn="l">
              <a:spcBef>
                <a:spcPts val="0"/>
              </a:spcBef>
              <a:spcAft>
                <a:spcPts val="0"/>
              </a:spcAft>
              <a:buNone/>
            </a:pPr>
            <a:r>
              <a:rPr lang="en-GB" sz="1100">
                <a:solidFill>
                  <a:srgbClr val="00A8C8"/>
                </a:solidFill>
                <a:highlight>
                  <a:schemeClr val="lt1"/>
                </a:highlight>
              </a:rPr>
              <a:t>And </a:t>
            </a:r>
            <a:r>
              <a:rPr lang="en-GB" sz="1100">
                <a:solidFill>
                  <a:srgbClr val="75AF00"/>
                </a:solidFill>
                <a:highlight>
                  <a:schemeClr val="lt1"/>
                </a:highlight>
              </a:rPr>
              <a:t>the dispenser contains cash</a:t>
            </a:r>
            <a:endParaRPr sz="1100">
              <a:solidFill>
                <a:srgbClr val="75AF00"/>
              </a:solidFill>
              <a:highlight>
                <a:schemeClr val="lt1"/>
              </a:highlight>
            </a:endParaRPr>
          </a:p>
          <a:p>
            <a:pPr indent="0" lvl="0" marL="0" rtl="0" algn="l">
              <a:spcBef>
                <a:spcPts val="0"/>
              </a:spcBef>
              <a:spcAft>
                <a:spcPts val="0"/>
              </a:spcAft>
              <a:buNone/>
            </a:pPr>
            <a:r>
              <a:rPr lang="en-GB" sz="1100">
                <a:solidFill>
                  <a:srgbClr val="00A8C8"/>
                </a:solidFill>
                <a:highlight>
                  <a:schemeClr val="lt1"/>
                </a:highlight>
              </a:rPr>
              <a:t>When </a:t>
            </a:r>
            <a:r>
              <a:rPr lang="en-GB" sz="1100">
                <a:solidFill>
                  <a:srgbClr val="75AF00"/>
                </a:solidFill>
                <a:highlight>
                  <a:schemeClr val="lt1"/>
                </a:highlight>
              </a:rPr>
              <a:t>the customer requests cash</a:t>
            </a:r>
            <a:endParaRPr sz="1100">
              <a:solidFill>
                <a:srgbClr val="75AF00"/>
              </a:solidFill>
              <a:highlight>
                <a:schemeClr val="lt1"/>
              </a:highlight>
            </a:endParaRPr>
          </a:p>
          <a:p>
            <a:pPr indent="0" lvl="0" marL="0" rtl="0" algn="l">
              <a:spcBef>
                <a:spcPts val="0"/>
              </a:spcBef>
              <a:spcAft>
                <a:spcPts val="0"/>
              </a:spcAft>
              <a:buNone/>
            </a:pPr>
            <a:r>
              <a:rPr lang="en-GB" sz="1100">
                <a:solidFill>
                  <a:srgbClr val="00A8C8"/>
                </a:solidFill>
                <a:highlight>
                  <a:schemeClr val="lt1"/>
                </a:highlight>
              </a:rPr>
              <a:t>Then </a:t>
            </a:r>
            <a:r>
              <a:rPr lang="en-GB" sz="1100">
                <a:solidFill>
                  <a:srgbClr val="75AF00"/>
                </a:solidFill>
                <a:highlight>
                  <a:schemeClr val="lt1"/>
                </a:highlight>
              </a:rPr>
              <a:t>ensure the account is debited</a:t>
            </a:r>
            <a:endParaRPr sz="1100">
              <a:solidFill>
                <a:srgbClr val="75AF00"/>
              </a:solidFill>
              <a:highlight>
                <a:schemeClr val="lt1"/>
              </a:highlight>
            </a:endParaRPr>
          </a:p>
          <a:p>
            <a:pPr indent="0" lvl="0" marL="0" rtl="0" algn="l">
              <a:spcBef>
                <a:spcPts val="0"/>
              </a:spcBef>
              <a:spcAft>
                <a:spcPts val="0"/>
              </a:spcAft>
              <a:buNone/>
            </a:pPr>
            <a:r>
              <a:rPr lang="en-GB" sz="1100">
                <a:solidFill>
                  <a:srgbClr val="00A8C8"/>
                </a:solidFill>
                <a:highlight>
                  <a:schemeClr val="lt1"/>
                </a:highlight>
              </a:rPr>
              <a:t>And </a:t>
            </a:r>
            <a:r>
              <a:rPr lang="en-GB" sz="1100">
                <a:solidFill>
                  <a:srgbClr val="75AF00"/>
                </a:solidFill>
                <a:highlight>
                  <a:schemeClr val="lt1"/>
                </a:highlight>
              </a:rPr>
              <a:t>ensure cash is dispensed</a:t>
            </a:r>
            <a:endParaRPr sz="1100">
              <a:solidFill>
                <a:srgbClr val="75AF00"/>
              </a:solidFill>
              <a:highlight>
                <a:schemeClr val="lt1"/>
              </a:highlight>
            </a:endParaRPr>
          </a:p>
          <a:p>
            <a:pPr indent="0" lvl="0" marL="0" rtl="0" algn="l">
              <a:spcBef>
                <a:spcPts val="0"/>
              </a:spcBef>
              <a:spcAft>
                <a:spcPts val="0"/>
              </a:spcAft>
              <a:buNone/>
            </a:pPr>
            <a:r>
              <a:rPr lang="en-GB" sz="1100">
                <a:solidFill>
                  <a:srgbClr val="00A8C8"/>
                </a:solidFill>
                <a:highlight>
                  <a:schemeClr val="lt1"/>
                </a:highlight>
              </a:rPr>
              <a:t>And </a:t>
            </a:r>
            <a:r>
              <a:rPr lang="en-GB" sz="1100">
                <a:solidFill>
                  <a:srgbClr val="75AF00"/>
                </a:solidFill>
                <a:highlight>
                  <a:schemeClr val="lt1"/>
                </a:highlight>
              </a:rPr>
              <a:t>ensure the card is returned</a:t>
            </a:r>
            <a:endParaRPr sz="1100">
              <a:solidFill>
                <a:srgbClr val="75AF00"/>
              </a:solidFill>
              <a:highlight>
                <a:schemeClr val="lt1"/>
              </a:highlight>
            </a:endParaRPr>
          </a:p>
        </p:txBody>
      </p:sp>
      <p:sp>
        <p:nvSpPr>
          <p:cNvPr id="466" name="Google Shape;466;p68"/>
          <p:cNvSpPr txBox="1"/>
          <p:nvPr/>
        </p:nvSpPr>
        <p:spPr>
          <a:xfrm>
            <a:off x="4591200" y="3334200"/>
            <a:ext cx="42828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00A8C8"/>
                </a:solidFill>
              </a:rPr>
              <a:t>Scenario:</a:t>
            </a:r>
            <a:r>
              <a:rPr lang="en-GB" sz="1100">
                <a:solidFill>
                  <a:srgbClr val="75AF00"/>
                </a:solidFill>
              </a:rPr>
              <a:t> Account is overdrawn past the overdraft limit</a:t>
            </a:r>
            <a:endParaRPr sz="1100">
              <a:solidFill>
                <a:srgbClr val="75AF00"/>
              </a:solidFill>
            </a:endParaRPr>
          </a:p>
          <a:p>
            <a:pPr indent="0" lvl="0" marL="0" rtl="0" algn="l">
              <a:spcBef>
                <a:spcPts val="0"/>
              </a:spcBef>
              <a:spcAft>
                <a:spcPts val="0"/>
              </a:spcAft>
              <a:buNone/>
            </a:pPr>
            <a:r>
              <a:t/>
            </a:r>
            <a:endParaRPr sz="1100">
              <a:solidFill>
                <a:srgbClr val="00A8C8"/>
              </a:solidFill>
            </a:endParaRPr>
          </a:p>
          <a:p>
            <a:pPr indent="0" lvl="0" marL="0" rtl="0" algn="l">
              <a:spcBef>
                <a:spcPts val="0"/>
              </a:spcBef>
              <a:spcAft>
                <a:spcPts val="0"/>
              </a:spcAft>
              <a:buNone/>
            </a:pPr>
            <a:r>
              <a:rPr lang="en-GB" sz="1100">
                <a:solidFill>
                  <a:srgbClr val="00A8C8"/>
                </a:solidFill>
              </a:rPr>
              <a:t>Given </a:t>
            </a:r>
            <a:r>
              <a:rPr lang="en-GB" sz="1100">
                <a:solidFill>
                  <a:srgbClr val="75AF00"/>
                </a:solidFill>
              </a:rPr>
              <a:t>the account is overdrawn</a:t>
            </a:r>
            <a:endParaRPr sz="1100">
              <a:solidFill>
                <a:srgbClr val="75AF00"/>
              </a:solidFill>
            </a:endParaRPr>
          </a:p>
          <a:p>
            <a:pPr indent="0" lvl="0" marL="0" rtl="0" algn="l">
              <a:spcBef>
                <a:spcPts val="0"/>
              </a:spcBef>
              <a:spcAft>
                <a:spcPts val="0"/>
              </a:spcAft>
              <a:buNone/>
            </a:pPr>
            <a:r>
              <a:rPr lang="en-GB" sz="1100">
                <a:solidFill>
                  <a:srgbClr val="00A8C8"/>
                </a:solidFill>
              </a:rPr>
              <a:t>And </a:t>
            </a:r>
            <a:r>
              <a:rPr lang="en-GB" sz="1100">
                <a:solidFill>
                  <a:srgbClr val="75AF00"/>
                </a:solidFill>
              </a:rPr>
              <a:t>the card is valid</a:t>
            </a:r>
            <a:endParaRPr sz="1100">
              <a:solidFill>
                <a:srgbClr val="75AF00"/>
              </a:solidFill>
            </a:endParaRPr>
          </a:p>
          <a:p>
            <a:pPr indent="0" lvl="0" marL="0" rtl="0" algn="l">
              <a:spcBef>
                <a:spcPts val="0"/>
              </a:spcBef>
              <a:spcAft>
                <a:spcPts val="0"/>
              </a:spcAft>
              <a:buNone/>
            </a:pPr>
            <a:r>
              <a:rPr lang="en-GB" sz="1100">
                <a:solidFill>
                  <a:srgbClr val="00A8C8"/>
                </a:solidFill>
              </a:rPr>
              <a:t>When </a:t>
            </a:r>
            <a:r>
              <a:rPr lang="en-GB" sz="1100">
                <a:solidFill>
                  <a:srgbClr val="75AF00"/>
                </a:solidFill>
              </a:rPr>
              <a:t>the customer requests cash</a:t>
            </a:r>
            <a:endParaRPr sz="1100">
              <a:solidFill>
                <a:srgbClr val="75AF00"/>
              </a:solidFill>
            </a:endParaRPr>
          </a:p>
          <a:p>
            <a:pPr indent="0" lvl="0" marL="0" rtl="0" algn="l">
              <a:spcBef>
                <a:spcPts val="0"/>
              </a:spcBef>
              <a:spcAft>
                <a:spcPts val="0"/>
              </a:spcAft>
              <a:buNone/>
            </a:pPr>
            <a:r>
              <a:rPr lang="en-GB" sz="1100">
                <a:solidFill>
                  <a:srgbClr val="00A8C8"/>
                </a:solidFill>
              </a:rPr>
              <a:t>Then </a:t>
            </a:r>
            <a:r>
              <a:rPr lang="en-GB" sz="1100">
                <a:solidFill>
                  <a:srgbClr val="75AF00"/>
                </a:solidFill>
              </a:rPr>
              <a:t>ensure a rejection message is displayed</a:t>
            </a:r>
            <a:endParaRPr sz="1100">
              <a:solidFill>
                <a:srgbClr val="75AF00"/>
              </a:solidFill>
            </a:endParaRPr>
          </a:p>
          <a:p>
            <a:pPr indent="0" lvl="0" marL="0" rtl="0" algn="l">
              <a:spcBef>
                <a:spcPts val="0"/>
              </a:spcBef>
              <a:spcAft>
                <a:spcPts val="0"/>
              </a:spcAft>
              <a:buNone/>
            </a:pPr>
            <a:r>
              <a:rPr lang="en-GB" sz="1100">
                <a:solidFill>
                  <a:srgbClr val="00A8C8"/>
                </a:solidFill>
              </a:rPr>
              <a:t>And </a:t>
            </a:r>
            <a:r>
              <a:rPr lang="en-GB" sz="1100">
                <a:solidFill>
                  <a:srgbClr val="75AF00"/>
                </a:solidFill>
              </a:rPr>
              <a:t>ensure cash is not dispensed</a:t>
            </a:r>
            <a:endParaRPr sz="1100">
              <a:solidFill>
                <a:srgbClr val="75AF00"/>
              </a:solidFill>
            </a:endParaRPr>
          </a:p>
          <a:p>
            <a:pPr indent="0" lvl="0" marL="0" rtl="0" algn="l">
              <a:spcBef>
                <a:spcPts val="0"/>
              </a:spcBef>
              <a:spcAft>
                <a:spcPts val="0"/>
              </a:spcAft>
              <a:buNone/>
            </a:pPr>
            <a:r>
              <a:rPr lang="en-GB" sz="1100">
                <a:solidFill>
                  <a:srgbClr val="00A8C8"/>
                </a:solidFill>
              </a:rPr>
              <a:t>And </a:t>
            </a:r>
            <a:r>
              <a:rPr lang="en-GB" sz="1100">
                <a:solidFill>
                  <a:srgbClr val="75AF00"/>
                </a:solidFill>
              </a:rPr>
              <a:t>ensure the card is returned</a:t>
            </a:r>
            <a:endParaRPr sz="1100">
              <a:solidFill>
                <a:srgbClr val="75AF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9"/>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Another example</a:t>
            </a:r>
            <a:endParaRPr/>
          </a:p>
        </p:txBody>
      </p:sp>
      <p:sp>
        <p:nvSpPr>
          <p:cNvPr id="472" name="Google Shape;472;p69"/>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GB" sz="1100">
                <a:solidFill>
                  <a:schemeClr val="dk1"/>
                </a:solidFill>
                <a:latin typeface="Arial"/>
                <a:ea typeface="Arial"/>
                <a:cs typeface="Arial"/>
                <a:sym typeface="Arial"/>
              </a:rPr>
              <a:t>Title</a:t>
            </a:r>
            <a:r>
              <a:rPr lang="en-GB" sz="1100">
                <a:solidFill>
                  <a:schemeClr val="dk1"/>
                </a:solidFill>
                <a:latin typeface="Arial"/>
                <a:ea typeface="Arial"/>
                <a:cs typeface="Arial"/>
                <a:sym typeface="Arial"/>
              </a:rPr>
              <a:t>: Returns and exchanges go to inventory.</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As a</a:t>
            </a:r>
            <a:r>
              <a:rPr lang="en-GB" sz="1100">
                <a:solidFill>
                  <a:schemeClr val="dk1"/>
                </a:solidFill>
                <a:latin typeface="Arial"/>
                <a:ea typeface="Arial"/>
                <a:cs typeface="Arial"/>
                <a:sym typeface="Arial"/>
              </a:rPr>
              <a:t> store owner,</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I want</a:t>
            </a:r>
            <a:r>
              <a:rPr lang="en-GB" sz="1100">
                <a:solidFill>
                  <a:schemeClr val="dk1"/>
                </a:solidFill>
                <a:latin typeface="Arial"/>
                <a:ea typeface="Arial"/>
                <a:cs typeface="Arial"/>
                <a:sym typeface="Arial"/>
              </a:rPr>
              <a:t> to add items back to inventory when they are returned or exchanged,</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so that</a:t>
            </a:r>
            <a:r>
              <a:rPr lang="en-GB" sz="1100">
                <a:solidFill>
                  <a:schemeClr val="dk1"/>
                </a:solidFill>
                <a:latin typeface="Arial"/>
                <a:ea typeface="Arial"/>
                <a:cs typeface="Arial"/>
                <a:sym typeface="Arial"/>
              </a:rPr>
              <a:t> I can track inventory.</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Scenario 1:</a:t>
            </a:r>
            <a:r>
              <a:rPr lang="en-GB" sz="1100">
                <a:solidFill>
                  <a:schemeClr val="dk1"/>
                </a:solidFill>
                <a:latin typeface="Arial"/>
                <a:ea typeface="Arial"/>
                <a:cs typeface="Arial"/>
                <a:sym typeface="Arial"/>
              </a:rPr>
              <a:t> Items returned for refund should be added to inventory.</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Given</a:t>
            </a:r>
            <a:r>
              <a:rPr lang="en-GB" sz="1100">
                <a:solidFill>
                  <a:schemeClr val="dk1"/>
                </a:solidFill>
                <a:latin typeface="Arial"/>
                <a:ea typeface="Arial"/>
                <a:cs typeface="Arial"/>
                <a:sym typeface="Arial"/>
              </a:rPr>
              <a:t> that a customer previously bought a black sweater from me</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and</a:t>
            </a:r>
            <a:r>
              <a:rPr lang="en-GB" sz="1100">
                <a:solidFill>
                  <a:schemeClr val="dk1"/>
                </a:solidFill>
                <a:latin typeface="Arial"/>
                <a:ea typeface="Arial"/>
                <a:cs typeface="Arial"/>
                <a:sym typeface="Arial"/>
              </a:rPr>
              <a:t> I have three black sweaters in inventory,</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when</a:t>
            </a:r>
            <a:r>
              <a:rPr lang="en-GB" sz="1100">
                <a:solidFill>
                  <a:schemeClr val="dk1"/>
                </a:solidFill>
                <a:latin typeface="Arial"/>
                <a:ea typeface="Arial"/>
                <a:cs typeface="Arial"/>
                <a:sym typeface="Arial"/>
              </a:rPr>
              <a:t> they return the black sweater for a refund,</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then</a:t>
            </a:r>
            <a:r>
              <a:rPr lang="en-GB" sz="1100">
                <a:solidFill>
                  <a:schemeClr val="dk1"/>
                </a:solidFill>
                <a:latin typeface="Arial"/>
                <a:ea typeface="Arial"/>
                <a:cs typeface="Arial"/>
                <a:sym typeface="Arial"/>
              </a:rPr>
              <a:t> I should have four black sweaters in inventory.</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Scenario 2:</a:t>
            </a:r>
            <a:r>
              <a:rPr lang="en-GB" sz="1100">
                <a:solidFill>
                  <a:schemeClr val="dk1"/>
                </a:solidFill>
                <a:latin typeface="Arial"/>
                <a:ea typeface="Arial"/>
                <a:cs typeface="Arial"/>
                <a:sym typeface="Arial"/>
              </a:rPr>
              <a:t> Exchanged items should be returned to inventory.</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Given</a:t>
            </a:r>
            <a:r>
              <a:rPr lang="en-GB" sz="1100">
                <a:solidFill>
                  <a:schemeClr val="dk1"/>
                </a:solidFill>
                <a:latin typeface="Arial"/>
                <a:ea typeface="Arial"/>
                <a:cs typeface="Arial"/>
                <a:sym typeface="Arial"/>
              </a:rPr>
              <a:t> that a customer previously bought a blue garment from me</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and</a:t>
            </a:r>
            <a:r>
              <a:rPr lang="en-GB" sz="1100">
                <a:solidFill>
                  <a:schemeClr val="dk1"/>
                </a:solidFill>
                <a:latin typeface="Arial"/>
                <a:ea typeface="Arial"/>
                <a:cs typeface="Arial"/>
                <a:sym typeface="Arial"/>
              </a:rPr>
              <a:t> I have two blue garments in inventory</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and</a:t>
            </a:r>
            <a:r>
              <a:rPr lang="en-GB" sz="1100">
                <a:solidFill>
                  <a:schemeClr val="dk1"/>
                </a:solidFill>
                <a:latin typeface="Arial"/>
                <a:ea typeface="Arial"/>
                <a:cs typeface="Arial"/>
                <a:sym typeface="Arial"/>
              </a:rPr>
              <a:t> three black garments in inventory,</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when</a:t>
            </a:r>
            <a:r>
              <a:rPr lang="en-GB" sz="1100">
                <a:solidFill>
                  <a:schemeClr val="dk1"/>
                </a:solidFill>
                <a:latin typeface="Arial"/>
                <a:ea typeface="Arial"/>
                <a:cs typeface="Arial"/>
                <a:sym typeface="Arial"/>
              </a:rPr>
              <a:t> they exchange the blue garment for a black garment,</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then</a:t>
            </a:r>
            <a:r>
              <a:rPr lang="en-GB" sz="1100">
                <a:solidFill>
                  <a:schemeClr val="dk1"/>
                </a:solidFill>
                <a:latin typeface="Arial"/>
                <a:ea typeface="Arial"/>
                <a:cs typeface="Arial"/>
                <a:sym typeface="Arial"/>
              </a:rPr>
              <a:t> I should have three blue garments in inventory</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GB" sz="1100">
                <a:solidFill>
                  <a:schemeClr val="dk1"/>
                </a:solidFill>
                <a:latin typeface="Arial"/>
                <a:ea typeface="Arial"/>
                <a:cs typeface="Arial"/>
                <a:sym typeface="Arial"/>
              </a:rPr>
              <a:t>and</a:t>
            </a:r>
            <a:r>
              <a:rPr lang="en-GB" sz="1100">
                <a:solidFill>
                  <a:schemeClr val="dk1"/>
                </a:solidFill>
                <a:latin typeface="Arial"/>
                <a:ea typeface="Arial"/>
                <a:cs typeface="Arial"/>
                <a:sym typeface="Arial"/>
              </a:rPr>
              <a:t> two black garments in inventory.</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r">
              <a:spcBef>
                <a:spcPts val="0"/>
              </a:spcBef>
              <a:spcAft>
                <a:spcPts val="0"/>
              </a:spcAft>
              <a:buNone/>
            </a:pPr>
            <a:r>
              <a:rPr lang="en-GB" sz="1100">
                <a:solidFill>
                  <a:schemeClr val="dk1"/>
                </a:solidFill>
                <a:latin typeface="Arial"/>
                <a:ea typeface="Arial"/>
                <a:cs typeface="Arial"/>
                <a:sym typeface="Arial"/>
              </a:rPr>
              <a:t>* from https://en.wikipedia.org/wiki/Behavior-driven_development</a:t>
            </a:r>
            <a:endParaRPr sz="1100">
              <a:solidFill>
                <a:schemeClr val="dk1"/>
              </a:solidFill>
              <a:latin typeface="Arial"/>
              <a:ea typeface="Arial"/>
              <a:cs typeface="Arial"/>
              <a:sym typeface="Arial"/>
            </a:endParaRPr>
          </a:p>
        </p:txBody>
      </p:sp>
      <p:sp>
        <p:nvSpPr>
          <p:cNvPr id="473" name="Google Shape;473;p69"/>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is the result of</a:t>
            </a:r>
            <a:endParaRPr/>
          </a:p>
        </p:txBody>
      </p:sp>
      <p:sp>
        <p:nvSpPr>
          <p:cNvPr id="136" name="Google Shape;136;p25"/>
          <p:cNvSpPr txBox="1"/>
          <p:nvPr>
            <p:ph idx="1" type="body"/>
          </p:nvPr>
        </p:nvSpPr>
        <p:spPr>
          <a:xfrm>
            <a:off x="270000" y="1080000"/>
            <a:ext cx="4032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37" name="Google Shape;137;p25"/>
          <p:cNvSpPr txBox="1"/>
          <p:nvPr>
            <p:ph idx="2" type="body"/>
          </p:nvPr>
        </p:nvSpPr>
        <p:spPr>
          <a:xfrm>
            <a:off x="4590000" y="1080000"/>
            <a:ext cx="4284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38" name="Google Shape;138;p25"/>
          <p:cNvSpPr/>
          <p:nvPr/>
        </p:nvSpPr>
        <p:spPr>
          <a:xfrm>
            <a:off x="3883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39" name="Google Shape;139;p25"/>
          <p:cNvSpPr/>
          <p:nvPr/>
        </p:nvSpPr>
        <p:spPr>
          <a:xfrm>
            <a:off x="8455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2</a:t>
            </a:r>
            <a:endParaRPr/>
          </a:p>
        </p:txBody>
      </p:sp>
      <p:sp>
        <p:nvSpPr>
          <p:cNvPr id="140" name="Google Shape;140;p25"/>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0"/>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The notion of ubiquitous language</a:t>
            </a:r>
            <a:endParaRPr/>
          </a:p>
        </p:txBody>
      </p:sp>
      <p:sp>
        <p:nvSpPr>
          <p:cNvPr id="479" name="Google Shape;479;p70"/>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80" name="Google Shape;480;p70"/>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The user-story identifies </a:t>
            </a:r>
            <a:endParaRPr/>
          </a:p>
          <a:p>
            <a:pPr indent="-342900" lvl="1" marL="914400" rtl="0" algn="l">
              <a:spcBef>
                <a:spcPts val="0"/>
              </a:spcBef>
              <a:spcAft>
                <a:spcPts val="0"/>
              </a:spcAft>
              <a:buSzPts val="1800"/>
              <a:buChar char="○"/>
            </a:pPr>
            <a:r>
              <a:rPr lang="en-GB"/>
              <a:t>A stakeholder</a:t>
            </a:r>
            <a:endParaRPr/>
          </a:p>
          <a:p>
            <a:pPr indent="-342900" lvl="1" marL="914400" rtl="0" algn="l">
              <a:spcBef>
                <a:spcPts val="0"/>
              </a:spcBef>
              <a:spcAft>
                <a:spcPts val="0"/>
              </a:spcAft>
              <a:buSzPts val="1800"/>
              <a:buChar char="○"/>
            </a:pPr>
            <a:r>
              <a:rPr lang="en-GB"/>
              <a:t>A business effect</a:t>
            </a:r>
            <a:endParaRPr/>
          </a:p>
          <a:p>
            <a:pPr indent="-342900" lvl="1" marL="914400" rtl="0" algn="l">
              <a:spcBef>
                <a:spcPts val="0"/>
              </a:spcBef>
              <a:spcAft>
                <a:spcPts val="0"/>
              </a:spcAft>
              <a:buSzPts val="1800"/>
              <a:buChar char="○"/>
            </a:pPr>
            <a:r>
              <a:rPr lang="en-GB"/>
              <a:t>Business value</a:t>
            </a:r>
            <a:endParaRPr/>
          </a:p>
          <a:p>
            <a:pPr indent="-355600" lvl="0" marL="457200" rtl="0" algn="l">
              <a:spcBef>
                <a:spcPts val="0"/>
              </a:spcBef>
              <a:spcAft>
                <a:spcPts val="0"/>
              </a:spcAft>
              <a:buSzPts val="2000"/>
              <a:buChar char="●"/>
            </a:pPr>
            <a:r>
              <a:rPr lang="en-GB"/>
              <a:t>Such a story describes several scenarios, each with </a:t>
            </a:r>
            <a:endParaRPr/>
          </a:p>
          <a:p>
            <a:pPr indent="-342900" lvl="1" marL="914400" rtl="0" algn="l">
              <a:spcBef>
                <a:spcPts val="0"/>
              </a:spcBef>
              <a:spcAft>
                <a:spcPts val="0"/>
              </a:spcAft>
              <a:buSzPts val="1800"/>
              <a:buChar char="○"/>
            </a:pPr>
            <a:r>
              <a:rPr lang="en-GB"/>
              <a:t>A precondition</a:t>
            </a:r>
            <a:endParaRPr/>
          </a:p>
          <a:p>
            <a:pPr indent="-342900" lvl="1" marL="914400" rtl="0" algn="l">
              <a:spcBef>
                <a:spcPts val="0"/>
              </a:spcBef>
              <a:spcAft>
                <a:spcPts val="0"/>
              </a:spcAft>
              <a:buSzPts val="1800"/>
              <a:buChar char="○"/>
            </a:pPr>
            <a:r>
              <a:rPr lang="en-GB"/>
              <a:t>A trigger</a:t>
            </a:r>
            <a:endParaRPr/>
          </a:p>
          <a:p>
            <a:pPr indent="-342900" lvl="1" marL="914400" rtl="0" algn="l">
              <a:spcBef>
                <a:spcPts val="0"/>
              </a:spcBef>
              <a:spcAft>
                <a:spcPts val="0"/>
              </a:spcAft>
              <a:buSzPts val="1800"/>
              <a:buChar char="○"/>
            </a:pPr>
            <a:r>
              <a:rPr lang="en-GB"/>
              <a:t>An expected outcome</a:t>
            </a:r>
            <a:endParaRPr/>
          </a:p>
          <a:p>
            <a:pPr indent="-342900" lvl="1" marL="914400" rtl="0" algn="l">
              <a:spcBef>
                <a:spcPts val="0"/>
              </a:spcBef>
              <a:spcAft>
                <a:spcPts val="0"/>
              </a:spcAft>
              <a:buSzPts val="1800"/>
              <a:buChar char="○"/>
            </a:pPr>
            <a:r>
              <a:rPr lang="en-GB"/>
              <a:t>But doesn’t say anything about how the functionality will be implemented</a:t>
            </a:r>
            <a:endParaRPr/>
          </a:p>
          <a:p>
            <a:pPr indent="-355600" lvl="0" marL="457200" rtl="0" algn="l">
              <a:spcBef>
                <a:spcPts val="0"/>
              </a:spcBef>
              <a:spcAft>
                <a:spcPts val="0"/>
              </a:spcAft>
              <a:buSzPts val="2000"/>
              <a:buChar char="●"/>
            </a:pPr>
            <a:r>
              <a:rPr lang="en-GB"/>
              <a:t>In the previous examples the ubiquitous language included terms such as</a:t>
            </a:r>
            <a:endParaRPr/>
          </a:p>
          <a:p>
            <a:pPr indent="-342900" lvl="1" marL="914400" rtl="0" algn="l">
              <a:spcBef>
                <a:spcPts val="0"/>
              </a:spcBef>
              <a:spcAft>
                <a:spcPts val="0"/>
              </a:spcAft>
              <a:buSzPts val="1800"/>
              <a:buChar char="○"/>
            </a:pPr>
            <a:r>
              <a:rPr lang="en-GB"/>
              <a:t>Stock</a:t>
            </a:r>
            <a:endParaRPr/>
          </a:p>
          <a:p>
            <a:pPr indent="-342900" lvl="1" marL="914400" rtl="0" algn="l">
              <a:spcBef>
                <a:spcPts val="0"/>
              </a:spcBef>
              <a:spcAft>
                <a:spcPts val="0"/>
              </a:spcAft>
              <a:buSzPts val="1800"/>
              <a:buChar char="○"/>
            </a:pPr>
            <a:r>
              <a:rPr lang="en-GB"/>
              <a:t>Replacement</a:t>
            </a:r>
            <a:endParaRPr/>
          </a:p>
          <a:p>
            <a:pPr indent="-342900" lvl="1" marL="914400" rtl="0" algn="l">
              <a:spcBef>
                <a:spcPts val="0"/>
              </a:spcBef>
              <a:spcAft>
                <a:spcPts val="0"/>
              </a:spcAft>
              <a:buSzPts val="1800"/>
              <a:buChar char="○"/>
            </a:pPr>
            <a:r>
              <a:rPr lang="en-GB"/>
              <a:t>Returns</a:t>
            </a:r>
            <a:endParaRPr/>
          </a:p>
        </p:txBody>
      </p:sp>
      <p:sp>
        <p:nvSpPr>
          <p:cNvPr id="481" name="Google Shape;481;p70"/>
          <p:cNvSpPr txBox="1"/>
          <p:nvPr/>
        </p:nvSpPr>
        <p:spPr>
          <a:xfrm>
            <a:off x="4572000" y="1080000"/>
            <a:ext cx="3000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rPr>
              <a:t>As a [X]</a:t>
            </a:r>
            <a:endParaRPr sz="1100">
              <a:solidFill>
                <a:schemeClr val="dk1"/>
              </a:solidFill>
            </a:endParaRPr>
          </a:p>
          <a:p>
            <a:pPr indent="0" lvl="0" marL="0" rtl="0" algn="l">
              <a:spcBef>
                <a:spcPts val="0"/>
              </a:spcBef>
              <a:spcAft>
                <a:spcPts val="0"/>
              </a:spcAft>
              <a:buNone/>
            </a:pPr>
            <a:r>
              <a:rPr lang="en-GB" sz="1100">
                <a:solidFill>
                  <a:schemeClr val="dk1"/>
                </a:solidFill>
              </a:rPr>
              <a:t>	X = person, role, stakeholder</a:t>
            </a:r>
            <a:endParaRPr sz="1100">
              <a:solidFill>
                <a:schemeClr val="dk1"/>
              </a:solidFill>
            </a:endParaRPr>
          </a:p>
          <a:p>
            <a:pPr indent="0" lvl="0" marL="0" rtl="0" algn="l">
              <a:spcBef>
                <a:spcPts val="0"/>
              </a:spcBef>
              <a:spcAft>
                <a:spcPts val="0"/>
              </a:spcAft>
              <a:buNone/>
            </a:pPr>
            <a:r>
              <a:rPr lang="en-GB" sz="1100">
                <a:solidFill>
                  <a:schemeClr val="dk1"/>
                </a:solidFill>
              </a:rPr>
              <a:t>I want [Y]</a:t>
            </a:r>
            <a:endParaRPr sz="1100">
              <a:solidFill>
                <a:schemeClr val="dk1"/>
              </a:solidFill>
            </a:endParaRPr>
          </a:p>
          <a:p>
            <a:pPr indent="0" lvl="0" marL="0" rtl="0" algn="l">
              <a:spcBef>
                <a:spcPts val="0"/>
              </a:spcBef>
              <a:spcAft>
                <a:spcPts val="0"/>
              </a:spcAft>
              <a:buNone/>
            </a:pPr>
            <a:r>
              <a:rPr lang="en-GB" sz="1100">
                <a:solidFill>
                  <a:schemeClr val="dk1"/>
                </a:solidFill>
              </a:rPr>
              <a:t>	Y = some feature</a:t>
            </a:r>
            <a:endParaRPr sz="1100">
              <a:solidFill>
                <a:schemeClr val="dk1"/>
              </a:solidFill>
            </a:endParaRPr>
          </a:p>
          <a:p>
            <a:pPr indent="0" lvl="0" marL="0" rtl="0" algn="l">
              <a:spcBef>
                <a:spcPts val="0"/>
              </a:spcBef>
              <a:spcAft>
                <a:spcPts val="0"/>
              </a:spcAft>
              <a:buNone/>
            </a:pPr>
            <a:r>
              <a:rPr lang="en-GB" sz="1100">
                <a:solidFill>
                  <a:schemeClr val="dk1"/>
                </a:solidFill>
              </a:rPr>
              <a:t>so that [Z]</a:t>
            </a:r>
            <a:endParaRPr sz="1100">
              <a:solidFill>
                <a:schemeClr val="dk1"/>
              </a:solidFill>
            </a:endParaRPr>
          </a:p>
          <a:p>
            <a:pPr indent="0" lvl="0" marL="0" rtl="0" algn="l">
              <a:spcBef>
                <a:spcPts val="0"/>
              </a:spcBef>
              <a:spcAft>
                <a:spcPts val="0"/>
              </a:spcAft>
              <a:buNone/>
            </a:pPr>
            <a:r>
              <a:rPr lang="en-GB" sz="1100">
                <a:solidFill>
                  <a:schemeClr val="dk1"/>
                </a:solidFill>
              </a:rPr>
              <a:t>	X = benefit or value of the feature</a:t>
            </a:r>
            <a:endParaRPr sz="1100">
              <a:solidFill>
                <a:schemeClr val="dk1"/>
              </a:solidFill>
            </a:endParaRPr>
          </a:p>
        </p:txBody>
      </p:sp>
      <p:sp>
        <p:nvSpPr>
          <p:cNvPr id="482" name="Google Shape;482;p70"/>
          <p:cNvSpPr txBox="1"/>
          <p:nvPr/>
        </p:nvSpPr>
        <p:spPr>
          <a:xfrm>
            <a:off x="6041575" y="2386850"/>
            <a:ext cx="1772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Given some initial context,</a:t>
            </a:r>
            <a:endParaRPr sz="900">
              <a:solidFill>
                <a:schemeClr val="dk1"/>
              </a:solidFill>
            </a:endParaRPr>
          </a:p>
          <a:p>
            <a:pPr indent="0" lvl="0" marL="0" rtl="0" algn="l">
              <a:spcBef>
                <a:spcPts val="0"/>
              </a:spcBef>
              <a:spcAft>
                <a:spcPts val="0"/>
              </a:spcAft>
              <a:buNone/>
            </a:pPr>
            <a:r>
              <a:rPr lang="en-GB" sz="900">
                <a:solidFill>
                  <a:schemeClr val="dk1"/>
                </a:solidFill>
              </a:rPr>
              <a:t>	precondition</a:t>
            </a:r>
            <a:endParaRPr sz="900">
              <a:solidFill>
                <a:schemeClr val="dk1"/>
              </a:solidFill>
            </a:endParaRPr>
          </a:p>
          <a:p>
            <a:pPr indent="0" lvl="0" marL="0" rtl="0" algn="l">
              <a:spcBef>
                <a:spcPts val="0"/>
              </a:spcBef>
              <a:spcAft>
                <a:spcPts val="0"/>
              </a:spcAft>
              <a:buNone/>
            </a:pPr>
            <a:r>
              <a:rPr lang="en-GB" sz="900">
                <a:solidFill>
                  <a:schemeClr val="dk1"/>
                </a:solidFill>
              </a:rPr>
              <a:t>When an event occurs,</a:t>
            </a:r>
            <a:endParaRPr sz="900">
              <a:solidFill>
                <a:schemeClr val="dk1"/>
              </a:solidFill>
            </a:endParaRPr>
          </a:p>
          <a:p>
            <a:pPr indent="0" lvl="0" marL="0" rtl="0" algn="l">
              <a:spcBef>
                <a:spcPts val="0"/>
              </a:spcBef>
              <a:spcAft>
                <a:spcPts val="0"/>
              </a:spcAft>
              <a:buNone/>
            </a:pPr>
            <a:r>
              <a:rPr lang="en-GB" sz="900">
                <a:solidFill>
                  <a:schemeClr val="dk1"/>
                </a:solidFill>
              </a:rPr>
              <a:t>	trigger</a:t>
            </a:r>
            <a:endParaRPr sz="900">
              <a:solidFill>
                <a:schemeClr val="dk1"/>
              </a:solidFill>
            </a:endParaRPr>
          </a:p>
          <a:p>
            <a:pPr indent="0" lvl="0" marL="0" rtl="0" algn="l">
              <a:spcBef>
                <a:spcPts val="0"/>
              </a:spcBef>
              <a:spcAft>
                <a:spcPts val="0"/>
              </a:spcAft>
              <a:buNone/>
            </a:pPr>
            <a:r>
              <a:rPr lang="en-GB" sz="900">
                <a:solidFill>
                  <a:schemeClr val="dk1"/>
                </a:solidFill>
              </a:rPr>
              <a:t>Then ensure some outcomes.</a:t>
            </a:r>
            <a:endParaRPr sz="900">
              <a:solidFill>
                <a:schemeClr val="dk1"/>
              </a:solidFill>
            </a:endParaRPr>
          </a:p>
          <a:p>
            <a:pPr indent="0" lvl="0" marL="0" rtl="0" algn="l">
              <a:spcBef>
                <a:spcPts val="0"/>
              </a:spcBef>
              <a:spcAft>
                <a:spcPts val="0"/>
              </a:spcAft>
              <a:buNone/>
            </a:pPr>
            <a:r>
              <a:rPr lang="en-GB" sz="900">
                <a:solidFill>
                  <a:schemeClr val="dk1"/>
                </a:solidFill>
              </a:rPr>
              <a:t>	Expected outcome</a:t>
            </a:r>
            <a:endParaRPr sz="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If you want to know more about it</a:t>
            </a:r>
            <a:endParaRPr/>
          </a:p>
        </p:txBody>
      </p:sp>
      <p:sp>
        <p:nvSpPr>
          <p:cNvPr id="488" name="Google Shape;488;p71"/>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pic>
        <p:nvPicPr>
          <p:cNvPr id="489" name="Google Shape;489;p71"/>
          <p:cNvPicPr preferRelativeResize="0"/>
          <p:nvPr/>
        </p:nvPicPr>
        <p:blipFill>
          <a:blip r:embed="rId3">
            <a:alphaModFix/>
          </a:blip>
          <a:stretch>
            <a:fillRect/>
          </a:stretch>
        </p:blipFill>
        <p:spPr>
          <a:xfrm>
            <a:off x="5451878" y="1078650"/>
            <a:ext cx="2784423" cy="3793500"/>
          </a:xfrm>
          <a:prstGeom prst="rect">
            <a:avLst/>
          </a:prstGeom>
          <a:noFill/>
          <a:ln>
            <a:noFill/>
          </a:ln>
        </p:spPr>
      </p:pic>
      <p:pic>
        <p:nvPicPr>
          <p:cNvPr id="490" name="Google Shape;490;p71"/>
          <p:cNvPicPr preferRelativeResize="0"/>
          <p:nvPr/>
        </p:nvPicPr>
        <p:blipFill>
          <a:blip r:embed="rId4">
            <a:alphaModFix/>
          </a:blip>
          <a:stretch>
            <a:fillRect/>
          </a:stretch>
        </p:blipFill>
        <p:spPr>
          <a:xfrm>
            <a:off x="1220900" y="1080000"/>
            <a:ext cx="2867886" cy="3793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2"/>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96" name="Google Shape;496;p72"/>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497" name="Google Shape;497;p72"/>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98" name="Google Shape;498;p72"/>
          <p:cNvPicPr preferRelativeResize="0"/>
          <p:nvPr/>
        </p:nvPicPr>
        <p:blipFill>
          <a:blip r:embed="rId3">
            <a:alphaModFix/>
          </a:blip>
          <a:stretch>
            <a:fillRect/>
          </a:stretch>
        </p:blipFill>
        <p:spPr>
          <a:xfrm>
            <a:off x="2830503" y="270000"/>
            <a:ext cx="3945848" cy="46034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References and suggestions</a:t>
            </a:r>
            <a:endParaRPr/>
          </a:p>
        </p:txBody>
      </p:sp>
      <p:sp>
        <p:nvSpPr>
          <p:cNvPr id="504" name="Google Shape;504;p73"/>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
        <p:nvSpPr>
          <p:cNvPr id="505" name="Google Shape;505;p73"/>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u="sng">
                <a:solidFill>
                  <a:schemeClr val="hlink"/>
                </a:solidFill>
                <a:hlinkClick r:id="rId3"/>
              </a:rPr>
              <a:t>https://mochajs.org/</a:t>
            </a:r>
            <a:endParaRPr/>
          </a:p>
          <a:p>
            <a:pPr indent="-355600" lvl="0" marL="457200" rtl="0" algn="l">
              <a:spcBef>
                <a:spcPts val="0"/>
              </a:spcBef>
              <a:spcAft>
                <a:spcPts val="0"/>
              </a:spcAft>
              <a:buSzPts val="2000"/>
              <a:buChar char="●"/>
            </a:pPr>
            <a:r>
              <a:rPr lang="en-GB" u="sng">
                <a:solidFill>
                  <a:schemeClr val="hlink"/>
                </a:solidFill>
                <a:hlinkClick r:id="rId4"/>
              </a:rPr>
              <a:t>https://www.chaijs.com/</a:t>
            </a:r>
            <a:endParaRPr/>
          </a:p>
          <a:p>
            <a:pPr indent="-355600" lvl="0" marL="457200" rtl="0" algn="l">
              <a:spcBef>
                <a:spcPts val="0"/>
              </a:spcBef>
              <a:spcAft>
                <a:spcPts val="0"/>
              </a:spcAft>
              <a:buSzPts val="2000"/>
              <a:buChar char="●"/>
            </a:pPr>
            <a:r>
              <a:rPr lang="en-GB" u="sng">
                <a:solidFill>
                  <a:schemeClr val="hlink"/>
                </a:solidFill>
                <a:hlinkClick r:id="rId5"/>
              </a:rPr>
              <a:t>https://www.digitalocean.com/community/tutorials/test-a-node-restful-api-with-mocha-and-chai</a:t>
            </a:r>
            <a:endParaRPr/>
          </a:p>
          <a:p>
            <a:pPr indent="-355600" lvl="0" marL="457200" rtl="0" algn="l">
              <a:spcBef>
                <a:spcPts val="0"/>
              </a:spcBef>
              <a:spcAft>
                <a:spcPts val="0"/>
              </a:spcAft>
              <a:buSzPts val="2000"/>
              <a:buChar char="●"/>
            </a:pPr>
            <a:r>
              <a:rPr lang="en-GB" u="sng">
                <a:solidFill>
                  <a:schemeClr val="hlink"/>
                </a:solidFill>
                <a:hlinkClick r:id="rId6"/>
              </a:rPr>
              <a:t>https://www.agilealliance.org/glossary/bdd</a:t>
            </a:r>
            <a:endParaRPr/>
          </a:p>
          <a:p>
            <a:pPr indent="-355600" lvl="0" marL="457200" rtl="0" algn="l">
              <a:spcBef>
                <a:spcPts val="0"/>
              </a:spcBef>
              <a:spcAft>
                <a:spcPts val="0"/>
              </a:spcAft>
              <a:buSzPts val="2000"/>
              <a:buChar char="●"/>
            </a:pPr>
            <a:r>
              <a:rPr lang="en-GB" u="sng">
                <a:solidFill>
                  <a:schemeClr val="hlink"/>
                </a:solidFill>
                <a:hlinkClick r:id="rId7"/>
              </a:rPr>
              <a:t>https://dannorth.net/introducing-bdd/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is the result of</a:t>
            </a:r>
            <a:endParaRPr/>
          </a:p>
        </p:txBody>
      </p:sp>
      <p:sp>
        <p:nvSpPr>
          <p:cNvPr id="146" name="Google Shape;146;p26"/>
          <p:cNvSpPr txBox="1"/>
          <p:nvPr>
            <p:ph idx="1" type="body"/>
          </p:nvPr>
        </p:nvSpPr>
        <p:spPr>
          <a:xfrm>
            <a:off x="270000" y="1080000"/>
            <a:ext cx="4032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47" name="Google Shape;147;p26"/>
          <p:cNvSpPr txBox="1"/>
          <p:nvPr>
            <p:ph idx="2" type="body"/>
          </p:nvPr>
        </p:nvSpPr>
        <p:spPr>
          <a:xfrm>
            <a:off x="4590000" y="1080000"/>
            <a:ext cx="4284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48" name="Google Shape;148;p26"/>
          <p:cNvSpPr txBox="1"/>
          <p:nvPr>
            <p:ph idx="3" type="body"/>
          </p:nvPr>
        </p:nvSpPr>
        <p:spPr>
          <a:xfrm>
            <a:off x="270000" y="2975400"/>
            <a:ext cx="4032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49" name="Google Shape;149;p26"/>
          <p:cNvSpPr/>
          <p:nvPr/>
        </p:nvSpPr>
        <p:spPr>
          <a:xfrm>
            <a:off x="3883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50" name="Google Shape;150;p26"/>
          <p:cNvSpPr/>
          <p:nvPr/>
        </p:nvSpPr>
        <p:spPr>
          <a:xfrm>
            <a:off x="8455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2</a:t>
            </a:r>
            <a:endParaRPr/>
          </a:p>
        </p:txBody>
      </p:sp>
      <p:sp>
        <p:nvSpPr>
          <p:cNvPr id="151" name="Google Shape;151;p26"/>
          <p:cNvSpPr/>
          <p:nvPr/>
        </p:nvSpPr>
        <p:spPr>
          <a:xfrm>
            <a:off x="3883500" y="29754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3</a:t>
            </a:r>
            <a:endParaRPr/>
          </a:p>
        </p:txBody>
      </p:sp>
      <p:sp>
        <p:nvSpPr>
          <p:cNvPr id="152" name="Google Shape;152;p26"/>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is the result of</a:t>
            </a:r>
            <a:endParaRPr/>
          </a:p>
        </p:txBody>
      </p:sp>
      <p:sp>
        <p:nvSpPr>
          <p:cNvPr id="158" name="Google Shape;158;p27"/>
          <p:cNvSpPr txBox="1"/>
          <p:nvPr>
            <p:ph idx="1" type="body"/>
          </p:nvPr>
        </p:nvSpPr>
        <p:spPr>
          <a:xfrm>
            <a:off x="270000" y="1080000"/>
            <a:ext cx="4032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59" name="Google Shape;159;p27"/>
          <p:cNvSpPr txBox="1"/>
          <p:nvPr>
            <p:ph idx="2" type="body"/>
          </p:nvPr>
        </p:nvSpPr>
        <p:spPr>
          <a:xfrm>
            <a:off x="4590000" y="1080000"/>
            <a:ext cx="4284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60" name="Google Shape;160;p27"/>
          <p:cNvSpPr txBox="1"/>
          <p:nvPr>
            <p:ph idx="3" type="body"/>
          </p:nvPr>
        </p:nvSpPr>
        <p:spPr>
          <a:xfrm>
            <a:off x="270000" y="2975400"/>
            <a:ext cx="4032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61" name="Google Shape;161;p27"/>
          <p:cNvSpPr txBox="1"/>
          <p:nvPr>
            <p:ph idx="4" type="body"/>
          </p:nvPr>
        </p:nvSpPr>
        <p:spPr>
          <a:xfrm>
            <a:off x="4590000" y="2975400"/>
            <a:ext cx="4284000" cy="1895400"/>
          </a:xfrm>
          <a:prstGeom prst="rect">
            <a:avLst/>
          </a:prstGeom>
          <a:solidFill>
            <a:srgbClr val="1E1E1E"/>
          </a:solidFill>
          <a:ln cap="flat" cmpd="sng" w="2857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var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 &lt;= </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0.1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"the result is: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"Double result: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sum</a:t>
            </a:r>
            <a:r>
              <a:rPr lang="en-GB" sz="1050">
                <a:solidFill>
                  <a:srgbClr val="D4D4D4"/>
                </a:solidFill>
                <a:highlight>
                  <a:srgbClr val="1E1E1E"/>
                </a:highlight>
                <a:latin typeface="Courier New"/>
                <a:ea typeface="Courier New"/>
                <a:cs typeface="Courier New"/>
                <a:sym typeface="Courier New"/>
              </a:rPr>
              <a:t>);</a:t>
            </a:r>
            <a:endParaRPr/>
          </a:p>
        </p:txBody>
      </p:sp>
      <p:sp>
        <p:nvSpPr>
          <p:cNvPr id="162" name="Google Shape;162;p27"/>
          <p:cNvSpPr/>
          <p:nvPr/>
        </p:nvSpPr>
        <p:spPr>
          <a:xfrm>
            <a:off x="3883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63" name="Google Shape;163;p27"/>
          <p:cNvSpPr/>
          <p:nvPr/>
        </p:nvSpPr>
        <p:spPr>
          <a:xfrm>
            <a:off x="8455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2</a:t>
            </a:r>
            <a:endParaRPr/>
          </a:p>
        </p:txBody>
      </p:sp>
      <p:sp>
        <p:nvSpPr>
          <p:cNvPr id="164" name="Google Shape;164;p27"/>
          <p:cNvSpPr/>
          <p:nvPr/>
        </p:nvSpPr>
        <p:spPr>
          <a:xfrm>
            <a:off x="3883500" y="29754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3</a:t>
            </a:r>
            <a:endParaRPr/>
          </a:p>
        </p:txBody>
      </p:sp>
      <p:sp>
        <p:nvSpPr>
          <p:cNvPr id="165" name="Google Shape;165;p27"/>
          <p:cNvSpPr/>
          <p:nvPr/>
        </p:nvSpPr>
        <p:spPr>
          <a:xfrm>
            <a:off x="8455500" y="29754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a:t>
            </a:r>
            <a:endParaRPr/>
          </a:p>
        </p:txBody>
      </p:sp>
      <p:sp>
        <p:nvSpPr>
          <p:cNvPr id="166" name="Google Shape;166;p27"/>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What is the result of</a:t>
            </a:r>
            <a:endParaRPr/>
          </a:p>
        </p:txBody>
      </p:sp>
      <p:sp>
        <p:nvSpPr>
          <p:cNvPr id="172" name="Google Shape;172;p28"/>
          <p:cNvSpPr txBox="1"/>
          <p:nvPr>
            <p:ph idx="1" type="body"/>
          </p:nvPr>
        </p:nvSpPr>
        <p:spPr>
          <a:xfrm>
            <a:off x="270000" y="1080000"/>
            <a:ext cx="4032000" cy="1895400"/>
          </a:xfrm>
          <a:prstGeom prst="rect">
            <a:avLst/>
          </a:prstGeom>
          <a:solidFill>
            <a:srgbClr val="1E1E1E"/>
          </a:solidFill>
          <a:ln cap="flat" cmpd="sng" w="19050">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2</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the result is: 2</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Double result: 22</a:t>
            </a:r>
            <a:endParaRPr sz="1050">
              <a:solidFill>
                <a:srgbClr val="569CD6"/>
              </a:solidFill>
              <a:highlight>
                <a:srgbClr val="1E1E1E"/>
              </a:highlight>
              <a:latin typeface="Courier New"/>
              <a:ea typeface="Courier New"/>
              <a:cs typeface="Courier New"/>
              <a:sym typeface="Courier New"/>
            </a:endParaRPr>
          </a:p>
        </p:txBody>
      </p:sp>
      <p:sp>
        <p:nvSpPr>
          <p:cNvPr id="173" name="Google Shape;173;p28"/>
          <p:cNvSpPr txBox="1"/>
          <p:nvPr>
            <p:ph idx="2" type="body"/>
          </p:nvPr>
        </p:nvSpPr>
        <p:spPr>
          <a:xfrm>
            <a:off x="4590000" y="1080000"/>
            <a:ext cx="4284000" cy="1895400"/>
          </a:xfrm>
          <a:prstGeom prst="rect">
            <a:avLst/>
          </a:prstGeom>
          <a:solidFill>
            <a:srgbClr val="1E1E1E"/>
          </a:solidFill>
          <a:ln cap="flat" cmpd="sng" w="19050">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2</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3</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4</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5</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6</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the result is: 6</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Double result: 66</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p:txBody>
      </p:sp>
      <p:sp>
        <p:nvSpPr>
          <p:cNvPr id="174" name="Google Shape;174;p28"/>
          <p:cNvSpPr txBox="1"/>
          <p:nvPr>
            <p:ph idx="3" type="body"/>
          </p:nvPr>
        </p:nvSpPr>
        <p:spPr>
          <a:xfrm>
            <a:off x="270000" y="2975400"/>
            <a:ext cx="4032000" cy="1895400"/>
          </a:xfrm>
          <a:prstGeom prst="rect">
            <a:avLst/>
          </a:prstGeom>
          <a:solidFill>
            <a:srgbClr val="1E1E1E"/>
          </a:solidFill>
          <a:ln cap="flat" cmpd="sng" w="19050">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2</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3</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4</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5</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6</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the result is: 6</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Double result: 66</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p:txBody>
      </p:sp>
      <p:sp>
        <p:nvSpPr>
          <p:cNvPr id="175" name="Google Shape;175;p28"/>
          <p:cNvSpPr txBox="1"/>
          <p:nvPr>
            <p:ph idx="4" type="body"/>
          </p:nvPr>
        </p:nvSpPr>
        <p:spPr>
          <a:xfrm>
            <a:off x="4590000" y="2975400"/>
            <a:ext cx="4284000" cy="1895400"/>
          </a:xfrm>
          <a:prstGeom prst="rect">
            <a:avLst/>
          </a:prstGeom>
          <a:solidFill>
            <a:srgbClr val="1E1E1E"/>
          </a:solidFill>
          <a:ln cap="flat" cmpd="sng" w="19050">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1.1</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1.2000000000000002</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1.3000000000000003</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1.4000000000000004</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1.5000000000000004</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the result is: 1.5000000000000004</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Double result: 1.50000000000000041.5000000000000004</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p:txBody>
      </p:sp>
      <p:sp>
        <p:nvSpPr>
          <p:cNvPr id="176" name="Google Shape;176;p28"/>
          <p:cNvSpPr/>
          <p:nvPr/>
        </p:nvSpPr>
        <p:spPr>
          <a:xfrm>
            <a:off x="3883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77" name="Google Shape;177;p28"/>
          <p:cNvSpPr/>
          <p:nvPr/>
        </p:nvSpPr>
        <p:spPr>
          <a:xfrm>
            <a:off x="8455500" y="10800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2</a:t>
            </a:r>
            <a:endParaRPr/>
          </a:p>
        </p:txBody>
      </p:sp>
      <p:sp>
        <p:nvSpPr>
          <p:cNvPr id="178" name="Google Shape;178;p28"/>
          <p:cNvSpPr/>
          <p:nvPr/>
        </p:nvSpPr>
        <p:spPr>
          <a:xfrm>
            <a:off x="3883500" y="29754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3</a:t>
            </a:r>
            <a:endParaRPr/>
          </a:p>
        </p:txBody>
      </p:sp>
      <p:sp>
        <p:nvSpPr>
          <p:cNvPr id="179" name="Google Shape;179;p28"/>
          <p:cNvSpPr/>
          <p:nvPr/>
        </p:nvSpPr>
        <p:spPr>
          <a:xfrm>
            <a:off x="8455500" y="2975400"/>
            <a:ext cx="418500" cy="41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a:t>
            </a:r>
            <a:endParaRPr/>
          </a:p>
        </p:txBody>
      </p:sp>
      <p:sp>
        <p:nvSpPr>
          <p:cNvPr id="180" name="Google Shape;180;p28"/>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1635075" y="270000"/>
            <a:ext cx="7196100" cy="63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How many have you got right?</a:t>
            </a:r>
            <a:endParaRPr/>
          </a:p>
        </p:txBody>
      </p:sp>
      <p:sp>
        <p:nvSpPr>
          <p:cNvPr id="186" name="Google Shape;186;p29"/>
          <p:cNvSpPr txBox="1"/>
          <p:nvPr>
            <p:ph idx="1" type="body"/>
          </p:nvPr>
        </p:nvSpPr>
        <p:spPr>
          <a:xfrm>
            <a:off x="270000" y="1080000"/>
            <a:ext cx="8604000" cy="3793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GB"/>
              <a:t>0</a:t>
            </a:r>
            <a:endParaRPr/>
          </a:p>
          <a:p>
            <a:pPr indent="-355600" lvl="0" marL="457200" rtl="0" algn="l">
              <a:spcBef>
                <a:spcPts val="0"/>
              </a:spcBef>
              <a:spcAft>
                <a:spcPts val="0"/>
              </a:spcAft>
              <a:buSzPts val="2000"/>
              <a:buChar char="●"/>
            </a:pPr>
            <a:r>
              <a:rPr lang="en-GB"/>
              <a:t>1</a:t>
            </a:r>
            <a:endParaRPr/>
          </a:p>
          <a:p>
            <a:pPr indent="-355600" lvl="0" marL="457200" rtl="0" algn="l">
              <a:spcBef>
                <a:spcPts val="0"/>
              </a:spcBef>
              <a:spcAft>
                <a:spcPts val="0"/>
              </a:spcAft>
              <a:buSzPts val="2000"/>
              <a:buChar char="●"/>
            </a:pPr>
            <a:r>
              <a:rPr lang="en-GB"/>
              <a:t>2</a:t>
            </a:r>
            <a:endParaRPr/>
          </a:p>
          <a:p>
            <a:pPr indent="-355600" lvl="0" marL="457200" rtl="0" algn="l">
              <a:spcBef>
                <a:spcPts val="0"/>
              </a:spcBef>
              <a:spcAft>
                <a:spcPts val="0"/>
              </a:spcAft>
              <a:buSzPts val="2000"/>
              <a:buChar char="●"/>
            </a:pPr>
            <a:r>
              <a:rPr lang="en-GB"/>
              <a:t>3</a:t>
            </a:r>
            <a:endParaRPr/>
          </a:p>
          <a:p>
            <a:pPr indent="-355600" lvl="0" marL="457200" rtl="0" algn="l">
              <a:spcBef>
                <a:spcPts val="0"/>
              </a:spcBef>
              <a:spcAft>
                <a:spcPts val="0"/>
              </a:spcAft>
              <a:buSzPts val="2000"/>
              <a:buChar char="●"/>
            </a:pPr>
            <a:r>
              <a:rPr lang="en-GB"/>
              <a:t>4</a:t>
            </a:r>
            <a:endParaRPr/>
          </a:p>
        </p:txBody>
      </p:sp>
      <p:sp>
        <p:nvSpPr>
          <p:cNvPr id="187" name="Google Shape;187;p29"/>
          <p:cNvSpPr txBox="1"/>
          <p:nvPr>
            <p:ph idx="12" type="sldNum"/>
          </p:nvPr>
        </p:nvSpPr>
        <p:spPr>
          <a:xfrm>
            <a:off x="8831175" y="4873500"/>
            <a:ext cx="312900" cy="270300"/>
          </a:xfrm>
          <a:prstGeom prst="rect">
            <a:avLst/>
          </a:prstGeom>
        </p:spPr>
        <p:txBody>
          <a:bodyPr anchorCtr="0" anchor="t" bIns="82925" lIns="82925" spcFirstLastPara="1" rIns="82925" wrap="square" tIns="829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U Template">
  <a:themeElements>
    <a:clrScheme name="Office">
      <a:dk1>
        <a:srgbClr val="000000"/>
      </a:dk1>
      <a:lt1>
        <a:srgbClr val="FFFFFF"/>
      </a:lt1>
      <a:dk2>
        <a:srgbClr val="7E7DC7"/>
      </a:dk2>
      <a:lt2>
        <a:srgbClr val="FBB000"/>
      </a:lt2>
      <a:accent1>
        <a:srgbClr val="BA0046"/>
      </a:accent1>
      <a:accent2>
        <a:srgbClr val="621B40"/>
      </a:accent2>
      <a:accent3>
        <a:srgbClr val="7E7DC7"/>
      </a:accent3>
      <a:accent4>
        <a:srgbClr val="503A6E"/>
      </a:accent4>
      <a:accent5>
        <a:srgbClr val="FBB000"/>
      </a:accent5>
      <a:accent6>
        <a:srgbClr val="D97A1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