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418" r:id="rId2"/>
    <p:sldId id="404" r:id="rId3"/>
    <p:sldId id="409" r:id="rId4"/>
    <p:sldId id="413" r:id="rId5"/>
    <p:sldId id="398" r:id="rId6"/>
    <p:sldId id="396" r:id="rId7"/>
    <p:sldId id="383" r:id="rId8"/>
    <p:sldId id="416" r:id="rId9"/>
    <p:sldId id="400" r:id="rId10"/>
    <p:sldId id="278" r:id="rId11"/>
    <p:sldId id="415" r:id="rId12"/>
    <p:sldId id="419" r:id="rId13"/>
    <p:sldId id="417" r:id="rId14"/>
    <p:sldId id="401" r:id="rId15"/>
    <p:sldId id="402" r:id="rId16"/>
    <p:sldId id="403" r:id="rId17"/>
    <p:sldId id="405" r:id="rId18"/>
    <p:sldId id="407" r:id="rId19"/>
    <p:sldId id="412" r:id="rId20"/>
    <p:sldId id="408" r:id="rId21"/>
    <p:sldId id="411" r:id="rId22"/>
    <p:sldId id="410" r:id="rId23"/>
  </p:sldIdLst>
  <p:sldSz cx="11520488" cy="6858000"/>
  <p:notesSz cx="6724650" cy="987425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B49F6229-A80B-4E45-95B9-F342BE2A2DCF}">
          <p14:sldIdLst>
            <p14:sldId id="418"/>
          </p14:sldIdLst>
        </p14:section>
        <p14:section name="NLP" id="{8623A9BD-B25E-4064-BE18-D278B684760F}">
          <p14:sldIdLst>
            <p14:sldId id="404"/>
            <p14:sldId id="409"/>
            <p14:sldId id="413"/>
            <p14:sldId id="398"/>
            <p14:sldId id="396"/>
            <p14:sldId id="383"/>
            <p14:sldId id="416"/>
            <p14:sldId id="400"/>
            <p14:sldId id="278"/>
            <p14:sldId id="415"/>
            <p14:sldId id="419"/>
          </p14:sldIdLst>
        </p14:section>
        <p14:section name="Code" id="{59D3F2C6-A0ED-4786-8948-DECDF3F380B7}">
          <p14:sldIdLst>
            <p14:sldId id="417"/>
            <p14:sldId id="401"/>
            <p14:sldId id="402"/>
            <p14:sldId id="403"/>
            <p14:sldId id="405"/>
            <p14:sldId id="407"/>
            <p14:sldId id="412"/>
            <p14:sldId id="408"/>
            <p14:sldId id="411"/>
            <p14:sldId id="410"/>
          </p14:sldIdLst>
        </p14:section>
      </p14:sectionLst>
    </p:ext>
    <p:ext uri="{EFAFB233-063F-42B5-8137-9DF3F51BA10A}">
      <p15:sldGuideLst xmlns:p15="http://schemas.microsoft.com/office/powerpoint/2012/main">
        <p15:guide id="1" orient="horz" pos="2160" userDrawn="1">
          <p15:clr>
            <a:srgbClr val="A4A3A4"/>
          </p15:clr>
        </p15:guide>
        <p15:guide id="2" pos="3629" userDrawn="1">
          <p15:clr>
            <a:srgbClr val="A4A3A4"/>
          </p15:clr>
        </p15:guide>
      </p15:sldGuideLst>
    </p:ext>
    <p:ext uri="{2D200454-40CA-4A62-9FC3-DE9A4176ACB9}">
      <p15:notesGuideLst xmlns:p15="http://schemas.microsoft.com/office/powerpoint/2012/main">
        <p15:guide id="1" orient="horz" pos="3110">
          <p15:clr>
            <a:srgbClr val="A4A3A4"/>
          </p15:clr>
        </p15:guide>
        <p15:guide id="2" pos="21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FFFFF"/>
    <a:srgbClr val="D9D9D9"/>
    <a:srgbClr val="FF66FF"/>
    <a:srgbClr val="9966FF"/>
    <a:srgbClr val="6600CC"/>
    <a:srgbClr val="FF99FF"/>
    <a:srgbClr val="FFFFCC"/>
    <a:srgbClr val="004B88"/>
    <a:srgbClr val="004C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87" autoAdjust="0"/>
    <p:restoredTop sz="77066" autoAdjust="0"/>
  </p:normalViewPr>
  <p:slideViewPr>
    <p:cSldViewPr snapToGrid="0" snapToObjects="1">
      <p:cViewPr>
        <p:scale>
          <a:sx n="83" d="100"/>
          <a:sy n="83" d="100"/>
        </p:scale>
        <p:origin x="336" y="-380"/>
      </p:cViewPr>
      <p:guideLst>
        <p:guide orient="horz" pos="2160"/>
        <p:guide pos="3629"/>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56" d="100"/>
          <a:sy n="56" d="100"/>
        </p:scale>
        <p:origin x="2612" y="64"/>
      </p:cViewPr>
      <p:guideLst>
        <p:guide orient="horz" pos="3110"/>
        <p:guide pos="21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FD00CA-CF85-4281-B653-677C2607E250}"/>
              </a:ext>
            </a:extLst>
          </p:cNvPr>
          <p:cNvSpPr>
            <a:spLocks noGrp="1"/>
          </p:cNvSpPr>
          <p:nvPr>
            <p:ph type="hdr" sz="quarter"/>
          </p:nvPr>
        </p:nvSpPr>
        <p:spPr>
          <a:xfrm>
            <a:off x="0" y="0"/>
            <a:ext cx="2914650" cy="493713"/>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EA3AF8CB-88DE-4729-BA13-EAF0648F6EB3}"/>
              </a:ext>
            </a:extLst>
          </p:cNvPr>
          <p:cNvSpPr>
            <a:spLocks noGrp="1"/>
          </p:cNvSpPr>
          <p:nvPr>
            <p:ph type="dt" sz="quarter" idx="1"/>
          </p:nvPr>
        </p:nvSpPr>
        <p:spPr>
          <a:xfrm>
            <a:off x="3808413" y="0"/>
            <a:ext cx="2914650" cy="493713"/>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80725B0C-A56A-472C-A3B7-08BA0BBFCFA8}" type="datetimeFigureOut">
              <a:rPr lang="en-GB"/>
              <a:pPr>
                <a:defRPr/>
              </a:pPr>
              <a:t>18/11/2024</a:t>
            </a:fld>
            <a:endParaRPr lang="en-GB"/>
          </a:p>
        </p:txBody>
      </p:sp>
      <p:sp>
        <p:nvSpPr>
          <p:cNvPr id="4" name="Footer Placeholder 3">
            <a:extLst>
              <a:ext uri="{FF2B5EF4-FFF2-40B4-BE49-F238E27FC236}">
                <a16:creationId xmlns:a16="http://schemas.microsoft.com/office/drawing/2014/main" id="{742AD36D-8701-4F21-ACED-D45245D8E955}"/>
              </a:ext>
            </a:extLst>
          </p:cNvPr>
          <p:cNvSpPr>
            <a:spLocks noGrp="1"/>
          </p:cNvSpPr>
          <p:nvPr>
            <p:ph type="ftr" sz="quarter" idx="2"/>
          </p:nvPr>
        </p:nvSpPr>
        <p:spPr>
          <a:xfrm>
            <a:off x="0" y="9378950"/>
            <a:ext cx="2914650" cy="49371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5" name="Slide Number Placeholder 4">
            <a:extLst>
              <a:ext uri="{FF2B5EF4-FFF2-40B4-BE49-F238E27FC236}">
                <a16:creationId xmlns:a16="http://schemas.microsoft.com/office/drawing/2014/main" id="{4EF563DE-89B8-4793-84F7-20112F168907}"/>
              </a:ext>
            </a:extLst>
          </p:cNvPr>
          <p:cNvSpPr>
            <a:spLocks noGrp="1"/>
          </p:cNvSpPr>
          <p:nvPr>
            <p:ph type="sldNum" sz="quarter" idx="3"/>
          </p:nvPr>
        </p:nvSpPr>
        <p:spPr>
          <a:xfrm>
            <a:off x="3808413" y="9378950"/>
            <a:ext cx="2914650" cy="49371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958131C-A5E0-4D83-A065-9692591548CE}"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77D2E5-E33D-49C8-863D-568D14DA3C76}"/>
              </a:ext>
            </a:extLst>
          </p:cNvPr>
          <p:cNvSpPr>
            <a:spLocks noGrp="1"/>
          </p:cNvSpPr>
          <p:nvPr>
            <p:ph type="hdr" sz="quarter"/>
          </p:nvPr>
        </p:nvSpPr>
        <p:spPr>
          <a:xfrm>
            <a:off x="0" y="0"/>
            <a:ext cx="2914650" cy="495300"/>
          </a:xfrm>
          <a:prstGeom prst="rect">
            <a:avLst/>
          </a:prstGeom>
        </p:spPr>
        <p:txBody>
          <a:bodyPr vert="horz" lIns="91440" tIns="45720" rIns="91440" bIns="45720" rtlCol="0"/>
          <a:lstStyle>
            <a:lvl1pPr algn="l" eaLnBrk="1" hangingPunct="1">
              <a:defRPr sz="1200"/>
            </a:lvl1pPr>
          </a:lstStyle>
          <a:p>
            <a:pPr>
              <a:defRPr/>
            </a:pPr>
            <a:endParaRPr lang="en-GB"/>
          </a:p>
        </p:txBody>
      </p:sp>
      <p:sp>
        <p:nvSpPr>
          <p:cNvPr id="3" name="Date Placeholder 2">
            <a:extLst>
              <a:ext uri="{FF2B5EF4-FFF2-40B4-BE49-F238E27FC236}">
                <a16:creationId xmlns:a16="http://schemas.microsoft.com/office/drawing/2014/main" id="{7D2B9FB1-7AE5-4A95-8C82-4D9BEB4498CC}"/>
              </a:ext>
            </a:extLst>
          </p:cNvPr>
          <p:cNvSpPr>
            <a:spLocks noGrp="1"/>
          </p:cNvSpPr>
          <p:nvPr>
            <p:ph type="dt" idx="1"/>
          </p:nvPr>
        </p:nvSpPr>
        <p:spPr>
          <a:xfrm>
            <a:off x="3808413" y="0"/>
            <a:ext cx="2914650" cy="495300"/>
          </a:xfrm>
          <a:prstGeom prst="rect">
            <a:avLst/>
          </a:prstGeom>
        </p:spPr>
        <p:txBody>
          <a:bodyPr vert="horz" lIns="91440" tIns="45720" rIns="91440" bIns="45720" rtlCol="0"/>
          <a:lstStyle>
            <a:lvl1pPr algn="r" eaLnBrk="1" hangingPunct="1">
              <a:defRPr sz="1200"/>
            </a:lvl1pPr>
          </a:lstStyle>
          <a:p>
            <a:pPr>
              <a:defRPr/>
            </a:pPr>
            <a:fld id="{1616F3AC-B9BE-49CD-BDD0-5BE888DE21E2}" type="datetimeFigureOut">
              <a:rPr lang="en-GB"/>
              <a:pPr>
                <a:defRPr/>
              </a:pPr>
              <a:t>18/11/2024</a:t>
            </a:fld>
            <a:endParaRPr lang="en-GB"/>
          </a:p>
        </p:txBody>
      </p:sp>
      <p:sp>
        <p:nvSpPr>
          <p:cNvPr id="4" name="Slide Image Placeholder 3">
            <a:extLst>
              <a:ext uri="{FF2B5EF4-FFF2-40B4-BE49-F238E27FC236}">
                <a16:creationId xmlns:a16="http://schemas.microsoft.com/office/drawing/2014/main" id="{C7411C29-35DF-463E-B6ED-BEC8547B6224}"/>
              </a:ext>
            </a:extLst>
          </p:cNvPr>
          <p:cNvSpPr>
            <a:spLocks noGrp="1" noRot="1" noChangeAspect="1"/>
          </p:cNvSpPr>
          <p:nvPr>
            <p:ph type="sldImg" idx="2"/>
          </p:nvPr>
        </p:nvSpPr>
        <p:spPr>
          <a:xfrm>
            <a:off x="563563" y="1235075"/>
            <a:ext cx="5597525" cy="333216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C466FC9B-0881-47D2-A960-99D1634AC49A}"/>
              </a:ext>
            </a:extLst>
          </p:cNvPr>
          <p:cNvSpPr>
            <a:spLocks noGrp="1"/>
          </p:cNvSpPr>
          <p:nvPr>
            <p:ph type="body" sz="quarter" idx="3"/>
          </p:nvPr>
        </p:nvSpPr>
        <p:spPr>
          <a:xfrm>
            <a:off x="673100" y="4751388"/>
            <a:ext cx="5378450" cy="3889375"/>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BAEFC1EF-3718-439F-8BAE-B9CD54037635}"/>
              </a:ext>
            </a:extLst>
          </p:cNvPr>
          <p:cNvSpPr>
            <a:spLocks noGrp="1"/>
          </p:cNvSpPr>
          <p:nvPr>
            <p:ph type="ftr" sz="quarter" idx="4"/>
          </p:nvPr>
        </p:nvSpPr>
        <p:spPr>
          <a:xfrm>
            <a:off x="0" y="9378950"/>
            <a:ext cx="2914650" cy="495300"/>
          </a:xfrm>
          <a:prstGeom prst="rect">
            <a:avLst/>
          </a:prstGeom>
        </p:spPr>
        <p:txBody>
          <a:bodyPr vert="horz" lIns="91440" tIns="45720" rIns="91440" bIns="45720" rtlCol="0" anchor="b"/>
          <a:lstStyle>
            <a:lvl1pPr algn="l" eaLnBrk="1" hangingPunct="1">
              <a:defRPr sz="1200"/>
            </a:lvl1pPr>
          </a:lstStyle>
          <a:p>
            <a:pPr>
              <a:defRPr/>
            </a:pPr>
            <a:endParaRPr lang="en-GB"/>
          </a:p>
        </p:txBody>
      </p:sp>
      <p:sp>
        <p:nvSpPr>
          <p:cNvPr id="7" name="Slide Number Placeholder 6">
            <a:extLst>
              <a:ext uri="{FF2B5EF4-FFF2-40B4-BE49-F238E27FC236}">
                <a16:creationId xmlns:a16="http://schemas.microsoft.com/office/drawing/2014/main" id="{982FD805-FFA9-44FA-8A89-E72E827873E6}"/>
              </a:ext>
            </a:extLst>
          </p:cNvPr>
          <p:cNvSpPr>
            <a:spLocks noGrp="1"/>
          </p:cNvSpPr>
          <p:nvPr>
            <p:ph type="sldNum" sz="quarter" idx="5"/>
          </p:nvPr>
        </p:nvSpPr>
        <p:spPr>
          <a:xfrm>
            <a:off x="3808413" y="9378950"/>
            <a:ext cx="2914650"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354E865-EC36-4E06-AA3B-9CB23299778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a:t>
            </a:fld>
            <a:endParaRPr lang="en-GB" altLang="en-US"/>
          </a:p>
        </p:txBody>
      </p:sp>
    </p:spTree>
    <p:extLst>
      <p:ext uri="{BB962C8B-B14F-4D97-AF65-F5344CB8AC3E}">
        <p14:creationId xmlns:p14="http://schemas.microsoft.com/office/powerpoint/2010/main" val="4219859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Helvetica Neue"/>
              </a:rPr>
              <a:t>A patient’s comment can be composed of several sentences, each portraying their experience in various ways. Consequently, a negative sentiment within a sentence highlights areas of concern, a positive sentiment signifies contentment with hospital services or staff, and a sentiment score of 0 denotes neutrality in the context of the sentence.</a:t>
            </a:r>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354E865-EC36-4E06-AA3B-9CB232997785}"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97854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a:t> </a:t>
            </a: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11</a:t>
            </a:fld>
            <a:endParaRPr lang="en-GB" altLang="en-US"/>
          </a:p>
        </p:txBody>
      </p:sp>
    </p:spTree>
    <p:extLst>
      <p:ext uri="{BB962C8B-B14F-4D97-AF65-F5344CB8AC3E}">
        <p14:creationId xmlns:p14="http://schemas.microsoft.com/office/powerpoint/2010/main" val="589060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a:t> </a:t>
            </a: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12</a:t>
            </a:fld>
            <a:endParaRPr lang="en-GB" altLang="en-US"/>
          </a:p>
        </p:txBody>
      </p:sp>
    </p:spTree>
    <p:extLst>
      <p:ext uri="{BB962C8B-B14F-4D97-AF65-F5344CB8AC3E}">
        <p14:creationId xmlns:p14="http://schemas.microsoft.com/office/powerpoint/2010/main" val="422265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a:t> </a:t>
            </a: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13</a:t>
            </a:fld>
            <a:endParaRPr lang="en-GB" altLang="en-US"/>
          </a:p>
        </p:txBody>
      </p:sp>
    </p:spTree>
    <p:extLst>
      <p:ext uri="{BB962C8B-B14F-4D97-AF65-F5344CB8AC3E}">
        <p14:creationId xmlns:p14="http://schemas.microsoft.com/office/powerpoint/2010/main" val="2172082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14</a:t>
            </a:fld>
            <a:endParaRPr lang="en-GB" altLang="en-US"/>
          </a:p>
        </p:txBody>
      </p:sp>
    </p:spTree>
    <p:extLst>
      <p:ext uri="{BB962C8B-B14F-4D97-AF65-F5344CB8AC3E}">
        <p14:creationId xmlns:p14="http://schemas.microsoft.com/office/powerpoint/2010/main" val="377267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15</a:t>
            </a:fld>
            <a:endParaRPr lang="en-GB" altLang="en-US"/>
          </a:p>
        </p:txBody>
      </p:sp>
    </p:spTree>
    <p:extLst>
      <p:ext uri="{BB962C8B-B14F-4D97-AF65-F5344CB8AC3E}">
        <p14:creationId xmlns:p14="http://schemas.microsoft.com/office/powerpoint/2010/main" val="2152760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16</a:t>
            </a:fld>
            <a:endParaRPr lang="en-GB" altLang="en-US"/>
          </a:p>
        </p:txBody>
      </p:sp>
    </p:spTree>
    <p:extLst>
      <p:ext uri="{BB962C8B-B14F-4D97-AF65-F5344CB8AC3E}">
        <p14:creationId xmlns:p14="http://schemas.microsoft.com/office/powerpoint/2010/main" val="311999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17</a:t>
            </a:fld>
            <a:endParaRPr lang="en-GB" altLang="en-US"/>
          </a:p>
        </p:txBody>
      </p:sp>
    </p:spTree>
    <p:extLst>
      <p:ext uri="{BB962C8B-B14F-4D97-AF65-F5344CB8AC3E}">
        <p14:creationId xmlns:p14="http://schemas.microsoft.com/office/powerpoint/2010/main" val="4200387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18</a:t>
            </a:fld>
            <a:endParaRPr lang="en-GB" altLang="en-US"/>
          </a:p>
        </p:txBody>
      </p:sp>
    </p:spTree>
    <p:extLst>
      <p:ext uri="{BB962C8B-B14F-4D97-AF65-F5344CB8AC3E}">
        <p14:creationId xmlns:p14="http://schemas.microsoft.com/office/powerpoint/2010/main" val="485107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19</a:t>
            </a:fld>
            <a:endParaRPr lang="en-GB" altLang="en-US"/>
          </a:p>
        </p:txBody>
      </p:sp>
    </p:spTree>
    <p:extLst>
      <p:ext uri="{BB962C8B-B14F-4D97-AF65-F5344CB8AC3E}">
        <p14:creationId xmlns:p14="http://schemas.microsoft.com/office/powerpoint/2010/main" val="111068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2</a:t>
            </a:fld>
            <a:endParaRPr lang="en-GB" altLang="en-US"/>
          </a:p>
        </p:txBody>
      </p:sp>
    </p:spTree>
    <p:extLst>
      <p:ext uri="{BB962C8B-B14F-4D97-AF65-F5344CB8AC3E}">
        <p14:creationId xmlns:p14="http://schemas.microsoft.com/office/powerpoint/2010/main" val="810865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20</a:t>
            </a:fld>
            <a:endParaRPr lang="en-GB" altLang="en-US"/>
          </a:p>
        </p:txBody>
      </p:sp>
    </p:spTree>
    <p:extLst>
      <p:ext uri="{BB962C8B-B14F-4D97-AF65-F5344CB8AC3E}">
        <p14:creationId xmlns:p14="http://schemas.microsoft.com/office/powerpoint/2010/main" val="2619911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21</a:t>
            </a:fld>
            <a:endParaRPr lang="en-GB" altLang="en-US"/>
          </a:p>
        </p:txBody>
      </p:sp>
    </p:spTree>
    <p:extLst>
      <p:ext uri="{BB962C8B-B14F-4D97-AF65-F5344CB8AC3E}">
        <p14:creationId xmlns:p14="http://schemas.microsoft.com/office/powerpoint/2010/main" val="3870409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22</a:t>
            </a:fld>
            <a:endParaRPr lang="en-GB" altLang="en-US"/>
          </a:p>
        </p:txBody>
      </p:sp>
    </p:spTree>
    <p:extLst>
      <p:ext uri="{BB962C8B-B14F-4D97-AF65-F5344CB8AC3E}">
        <p14:creationId xmlns:p14="http://schemas.microsoft.com/office/powerpoint/2010/main" val="9970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b="0" i="0" dirty="0">
                <a:solidFill>
                  <a:srgbClr val="334155"/>
                </a:solidFill>
                <a:effectLst/>
                <a:latin typeface="ui-sans-serif"/>
              </a:rPr>
              <a:t>R’s large suite of packages makes it a useful tool for NLP tasks. Here are some of the standout packages:</a:t>
            </a:r>
          </a:p>
          <a:p>
            <a:endParaRPr lang="en-GB" b="1" dirty="0"/>
          </a:p>
          <a:p>
            <a:r>
              <a:rPr lang="en-GB" b="1" dirty="0"/>
              <a:t>tm</a:t>
            </a:r>
            <a:r>
              <a:rPr lang="en-GB" dirty="0"/>
              <a:t>: Often regarded as a fundamental tool for text mining in R, the tm package offers essential functions like removing punctuation, stemming, and creating term-document matrices. It’s indispensable for anyone getting started with text analysis in R.</a:t>
            </a:r>
          </a:p>
          <a:p>
            <a:endParaRPr lang="en-GB" b="1" dirty="0"/>
          </a:p>
          <a:p>
            <a:r>
              <a:rPr lang="en-GB" b="1" dirty="0" err="1"/>
              <a:t>textclean</a:t>
            </a:r>
            <a:r>
              <a:rPr lang="en-GB" dirty="0"/>
              <a:t>: As the name suggests, </a:t>
            </a:r>
            <a:r>
              <a:rPr lang="en-GB" dirty="0" err="1"/>
              <a:t>textclean</a:t>
            </a:r>
            <a:r>
              <a:rPr lang="en-GB" dirty="0"/>
              <a:t> is perfect for tidying and preparing your text data.</a:t>
            </a:r>
          </a:p>
          <a:p>
            <a:endParaRPr lang="en-GB" b="1" dirty="0"/>
          </a:p>
          <a:p>
            <a:r>
              <a:rPr lang="en-GB" b="1" dirty="0" err="1"/>
              <a:t>tidytext</a:t>
            </a:r>
            <a:r>
              <a:rPr lang="en-GB" dirty="0"/>
              <a:t>: If you're into text analysis with R, the </a:t>
            </a:r>
            <a:r>
              <a:rPr lang="en-GB" dirty="0" err="1"/>
              <a:t>tidytext</a:t>
            </a:r>
            <a:r>
              <a:rPr lang="en-GB" dirty="0"/>
              <a:t> package is a game-changer. It applies the </a:t>
            </a:r>
            <a:r>
              <a:rPr lang="en-GB" dirty="0" err="1"/>
              <a:t>tidyverse</a:t>
            </a:r>
            <a:r>
              <a:rPr lang="en-GB" dirty="0"/>
              <a:t> approach to text mining, making it easy to handle text data like any other tidy data frame. Ideal for cleaning, </a:t>
            </a:r>
            <a:r>
              <a:rPr lang="en-GB" dirty="0" err="1"/>
              <a:t>analyzing</a:t>
            </a:r>
            <a:r>
              <a:rPr lang="en-GB" dirty="0"/>
              <a:t>, and visualizing text in a structured way.</a:t>
            </a:r>
          </a:p>
          <a:p>
            <a:endParaRPr lang="en-GB" b="1" dirty="0"/>
          </a:p>
          <a:p>
            <a:r>
              <a:rPr lang="en-GB" b="1" dirty="0" err="1"/>
              <a:t>sentimentr</a:t>
            </a:r>
            <a:r>
              <a:rPr lang="en-GB" dirty="0"/>
              <a:t>: This package goes beyond simply counting positive or negative words by considering the context, making its sentiment analysis more accurate. If you want to truly understand the emotional tone of your text, whether it's happy, sad, or anything else, </a:t>
            </a:r>
            <a:r>
              <a:rPr lang="en-GB" dirty="0" err="1"/>
              <a:t>sentimentr</a:t>
            </a:r>
            <a:r>
              <a:rPr lang="en-GB" dirty="0"/>
              <a:t> offers deeper insights.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3</a:t>
            </a:fld>
            <a:endParaRPr lang="en-GB" altLang="en-US"/>
          </a:p>
        </p:txBody>
      </p:sp>
    </p:spTree>
    <p:extLst>
      <p:ext uri="{BB962C8B-B14F-4D97-AF65-F5344CB8AC3E}">
        <p14:creationId xmlns:p14="http://schemas.microsoft.com/office/powerpoint/2010/main" val="427447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pPr algn="l">
              <a:buFont typeface="+mj-lt"/>
              <a:buNone/>
            </a:pPr>
            <a:r>
              <a:rPr lang="en-GB" sz="1200" kern="1200" dirty="0">
                <a:solidFill>
                  <a:schemeClr val="tx1"/>
                </a:solidFill>
                <a:effectLst/>
                <a:latin typeface="+mn-lt"/>
                <a:ea typeface="+mn-ea"/>
                <a:cs typeface="+mn-cs"/>
              </a:rPr>
              <a:t>In the </a:t>
            </a:r>
            <a:r>
              <a:rPr lang="fr-FR" dirty="0"/>
              <a:t>National Cancer Patient </a:t>
            </a:r>
            <a:r>
              <a:rPr lang="en-GB" dirty="0"/>
              <a:t>Experience</a:t>
            </a:r>
            <a:r>
              <a:rPr lang="fr-FR" dirty="0"/>
              <a:t> Survey 2022</a:t>
            </a:r>
            <a:r>
              <a:rPr lang="en-GB" sz="1200" kern="1200" dirty="0">
                <a:solidFill>
                  <a:schemeClr val="tx1"/>
                </a:solidFill>
                <a:effectLst/>
                <a:latin typeface="+mn-lt"/>
                <a:ea typeface="+mn-ea"/>
                <a:cs typeface="+mn-cs"/>
              </a:rPr>
              <a:t>, patients were given the opportunity to write free text comments answering several questions.</a:t>
            </a:r>
          </a:p>
          <a:p>
            <a:pPr algn="l">
              <a:buFont typeface="+mj-lt"/>
              <a:buNone/>
            </a:pPr>
            <a:endParaRPr lang="en-GB"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mn-ea"/>
                <a:cs typeface="+mn-cs"/>
              </a:rPr>
              <a:t>A sample of ~3k comments were</a:t>
            </a:r>
            <a:r>
              <a:rPr lang="en-GB" sz="1200" kern="1200" baseline="0" dirty="0">
                <a:solidFill>
                  <a:schemeClr val="tx1"/>
                </a:solidFill>
                <a:effectLst/>
                <a:latin typeface="+mn-lt"/>
                <a:ea typeface="+mn-ea"/>
                <a:cs typeface="+mn-cs"/>
              </a:rPr>
              <a:t> provided for this analysis. While comments were already assigned to certain topics, t</a:t>
            </a:r>
            <a:r>
              <a:rPr lang="en-GB" sz="1200" kern="1200" dirty="0">
                <a:solidFill>
                  <a:schemeClr val="tx1"/>
                </a:solidFill>
                <a:effectLst/>
                <a:latin typeface="+mn-lt"/>
                <a:ea typeface="+mn-ea"/>
                <a:cs typeface="+mn-cs"/>
              </a:rPr>
              <a:t>hey were </a:t>
            </a:r>
            <a:r>
              <a:rPr lang="en-GB" sz="1200" kern="1200" baseline="0" dirty="0">
                <a:solidFill>
                  <a:schemeClr val="tx1"/>
                </a:solidFill>
                <a:effectLst/>
                <a:latin typeface="+mn-lt"/>
                <a:ea typeface="+mn-ea"/>
                <a:cs typeface="+mn-cs"/>
              </a:rPr>
              <a:t>not so easy to interpret and categorize as they </a:t>
            </a:r>
            <a:r>
              <a:rPr lang="en-GB" sz="1200" dirty="0"/>
              <a:t>contained between 6 and 30 words and in some cases, over 30 words making the comments complex in nature often mentioning 2 or 3 sub-topics in the same comment.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Due to the latter, we used machine learning algorithms to analyse the free text</a:t>
            </a:r>
            <a:r>
              <a:rPr lang="en-GB" sz="1200" kern="1200" baseline="0" dirty="0">
                <a:solidFill>
                  <a:schemeClr val="tx1"/>
                </a:solidFill>
                <a:effectLst/>
                <a:latin typeface="+mn-lt"/>
                <a:ea typeface="+mn-ea"/>
                <a:cs typeface="+mn-cs"/>
              </a:rPr>
              <a:t> to obtain insights about what kind of general themes and problems were covered and observe how the comments were structured. </a:t>
            </a:r>
          </a:p>
          <a:p>
            <a:endParaRPr lang="en-GB" sz="1200" kern="1200" baseline="0" dirty="0">
              <a:solidFill>
                <a:schemeClr val="tx1"/>
              </a:solidFill>
              <a:effectLst/>
              <a:latin typeface="+mn-lt"/>
              <a:ea typeface="+mn-ea"/>
              <a:cs typeface="+mn-cs"/>
            </a:endParaRPr>
          </a:p>
          <a:p>
            <a:r>
              <a:rPr lang="en-GB" sz="1200" kern="1200" baseline="0" dirty="0">
                <a:solidFill>
                  <a:schemeClr val="tx1"/>
                </a:solidFill>
                <a:effectLst/>
                <a:latin typeface="+mn-lt"/>
                <a:ea typeface="+mn-ea"/>
                <a:cs typeface="+mn-cs"/>
              </a:rPr>
              <a:t>It is important to mention that although the algorithm found 10 main topics, it does not come with the following headings as those will come from the interpretation that the person is doing the analysis find based on the words grouped in each topic.</a:t>
            </a: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4</a:t>
            </a:fld>
            <a:endParaRPr lang="en-GB" altLang="en-US"/>
          </a:p>
        </p:txBody>
      </p:sp>
    </p:spTree>
    <p:extLst>
      <p:ext uri="{BB962C8B-B14F-4D97-AF65-F5344CB8AC3E}">
        <p14:creationId xmlns:p14="http://schemas.microsoft.com/office/powerpoint/2010/main" val="414472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sz="1200" dirty="0"/>
              <a:t>CLEANING: Every comment is cleaned by lower casing all words, removing any punctuation and number as well as removing all extra spaces.</a:t>
            </a:r>
          </a:p>
          <a:p>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TOKENIZATION:  Comments are split into smaller units called tokens (in this case, words) and then as a subsequent part of the cleaning stage, stop words (words that do not add meaningful value to the comments such as “a”, “to”, “above”, etc) are also removed.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Stemming/Lemmatization:</a:t>
            </a:r>
            <a:r>
              <a:rPr lang="en-GB" sz="1200" baseline="0" dirty="0"/>
              <a:t> At this stage, now that we have identified all words used, it is possible to obtain the stems of the words to obtain a more accurate count of words based on its roots. It is not so easy to identify patterns when words came in all forms, for example, people will talk not only about care, but also caring, being cared. Another option (as seen here) is to group words based on their lemma (or base word)</a:t>
            </a: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Document network:</a:t>
            </a:r>
            <a:r>
              <a:rPr lang="en-GB" sz="1200" baseline="0" dirty="0"/>
              <a:t> After vectorising each comment, </a:t>
            </a:r>
            <a:r>
              <a:rPr lang="en-GB" sz="1200" b="0" i="0" kern="1200" baseline="0" dirty="0">
                <a:solidFill>
                  <a:schemeClr val="tx1"/>
                </a:solidFill>
                <a:effectLst/>
                <a:latin typeface="+mn-lt"/>
                <a:ea typeface="+mn-ea"/>
                <a:cs typeface="+mn-cs"/>
              </a:rPr>
              <a:t>w</a:t>
            </a:r>
            <a:r>
              <a:rPr lang="en-GB" sz="1200" b="0" i="0" kern="1200" dirty="0">
                <a:solidFill>
                  <a:schemeClr val="tx1"/>
                </a:solidFill>
                <a:effectLst/>
                <a:latin typeface="+mn-lt"/>
                <a:ea typeface="+mn-ea"/>
                <a:cs typeface="+mn-cs"/>
              </a:rPr>
              <a:t>e may be interested in visualizing all of the relationships among words simultaneously, rather than just the top few at a time,</a:t>
            </a:r>
            <a:r>
              <a:rPr lang="en-GB" sz="1200" b="0" i="0" kern="1200" baseline="0" dirty="0">
                <a:solidFill>
                  <a:schemeClr val="tx1"/>
                </a:solidFill>
                <a:effectLst/>
                <a:latin typeface="+mn-lt"/>
                <a:ea typeface="+mn-ea"/>
                <a:cs typeface="+mn-cs"/>
              </a:rPr>
              <a:t> and for that, it is possible to arrange words into a network where it easier to observe what words are more likely to be seen together.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TOPIC MODELLING: Latent Dirichlet Allocation (LDA) is a technique to extract topics from a given document (in this case, the survey) by evaluating the frequency of the words in the comments considering context.</a:t>
            </a: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5</a:t>
            </a:fld>
            <a:endParaRPr lang="en-GB" altLang="en-US"/>
          </a:p>
        </p:txBody>
      </p:sp>
    </p:spTree>
    <p:extLst>
      <p:ext uri="{BB962C8B-B14F-4D97-AF65-F5344CB8AC3E}">
        <p14:creationId xmlns:p14="http://schemas.microsoft.com/office/powerpoint/2010/main" val="68159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200" i="0" u="none" strike="noStrike" cap="none" normalizeH="0" baseline="0" dirty="0">
                <a:ln>
                  <a:noFill/>
                </a:ln>
                <a:solidFill>
                  <a:schemeClr val="tx1"/>
                </a:solidFill>
                <a:effectLst/>
                <a:latin typeface="+mn-lt"/>
              </a:rPr>
              <a:t>Topic: Cancer Treatment and Care</a:t>
            </a:r>
          </a:p>
          <a:p>
            <a:pPr marR="0" lvl="0" algn="l" defTabSz="914400" rtl="0" eaLnBrk="0" fontAlgn="base" latinLnBrk="0" hangingPunct="0">
              <a:lnSpc>
                <a:spcPct val="100000"/>
              </a:lnSpc>
              <a:spcBef>
                <a:spcPct val="0"/>
              </a:spcBef>
              <a:spcAft>
                <a:spcPct val="0"/>
              </a:spcAft>
              <a:buClrTx/>
              <a:buSzTx/>
              <a:tabLst/>
            </a:pPr>
            <a:r>
              <a:rPr kumimoji="0" lang="en-GB" altLang="en-US" sz="1200" i="0" u="none" strike="noStrike" cap="none" normalizeH="0" baseline="0" dirty="0">
                <a:ln>
                  <a:noFill/>
                </a:ln>
                <a:solidFill>
                  <a:schemeClr val="tx1"/>
                </a:solidFill>
                <a:effectLst/>
                <a:latin typeface="+mn-lt"/>
              </a:rPr>
              <a:t>Explanation: The most frequent words, such as "treatment," "care," and "chemotherapy," suggest the topic focuses on medical care and treatment experiences, particularly cancer-related procedures.</a:t>
            </a:r>
          </a:p>
          <a:p>
            <a:endParaRPr lang="en-GB" b="1" dirty="0"/>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6</a:t>
            </a:fld>
            <a:endParaRPr lang="en-GB" altLang="en-US"/>
          </a:p>
        </p:txBody>
      </p:sp>
    </p:spTree>
    <p:extLst>
      <p:ext uri="{BB962C8B-B14F-4D97-AF65-F5344CB8AC3E}">
        <p14:creationId xmlns:p14="http://schemas.microsoft.com/office/powerpoint/2010/main" val="148224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a:t> 	The </a:t>
            </a:r>
            <a:r>
              <a:rPr lang="en-GB" sz="1200" baseline="0" dirty="0"/>
              <a:t>network </a:t>
            </a:r>
            <a:r>
              <a:rPr lang="en-GB" sz="1200" dirty="0"/>
              <a:t>shows the link between pair of words commonly mentioned together in a neighbourhood of 2 words (for example, breast-cancer or nursing-staff). </a:t>
            </a:r>
          </a:p>
          <a:p>
            <a:pPr marL="0" indent="0">
              <a:buFont typeface="Arial" panose="020B0604020202020204" pitchFamily="34" charset="0"/>
              <a:buNone/>
            </a:pPr>
            <a:r>
              <a:rPr lang="en-GB" sz="1200" dirty="0"/>
              <a:t>	In the network it is possible to observe in different colours the main topics the patients talked about in their comments and the connection between them. For example, if a person mentioned breast -&gt; cancer -&gt; nurses, most likely, that comment talked about Cancer Care (blue) and/or Nursing Staff (pink).</a:t>
            </a:r>
          </a:p>
          <a:p>
            <a:pPr marL="0" indent="0">
              <a:buFont typeface="Arial" panose="020B0604020202020204" pitchFamily="34" charset="0"/>
              <a:buNone/>
            </a:pPr>
            <a:r>
              <a:rPr lang="en-GB" sz="1200" dirty="0"/>
              <a:t>Another example is the Mental Health where is seen to be more isolated than others, meaning that most likely comments will talk about this topic without connecting it with other topics.</a:t>
            </a: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7</a:t>
            </a:fld>
            <a:endParaRPr lang="en-GB" altLang="en-US"/>
          </a:p>
        </p:txBody>
      </p:sp>
    </p:spTree>
    <p:extLst>
      <p:ext uri="{BB962C8B-B14F-4D97-AF65-F5344CB8AC3E}">
        <p14:creationId xmlns:p14="http://schemas.microsoft.com/office/powerpoint/2010/main" val="1358879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a:t> </a:t>
            </a:r>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8</a:t>
            </a:fld>
            <a:endParaRPr lang="en-GB" altLang="en-US"/>
          </a:p>
        </p:txBody>
      </p:sp>
    </p:spTree>
    <p:extLst>
      <p:ext uri="{BB962C8B-B14F-4D97-AF65-F5344CB8AC3E}">
        <p14:creationId xmlns:p14="http://schemas.microsoft.com/office/powerpoint/2010/main" val="53619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sz="1200" dirty="0"/>
          </a:p>
        </p:txBody>
      </p:sp>
      <p:sp>
        <p:nvSpPr>
          <p:cNvPr id="4" name="Slide Number Placeholder 3"/>
          <p:cNvSpPr>
            <a:spLocks noGrp="1"/>
          </p:cNvSpPr>
          <p:nvPr>
            <p:ph type="sldNum" sz="quarter" idx="10"/>
          </p:nvPr>
        </p:nvSpPr>
        <p:spPr/>
        <p:txBody>
          <a:bodyPr/>
          <a:lstStyle/>
          <a:p>
            <a:fld id="{6354E865-EC36-4E06-AA3B-9CB232997785}" type="slidenum">
              <a:rPr lang="en-GB" altLang="en-US" smtClean="0"/>
              <a:pPr/>
              <a:t>9</a:t>
            </a:fld>
            <a:endParaRPr lang="en-GB" altLang="en-US"/>
          </a:p>
        </p:txBody>
      </p:sp>
    </p:spTree>
    <p:extLst>
      <p:ext uri="{BB962C8B-B14F-4D97-AF65-F5344CB8AC3E}">
        <p14:creationId xmlns:p14="http://schemas.microsoft.com/office/powerpoint/2010/main" val="1304687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8C262243-66E8-454C-9F91-CAF579C486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4024" y="346075"/>
            <a:ext cx="201608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ESNEFT NHS Foundation Trust logo.jpg">
            <a:extLst>
              <a:ext uri="{FF2B5EF4-FFF2-40B4-BE49-F238E27FC236}">
                <a16:creationId xmlns:a16="http://schemas.microsoft.com/office/drawing/2014/main" id="{75DA68F3-94F8-460B-9E9B-36723F65C23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40371" y="311151"/>
            <a:ext cx="2460104"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3D2C8C93-A5F0-409D-9516-F1E402A8A60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58373" y="5189540"/>
            <a:ext cx="2762116"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Hexagon 7">
            <a:extLst>
              <a:ext uri="{FF2B5EF4-FFF2-40B4-BE49-F238E27FC236}">
                <a16:creationId xmlns:a16="http://schemas.microsoft.com/office/drawing/2014/main" id="{C7E9070B-3594-49AE-98E5-3E397BDD2AD6}"/>
              </a:ext>
            </a:extLst>
          </p:cNvPr>
          <p:cNvSpPr/>
          <p:nvPr userDrawn="1"/>
        </p:nvSpPr>
        <p:spPr>
          <a:xfrm rot="1895861">
            <a:off x="10136430" y="5878515"/>
            <a:ext cx="1004043" cy="725487"/>
          </a:xfrm>
          <a:prstGeom prst="hexagon">
            <a:avLst>
              <a:gd name="adj" fmla="val 23048"/>
              <a:gd name="vf" fmla="val 115470"/>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7" name="Title 16"/>
          <p:cNvSpPr>
            <a:spLocks noGrp="1"/>
          </p:cNvSpPr>
          <p:nvPr>
            <p:ph type="title"/>
          </p:nvPr>
        </p:nvSpPr>
        <p:spPr>
          <a:xfrm>
            <a:off x="553171" y="2707941"/>
            <a:ext cx="10309005" cy="1143000"/>
          </a:xfrm>
          <a:prstGeom prst="rect">
            <a:avLst/>
          </a:prstGeom>
        </p:spPr>
        <p:txBody>
          <a:bodyPr anchor="ctr" anchorCtr="0"/>
          <a:lstStyle>
            <a:lvl1pPr algn="l">
              <a:defRPr lang="en-GB" sz="4725" kern="1200" dirty="0">
                <a:solidFill>
                  <a:srgbClr val="004B88"/>
                </a:solidFill>
                <a:latin typeface="+mn-lt"/>
                <a:ea typeface="+mj-ea"/>
                <a:cs typeface="Frutiger"/>
              </a:defRPr>
            </a:lvl1pPr>
          </a:lstStyle>
          <a:p>
            <a:r>
              <a:rPr lang="en-US"/>
              <a:t>Click to edit Master title style</a:t>
            </a:r>
            <a:endParaRPr lang="en-GB" dirty="0"/>
          </a:p>
        </p:txBody>
      </p:sp>
      <p:sp>
        <p:nvSpPr>
          <p:cNvPr id="19" name="Text Placeholder 18"/>
          <p:cNvSpPr>
            <a:spLocks noGrp="1"/>
          </p:cNvSpPr>
          <p:nvPr>
            <p:ph type="body" sz="quarter" idx="10"/>
          </p:nvPr>
        </p:nvSpPr>
        <p:spPr>
          <a:xfrm>
            <a:off x="554025" y="4012908"/>
            <a:ext cx="7700326" cy="801644"/>
          </a:xfrm>
          <a:prstGeom prst="rect">
            <a:avLst/>
          </a:prstGeom>
        </p:spPr>
        <p:txBody>
          <a:bodyPr anchor="ctr" anchorCtr="0"/>
          <a:lstStyle>
            <a:lvl1pPr marL="0" indent="0">
              <a:buNone/>
              <a:defRPr lang="en-US" sz="3402" b="1" kern="1200" baseline="39000" dirty="0" smtClean="0">
                <a:solidFill>
                  <a:schemeClr val="tx1"/>
                </a:solidFill>
                <a:latin typeface="+mj-lt"/>
                <a:ea typeface="+mj-ea"/>
                <a:cs typeface="+mj-cs"/>
              </a:defRPr>
            </a:lvl1pPr>
          </a:lstStyle>
          <a:p>
            <a:pPr lvl="0"/>
            <a:r>
              <a:rPr lang="en-US"/>
              <a:t>Click to edit Master text styles</a:t>
            </a:r>
          </a:p>
        </p:txBody>
      </p:sp>
      <p:sp>
        <p:nvSpPr>
          <p:cNvPr id="21" name="Text Placeholder 20"/>
          <p:cNvSpPr>
            <a:spLocks noGrp="1"/>
          </p:cNvSpPr>
          <p:nvPr>
            <p:ph type="body" sz="quarter" idx="11"/>
          </p:nvPr>
        </p:nvSpPr>
        <p:spPr>
          <a:xfrm>
            <a:off x="599123" y="851271"/>
            <a:ext cx="1891226" cy="864796"/>
          </a:xfrm>
          <a:prstGeom prst="rect">
            <a:avLst/>
          </a:prstGeom>
        </p:spPr>
        <p:txBody>
          <a:bodyPr/>
          <a:lstStyle>
            <a:lvl1pPr marL="0" indent="0" algn="ctr">
              <a:buNone/>
              <a:defRPr lang="en-US" sz="3402" b="1" kern="1200" baseline="-6000" dirty="0" smtClean="0">
                <a:solidFill>
                  <a:schemeClr val="bg1"/>
                </a:solidFill>
                <a:latin typeface="+mn-lt"/>
                <a:ea typeface="+mn-ea"/>
                <a:cs typeface="Frutiger"/>
              </a:defRPr>
            </a:lvl1pPr>
          </a:lstStyle>
          <a:p>
            <a:pPr lvl="0"/>
            <a:r>
              <a:rPr lang="en-US"/>
              <a:t>Click to edit Master text styles</a:t>
            </a:r>
          </a:p>
        </p:txBody>
      </p:sp>
    </p:spTree>
    <p:extLst>
      <p:ext uri="{BB962C8B-B14F-4D97-AF65-F5344CB8AC3E}">
        <p14:creationId xmlns:p14="http://schemas.microsoft.com/office/powerpoint/2010/main" val="286121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B62DD5E-D44B-4FCD-B14D-468E663781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58373" y="5189540"/>
            <a:ext cx="2762116"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76025" y="274638"/>
            <a:ext cx="10368439" cy="1143000"/>
          </a:xfrm>
          <a:prstGeom prst="rect">
            <a:avLst/>
          </a:prstGeom>
        </p:spPr>
        <p:txBody>
          <a:bodyPr anchor="ctr" anchorCtr="0"/>
          <a:lstStyle>
            <a:lvl1pPr algn="l">
              <a:defRPr lang="en-GB" sz="3780" kern="1200" dirty="0" smtClean="0">
                <a:solidFill>
                  <a:srgbClr val="004B88"/>
                </a:solidFill>
                <a:latin typeface="+mn-lt"/>
                <a:ea typeface="+mj-ea"/>
                <a:cs typeface="Frutiger"/>
              </a:defRPr>
            </a:lvl1pPr>
          </a:lstStyle>
          <a:p>
            <a:r>
              <a:rPr lang="en-GB" dirty="0"/>
              <a:t>Click to edit Master title style</a:t>
            </a:r>
            <a:endParaRPr lang="en-US" dirty="0"/>
          </a:p>
        </p:txBody>
      </p:sp>
      <p:sp>
        <p:nvSpPr>
          <p:cNvPr id="3" name="Content Placeholder 2"/>
          <p:cNvSpPr>
            <a:spLocks noGrp="1"/>
          </p:cNvSpPr>
          <p:nvPr>
            <p:ph idx="1"/>
          </p:nvPr>
        </p:nvSpPr>
        <p:spPr>
          <a:xfrm>
            <a:off x="576025" y="1600202"/>
            <a:ext cx="10368439" cy="4525963"/>
          </a:xfrm>
          <a:prstGeom prst="rect">
            <a:avLst/>
          </a:prstGeom>
        </p:spPr>
        <p:txBody>
          <a:bodyPr/>
          <a:lstStyle>
            <a:lvl1pPr>
              <a:defRPr sz="2646"/>
            </a:lvl1pPr>
            <a:lvl2pPr>
              <a:defRPr sz="2268"/>
            </a:lvl2pPr>
            <a:lvl3pPr>
              <a:defRPr sz="1890"/>
            </a:lvl3pPr>
            <a:lvl4pPr>
              <a:defRPr sz="1701"/>
            </a:lvl4pPr>
            <a:lvl5pPr>
              <a:defRPr sz="1701"/>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3">
            <a:extLst>
              <a:ext uri="{FF2B5EF4-FFF2-40B4-BE49-F238E27FC236}">
                <a16:creationId xmlns:a16="http://schemas.microsoft.com/office/drawing/2014/main" id="{5A30D48D-4F5A-47A4-B287-08B9A2B6E5C0}"/>
              </a:ext>
            </a:extLst>
          </p:cNvPr>
          <p:cNvSpPr>
            <a:spLocks noGrp="1"/>
          </p:cNvSpPr>
          <p:nvPr>
            <p:ph type="dt" sz="half" idx="10"/>
          </p:nvPr>
        </p:nvSpPr>
        <p:spPr>
          <a:xfrm>
            <a:off x="576024" y="6356352"/>
            <a:ext cx="2688114"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F1C0EE2-8192-43B1-8352-0AD12DE53197}" type="slidenum">
              <a:rPr lang="en-US" altLang="en-US"/>
              <a:pPr/>
              <a:t>‹#›</a:t>
            </a:fld>
            <a:endParaRPr lang="en-US" altLang="en-US"/>
          </a:p>
        </p:txBody>
      </p:sp>
    </p:spTree>
    <p:extLst>
      <p:ext uri="{BB962C8B-B14F-4D97-AF65-F5344CB8AC3E}">
        <p14:creationId xmlns:p14="http://schemas.microsoft.com/office/powerpoint/2010/main" val="36356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A982A5B4-4793-48E3-80DE-8750BBB2979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58373" y="5189540"/>
            <a:ext cx="2762116"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76025" y="274638"/>
            <a:ext cx="10368439" cy="1143000"/>
          </a:xfrm>
          <a:prstGeom prst="rect">
            <a:avLst/>
          </a:prstGeom>
        </p:spPr>
        <p:txBody>
          <a:bodyPr anchor="ctr" anchorCtr="0"/>
          <a:lstStyle>
            <a:lvl1pPr algn="l">
              <a:defRPr lang="en-US" sz="3780" kern="1200" dirty="0">
                <a:solidFill>
                  <a:srgbClr val="004B88"/>
                </a:solidFill>
                <a:latin typeface="+mn-lt"/>
                <a:ea typeface="+mj-ea"/>
                <a:cs typeface="Frutiger"/>
              </a:defRPr>
            </a:lvl1pPr>
          </a:lstStyle>
          <a:p>
            <a:r>
              <a:rPr lang="en-GB" dirty="0"/>
              <a:t>Click to edit Master title style</a:t>
            </a:r>
            <a:endParaRPr lang="en-US" dirty="0"/>
          </a:p>
        </p:txBody>
      </p:sp>
      <p:sp>
        <p:nvSpPr>
          <p:cNvPr id="3" name="Content Placeholder 2"/>
          <p:cNvSpPr>
            <a:spLocks noGrp="1"/>
          </p:cNvSpPr>
          <p:nvPr>
            <p:ph sz="half" idx="1"/>
          </p:nvPr>
        </p:nvSpPr>
        <p:spPr>
          <a:xfrm>
            <a:off x="576024" y="1600202"/>
            <a:ext cx="5088216" cy="4525963"/>
          </a:xfrm>
          <a:prstGeom prst="rect">
            <a:avLst/>
          </a:prstGeom>
        </p:spPr>
        <p:txBody>
          <a:bodyPr/>
          <a:lstStyle>
            <a:lvl1pPr>
              <a:defRPr sz="2646"/>
            </a:lvl1pPr>
            <a:lvl2pPr>
              <a:defRPr sz="2268"/>
            </a:lvl2pPr>
            <a:lvl3pPr>
              <a:defRPr sz="1890"/>
            </a:lvl3pPr>
            <a:lvl4pPr>
              <a:defRPr sz="1701"/>
            </a:lvl4pPr>
            <a:lvl5pPr>
              <a:defRPr sz="1701"/>
            </a:lvl5pPr>
            <a:lvl6pPr>
              <a:defRPr sz="1701"/>
            </a:lvl6pPr>
            <a:lvl7pPr>
              <a:defRPr sz="1701"/>
            </a:lvl7pPr>
            <a:lvl8pPr>
              <a:defRPr sz="1701"/>
            </a:lvl8pPr>
            <a:lvl9pPr>
              <a:defRPr sz="1701"/>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856248" y="1600202"/>
            <a:ext cx="5088216" cy="4525963"/>
          </a:xfrm>
          <a:prstGeom prst="rect">
            <a:avLst/>
          </a:prstGeom>
        </p:spPr>
        <p:txBody>
          <a:bodyPr/>
          <a:lstStyle>
            <a:lvl1pPr>
              <a:defRPr sz="2646"/>
            </a:lvl1pPr>
            <a:lvl2pPr>
              <a:defRPr sz="2268"/>
            </a:lvl2pPr>
            <a:lvl3pPr>
              <a:defRPr sz="1890"/>
            </a:lvl3pPr>
            <a:lvl4pPr>
              <a:defRPr sz="1701"/>
            </a:lvl4pPr>
            <a:lvl5pPr>
              <a:defRPr sz="1701"/>
            </a:lvl5pPr>
            <a:lvl6pPr>
              <a:defRPr sz="1701"/>
            </a:lvl6pPr>
            <a:lvl7pPr>
              <a:defRPr sz="1701"/>
            </a:lvl7pPr>
            <a:lvl8pPr>
              <a:defRPr sz="1701"/>
            </a:lvl8pPr>
            <a:lvl9pPr>
              <a:defRPr sz="1701"/>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Date Placeholder 4">
            <a:extLst>
              <a:ext uri="{FF2B5EF4-FFF2-40B4-BE49-F238E27FC236}">
                <a16:creationId xmlns:a16="http://schemas.microsoft.com/office/drawing/2014/main" id="{5CFFDC2B-4AEF-49ED-A7E3-503416C2E45C}"/>
              </a:ext>
            </a:extLst>
          </p:cNvPr>
          <p:cNvSpPr>
            <a:spLocks noGrp="1"/>
          </p:cNvSpPr>
          <p:nvPr>
            <p:ph type="dt" sz="half" idx="10"/>
          </p:nvPr>
        </p:nvSpPr>
        <p:spPr>
          <a:xfrm>
            <a:off x="576024" y="6356352"/>
            <a:ext cx="2688114"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9FC9C50-83B4-44CF-8669-21531FAAF15D}" type="slidenum">
              <a:rPr lang="en-US" altLang="en-US"/>
              <a:pPr/>
              <a:t>‹#›</a:t>
            </a:fld>
            <a:endParaRPr lang="en-US" altLang="en-US"/>
          </a:p>
        </p:txBody>
      </p:sp>
    </p:spTree>
    <p:extLst>
      <p:ext uri="{BB962C8B-B14F-4D97-AF65-F5344CB8AC3E}">
        <p14:creationId xmlns:p14="http://schemas.microsoft.com/office/powerpoint/2010/main" val="132303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CC83D71-0058-4923-929C-A44342113A1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58373" y="5189540"/>
            <a:ext cx="2762116"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76025" y="274638"/>
            <a:ext cx="10368439" cy="1143000"/>
          </a:xfrm>
          <a:prstGeom prst="rect">
            <a:avLst/>
          </a:prstGeom>
        </p:spPr>
        <p:txBody>
          <a:bodyPr anchor="ctr" anchorCtr="0"/>
          <a:lstStyle>
            <a:lvl1pPr algn="l">
              <a:defRPr lang="en-US" sz="3780" kern="1200" dirty="0">
                <a:solidFill>
                  <a:srgbClr val="004B88"/>
                </a:solidFill>
                <a:latin typeface="+mn-lt"/>
                <a:ea typeface="+mj-ea"/>
                <a:cs typeface="Frutiger"/>
              </a:defRPr>
            </a:lvl1pPr>
          </a:lstStyle>
          <a:p>
            <a:r>
              <a:rPr lang="en-GB" dirty="0"/>
              <a:t>Click to edit Master title style</a:t>
            </a:r>
            <a:endParaRPr lang="en-US" dirty="0"/>
          </a:p>
        </p:txBody>
      </p:sp>
      <p:sp>
        <p:nvSpPr>
          <p:cNvPr id="3" name="Text Placeholder 2"/>
          <p:cNvSpPr>
            <a:spLocks noGrp="1"/>
          </p:cNvSpPr>
          <p:nvPr>
            <p:ph type="body" idx="1"/>
          </p:nvPr>
        </p:nvSpPr>
        <p:spPr>
          <a:xfrm>
            <a:off x="576025" y="1535113"/>
            <a:ext cx="5090216" cy="639762"/>
          </a:xfrm>
          <a:prstGeom prst="rect">
            <a:avLst/>
          </a:prstGeom>
        </p:spPr>
        <p:txBody>
          <a:bodyPr anchor="ctr" anchorCtr="0"/>
          <a:lstStyle>
            <a:lvl1pPr marL="0" indent="0">
              <a:buNone/>
              <a:defRPr lang="en-GB" sz="2268" b="1" kern="1200" dirty="0" smtClean="0">
                <a:solidFill>
                  <a:schemeClr val="tx1"/>
                </a:solidFill>
                <a:latin typeface="+mn-lt"/>
                <a:ea typeface="+mj-ea"/>
                <a:cs typeface="Frutiger"/>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GB" dirty="0"/>
              <a:t>Click to edit Master text styles</a:t>
            </a:r>
          </a:p>
        </p:txBody>
      </p:sp>
      <p:sp>
        <p:nvSpPr>
          <p:cNvPr id="4" name="Content Placeholder 3"/>
          <p:cNvSpPr>
            <a:spLocks noGrp="1"/>
          </p:cNvSpPr>
          <p:nvPr>
            <p:ph sz="half" idx="2"/>
          </p:nvPr>
        </p:nvSpPr>
        <p:spPr>
          <a:xfrm>
            <a:off x="576025" y="2174875"/>
            <a:ext cx="5090216" cy="3951288"/>
          </a:xfrm>
          <a:prstGeom prst="rect">
            <a:avLst/>
          </a:prstGeom>
        </p:spPr>
        <p:txBody>
          <a:bodyPr/>
          <a:lstStyle>
            <a:lvl1pPr>
              <a:defRPr sz="2268"/>
            </a:lvl1pPr>
            <a:lvl2pPr>
              <a:defRPr sz="1890"/>
            </a:lvl2pPr>
            <a:lvl3pPr>
              <a:defRPr sz="1701"/>
            </a:lvl3pPr>
            <a:lvl4pPr>
              <a:defRPr sz="1512"/>
            </a:lvl4pPr>
            <a:lvl5pPr>
              <a:defRPr sz="1512"/>
            </a:lvl5pPr>
            <a:lvl6pPr>
              <a:defRPr sz="1512"/>
            </a:lvl6pPr>
            <a:lvl7pPr>
              <a:defRPr sz="1512"/>
            </a:lvl7pPr>
            <a:lvl8pPr>
              <a:defRPr sz="1512"/>
            </a:lvl8pPr>
            <a:lvl9pPr>
              <a:defRPr sz="151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852250" y="1535113"/>
            <a:ext cx="5092215" cy="639762"/>
          </a:xfrm>
          <a:prstGeom prst="rect">
            <a:avLst/>
          </a:prstGeom>
        </p:spPr>
        <p:txBody>
          <a:bodyPr anchor="ctr" anchorCtr="0"/>
          <a:lstStyle>
            <a:lvl1pPr marL="0" indent="0">
              <a:buNone/>
              <a:defRPr lang="en-GB" sz="2268" b="1" kern="1200" dirty="0" smtClean="0">
                <a:solidFill>
                  <a:schemeClr val="tx1"/>
                </a:solidFill>
                <a:latin typeface="+mn-lt"/>
                <a:ea typeface="+mj-ea"/>
                <a:cs typeface="Frutiger"/>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GB" dirty="0"/>
              <a:t>Click to edit Master text styles</a:t>
            </a:r>
          </a:p>
        </p:txBody>
      </p:sp>
      <p:sp>
        <p:nvSpPr>
          <p:cNvPr id="6" name="Content Placeholder 5"/>
          <p:cNvSpPr>
            <a:spLocks noGrp="1"/>
          </p:cNvSpPr>
          <p:nvPr>
            <p:ph sz="quarter" idx="4"/>
          </p:nvPr>
        </p:nvSpPr>
        <p:spPr>
          <a:xfrm>
            <a:off x="5852250" y="2174875"/>
            <a:ext cx="5092215" cy="3951288"/>
          </a:xfrm>
          <a:prstGeom prst="rect">
            <a:avLst/>
          </a:prstGeom>
        </p:spPr>
        <p:txBody>
          <a:bodyPr/>
          <a:lstStyle>
            <a:lvl1pPr>
              <a:defRPr sz="2268"/>
            </a:lvl1pPr>
            <a:lvl2pPr>
              <a:defRPr sz="1890"/>
            </a:lvl2pPr>
            <a:lvl3pPr>
              <a:defRPr sz="1701"/>
            </a:lvl3pPr>
            <a:lvl4pPr>
              <a:defRPr sz="1512"/>
            </a:lvl4pPr>
            <a:lvl5pPr>
              <a:defRPr sz="1512"/>
            </a:lvl5pPr>
            <a:lvl6pPr>
              <a:defRPr sz="1512"/>
            </a:lvl6pPr>
            <a:lvl7pPr>
              <a:defRPr sz="1512"/>
            </a:lvl7pPr>
            <a:lvl8pPr>
              <a:defRPr sz="1512"/>
            </a:lvl8pPr>
            <a:lvl9pPr>
              <a:defRPr sz="151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6">
            <a:extLst>
              <a:ext uri="{FF2B5EF4-FFF2-40B4-BE49-F238E27FC236}">
                <a16:creationId xmlns:a16="http://schemas.microsoft.com/office/drawing/2014/main" id="{E5BA6471-A652-4EEB-8B1F-C6B693E3AF64}"/>
              </a:ext>
            </a:extLst>
          </p:cNvPr>
          <p:cNvSpPr>
            <a:spLocks noGrp="1"/>
          </p:cNvSpPr>
          <p:nvPr>
            <p:ph type="dt" sz="half" idx="10"/>
          </p:nvPr>
        </p:nvSpPr>
        <p:spPr>
          <a:xfrm>
            <a:off x="576024" y="6356352"/>
            <a:ext cx="2688114"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6231257-BFFB-4CA3-8CD3-4311E5969D24}" type="slidenum">
              <a:rPr lang="en-US" altLang="en-US"/>
              <a:pPr/>
              <a:t>‹#›</a:t>
            </a:fld>
            <a:endParaRPr lang="en-US" altLang="en-US"/>
          </a:p>
        </p:txBody>
      </p:sp>
    </p:spTree>
    <p:extLst>
      <p:ext uri="{BB962C8B-B14F-4D97-AF65-F5344CB8AC3E}">
        <p14:creationId xmlns:p14="http://schemas.microsoft.com/office/powerpoint/2010/main" val="339105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F7BCE276-9A51-4803-9227-AB89EEC3F6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58373" y="5189540"/>
            <a:ext cx="2762116"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76025" y="274638"/>
            <a:ext cx="10368439" cy="1143000"/>
          </a:xfrm>
          <a:prstGeom prst="rect">
            <a:avLst/>
          </a:prstGeom>
        </p:spPr>
        <p:txBody>
          <a:bodyPr anchor="ctr" anchorCtr="0"/>
          <a:lstStyle>
            <a:lvl1pPr algn="l">
              <a:defRPr lang="en-US" sz="3780" kern="1200" dirty="0">
                <a:solidFill>
                  <a:srgbClr val="004B88"/>
                </a:solidFill>
                <a:latin typeface="+mn-lt"/>
                <a:ea typeface="+mj-ea"/>
                <a:cs typeface="Frutiger"/>
              </a:defRPr>
            </a:lvl1pPr>
          </a:lstStyle>
          <a:p>
            <a:r>
              <a:rPr lang="en-GB" dirty="0"/>
              <a:t>Click to edit Master title style</a:t>
            </a:r>
            <a:endParaRPr lang="en-US" dirty="0"/>
          </a:p>
        </p:txBody>
      </p:sp>
      <p:sp>
        <p:nvSpPr>
          <p:cNvPr id="4" name="Date Placeholder 2">
            <a:extLst>
              <a:ext uri="{FF2B5EF4-FFF2-40B4-BE49-F238E27FC236}">
                <a16:creationId xmlns:a16="http://schemas.microsoft.com/office/drawing/2014/main" id="{6969029B-B757-40AE-8CE8-375D32AA99B6}"/>
              </a:ext>
            </a:extLst>
          </p:cNvPr>
          <p:cNvSpPr>
            <a:spLocks noGrp="1"/>
          </p:cNvSpPr>
          <p:nvPr>
            <p:ph type="dt" sz="half" idx="10"/>
          </p:nvPr>
        </p:nvSpPr>
        <p:spPr>
          <a:xfrm>
            <a:off x="576024" y="6356352"/>
            <a:ext cx="2688114"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3FA7D37-C6B7-4FCD-8C7E-91029E4CAA52}" type="slidenum">
              <a:rPr lang="en-US" altLang="en-US"/>
              <a:pPr/>
              <a:t>‹#›</a:t>
            </a:fld>
            <a:endParaRPr lang="en-US" altLang="en-US"/>
          </a:p>
        </p:txBody>
      </p:sp>
    </p:spTree>
    <p:extLst>
      <p:ext uri="{BB962C8B-B14F-4D97-AF65-F5344CB8AC3E}">
        <p14:creationId xmlns:p14="http://schemas.microsoft.com/office/powerpoint/2010/main" val="166146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1C9520CC-EB1E-43A2-ABFE-153064060E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58373" y="5189540"/>
            <a:ext cx="2762116"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1">
            <a:extLst>
              <a:ext uri="{FF2B5EF4-FFF2-40B4-BE49-F238E27FC236}">
                <a16:creationId xmlns:a16="http://schemas.microsoft.com/office/drawing/2014/main" id="{7B196027-2E2D-4310-A148-30D2699BD981}"/>
              </a:ext>
            </a:extLst>
          </p:cNvPr>
          <p:cNvSpPr>
            <a:spLocks noGrp="1"/>
          </p:cNvSpPr>
          <p:nvPr>
            <p:ph type="dt" sz="half" idx="10"/>
          </p:nvPr>
        </p:nvSpPr>
        <p:spPr>
          <a:xfrm>
            <a:off x="576024" y="6356352"/>
            <a:ext cx="2688114"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E4478532-1057-41A6-9FD7-BDAEB91AA5CE}" type="slidenum">
              <a:rPr lang="en-US" altLang="en-US"/>
              <a:pPr/>
              <a:t>‹#›</a:t>
            </a:fld>
            <a:endParaRPr lang="en-US" altLang="en-US"/>
          </a:p>
        </p:txBody>
      </p:sp>
    </p:spTree>
    <p:extLst>
      <p:ext uri="{BB962C8B-B14F-4D97-AF65-F5344CB8AC3E}">
        <p14:creationId xmlns:p14="http://schemas.microsoft.com/office/powerpoint/2010/main" val="358351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688B6480-3C78-4CCF-B866-3D582B415F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58373" y="5189540"/>
            <a:ext cx="2762116"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76025" y="273050"/>
            <a:ext cx="3790161" cy="1162050"/>
          </a:xfrm>
          <a:prstGeom prst="rect">
            <a:avLst/>
          </a:prstGeom>
        </p:spPr>
        <p:txBody>
          <a:bodyPr anchor="b"/>
          <a:lstStyle>
            <a:lvl1pPr algn="l">
              <a:defRPr lang="en-US" sz="3024" kern="1200" dirty="0">
                <a:solidFill>
                  <a:srgbClr val="004B88"/>
                </a:solidFill>
                <a:latin typeface="+mn-lt"/>
                <a:ea typeface="+mj-ea"/>
                <a:cs typeface="Frutiger"/>
              </a:defRPr>
            </a:lvl1pPr>
          </a:lstStyle>
          <a:p>
            <a:r>
              <a:rPr lang="en-GB" dirty="0"/>
              <a:t>Click to edit Master title style</a:t>
            </a:r>
            <a:endParaRPr lang="en-US" dirty="0"/>
          </a:p>
        </p:txBody>
      </p:sp>
      <p:sp>
        <p:nvSpPr>
          <p:cNvPr id="3" name="Content Placeholder 2"/>
          <p:cNvSpPr>
            <a:spLocks noGrp="1"/>
          </p:cNvSpPr>
          <p:nvPr>
            <p:ph idx="1"/>
          </p:nvPr>
        </p:nvSpPr>
        <p:spPr>
          <a:xfrm>
            <a:off x="4504191" y="1691013"/>
            <a:ext cx="6440273" cy="4435149"/>
          </a:xfrm>
          <a:prstGeom prst="rect">
            <a:avLst/>
          </a:prstGeom>
        </p:spPr>
        <p:txBody>
          <a:bodyPr/>
          <a:lstStyle>
            <a:lvl1pPr>
              <a:defRPr sz="2646"/>
            </a:lvl1pPr>
            <a:lvl2pPr>
              <a:defRPr sz="2268"/>
            </a:lvl2pPr>
            <a:lvl3pPr>
              <a:defRPr sz="1890"/>
            </a:lvl3pPr>
            <a:lvl4pPr>
              <a:defRPr sz="1701"/>
            </a:lvl4pPr>
            <a:lvl5pPr>
              <a:defRPr sz="1701"/>
            </a:lvl5pPr>
            <a:lvl6pPr>
              <a:defRPr sz="1890"/>
            </a:lvl6pPr>
            <a:lvl7pPr>
              <a:defRPr sz="1890"/>
            </a:lvl7pPr>
            <a:lvl8pPr>
              <a:defRPr sz="1890"/>
            </a:lvl8pPr>
            <a:lvl9pPr>
              <a:defRPr sz="189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576025" y="1435102"/>
            <a:ext cx="3790161" cy="4691063"/>
          </a:xfrm>
          <a:prstGeom prst="rect">
            <a:avLst/>
          </a:prstGeom>
        </p:spPr>
        <p:txBody>
          <a:bodyPr/>
          <a:lstStyle>
            <a:lvl1pPr marL="0" indent="0">
              <a:buNone/>
              <a:defRPr sz="1323"/>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GB" dirty="0"/>
              <a:t>Click to edit Master text styles</a:t>
            </a:r>
          </a:p>
        </p:txBody>
      </p:sp>
      <p:sp>
        <p:nvSpPr>
          <p:cNvPr id="6" name="Date Placeholder 4">
            <a:extLst>
              <a:ext uri="{FF2B5EF4-FFF2-40B4-BE49-F238E27FC236}">
                <a16:creationId xmlns:a16="http://schemas.microsoft.com/office/drawing/2014/main" id="{F56C5BDE-04CA-4178-BADA-971F2679D864}"/>
              </a:ext>
            </a:extLst>
          </p:cNvPr>
          <p:cNvSpPr>
            <a:spLocks noGrp="1"/>
          </p:cNvSpPr>
          <p:nvPr>
            <p:ph type="dt" sz="half" idx="10"/>
          </p:nvPr>
        </p:nvSpPr>
        <p:spPr>
          <a:xfrm>
            <a:off x="576024" y="6356352"/>
            <a:ext cx="2688114"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93E8CEF9-7744-4AB2-B500-52714C53C4FB}" type="slidenum">
              <a:rPr lang="en-US" altLang="en-US"/>
              <a:pPr/>
              <a:t>‹#›</a:t>
            </a:fld>
            <a:endParaRPr lang="en-US" altLang="en-US"/>
          </a:p>
        </p:txBody>
      </p:sp>
    </p:spTree>
    <p:extLst>
      <p:ext uri="{BB962C8B-B14F-4D97-AF65-F5344CB8AC3E}">
        <p14:creationId xmlns:p14="http://schemas.microsoft.com/office/powerpoint/2010/main" val="177033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B89941D2-DBC4-460B-9536-374EF239DC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58373" y="5189540"/>
            <a:ext cx="2762116"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258096" y="4800600"/>
            <a:ext cx="6912293" cy="566738"/>
          </a:xfrm>
          <a:prstGeom prst="rect">
            <a:avLst/>
          </a:prstGeom>
        </p:spPr>
        <p:txBody>
          <a:bodyPr anchor="ctr" anchorCtr="0"/>
          <a:lstStyle>
            <a:lvl1pPr algn="l">
              <a:defRPr lang="en-US" sz="2268" kern="1200" dirty="0">
                <a:solidFill>
                  <a:srgbClr val="004B88"/>
                </a:solidFill>
                <a:latin typeface="+mn-lt"/>
                <a:ea typeface="+mj-ea"/>
                <a:cs typeface="Frutiger"/>
              </a:defRPr>
            </a:lvl1pPr>
          </a:lstStyle>
          <a:p>
            <a:r>
              <a:rPr lang="en-GB" dirty="0"/>
              <a:t>Click to edit Master title style</a:t>
            </a:r>
            <a:endParaRPr lang="en-US" dirty="0"/>
          </a:p>
        </p:txBody>
      </p:sp>
      <p:sp>
        <p:nvSpPr>
          <p:cNvPr id="3" name="Picture Placeholder 2"/>
          <p:cNvSpPr>
            <a:spLocks noGrp="1"/>
          </p:cNvSpPr>
          <p:nvPr>
            <p:ph type="pic" idx="1"/>
          </p:nvPr>
        </p:nvSpPr>
        <p:spPr>
          <a:xfrm>
            <a:off x="2258096" y="612775"/>
            <a:ext cx="6912293" cy="4114800"/>
          </a:xfrm>
          <a:prstGeom prst="rect">
            <a:avLst/>
          </a:prstGeom>
        </p:spPr>
        <p:txBody>
          <a:bodyPr/>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pPr lvl="0"/>
            <a:endParaRPr lang="en-US" noProof="0"/>
          </a:p>
        </p:txBody>
      </p:sp>
      <p:sp>
        <p:nvSpPr>
          <p:cNvPr id="4" name="Text Placeholder 3"/>
          <p:cNvSpPr>
            <a:spLocks noGrp="1"/>
          </p:cNvSpPr>
          <p:nvPr>
            <p:ph type="body" sz="half" idx="2"/>
          </p:nvPr>
        </p:nvSpPr>
        <p:spPr>
          <a:xfrm>
            <a:off x="2258096" y="5367338"/>
            <a:ext cx="6912293" cy="804862"/>
          </a:xfrm>
          <a:prstGeom prst="rect">
            <a:avLst/>
          </a:prstGeom>
        </p:spPr>
        <p:txBody>
          <a:bodyPr/>
          <a:lstStyle>
            <a:lvl1pPr marL="0" indent="0">
              <a:buNone/>
              <a:defRPr sz="1323"/>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GB"/>
              <a:t>Click to edit Master text styles</a:t>
            </a:r>
          </a:p>
        </p:txBody>
      </p:sp>
      <p:sp>
        <p:nvSpPr>
          <p:cNvPr id="6" name="Date Placeholder 4">
            <a:extLst>
              <a:ext uri="{FF2B5EF4-FFF2-40B4-BE49-F238E27FC236}">
                <a16:creationId xmlns:a16="http://schemas.microsoft.com/office/drawing/2014/main" id="{4A572C63-3102-4212-BEB7-13391C3B7BE7}"/>
              </a:ext>
            </a:extLst>
          </p:cNvPr>
          <p:cNvSpPr>
            <a:spLocks noGrp="1"/>
          </p:cNvSpPr>
          <p:nvPr>
            <p:ph type="dt" sz="half" idx="10"/>
          </p:nvPr>
        </p:nvSpPr>
        <p:spPr>
          <a:xfrm>
            <a:off x="576024" y="6356352"/>
            <a:ext cx="2688114"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2C302D1-4CC9-4C43-8EAC-A25D0106AB68}" type="slidenum">
              <a:rPr lang="en-US" altLang="en-US"/>
              <a:pPr/>
              <a:t>‹#›</a:t>
            </a:fld>
            <a:endParaRPr lang="en-US" altLang="en-US"/>
          </a:p>
        </p:txBody>
      </p:sp>
    </p:spTree>
    <p:extLst>
      <p:ext uri="{BB962C8B-B14F-4D97-AF65-F5344CB8AC3E}">
        <p14:creationId xmlns:p14="http://schemas.microsoft.com/office/powerpoint/2010/main" val="15207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977268D-75D5-41B5-BAB4-DF0107DD90C2}"/>
              </a:ext>
            </a:extLst>
          </p:cNvPr>
          <p:cNvSpPr txBox="1">
            <a:spLocks/>
          </p:cNvSpPr>
          <p:nvPr userDrawn="1"/>
        </p:nvSpPr>
        <p:spPr>
          <a:xfrm>
            <a:off x="718032" y="893765"/>
            <a:ext cx="1686070" cy="769937"/>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lnSpc>
                <a:spcPct val="80000"/>
              </a:lnSpc>
              <a:spcAft>
                <a:spcPts val="0"/>
              </a:spcAft>
              <a:buFont typeface="Arial"/>
              <a:buNone/>
              <a:defRPr/>
            </a:pPr>
            <a:r>
              <a:rPr lang="en-US" sz="3402" b="1" baseline="-6000" dirty="0">
                <a:solidFill>
                  <a:schemeClr val="bg1"/>
                </a:solidFill>
                <a:cs typeface="Frutiger"/>
              </a:rPr>
              <a:t>Subject here</a:t>
            </a:r>
          </a:p>
          <a:p>
            <a:pPr fontAlgn="auto">
              <a:lnSpc>
                <a:spcPct val="80000"/>
              </a:lnSpc>
              <a:spcAft>
                <a:spcPts val="0"/>
              </a:spcAft>
              <a:defRPr/>
            </a:pPr>
            <a:endParaRPr lang="en-US" sz="2079" b="1" dirty="0">
              <a:solidFill>
                <a:srgbClr val="004C89"/>
              </a:solidFill>
              <a:latin typeface="Frutiger"/>
              <a:cs typeface="Frutiger"/>
            </a:endParaRPr>
          </a:p>
        </p:txBody>
      </p:sp>
      <p:pic>
        <p:nvPicPr>
          <p:cNvPr id="1027" name="Picture 10" descr="ESNEFT NHS Foundation Trust logo.jpg">
            <a:extLst>
              <a:ext uri="{FF2B5EF4-FFF2-40B4-BE49-F238E27FC236}">
                <a16:creationId xmlns:a16="http://schemas.microsoft.com/office/drawing/2014/main" id="{ED9B3D84-C099-48CB-A56D-9374F7B76716}"/>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740371" y="311151"/>
            <a:ext cx="2460104"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Lst>
  <p:txStyles>
    <p:titleStyle>
      <a:lvl1pPr algn="ctr" defTabSz="432008" rtl="0" eaLnBrk="0" fontAlgn="base" hangingPunct="0">
        <a:spcBef>
          <a:spcPct val="0"/>
        </a:spcBef>
        <a:spcAft>
          <a:spcPct val="0"/>
        </a:spcAft>
        <a:defRPr sz="4158" kern="1200">
          <a:solidFill>
            <a:schemeClr val="tx1"/>
          </a:solidFill>
          <a:latin typeface="+mj-lt"/>
          <a:ea typeface="+mj-ea"/>
          <a:cs typeface="+mj-cs"/>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p:titleStyle>
    <p:bodyStyle>
      <a:lvl1pPr marL="324006" indent="-324006" algn="l" defTabSz="432008" rtl="0" eaLnBrk="0" fontAlgn="base" hangingPunct="0">
        <a:spcBef>
          <a:spcPct val="20000"/>
        </a:spcBef>
        <a:spcAft>
          <a:spcPct val="0"/>
        </a:spcAft>
        <a:buFont typeface="Arial" panose="020B0604020202020204" pitchFamily="34" charset="0"/>
        <a:buChar char="•"/>
        <a:defRPr sz="3024" kern="1200">
          <a:solidFill>
            <a:schemeClr val="tx1"/>
          </a:solidFill>
          <a:latin typeface="+mn-lt"/>
          <a:ea typeface="+mn-ea"/>
          <a:cs typeface="+mn-cs"/>
        </a:defRPr>
      </a:lvl1pPr>
      <a:lvl2pPr marL="702013" indent="-270005" algn="l" defTabSz="432008" rtl="0" eaLnBrk="0" fontAlgn="base" hangingPunct="0">
        <a:spcBef>
          <a:spcPct val="20000"/>
        </a:spcBef>
        <a:spcAft>
          <a:spcPct val="0"/>
        </a:spcAft>
        <a:buFont typeface="Arial" panose="020B0604020202020204" pitchFamily="34" charset="0"/>
        <a:buChar char="–"/>
        <a:defRPr sz="2646" kern="1200">
          <a:solidFill>
            <a:schemeClr val="tx1"/>
          </a:solidFill>
          <a:latin typeface="+mn-lt"/>
          <a:ea typeface="+mn-ea"/>
          <a:cs typeface="+mn-cs"/>
        </a:defRPr>
      </a:lvl2pPr>
      <a:lvl3pPr marL="1080021" indent="-216004" algn="l" defTabSz="432008" rtl="0" eaLnBrk="0" fontAlgn="base" hangingPunct="0">
        <a:spcBef>
          <a:spcPct val="20000"/>
        </a:spcBef>
        <a:spcAft>
          <a:spcPct val="0"/>
        </a:spcAft>
        <a:buFont typeface="Arial" panose="020B0604020202020204" pitchFamily="34" charset="0"/>
        <a:buChar char="•"/>
        <a:defRPr sz="2268" kern="1200">
          <a:solidFill>
            <a:schemeClr val="tx1"/>
          </a:solidFill>
          <a:latin typeface="+mn-lt"/>
          <a:ea typeface="+mn-ea"/>
          <a:cs typeface="+mn-cs"/>
        </a:defRPr>
      </a:lvl3pPr>
      <a:lvl4pPr marL="1512029" indent="-216004" algn="l" defTabSz="432008" rtl="0" eaLnBrk="0" fontAlgn="base" hangingPunct="0">
        <a:spcBef>
          <a:spcPct val="20000"/>
        </a:spcBef>
        <a:spcAft>
          <a:spcPct val="0"/>
        </a:spcAft>
        <a:buFont typeface="Arial" panose="020B0604020202020204" pitchFamily="34" charset="0"/>
        <a:buChar char="–"/>
        <a:defRPr sz="1890" kern="1200">
          <a:solidFill>
            <a:schemeClr val="tx1"/>
          </a:solidFill>
          <a:latin typeface="+mn-lt"/>
          <a:ea typeface="+mn-ea"/>
          <a:cs typeface="+mn-cs"/>
        </a:defRPr>
      </a:lvl4pPr>
      <a:lvl5pPr marL="1944037" indent="-216004" algn="l" defTabSz="432008" rtl="0" eaLnBrk="0" fontAlgn="base" hangingPunct="0">
        <a:spcBef>
          <a:spcPct val="20000"/>
        </a:spcBef>
        <a:spcAft>
          <a:spcPct val="0"/>
        </a:spcAft>
        <a:buFont typeface="Arial" panose="020B0604020202020204" pitchFamily="34" charset="0"/>
        <a:buChar char="»"/>
        <a:defRPr sz="1890" kern="1200">
          <a:solidFill>
            <a:schemeClr val="tx1"/>
          </a:solidFill>
          <a:latin typeface="+mn-lt"/>
          <a:ea typeface="+mn-ea"/>
          <a:cs typeface="+mn-cs"/>
        </a:defRPr>
      </a:lvl5pPr>
      <a:lvl6pPr marL="2376046" indent="-216004" algn="l" defTabSz="432008" rtl="0" eaLnBrk="1" latinLnBrk="0" hangingPunct="1">
        <a:spcBef>
          <a:spcPct val="20000"/>
        </a:spcBef>
        <a:buFont typeface="Arial"/>
        <a:buChar char="•"/>
        <a:defRPr sz="1890" kern="1200">
          <a:solidFill>
            <a:schemeClr val="tx1"/>
          </a:solidFill>
          <a:latin typeface="+mn-lt"/>
          <a:ea typeface="+mn-ea"/>
          <a:cs typeface="+mn-cs"/>
        </a:defRPr>
      </a:lvl6pPr>
      <a:lvl7pPr marL="2808054" indent="-216004" algn="l" defTabSz="432008" rtl="0" eaLnBrk="1" latinLnBrk="0" hangingPunct="1">
        <a:spcBef>
          <a:spcPct val="20000"/>
        </a:spcBef>
        <a:buFont typeface="Arial"/>
        <a:buChar char="•"/>
        <a:defRPr sz="1890" kern="1200">
          <a:solidFill>
            <a:schemeClr val="tx1"/>
          </a:solidFill>
          <a:latin typeface="+mn-lt"/>
          <a:ea typeface="+mn-ea"/>
          <a:cs typeface="+mn-cs"/>
        </a:defRPr>
      </a:lvl7pPr>
      <a:lvl8pPr marL="3240062" indent="-216004" algn="l" defTabSz="432008" rtl="0" eaLnBrk="1" latinLnBrk="0" hangingPunct="1">
        <a:spcBef>
          <a:spcPct val="20000"/>
        </a:spcBef>
        <a:buFont typeface="Arial"/>
        <a:buChar char="•"/>
        <a:defRPr sz="1890" kern="1200">
          <a:solidFill>
            <a:schemeClr val="tx1"/>
          </a:solidFill>
          <a:latin typeface="+mn-lt"/>
          <a:ea typeface="+mn-ea"/>
          <a:cs typeface="+mn-cs"/>
        </a:defRPr>
      </a:lvl8pPr>
      <a:lvl9pPr marL="3672070" indent="-216004" algn="l" defTabSz="432008" rtl="0" eaLnBrk="1" latinLnBrk="0" hangingPunct="1">
        <a:spcBef>
          <a:spcPct val="20000"/>
        </a:spcBef>
        <a:buFont typeface="Arial"/>
        <a:buChar char="•"/>
        <a:defRPr sz="1890" kern="1200">
          <a:solidFill>
            <a:schemeClr val="tx1"/>
          </a:solidFill>
          <a:latin typeface="+mn-lt"/>
          <a:ea typeface="+mn-ea"/>
          <a:cs typeface="+mn-cs"/>
        </a:defRPr>
      </a:lvl9pPr>
    </p:bodyStyle>
    <p:otherStyle>
      <a:defPPr>
        <a:defRPr lang="en-US"/>
      </a:defPPr>
      <a:lvl1pPr marL="0" algn="l" defTabSz="432008" rtl="0" eaLnBrk="1" latinLnBrk="0" hangingPunct="1">
        <a:defRPr sz="1701" kern="1200">
          <a:solidFill>
            <a:schemeClr val="tx1"/>
          </a:solidFill>
          <a:latin typeface="+mn-lt"/>
          <a:ea typeface="+mn-ea"/>
          <a:cs typeface="+mn-cs"/>
        </a:defRPr>
      </a:lvl1pPr>
      <a:lvl2pPr marL="432008" algn="l" defTabSz="432008" rtl="0" eaLnBrk="1" latinLnBrk="0" hangingPunct="1">
        <a:defRPr sz="1701" kern="1200">
          <a:solidFill>
            <a:schemeClr val="tx1"/>
          </a:solidFill>
          <a:latin typeface="+mn-lt"/>
          <a:ea typeface="+mn-ea"/>
          <a:cs typeface="+mn-cs"/>
        </a:defRPr>
      </a:lvl2pPr>
      <a:lvl3pPr marL="864017" algn="l" defTabSz="432008" rtl="0" eaLnBrk="1" latinLnBrk="0" hangingPunct="1">
        <a:defRPr sz="1701" kern="1200">
          <a:solidFill>
            <a:schemeClr val="tx1"/>
          </a:solidFill>
          <a:latin typeface="+mn-lt"/>
          <a:ea typeface="+mn-ea"/>
          <a:cs typeface="+mn-cs"/>
        </a:defRPr>
      </a:lvl3pPr>
      <a:lvl4pPr marL="1296025" algn="l" defTabSz="432008" rtl="0" eaLnBrk="1" latinLnBrk="0" hangingPunct="1">
        <a:defRPr sz="1701" kern="1200">
          <a:solidFill>
            <a:schemeClr val="tx1"/>
          </a:solidFill>
          <a:latin typeface="+mn-lt"/>
          <a:ea typeface="+mn-ea"/>
          <a:cs typeface="+mn-cs"/>
        </a:defRPr>
      </a:lvl4pPr>
      <a:lvl5pPr marL="1728033" algn="l" defTabSz="432008" rtl="0" eaLnBrk="1" latinLnBrk="0" hangingPunct="1">
        <a:defRPr sz="1701" kern="1200">
          <a:solidFill>
            <a:schemeClr val="tx1"/>
          </a:solidFill>
          <a:latin typeface="+mn-lt"/>
          <a:ea typeface="+mn-ea"/>
          <a:cs typeface="+mn-cs"/>
        </a:defRPr>
      </a:lvl5pPr>
      <a:lvl6pPr marL="2160041" algn="l" defTabSz="432008" rtl="0" eaLnBrk="1" latinLnBrk="0" hangingPunct="1">
        <a:defRPr sz="1701" kern="1200">
          <a:solidFill>
            <a:schemeClr val="tx1"/>
          </a:solidFill>
          <a:latin typeface="+mn-lt"/>
          <a:ea typeface="+mn-ea"/>
          <a:cs typeface="+mn-cs"/>
        </a:defRPr>
      </a:lvl6pPr>
      <a:lvl7pPr marL="2592050" algn="l" defTabSz="432008" rtl="0" eaLnBrk="1" latinLnBrk="0" hangingPunct="1">
        <a:defRPr sz="1701" kern="1200">
          <a:solidFill>
            <a:schemeClr val="tx1"/>
          </a:solidFill>
          <a:latin typeface="+mn-lt"/>
          <a:ea typeface="+mn-ea"/>
          <a:cs typeface="+mn-cs"/>
        </a:defRPr>
      </a:lvl7pPr>
      <a:lvl8pPr marL="3024058" algn="l" defTabSz="432008" rtl="0" eaLnBrk="1" latinLnBrk="0" hangingPunct="1">
        <a:defRPr sz="1701" kern="1200">
          <a:solidFill>
            <a:schemeClr val="tx1"/>
          </a:solidFill>
          <a:latin typeface="+mn-lt"/>
          <a:ea typeface="+mn-ea"/>
          <a:cs typeface="+mn-cs"/>
        </a:defRPr>
      </a:lvl8pPr>
      <a:lvl9pPr marL="3456066" algn="l" defTabSz="432008"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95C657E8-CE26-FF20-EBE2-75DDCF6204F4}"/>
              </a:ext>
            </a:extLst>
          </p:cNvPr>
          <p:cNvSpPr>
            <a:spLocks noGrp="1"/>
          </p:cNvSpPr>
          <p:nvPr>
            <p:ph type="title"/>
          </p:nvPr>
        </p:nvSpPr>
        <p:spPr>
          <a:xfrm>
            <a:off x="553172" y="2707941"/>
            <a:ext cx="8780834" cy="1143000"/>
          </a:xfrm>
        </p:spPr>
        <p:txBody>
          <a:bodyPr>
            <a:noAutofit/>
          </a:bodyPr>
          <a:lstStyle/>
          <a:p>
            <a:r>
              <a:rPr lang="en-GB" sz="4000" dirty="0"/>
              <a:t>Assessment of patient feedback using Natural Language Processing (NLP) and textual data analysis in R</a:t>
            </a:r>
          </a:p>
        </p:txBody>
      </p:sp>
      <p:sp>
        <p:nvSpPr>
          <p:cNvPr id="3" name="TextBox 2">
            <a:extLst>
              <a:ext uri="{FF2B5EF4-FFF2-40B4-BE49-F238E27FC236}">
                <a16:creationId xmlns:a16="http://schemas.microsoft.com/office/drawing/2014/main" id="{347D181C-284A-E7F2-6297-82FF5CBAEA52}"/>
              </a:ext>
            </a:extLst>
          </p:cNvPr>
          <p:cNvSpPr txBox="1"/>
          <p:nvPr/>
        </p:nvSpPr>
        <p:spPr>
          <a:xfrm>
            <a:off x="678781" y="4353397"/>
            <a:ext cx="5759532" cy="400110"/>
          </a:xfrm>
          <a:prstGeom prst="rect">
            <a:avLst/>
          </a:prstGeom>
          <a:noFill/>
        </p:spPr>
        <p:txBody>
          <a:bodyPr wrap="square">
            <a:spAutoFit/>
          </a:bodyPr>
          <a:lstStyle/>
          <a:p>
            <a:r>
              <a:rPr lang="en-GB" sz="2000" b="1" dirty="0">
                <a:solidFill>
                  <a:schemeClr val="accent1">
                    <a:lumMod val="50000"/>
                  </a:schemeClr>
                </a:solidFill>
              </a:rPr>
              <a:t>Ana Singh | ana.singh@esneft.nhs.uk</a:t>
            </a:r>
          </a:p>
        </p:txBody>
      </p:sp>
      <p:sp>
        <p:nvSpPr>
          <p:cNvPr id="6" name="TextBox 5">
            <a:extLst>
              <a:ext uri="{FF2B5EF4-FFF2-40B4-BE49-F238E27FC236}">
                <a16:creationId xmlns:a16="http://schemas.microsoft.com/office/drawing/2014/main" id="{7A147689-6304-CCAC-63E4-882A724C423B}"/>
              </a:ext>
            </a:extLst>
          </p:cNvPr>
          <p:cNvSpPr txBox="1"/>
          <p:nvPr/>
        </p:nvSpPr>
        <p:spPr>
          <a:xfrm>
            <a:off x="678781" y="6240012"/>
            <a:ext cx="5759532" cy="307777"/>
          </a:xfrm>
          <a:prstGeom prst="rect">
            <a:avLst/>
          </a:prstGeom>
          <a:noFill/>
        </p:spPr>
        <p:txBody>
          <a:bodyPr wrap="square">
            <a:spAutoFit/>
          </a:bodyPr>
          <a:lstStyle/>
          <a:p>
            <a:r>
              <a:rPr lang="en-GB" sz="1400" dirty="0">
                <a:solidFill>
                  <a:schemeClr val="accent1">
                    <a:lumMod val="50000"/>
                  </a:schemeClr>
                </a:solidFill>
              </a:rPr>
              <a:t>RPYSOC 24 (Nov 2024)</a:t>
            </a:r>
          </a:p>
        </p:txBody>
      </p:sp>
      <p:sp>
        <p:nvSpPr>
          <p:cNvPr id="7" name="Rectangle 6">
            <a:extLst>
              <a:ext uri="{FF2B5EF4-FFF2-40B4-BE49-F238E27FC236}">
                <a16:creationId xmlns:a16="http://schemas.microsoft.com/office/drawing/2014/main" id="{9049CBFC-8559-21DC-1FA9-BE8390FEAED9}"/>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1</a:t>
            </a:r>
          </a:p>
        </p:txBody>
      </p:sp>
    </p:spTree>
    <p:extLst>
      <p:ext uri="{BB962C8B-B14F-4D97-AF65-F5344CB8AC3E}">
        <p14:creationId xmlns:p14="http://schemas.microsoft.com/office/powerpoint/2010/main" val="283081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F4510A2D-FF14-1CC5-EF6E-2935D3A7C045}"/>
              </a:ext>
            </a:extLst>
          </p:cNvPr>
          <p:cNvPicPr>
            <a:picLocks noChangeAspect="1"/>
          </p:cNvPicPr>
          <p:nvPr/>
        </p:nvPicPr>
        <p:blipFill>
          <a:blip r:embed="rId3"/>
          <a:stretch>
            <a:fillRect/>
          </a:stretch>
        </p:blipFill>
        <p:spPr>
          <a:xfrm>
            <a:off x="5942006" y="1709965"/>
            <a:ext cx="5116676" cy="2501666"/>
          </a:xfrm>
          <a:prstGeom prst="rect">
            <a:avLst/>
          </a:prstGeom>
        </p:spPr>
      </p:pic>
      <p:pic>
        <p:nvPicPr>
          <p:cNvPr id="6" name="Picture 5">
            <a:extLst>
              <a:ext uri="{FF2B5EF4-FFF2-40B4-BE49-F238E27FC236}">
                <a16:creationId xmlns:a16="http://schemas.microsoft.com/office/drawing/2014/main" id="{B6C95C5C-7A5A-5F21-7B6B-EA9D73957D08}"/>
              </a:ext>
            </a:extLst>
          </p:cNvPr>
          <p:cNvPicPr>
            <a:picLocks noChangeAspect="1"/>
          </p:cNvPicPr>
          <p:nvPr/>
        </p:nvPicPr>
        <p:blipFill>
          <a:blip r:embed="rId4"/>
          <a:stretch>
            <a:fillRect/>
          </a:stretch>
        </p:blipFill>
        <p:spPr>
          <a:xfrm>
            <a:off x="238691" y="1592458"/>
            <a:ext cx="5444198" cy="3506827"/>
          </a:xfrm>
          <a:prstGeom prst="rect">
            <a:avLst/>
          </a:prstGeom>
        </p:spPr>
      </p:pic>
      <p:sp>
        <p:nvSpPr>
          <p:cNvPr id="14" name="Rectangle 13"/>
          <p:cNvSpPr/>
          <p:nvPr/>
        </p:nvSpPr>
        <p:spPr>
          <a:xfrm>
            <a:off x="2081129" y="5406287"/>
            <a:ext cx="1463349" cy="276999"/>
          </a:xfrm>
          <a:prstGeom prst="rect">
            <a:avLst/>
          </a:prstGeom>
        </p:spPr>
        <p:txBody>
          <a:bodyPr wrap="none">
            <a:spAutoFit/>
          </a:bodyPr>
          <a:lstStyle/>
          <a:p>
            <a:r>
              <a:rPr lang="en-GB" sz="1200" b="1" dirty="0"/>
              <a:t>Comments Network</a:t>
            </a:r>
            <a:endParaRPr lang="en-GB" sz="1200" b="1" dirty="0">
              <a:solidFill>
                <a:schemeClr val="tx2"/>
              </a:solidFill>
            </a:endParaRPr>
          </a:p>
        </p:txBody>
      </p:sp>
      <p:sp>
        <p:nvSpPr>
          <p:cNvPr id="4" name="Oval 3"/>
          <p:cNvSpPr/>
          <p:nvPr/>
        </p:nvSpPr>
        <p:spPr>
          <a:xfrm rot="1505232">
            <a:off x="3178722" y="4004175"/>
            <a:ext cx="893102" cy="361011"/>
          </a:xfrm>
          <a:prstGeom prst="ellipse">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E6628EE4-ADBD-5332-6250-E1FB70C97C2F}"/>
              </a:ext>
            </a:extLst>
          </p:cNvPr>
          <p:cNvSpPr/>
          <p:nvPr/>
        </p:nvSpPr>
        <p:spPr>
          <a:xfrm>
            <a:off x="5942006" y="1430081"/>
            <a:ext cx="3414929" cy="276999"/>
          </a:xfrm>
          <a:prstGeom prst="rect">
            <a:avLst/>
          </a:prstGeom>
        </p:spPr>
        <p:txBody>
          <a:bodyPr wrap="square">
            <a:spAutoFit/>
          </a:bodyPr>
          <a:lstStyle/>
          <a:p>
            <a:r>
              <a:rPr lang="en-GB" sz="1200" b="1" dirty="0"/>
              <a:t>Bigram – Comment (Sentence) - Sentiment</a:t>
            </a:r>
          </a:p>
        </p:txBody>
      </p:sp>
      <p:sp>
        <p:nvSpPr>
          <p:cNvPr id="72" name="Title 1">
            <a:extLst>
              <a:ext uri="{FF2B5EF4-FFF2-40B4-BE49-F238E27FC236}">
                <a16:creationId xmlns:a16="http://schemas.microsoft.com/office/drawing/2014/main" id="{39440075-7618-BABD-1719-EEEB58F8FEBF}"/>
              </a:ext>
            </a:extLst>
          </p:cNvPr>
          <p:cNvSpPr txBox="1">
            <a:spLocks/>
          </p:cNvSpPr>
          <p:nvPr/>
        </p:nvSpPr>
        <p:spPr>
          <a:xfrm>
            <a:off x="472642" y="408832"/>
            <a:ext cx="10368439"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Patient Feedback</a:t>
            </a:r>
          </a:p>
        </p:txBody>
      </p:sp>
      <p:cxnSp>
        <p:nvCxnSpPr>
          <p:cNvPr id="73" name="Straight Connector 72">
            <a:extLst>
              <a:ext uri="{FF2B5EF4-FFF2-40B4-BE49-F238E27FC236}">
                <a16:creationId xmlns:a16="http://schemas.microsoft.com/office/drawing/2014/main" id="{06A9F912-80C6-E1B2-9097-858E861619D1}"/>
              </a:ext>
            </a:extLst>
          </p:cNvPr>
          <p:cNvCxnSpPr/>
          <p:nvPr/>
        </p:nvCxnSpPr>
        <p:spPr>
          <a:xfrm>
            <a:off x="490965" y="1070652"/>
            <a:ext cx="8006603" cy="0"/>
          </a:xfrm>
          <a:prstGeom prst="line">
            <a:avLst/>
          </a:prstGeom>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F82780FB-DCBB-935F-8818-33DCA8F6DE9B}"/>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10</a:t>
            </a:r>
          </a:p>
        </p:txBody>
      </p:sp>
      <p:pic>
        <p:nvPicPr>
          <p:cNvPr id="82" name="Picture 81">
            <a:extLst>
              <a:ext uri="{FF2B5EF4-FFF2-40B4-BE49-F238E27FC236}">
                <a16:creationId xmlns:a16="http://schemas.microsoft.com/office/drawing/2014/main" id="{F8EAAFD5-819E-D8EA-A761-C7901B11A500}"/>
              </a:ext>
            </a:extLst>
          </p:cNvPr>
          <p:cNvPicPr>
            <a:picLocks noChangeAspect="1"/>
          </p:cNvPicPr>
          <p:nvPr/>
        </p:nvPicPr>
        <p:blipFill>
          <a:blip r:embed="rId5"/>
          <a:stretch>
            <a:fillRect/>
          </a:stretch>
        </p:blipFill>
        <p:spPr>
          <a:xfrm>
            <a:off x="5931263" y="1734242"/>
            <a:ext cx="5245671" cy="2658883"/>
          </a:xfrm>
          <a:prstGeom prst="rect">
            <a:avLst/>
          </a:prstGeom>
        </p:spPr>
      </p:pic>
      <p:pic>
        <p:nvPicPr>
          <p:cNvPr id="31" name="Picture 30">
            <a:extLst>
              <a:ext uri="{FF2B5EF4-FFF2-40B4-BE49-F238E27FC236}">
                <a16:creationId xmlns:a16="http://schemas.microsoft.com/office/drawing/2014/main" id="{E3D0944F-2460-37B6-0CD6-EDB20B2B0B29}"/>
              </a:ext>
            </a:extLst>
          </p:cNvPr>
          <p:cNvPicPr>
            <a:picLocks noChangeAspect="1"/>
          </p:cNvPicPr>
          <p:nvPr/>
        </p:nvPicPr>
        <p:blipFill>
          <a:blip r:embed="rId6"/>
          <a:stretch>
            <a:fillRect/>
          </a:stretch>
        </p:blipFill>
        <p:spPr>
          <a:xfrm>
            <a:off x="5986198" y="1675587"/>
            <a:ext cx="5323311" cy="3506826"/>
          </a:xfrm>
          <a:prstGeom prst="rect">
            <a:avLst/>
          </a:prstGeom>
        </p:spPr>
      </p:pic>
      <p:sp>
        <p:nvSpPr>
          <p:cNvPr id="2" name="Oval 1"/>
          <p:cNvSpPr/>
          <p:nvPr/>
        </p:nvSpPr>
        <p:spPr>
          <a:xfrm>
            <a:off x="5984370" y="2670874"/>
            <a:ext cx="789800" cy="28140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6" name="Straight Connector 35">
            <a:extLst>
              <a:ext uri="{FF2B5EF4-FFF2-40B4-BE49-F238E27FC236}">
                <a16:creationId xmlns:a16="http://schemas.microsoft.com/office/drawing/2014/main" id="{83C76F7C-063F-86B0-6B17-6A046593AC15}"/>
              </a:ext>
            </a:extLst>
          </p:cNvPr>
          <p:cNvCxnSpPr>
            <a:cxnSpLocks/>
          </p:cNvCxnSpPr>
          <p:nvPr/>
        </p:nvCxnSpPr>
        <p:spPr>
          <a:xfrm>
            <a:off x="8292549" y="3744544"/>
            <a:ext cx="228920"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1619CF80-2534-EE76-D2DD-210CFD742729}"/>
              </a:ext>
            </a:extLst>
          </p:cNvPr>
          <p:cNvSpPr/>
          <p:nvPr/>
        </p:nvSpPr>
        <p:spPr>
          <a:xfrm>
            <a:off x="9730596" y="3131389"/>
            <a:ext cx="215661" cy="232913"/>
          </a:xfrm>
          <a:prstGeom prst="rect">
            <a:avLst/>
          </a:prstGeom>
          <a:noFill/>
          <a:ln w="9525">
            <a:solidFill>
              <a:schemeClr val="tx2">
                <a:lumMod val="60000"/>
                <a:lumOff val="4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9" name="Straight Arrow Connector 68">
            <a:extLst>
              <a:ext uri="{FF2B5EF4-FFF2-40B4-BE49-F238E27FC236}">
                <a16:creationId xmlns:a16="http://schemas.microsoft.com/office/drawing/2014/main" id="{53094DB4-99CF-B40A-ED93-79EA4AB77E74}"/>
              </a:ext>
            </a:extLst>
          </p:cNvPr>
          <p:cNvCxnSpPr>
            <a:cxnSpLocks/>
          </p:cNvCxnSpPr>
          <p:nvPr/>
        </p:nvCxnSpPr>
        <p:spPr>
          <a:xfrm flipH="1" flipV="1">
            <a:off x="8678174" y="3131389"/>
            <a:ext cx="1052422" cy="112015"/>
          </a:xfrm>
          <a:prstGeom prst="straightConnector1">
            <a:avLst/>
          </a:prstGeom>
          <a:ln w="12700">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Rounded Corners 70">
            <a:extLst>
              <a:ext uri="{FF2B5EF4-FFF2-40B4-BE49-F238E27FC236}">
                <a16:creationId xmlns:a16="http://schemas.microsoft.com/office/drawing/2014/main" id="{A8D31EA0-A9B7-9C23-84F1-A7783C07BC65}"/>
              </a:ext>
            </a:extLst>
          </p:cNvPr>
          <p:cNvSpPr/>
          <p:nvPr/>
        </p:nvSpPr>
        <p:spPr>
          <a:xfrm>
            <a:off x="10564050" y="3040099"/>
            <a:ext cx="631075" cy="423975"/>
          </a:xfrm>
          <a:prstGeom prst="round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5" name="Rectangle: Rounded Corners 64">
            <a:extLst>
              <a:ext uri="{FF2B5EF4-FFF2-40B4-BE49-F238E27FC236}">
                <a16:creationId xmlns:a16="http://schemas.microsoft.com/office/drawing/2014/main" id="{8F2FB290-8484-D4F1-39C6-CA1C54D544FE}"/>
              </a:ext>
            </a:extLst>
          </p:cNvPr>
          <p:cNvSpPr/>
          <p:nvPr/>
        </p:nvSpPr>
        <p:spPr>
          <a:xfrm>
            <a:off x="10558732" y="3027872"/>
            <a:ext cx="641712" cy="1509622"/>
          </a:xfrm>
          <a:prstGeom prst="round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6" name="Rectangle: Rounded Corners 65">
            <a:extLst>
              <a:ext uri="{FF2B5EF4-FFF2-40B4-BE49-F238E27FC236}">
                <a16:creationId xmlns:a16="http://schemas.microsoft.com/office/drawing/2014/main" id="{0A29FAB3-D6B0-F133-41F3-4B41B247E73A}"/>
              </a:ext>
            </a:extLst>
          </p:cNvPr>
          <p:cNvSpPr/>
          <p:nvPr/>
        </p:nvSpPr>
        <p:spPr>
          <a:xfrm>
            <a:off x="10558732" y="4684143"/>
            <a:ext cx="641712" cy="423975"/>
          </a:xfrm>
          <a:prstGeom prst="roundRect">
            <a:avLst/>
          </a:prstGeom>
          <a:no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7" name="Straight Arrow Connector 6"/>
          <p:cNvCxnSpPr>
            <a:cxnSpLocks/>
            <a:stCxn id="4" idx="0"/>
            <a:endCxn id="2" idx="2"/>
          </p:cNvCxnSpPr>
          <p:nvPr/>
        </p:nvCxnSpPr>
        <p:spPr>
          <a:xfrm flipV="1">
            <a:off x="3701807" y="2811577"/>
            <a:ext cx="2282563" cy="12096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90B0985-FF7F-BEB7-2FB0-53998B6ED17D}"/>
              </a:ext>
            </a:extLst>
          </p:cNvPr>
          <p:cNvCxnSpPr>
            <a:cxnSpLocks/>
          </p:cNvCxnSpPr>
          <p:nvPr/>
        </p:nvCxnSpPr>
        <p:spPr>
          <a:xfrm>
            <a:off x="6857551" y="3831867"/>
            <a:ext cx="228920" cy="0"/>
          </a:xfrm>
          <a:prstGeom prst="line">
            <a:avLst/>
          </a:prstGeom>
          <a:ln w="127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84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69"/>
                                        </p:tgtEl>
                                      </p:cBhvr>
                                    </p:animEffect>
                                    <p:set>
                                      <p:cBhvr>
                                        <p:cTn id="65" dur="1" fill="hold">
                                          <p:stCondLst>
                                            <p:cond delay="499"/>
                                          </p:stCondLst>
                                        </p:cTn>
                                        <p:tgtEl>
                                          <p:spTgt spid="6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7"/>
                                        </p:tgtEl>
                                      </p:cBhvr>
                                    </p:animEffect>
                                    <p:set>
                                      <p:cBhvr>
                                        <p:cTn id="70" dur="1" fill="hold">
                                          <p:stCondLst>
                                            <p:cond delay="499"/>
                                          </p:stCondLst>
                                        </p:cTn>
                                        <p:tgtEl>
                                          <p:spTgt spid="6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71"/>
                                        </p:tgtEl>
                                      </p:cBhvr>
                                    </p:animEffect>
                                    <p:set>
                                      <p:cBhvr>
                                        <p:cTn id="75" dur="1" fill="hold">
                                          <p:stCondLst>
                                            <p:cond delay="499"/>
                                          </p:stCondLst>
                                        </p:cTn>
                                        <p:tgtEl>
                                          <p:spTgt spid="7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4" grpId="0"/>
      <p:bldP spid="2" grpId="0" animBg="1"/>
      <p:bldP spid="2" grpId="1" animBg="1"/>
      <p:bldP spid="67" grpId="0" animBg="1"/>
      <p:bldP spid="67" grpId="1" animBg="1"/>
      <p:bldP spid="71" grpId="0" animBg="1"/>
      <p:bldP spid="71" grpId="1"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72642" y="432892"/>
            <a:ext cx="10368439"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endParaRPr lang="en-GB" dirty="0"/>
          </a:p>
        </p:txBody>
      </p:sp>
      <p:cxnSp>
        <p:nvCxnSpPr>
          <p:cNvPr id="16" name="Straight Connector 15"/>
          <p:cNvCxnSpPr/>
          <p:nvPr/>
        </p:nvCxnSpPr>
        <p:spPr>
          <a:xfrm>
            <a:off x="490965" y="1070652"/>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736DF042-771E-BD85-3665-8A42D9725392}"/>
              </a:ext>
            </a:extLst>
          </p:cNvPr>
          <p:cNvPicPr>
            <a:picLocks noChangeAspect="1"/>
          </p:cNvPicPr>
          <p:nvPr/>
        </p:nvPicPr>
        <p:blipFill>
          <a:blip r:embed="rId3"/>
          <a:stretch>
            <a:fillRect/>
          </a:stretch>
        </p:blipFill>
        <p:spPr>
          <a:xfrm>
            <a:off x="1097318" y="1894752"/>
            <a:ext cx="4662926" cy="4058850"/>
          </a:xfrm>
          <a:prstGeom prst="rect">
            <a:avLst/>
          </a:prstGeom>
        </p:spPr>
      </p:pic>
      <p:sp>
        <p:nvSpPr>
          <p:cNvPr id="5" name="TextBox 4">
            <a:extLst>
              <a:ext uri="{FF2B5EF4-FFF2-40B4-BE49-F238E27FC236}">
                <a16:creationId xmlns:a16="http://schemas.microsoft.com/office/drawing/2014/main" id="{03F69ED1-82D6-78C4-6C6C-1C00C4AA7C77}"/>
              </a:ext>
            </a:extLst>
          </p:cNvPr>
          <p:cNvSpPr txBox="1"/>
          <p:nvPr/>
        </p:nvSpPr>
        <p:spPr>
          <a:xfrm>
            <a:off x="6036365" y="2475780"/>
            <a:ext cx="4804715" cy="2246769"/>
          </a:xfrm>
          <a:prstGeom prst="rect">
            <a:avLst/>
          </a:prstGeom>
          <a:noFill/>
        </p:spPr>
        <p:txBody>
          <a:bodyPr wrap="square">
            <a:spAutoFit/>
          </a:bodyPr>
          <a:lstStyle/>
          <a:p>
            <a:r>
              <a:rPr lang="en-GB" sz="1400" i="0" dirty="0">
                <a:solidFill>
                  <a:srgbClr val="333333"/>
                </a:solidFill>
                <a:effectLst/>
                <a:latin typeface="+mn-lt"/>
              </a:rPr>
              <a:t>This visual depicts patients’ experiences, providing a way to identify any differences within a particular patient groups. </a:t>
            </a:r>
          </a:p>
          <a:p>
            <a:endParaRPr lang="en-GB" sz="1400" dirty="0">
              <a:solidFill>
                <a:srgbClr val="333333"/>
              </a:solidFill>
              <a:latin typeface="+mn-lt"/>
            </a:endParaRPr>
          </a:p>
          <a:p>
            <a:r>
              <a:rPr lang="en-GB" sz="1400" i="0" dirty="0">
                <a:solidFill>
                  <a:srgbClr val="333333"/>
                </a:solidFill>
                <a:effectLst/>
                <a:latin typeface="+mn-lt"/>
              </a:rPr>
              <a:t>It is important to observe that across the figure, the horizontal axis (x-axis) represents survey questions, while the vertical axis (y-axis) presents a numerical representation of sentiment in patients’ written comments. </a:t>
            </a:r>
          </a:p>
          <a:p>
            <a:endParaRPr lang="en-GB" sz="1400" dirty="0">
              <a:solidFill>
                <a:srgbClr val="333333"/>
              </a:solidFill>
              <a:latin typeface="+mn-lt"/>
            </a:endParaRPr>
          </a:p>
          <a:p>
            <a:r>
              <a:rPr lang="en-GB" sz="1400" i="0" dirty="0">
                <a:solidFill>
                  <a:srgbClr val="333333"/>
                </a:solidFill>
                <a:effectLst/>
                <a:latin typeface="+mn-lt"/>
              </a:rPr>
              <a:t>Values above 0 indicate positivity, whereas values below 0 indicate negativity.</a:t>
            </a:r>
            <a:endParaRPr lang="en-GB" sz="1400" dirty="0">
              <a:latin typeface="+mn-lt"/>
            </a:endParaRPr>
          </a:p>
        </p:txBody>
      </p:sp>
      <p:sp>
        <p:nvSpPr>
          <p:cNvPr id="7" name="Rectangle 6">
            <a:extLst>
              <a:ext uri="{FF2B5EF4-FFF2-40B4-BE49-F238E27FC236}">
                <a16:creationId xmlns:a16="http://schemas.microsoft.com/office/drawing/2014/main" id="{5FFEFA13-F012-2E29-3F1E-70C55BB0A1FE}"/>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11</a:t>
            </a:r>
          </a:p>
        </p:txBody>
      </p:sp>
      <p:sp>
        <p:nvSpPr>
          <p:cNvPr id="10" name="Title 1">
            <a:extLst>
              <a:ext uri="{FF2B5EF4-FFF2-40B4-BE49-F238E27FC236}">
                <a16:creationId xmlns:a16="http://schemas.microsoft.com/office/drawing/2014/main" id="{1665945C-1144-2A76-D294-0DFC503CCE99}"/>
              </a:ext>
            </a:extLst>
          </p:cNvPr>
          <p:cNvSpPr txBox="1">
            <a:spLocks/>
          </p:cNvSpPr>
          <p:nvPr/>
        </p:nvSpPr>
        <p:spPr>
          <a:xfrm>
            <a:off x="593767" y="367186"/>
            <a:ext cx="10368439"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Sentiment Analysis</a:t>
            </a:r>
          </a:p>
        </p:txBody>
      </p:sp>
    </p:spTree>
    <p:extLst>
      <p:ext uri="{BB962C8B-B14F-4D97-AF65-F5344CB8AC3E}">
        <p14:creationId xmlns:p14="http://schemas.microsoft.com/office/powerpoint/2010/main" val="211540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72642" y="432892"/>
            <a:ext cx="10368439"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Conclusion</a:t>
            </a:r>
          </a:p>
        </p:txBody>
      </p:sp>
      <p:cxnSp>
        <p:nvCxnSpPr>
          <p:cNvPr id="16" name="Straight Connector 15"/>
          <p:cNvCxnSpPr/>
          <p:nvPr/>
        </p:nvCxnSpPr>
        <p:spPr>
          <a:xfrm>
            <a:off x="490965" y="1070652"/>
            <a:ext cx="800660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2FECA8B-2CA8-DD1B-37D9-64D566784D7F}"/>
              </a:ext>
            </a:extLst>
          </p:cNvPr>
          <p:cNvSpPr txBox="1"/>
          <p:nvPr/>
        </p:nvSpPr>
        <p:spPr>
          <a:xfrm>
            <a:off x="807523" y="1720840"/>
            <a:ext cx="8680862" cy="4801314"/>
          </a:xfrm>
          <a:prstGeom prst="rect">
            <a:avLst/>
          </a:prstGeom>
          <a:noFill/>
        </p:spPr>
        <p:txBody>
          <a:bodyPr wrap="square">
            <a:spAutoFit/>
          </a:bodyPr>
          <a:lstStyle/>
          <a:p>
            <a:pPr marL="285750" indent="-285750">
              <a:buFont typeface="Arial" panose="020B0604020202020204" pitchFamily="34" charset="0"/>
              <a:buChar char="•"/>
            </a:pPr>
            <a:endParaRPr lang="en-GB" dirty="0"/>
          </a:p>
          <a:p>
            <a:endParaRPr lang="en-GB" dirty="0"/>
          </a:p>
          <a:p>
            <a:pPr marL="285750" indent="-285750">
              <a:buFont typeface="Arial" panose="020B0604020202020204" pitchFamily="34" charset="0"/>
              <a:buChar char="•"/>
            </a:pPr>
            <a:r>
              <a:rPr lang="en-GB" dirty="0"/>
              <a:t>NLP efficiently analyses large volumes of patient feedback, such as from the National Cancer Patient Experience Survey, to identify key themes, sentiment, and areas for improvement in care.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By automating this process, NLP reduces manual effort and enables faster extraction of actionable insights.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 also helps healthcare providers identify common concerns, facilitating targeted improvements in services and the patient experience.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NLP tools are widely available as free or low-cost resources, can be implemented in-house, and customised to suit specific requirements, making them an affordable and flexible solution for organisations.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6" name="Rectangle 5">
            <a:extLst>
              <a:ext uri="{FF2B5EF4-FFF2-40B4-BE49-F238E27FC236}">
                <a16:creationId xmlns:a16="http://schemas.microsoft.com/office/drawing/2014/main" id="{5A4ACF2D-0338-78B4-DC4B-7AFC52255F62}"/>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12</a:t>
            </a:r>
          </a:p>
        </p:txBody>
      </p:sp>
    </p:spTree>
    <p:extLst>
      <p:ext uri="{BB962C8B-B14F-4D97-AF65-F5344CB8AC3E}">
        <p14:creationId xmlns:p14="http://schemas.microsoft.com/office/powerpoint/2010/main" val="19846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593767" y="367186"/>
            <a:ext cx="10368439"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References</a:t>
            </a:r>
          </a:p>
        </p:txBody>
      </p:sp>
      <p:cxnSp>
        <p:nvCxnSpPr>
          <p:cNvPr id="16" name="Straight Connector 15"/>
          <p:cNvCxnSpPr/>
          <p:nvPr/>
        </p:nvCxnSpPr>
        <p:spPr>
          <a:xfrm>
            <a:off x="490965" y="1070652"/>
            <a:ext cx="800660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1436D7D-A48F-3EF7-B60C-B3270DB5E7AF}"/>
              </a:ext>
            </a:extLst>
          </p:cNvPr>
          <p:cNvSpPr txBox="1"/>
          <p:nvPr/>
        </p:nvSpPr>
        <p:spPr>
          <a:xfrm>
            <a:off x="593767" y="1506324"/>
            <a:ext cx="10212778" cy="1754326"/>
          </a:xfrm>
          <a:prstGeom prst="rect">
            <a:avLst/>
          </a:prstGeom>
          <a:noFill/>
        </p:spPr>
        <p:txBody>
          <a:bodyPr wrap="square">
            <a:spAutoFit/>
          </a:bodyPr>
          <a:lstStyle/>
          <a:p>
            <a:r>
              <a:rPr lang="en-GB" dirty="0"/>
              <a:t>[Julia </a:t>
            </a:r>
            <a:r>
              <a:rPr lang="en-GB" dirty="0" err="1"/>
              <a:t>Silge</a:t>
            </a:r>
            <a:r>
              <a:rPr lang="en-GB" dirty="0"/>
              <a:t> and David Robinson]</a:t>
            </a:r>
          </a:p>
          <a:p>
            <a:r>
              <a:rPr lang="en-GB" dirty="0"/>
              <a:t>Welcome to Text Mining with R | Text Mining with R (https://www.tidytextmining.com/)</a:t>
            </a:r>
          </a:p>
          <a:p>
            <a:endParaRPr lang="en-GB" dirty="0"/>
          </a:p>
          <a:p>
            <a:r>
              <a:rPr lang="en-GB" dirty="0"/>
              <a:t>[</a:t>
            </a:r>
            <a:r>
              <a:rPr lang="en-GB" b="0" i="0" dirty="0">
                <a:effectLst/>
                <a:latin typeface="ui-sans-serif"/>
              </a:rPr>
              <a:t>Omar Hassoun</a:t>
            </a:r>
            <a:r>
              <a:rPr lang="en-GB" dirty="0"/>
              <a:t>] </a:t>
            </a:r>
          </a:p>
          <a:p>
            <a:r>
              <a:rPr lang="en-GB" dirty="0"/>
              <a:t>R for Natural Language Processing: The Best Packages and Functions for NLP | Natural Language Processing - all about NLP (https://naturallanguageprocessing.com/programming-r-nlp-packages-functions/)</a:t>
            </a:r>
          </a:p>
        </p:txBody>
      </p:sp>
    </p:spTree>
    <p:extLst>
      <p:ext uri="{BB962C8B-B14F-4D97-AF65-F5344CB8AC3E}">
        <p14:creationId xmlns:p14="http://schemas.microsoft.com/office/powerpoint/2010/main" val="4004561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Code: cleaning, tokenization, stemming</a:t>
            </a:r>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A4AC4029-984A-754A-A8D9-8F5DA22F8519}"/>
              </a:ext>
            </a:extLst>
          </p:cNvPr>
          <p:cNvPicPr>
            <a:picLocks noChangeAspect="1"/>
          </p:cNvPicPr>
          <p:nvPr/>
        </p:nvPicPr>
        <p:blipFill>
          <a:blip r:embed="rId3"/>
          <a:stretch>
            <a:fillRect/>
          </a:stretch>
        </p:blipFill>
        <p:spPr>
          <a:xfrm>
            <a:off x="559080" y="2553185"/>
            <a:ext cx="7686675" cy="666750"/>
          </a:xfrm>
          <a:prstGeom prst="rect">
            <a:avLst/>
          </a:prstGeom>
        </p:spPr>
      </p:pic>
      <p:pic>
        <p:nvPicPr>
          <p:cNvPr id="18" name="Picture 17">
            <a:extLst>
              <a:ext uri="{FF2B5EF4-FFF2-40B4-BE49-F238E27FC236}">
                <a16:creationId xmlns:a16="http://schemas.microsoft.com/office/drawing/2014/main" id="{173A998E-1A8A-32FB-3803-DE40E2D09B2C}"/>
              </a:ext>
            </a:extLst>
          </p:cNvPr>
          <p:cNvPicPr>
            <a:picLocks noChangeAspect="1"/>
          </p:cNvPicPr>
          <p:nvPr/>
        </p:nvPicPr>
        <p:blipFill>
          <a:blip r:embed="rId4"/>
          <a:stretch>
            <a:fillRect/>
          </a:stretch>
        </p:blipFill>
        <p:spPr>
          <a:xfrm>
            <a:off x="559080" y="3450891"/>
            <a:ext cx="10210800" cy="2066925"/>
          </a:xfrm>
          <a:prstGeom prst="rect">
            <a:avLst/>
          </a:prstGeom>
        </p:spPr>
      </p:pic>
      <p:pic>
        <p:nvPicPr>
          <p:cNvPr id="24" name="Picture 23">
            <a:extLst>
              <a:ext uri="{FF2B5EF4-FFF2-40B4-BE49-F238E27FC236}">
                <a16:creationId xmlns:a16="http://schemas.microsoft.com/office/drawing/2014/main" id="{AAEFFB7E-0A49-06AA-ECC0-2061A1D6FE1F}"/>
              </a:ext>
            </a:extLst>
          </p:cNvPr>
          <p:cNvPicPr>
            <a:picLocks noChangeAspect="1"/>
          </p:cNvPicPr>
          <p:nvPr/>
        </p:nvPicPr>
        <p:blipFill>
          <a:blip r:embed="rId5"/>
          <a:stretch>
            <a:fillRect/>
          </a:stretch>
        </p:blipFill>
        <p:spPr>
          <a:xfrm>
            <a:off x="559080" y="2011472"/>
            <a:ext cx="7686675" cy="310757"/>
          </a:xfrm>
          <a:prstGeom prst="rect">
            <a:avLst/>
          </a:prstGeom>
        </p:spPr>
      </p:pic>
      <p:cxnSp>
        <p:nvCxnSpPr>
          <p:cNvPr id="26" name="Straight Arrow Connector 25">
            <a:extLst>
              <a:ext uri="{FF2B5EF4-FFF2-40B4-BE49-F238E27FC236}">
                <a16:creationId xmlns:a16="http://schemas.microsoft.com/office/drawing/2014/main" id="{C659D35F-EE14-8BAC-445D-7A2B87EB836C}"/>
              </a:ext>
            </a:extLst>
          </p:cNvPr>
          <p:cNvCxnSpPr>
            <a:stCxn id="24" idx="2"/>
            <a:endCxn id="16" idx="0"/>
          </p:cNvCxnSpPr>
          <p:nvPr/>
        </p:nvCxnSpPr>
        <p:spPr>
          <a:xfrm>
            <a:off x="4402418" y="2322229"/>
            <a:ext cx="0" cy="230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28DAE811-8E29-1885-006A-F4488D08E3CA}"/>
              </a:ext>
            </a:extLst>
          </p:cNvPr>
          <p:cNvCxnSpPr>
            <a:stCxn id="16" idx="2"/>
            <a:endCxn id="18" idx="0"/>
          </p:cNvCxnSpPr>
          <p:nvPr/>
        </p:nvCxnSpPr>
        <p:spPr>
          <a:xfrm rot="16200000" flipH="1">
            <a:off x="4917971" y="2704382"/>
            <a:ext cx="230956" cy="126206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92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Code: identifying the optimal number of topics for the LDA model</a:t>
            </a:r>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8BBC01B-E03A-E176-7DAB-50CEBA0B8C4E}"/>
              </a:ext>
            </a:extLst>
          </p:cNvPr>
          <p:cNvPicPr>
            <a:picLocks noChangeAspect="1"/>
          </p:cNvPicPr>
          <p:nvPr/>
        </p:nvPicPr>
        <p:blipFill>
          <a:blip r:embed="rId3"/>
          <a:srcRect b="11196"/>
          <a:stretch/>
        </p:blipFill>
        <p:spPr>
          <a:xfrm>
            <a:off x="746119" y="1765838"/>
            <a:ext cx="7026281" cy="4162348"/>
          </a:xfrm>
          <a:prstGeom prst="rect">
            <a:avLst/>
          </a:prstGeom>
        </p:spPr>
      </p:pic>
      <p:pic>
        <p:nvPicPr>
          <p:cNvPr id="6" name="Picture 5">
            <a:extLst>
              <a:ext uri="{FF2B5EF4-FFF2-40B4-BE49-F238E27FC236}">
                <a16:creationId xmlns:a16="http://schemas.microsoft.com/office/drawing/2014/main" id="{13C5A344-1A2E-C7B1-B494-9AEEAE86B1FB}"/>
              </a:ext>
            </a:extLst>
          </p:cNvPr>
          <p:cNvPicPr>
            <a:picLocks noChangeAspect="1"/>
          </p:cNvPicPr>
          <p:nvPr/>
        </p:nvPicPr>
        <p:blipFill>
          <a:blip r:embed="rId3"/>
          <a:srcRect t="88841"/>
          <a:stretch/>
        </p:blipFill>
        <p:spPr>
          <a:xfrm>
            <a:off x="746118" y="6082300"/>
            <a:ext cx="7026281" cy="523045"/>
          </a:xfrm>
          <a:prstGeom prst="rect">
            <a:avLst/>
          </a:prstGeom>
        </p:spPr>
      </p:pic>
      <p:cxnSp>
        <p:nvCxnSpPr>
          <p:cNvPr id="8" name="Straight Arrow Connector 7">
            <a:extLst>
              <a:ext uri="{FF2B5EF4-FFF2-40B4-BE49-F238E27FC236}">
                <a16:creationId xmlns:a16="http://schemas.microsoft.com/office/drawing/2014/main" id="{794F281E-2675-955D-79E5-7B6352C4EA3C}"/>
              </a:ext>
            </a:extLst>
          </p:cNvPr>
          <p:cNvCxnSpPr>
            <a:stCxn id="5" idx="2"/>
            <a:endCxn id="6" idx="0"/>
          </p:cNvCxnSpPr>
          <p:nvPr/>
        </p:nvCxnSpPr>
        <p:spPr>
          <a:xfrm flipH="1">
            <a:off x="4259259" y="5928186"/>
            <a:ext cx="1" cy="154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794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Code: Topic Modelling</a:t>
            </a:r>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22193245-4278-BAD8-6C8F-F5EB1E1BCE81}"/>
              </a:ext>
            </a:extLst>
          </p:cNvPr>
          <p:cNvPicPr>
            <a:picLocks noChangeAspect="1"/>
          </p:cNvPicPr>
          <p:nvPr/>
        </p:nvPicPr>
        <p:blipFill>
          <a:blip r:embed="rId3"/>
          <a:srcRect b="23624"/>
          <a:stretch/>
        </p:blipFill>
        <p:spPr>
          <a:xfrm>
            <a:off x="695046" y="1643448"/>
            <a:ext cx="8364247" cy="3571104"/>
          </a:xfrm>
          <a:prstGeom prst="rect">
            <a:avLst/>
          </a:prstGeom>
        </p:spPr>
      </p:pic>
      <p:pic>
        <p:nvPicPr>
          <p:cNvPr id="4" name="Picture 3">
            <a:extLst>
              <a:ext uri="{FF2B5EF4-FFF2-40B4-BE49-F238E27FC236}">
                <a16:creationId xmlns:a16="http://schemas.microsoft.com/office/drawing/2014/main" id="{006CD186-85F9-9057-6F50-F4E672E84C5A}"/>
              </a:ext>
            </a:extLst>
          </p:cNvPr>
          <p:cNvPicPr>
            <a:picLocks noChangeAspect="1"/>
          </p:cNvPicPr>
          <p:nvPr/>
        </p:nvPicPr>
        <p:blipFill>
          <a:blip r:embed="rId3"/>
          <a:srcRect t="76376"/>
          <a:stretch/>
        </p:blipFill>
        <p:spPr>
          <a:xfrm>
            <a:off x="695046" y="5497033"/>
            <a:ext cx="8364247" cy="1104562"/>
          </a:xfrm>
          <a:prstGeom prst="rect">
            <a:avLst/>
          </a:prstGeom>
        </p:spPr>
      </p:pic>
      <p:cxnSp>
        <p:nvCxnSpPr>
          <p:cNvPr id="7" name="Straight Arrow Connector 6">
            <a:extLst>
              <a:ext uri="{FF2B5EF4-FFF2-40B4-BE49-F238E27FC236}">
                <a16:creationId xmlns:a16="http://schemas.microsoft.com/office/drawing/2014/main" id="{9E81816E-732D-1C4E-D581-C461BD838FC2}"/>
              </a:ext>
            </a:extLst>
          </p:cNvPr>
          <p:cNvCxnSpPr>
            <a:stCxn id="3" idx="2"/>
            <a:endCxn id="4" idx="0"/>
          </p:cNvCxnSpPr>
          <p:nvPr/>
        </p:nvCxnSpPr>
        <p:spPr>
          <a:xfrm>
            <a:off x="4877170" y="5214552"/>
            <a:ext cx="0" cy="282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136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Code: Creating Network</a:t>
            </a:r>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2FD1D27-0F45-BF99-6BF6-906E51DC8D68}"/>
              </a:ext>
            </a:extLst>
          </p:cNvPr>
          <p:cNvPicPr>
            <a:picLocks noChangeAspect="1"/>
          </p:cNvPicPr>
          <p:nvPr/>
        </p:nvPicPr>
        <p:blipFill>
          <a:blip r:embed="rId3"/>
          <a:srcRect b="10679"/>
          <a:stretch/>
        </p:blipFill>
        <p:spPr>
          <a:xfrm>
            <a:off x="6153209" y="2334355"/>
            <a:ext cx="5021129" cy="3324193"/>
          </a:xfrm>
          <a:prstGeom prst="rect">
            <a:avLst/>
          </a:prstGeom>
        </p:spPr>
      </p:pic>
      <p:pic>
        <p:nvPicPr>
          <p:cNvPr id="13" name="Picture 12">
            <a:extLst>
              <a:ext uri="{FF2B5EF4-FFF2-40B4-BE49-F238E27FC236}">
                <a16:creationId xmlns:a16="http://schemas.microsoft.com/office/drawing/2014/main" id="{2A633964-12DC-54CA-B322-56E6F5E96BA2}"/>
              </a:ext>
            </a:extLst>
          </p:cNvPr>
          <p:cNvPicPr>
            <a:picLocks noChangeAspect="1"/>
          </p:cNvPicPr>
          <p:nvPr/>
        </p:nvPicPr>
        <p:blipFill>
          <a:blip r:embed="rId4"/>
          <a:stretch>
            <a:fillRect/>
          </a:stretch>
        </p:blipFill>
        <p:spPr>
          <a:xfrm>
            <a:off x="6153209" y="1900055"/>
            <a:ext cx="5021129" cy="146335"/>
          </a:xfrm>
          <a:prstGeom prst="rect">
            <a:avLst/>
          </a:prstGeom>
        </p:spPr>
      </p:pic>
      <p:pic>
        <p:nvPicPr>
          <p:cNvPr id="15" name="Picture 14">
            <a:extLst>
              <a:ext uri="{FF2B5EF4-FFF2-40B4-BE49-F238E27FC236}">
                <a16:creationId xmlns:a16="http://schemas.microsoft.com/office/drawing/2014/main" id="{0AC79193-DFF9-7C2E-8A5D-D4B49756019D}"/>
              </a:ext>
            </a:extLst>
          </p:cNvPr>
          <p:cNvPicPr>
            <a:picLocks noChangeAspect="1"/>
          </p:cNvPicPr>
          <p:nvPr/>
        </p:nvPicPr>
        <p:blipFill>
          <a:blip r:embed="rId5"/>
          <a:stretch>
            <a:fillRect/>
          </a:stretch>
        </p:blipFill>
        <p:spPr>
          <a:xfrm>
            <a:off x="6153210" y="1782817"/>
            <a:ext cx="5021129" cy="142741"/>
          </a:xfrm>
          <a:prstGeom prst="rect">
            <a:avLst/>
          </a:prstGeom>
        </p:spPr>
      </p:pic>
      <p:pic>
        <p:nvPicPr>
          <p:cNvPr id="17" name="Picture 16">
            <a:extLst>
              <a:ext uri="{FF2B5EF4-FFF2-40B4-BE49-F238E27FC236}">
                <a16:creationId xmlns:a16="http://schemas.microsoft.com/office/drawing/2014/main" id="{EAF99A28-65A8-8792-9BD2-D252F6473319}"/>
              </a:ext>
            </a:extLst>
          </p:cNvPr>
          <p:cNvPicPr>
            <a:picLocks noChangeAspect="1"/>
          </p:cNvPicPr>
          <p:nvPr/>
        </p:nvPicPr>
        <p:blipFill>
          <a:blip r:embed="rId6"/>
          <a:stretch>
            <a:fillRect/>
          </a:stretch>
        </p:blipFill>
        <p:spPr>
          <a:xfrm>
            <a:off x="488288" y="1896824"/>
            <a:ext cx="4878989" cy="1938113"/>
          </a:xfrm>
          <a:prstGeom prst="rect">
            <a:avLst/>
          </a:prstGeom>
        </p:spPr>
      </p:pic>
      <p:pic>
        <p:nvPicPr>
          <p:cNvPr id="19" name="Picture 18">
            <a:extLst>
              <a:ext uri="{FF2B5EF4-FFF2-40B4-BE49-F238E27FC236}">
                <a16:creationId xmlns:a16="http://schemas.microsoft.com/office/drawing/2014/main" id="{51B89330-69F2-F203-8C2B-762818777D7C}"/>
              </a:ext>
            </a:extLst>
          </p:cNvPr>
          <p:cNvPicPr>
            <a:picLocks noChangeAspect="1"/>
          </p:cNvPicPr>
          <p:nvPr/>
        </p:nvPicPr>
        <p:blipFill>
          <a:blip r:embed="rId7"/>
          <a:stretch>
            <a:fillRect/>
          </a:stretch>
        </p:blipFill>
        <p:spPr>
          <a:xfrm>
            <a:off x="488288" y="4389917"/>
            <a:ext cx="4878988" cy="1301623"/>
          </a:xfrm>
          <a:prstGeom prst="rect">
            <a:avLst/>
          </a:prstGeom>
        </p:spPr>
      </p:pic>
      <p:pic>
        <p:nvPicPr>
          <p:cNvPr id="20" name="Picture 19">
            <a:extLst>
              <a:ext uri="{FF2B5EF4-FFF2-40B4-BE49-F238E27FC236}">
                <a16:creationId xmlns:a16="http://schemas.microsoft.com/office/drawing/2014/main" id="{E112745A-5D4C-1C61-D8CE-F94E6A87C829}"/>
              </a:ext>
            </a:extLst>
          </p:cNvPr>
          <p:cNvPicPr>
            <a:picLocks noChangeAspect="1"/>
          </p:cNvPicPr>
          <p:nvPr/>
        </p:nvPicPr>
        <p:blipFill>
          <a:blip r:embed="rId3"/>
          <a:srcRect t="90199"/>
          <a:stretch/>
        </p:blipFill>
        <p:spPr>
          <a:xfrm>
            <a:off x="6153211" y="6032414"/>
            <a:ext cx="5021129" cy="364750"/>
          </a:xfrm>
          <a:prstGeom prst="rect">
            <a:avLst/>
          </a:prstGeom>
        </p:spPr>
      </p:pic>
      <p:cxnSp>
        <p:nvCxnSpPr>
          <p:cNvPr id="22" name="Straight Arrow Connector 21">
            <a:extLst>
              <a:ext uri="{FF2B5EF4-FFF2-40B4-BE49-F238E27FC236}">
                <a16:creationId xmlns:a16="http://schemas.microsoft.com/office/drawing/2014/main" id="{C29F112E-CF19-BD3F-B1C0-0EB5C69796E5}"/>
              </a:ext>
            </a:extLst>
          </p:cNvPr>
          <p:cNvCxnSpPr>
            <a:stCxn id="17" idx="2"/>
            <a:endCxn id="19" idx="0"/>
          </p:cNvCxnSpPr>
          <p:nvPr/>
        </p:nvCxnSpPr>
        <p:spPr>
          <a:xfrm flipH="1">
            <a:off x="2927782" y="3834937"/>
            <a:ext cx="1" cy="554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8B7BA93-540E-377C-A3A6-431D7EC02F60}"/>
              </a:ext>
            </a:extLst>
          </p:cNvPr>
          <p:cNvCxnSpPr>
            <a:stCxn id="19" idx="3"/>
            <a:endCxn id="15" idx="1"/>
          </p:cNvCxnSpPr>
          <p:nvPr/>
        </p:nvCxnSpPr>
        <p:spPr>
          <a:xfrm flipV="1">
            <a:off x="5367276" y="1854188"/>
            <a:ext cx="785934" cy="318654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D518F75-F5EC-D8E6-CA14-E310928ECF4C}"/>
              </a:ext>
            </a:extLst>
          </p:cNvPr>
          <p:cNvCxnSpPr>
            <a:stCxn id="13" idx="2"/>
            <a:endCxn id="11" idx="0"/>
          </p:cNvCxnSpPr>
          <p:nvPr/>
        </p:nvCxnSpPr>
        <p:spPr>
          <a:xfrm>
            <a:off x="8663774" y="2046390"/>
            <a:ext cx="0" cy="287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2CB30031-539F-A8C4-2ED6-F3E7CBDBA859}"/>
              </a:ext>
            </a:extLst>
          </p:cNvPr>
          <p:cNvCxnSpPr>
            <a:stCxn id="11" idx="2"/>
            <a:endCxn id="20" idx="0"/>
          </p:cNvCxnSpPr>
          <p:nvPr/>
        </p:nvCxnSpPr>
        <p:spPr>
          <a:xfrm>
            <a:off x="8663774" y="5658548"/>
            <a:ext cx="2" cy="3738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94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10010862"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Code: Mapping Interactive Network I</a:t>
            </a:r>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7AC6564-7165-79C7-2608-43D54019ECF2}"/>
              </a:ext>
            </a:extLst>
          </p:cNvPr>
          <p:cNvPicPr>
            <a:picLocks noChangeAspect="1"/>
          </p:cNvPicPr>
          <p:nvPr/>
        </p:nvPicPr>
        <p:blipFill>
          <a:blip r:embed="rId3"/>
          <a:stretch>
            <a:fillRect/>
          </a:stretch>
        </p:blipFill>
        <p:spPr>
          <a:xfrm>
            <a:off x="1468887" y="1781289"/>
            <a:ext cx="5454426" cy="1416932"/>
          </a:xfrm>
          <a:prstGeom prst="rect">
            <a:avLst/>
          </a:prstGeom>
        </p:spPr>
      </p:pic>
      <p:pic>
        <p:nvPicPr>
          <p:cNvPr id="12" name="Picture 11">
            <a:extLst>
              <a:ext uri="{FF2B5EF4-FFF2-40B4-BE49-F238E27FC236}">
                <a16:creationId xmlns:a16="http://schemas.microsoft.com/office/drawing/2014/main" id="{25DA7AD3-C4E3-99E4-8376-BD700729D79E}"/>
              </a:ext>
            </a:extLst>
          </p:cNvPr>
          <p:cNvPicPr>
            <a:picLocks noChangeAspect="1"/>
          </p:cNvPicPr>
          <p:nvPr/>
        </p:nvPicPr>
        <p:blipFill>
          <a:blip r:embed="rId4"/>
          <a:stretch>
            <a:fillRect/>
          </a:stretch>
        </p:blipFill>
        <p:spPr>
          <a:xfrm>
            <a:off x="1468887" y="3649980"/>
            <a:ext cx="5454426" cy="2624056"/>
          </a:xfrm>
          <a:prstGeom prst="rect">
            <a:avLst/>
          </a:prstGeom>
        </p:spPr>
      </p:pic>
      <p:cxnSp>
        <p:nvCxnSpPr>
          <p:cNvPr id="16" name="Straight Arrow Connector 15">
            <a:extLst>
              <a:ext uri="{FF2B5EF4-FFF2-40B4-BE49-F238E27FC236}">
                <a16:creationId xmlns:a16="http://schemas.microsoft.com/office/drawing/2014/main" id="{842AB13C-3739-C3EC-187D-62046C0C1CC8}"/>
              </a:ext>
            </a:extLst>
          </p:cNvPr>
          <p:cNvCxnSpPr>
            <a:stCxn id="10" idx="2"/>
            <a:endCxn id="12" idx="0"/>
          </p:cNvCxnSpPr>
          <p:nvPr/>
        </p:nvCxnSpPr>
        <p:spPr>
          <a:xfrm>
            <a:off x="4196100" y="3198221"/>
            <a:ext cx="0" cy="451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4E0AA970-C2AB-CBFE-6588-B21557FE4880}"/>
              </a:ext>
            </a:extLst>
          </p:cNvPr>
          <p:cNvCxnSpPr>
            <a:stCxn id="12" idx="2"/>
          </p:cNvCxnSpPr>
          <p:nvPr/>
        </p:nvCxnSpPr>
        <p:spPr>
          <a:xfrm>
            <a:off x="4196100" y="6274036"/>
            <a:ext cx="0" cy="2692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65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10010862"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Code: Mapping Interactive Network II</a:t>
            </a:r>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405B3563-ABC8-3A2C-5789-4D17A1C3F039}"/>
              </a:ext>
            </a:extLst>
          </p:cNvPr>
          <p:cNvPicPr>
            <a:picLocks noChangeAspect="1"/>
          </p:cNvPicPr>
          <p:nvPr/>
        </p:nvPicPr>
        <p:blipFill>
          <a:blip r:embed="rId3"/>
          <a:stretch>
            <a:fillRect/>
          </a:stretch>
        </p:blipFill>
        <p:spPr>
          <a:xfrm>
            <a:off x="886940" y="1477222"/>
            <a:ext cx="4450733" cy="1500607"/>
          </a:xfrm>
          <a:prstGeom prst="rect">
            <a:avLst/>
          </a:prstGeom>
        </p:spPr>
      </p:pic>
      <p:pic>
        <p:nvPicPr>
          <p:cNvPr id="13" name="Picture 12">
            <a:extLst>
              <a:ext uri="{FF2B5EF4-FFF2-40B4-BE49-F238E27FC236}">
                <a16:creationId xmlns:a16="http://schemas.microsoft.com/office/drawing/2014/main" id="{ABB5E42D-E45D-4EC1-8EDC-0A0475616C5D}"/>
              </a:ext>
            </a:extLst>
          </p:cNvPr>
          <p:cNvPicPr>
            <a:picLocks noChangeAspect="1"/>
          </p:cNvPicPr>
          <p:nvPr/>
        </p:nvPicPr>
        <p:blipFill>
          <a:blip r:embed="rId4"/>
          <a:stretch>
            <a:fillRect/>
          </a:stretch>
        </p:blipFill>
        <p:spPr>
          <a:xfrm>
            <a:off x="898326" y="3093045"/>
            <a:ext cx="4439348" cy="2342405"/>
          </a:xfrm>
          <a:prstGeom prst="rect">
            <a:avLst/>
          </a:prstGeom>
        </p:spPr>
      </p:pic>
      <p:pic>
        <p:nvPicPr>
          <p:cNvPr id="14" name="Picture 13">
            <a:extLst>
              <a:ext uri="{FF2B5EF4-FFF2-40B4-BE49-F238E27FC236}">
                <a16:creationId xmlns:a16="http://schemas.microsoft.com/office/drawing/2014/main" id="{EB39D470-B244-9E8F-F071-AF344BB4CA3F}"/>
              </a:ext>
            </a:extLst>
          </p:cNvPr>
          <p:cNvPicPr>
            <a:picLocks noChangeAspect="1"/>
          </p:cNvPicPr>
          <p:nvPr/>
        </p:nvPicPr>
        <p:blipFill>
          <a:blip r:embed="rId5"/>
          <a:stretch>
            <a:fillRect/>
          </a:stretch>
        </p:blipFill>
        <p:spPr>
          <a:xfrm>
            <a:off x="886940" y="5655279"/>
            <a:ext cx="2651906" cy="1102091"/>
          </a:xfrm>
          <a:prstGeom prst="rect">
            <a:avLst/>
          </a:prstGeom>
        </p:spPr>
      </p:pic>
      <p:cxnSp>
        <p:nvCxnSpPr>
          <p:cNvPr id="23" name="Straight Arrow Connector 22">
            <a:extLst>
              <a:ext uri="{FF2B5EF4-FFF2-40B4-BE49-F238E27FC236}">
                <a16:creationId xmlns:a16="http://schemas.microsoft.com/office/drawing/2014/main" id="{EF94C37C-7B1C-FCEE-0177-62734500BCAE}"/>
              </a:ext>
            </a:extLst>
          </p:cNvPr>
          <p:cNvCxnSpPr>
            <a:stCxn id="11" idx="2"/>
            <a:endCxn id="13" idx="0"/>
          </p:cNvCxnSpPr>
          <p:nvPr/>
        </p:nvCxnSpPr>
        <p:spPr>
          <a:xfrm>
            <a:off x="3112307" y="2977829"/>
            <a:ext cx="5693" cy="115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A3D5CC8-99DB-AB01-CE38-4BEDF8A15073}"/>
              </a:ext>
            </a:extLst>
          </p:cNvPr>
          <p:cNvCxnSpPr>
            <a:stCxn id="13" idx="2"/>
            <a:endCxn id="14" idx="0"/>
          </p:cNvCxnSpPr>
          <p:nvPr/>
        </p:nvCxnSpPr>
        <p:spPr>
          <a:xfrm rot="5400000">
            <a:off x="2555533" y="5092811"/>
            <a:ext cx="219829" cy="90510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766B4762-6677-A53B-803D-7CEBF8571D1B}"/>
              </a:ext>
            </a:extLst>
          </p:cNvPr>
          <p:cNvPicPr>
            <a:picLocks noChangeAspect="1"/>
          </p:cNvPicPr>
          <p:nvPr/>
        </p:nvPicPr>
        <p:blipFill>
          <a:blip r:embed="rId6"/>
          <a:stretch>
            <a:fillRect/>
          </a:stretch>
        </p:blipFill>
        <p:spPr>
          <a:xfrm>
            <a:off x="6263958" y="1852710"/>
            <a:ext cx="4894245" cy="3152580"/>
          </a:xfrm>
          <a:prstGeom prst="rect">
            <a:avLst/>
          </a:prstGeom>
        </p:spPr>
      </p:pic>
      <p:cxnSp>
        <p:nvCxnSpPr>
          <p:cNvPr id="4" name="Connector: Elbow 3">
            <a:extLst>
              <a:ext uri="{FF2B5EF4-FFF2-40B4-BE49-F238E27FC236}">
                <a16:creationId xmlns:a16="http://schemas.microsoft.com/office/drawing/2014/main" id="{49E03455-2479-2ED2-A21D-C4CF8FC77F36}"/>
              </a:ext>
            </a:extLst>
          </p:cNvPr>
          <p:cNvCxnSpPr>
            <a:stCxn id="14" idx="3"/>
            <a:endCxn id="2" idx="1"/>
          </p:cNvCxnSpPr>
          <p:nvPr/>
        </p:nvCxnSpPr>
        <p:spPr>
          <a:xfrm flipV="1">
            <a:off x="3538846" y="3429000"/>
            <a:ext cx="2725112" cy="2777325"/>
          </a:xfrm>
          <a:prstGeom prst="bentConnector3">
            <a:avLst>
              <a:gd name="adj1" fmla="val 84862"/>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5798D3DB-34D0-7AC3-076D-152FC2C26140}"/>
              </a:ext>
            </a:extLst>
          </p:cNvPr>
          <p:cNvSpPr/>
          <p:nvPr/>
        </p:nvSpPr>
        <p:spPr>
          <a:xfrm>
            <a:off x="7836204" y="5296950"/>
            <a:ext cx="2136547" cy="276999"/>
          </a:xfrm>
          <a:prstGeom prst="rect">
            <a:avLst/>
          </a:prstGeom>
        </p:spPr>
        <p:txBody>
          <a:bodyPr wrap="none">
            <a:spAutoFit/>
          </a:bodyPr>
          <a:lstStyle/>
          <a:p>
            <a:r>
              <a:rPr lang="en-GB" sz="1200" i="1" dirty="0"/>
              <a:t>Comments Network (example)</a:t>
            </a:r>
            <a:endParaRPr lang="en-GB" sz="1200" i="1" dirty="0">
              <a:solidFill>
                <a:schemeClr val="tx2"/>
              </a:solidFill>
            </a:endParaRPr>
          </a:p>
        </p:txBody>
      </p:sp>
    </p:spTree>
    <p:extLst>
      <p:ext uri="{BB962C8B-B14F-4D97-AF65-F5344CB8AC3E}">
        <p14:creationId xmlns:p14="http://schemas.microsoft.com/office/powerpoint/2010/main" val="282939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Introduction</a:t>
            </a:r>
          </a:p>
        </p:txBody>
      </p:sp>
      <p:cxnSp>
        <p:nvCxnSpPr>
          <p:cNvPr id="37" name="Straight Connector 36"/>
          <p:cNvCxnSpPr/>
          <p:nvPr/>
        </p:nvCxnSpPr>
        <p:spPr>
          <a:xfrm>
            <a:off x="451132" y="1182836"/>
            <a:ext cx="800660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4B75FCC-7EC8-D84C-543A-9F9AE6AC65CB}"/>
              </a:ext>
            </a:extLst>
          </p:cNvPr>
          <p:cNvSpPr txBox="1"/>
          <p:nvPr/>
        </p:nvSpPr>
        <p:spPr>
          <a:xfrm>
            <a:off x="899091" y="2594575"/>
            <a:ext cx="7558644" cy="2585323"/>
          </a:xfrm>
          <a:prstGeom prst="rect">
            <a:avLst/>
          </a:prstGeom>
          <a:noFill/>
        </p:spPr>
        <p:txBody>
          <a:bodyPr wrap="square">
            <a:spAutoFit/>
          </a:bodyPr>
          <a:lstStyle/>
          <a:p>
            <a:endParaRPr lang="en-GB" dirty="0"/>
          </a:p>
          <a:p>
            <a:r>
              <a:rPr lang="en-GB" b="1" dirty="0"/>
              <a:t>Natural Language Processing (NLP) </a:t>
            </a:r>
            <a:r>
              <a:rPr lang="en-GB" dirty="0"/>
              <a:t>is an exciting area of artificial intelligence that focuses on interaction between computers and humans through natural language. The goal is to interpret, decode, and derive meaningful insights from language in a way that’s both practical and valuable.</a:t>
            </a:r>
          </a:p>
          <a:p>
            <a:endParaRPr lang="en-GB" dirty="0"/>
          </a:p>
          <a:p>
            <a:r>
              <a:rPr lang="en-GB" b="1" dirty="0"/>
              <a:t>R </a:t>
            </a:r>
            <a:r>
              <a:rPr lang="en-GB" dirty="0"/>
              <a:t>offers a wide range of tools and packages for NLP. From sentiment analysis to topic modelling, R provides numerous functionalities that address various aspects of natural language processing.</a:t>
            </a:r>
          </a:p>
        </p:txBody>
      </p:sp>
      <p:sp>
        <p:nvSpPr>
          <p:cNvPr id="5" name="TextBox 4">
            <a:extLst>
              <a:ext uri="{FF2B5EF4-FFF2-40B4-BE49-F238E27FC236}">
                <a16:creationId xmlns:a16="http://schemas.microsoft.com/office/drawing/2014/main" id="{74312EE9-95D1-61C2-3C90-276E011BA4ED}"/>
              </a:ext>
            </a:extLst>
          </p:cNvPr>
          <p:cNvSpPr txBox="1"/>
          <p:nvPr/>
        </p:nvSpPr>
        <p:spPr>
          <a:xfrm>
            <a:off x="899091" y="1678102"/>
            <a:ext cx="7558644" cy="461665"/>
          </a:xfrm>
          <a:prstGeom prst="rect">
            <a:avLst/>
          </a:prstGeom>
          <a:noFill/>
        </p:spPr>
        <p:txBody>
          <a:bodyPr wrap="square">
            <a:spAutoFit/>
          </a:bodyPr>
          <a:lstStyle/>
          <a:p>
            <a:r>
              <a:rPr lang="en-GB" sz="2400" b="1" dirty="0"/>
              <a:t>What is Natural Language Processing? Why R?</a:t>
            </a:r>
          </a:p>
        </p:txBody>
      </p:sp>
      <p:sp>
        <p:nvSpPr>
          <p:cNvPr id="11" name="Rectangle 10">
            <a:extLst>
              <a:ext uri="{FF2B5EF4-FFF2-40B4-BE49-F238E27FC236}">
                <a16:creationId xmlns:a16="http://schemas.microsoft.com/office/drawing/2014/main" id="{4BBBD6C9-3231-9B72-95BF-5ACC5C6B73C7}"/>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2</a:t>
            </a:r>
          </a:p>
        </p:txBody>
      </p:sp>
    </p:spTree>
    <p:extLst>
      <p:ext uri="{BB962C8B-B14F-4D97-AF65-F5344CB8AC3E}">
        <p14:creationId xmlns:p14="http://schemas.microsoft.com/office/powerpoint/2010/main" val="166700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Code: Sentiment of Sentences  </a:t>
            </a:r>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84D60D82-5F4C-4859-E7CE-DEFFC722B23B}"/>
              </a:ext>
            </a:extLst>
          </p:cNvPr>
          <p:cNvPicPr>
            <a:picLocks noChangeAspect="1"/>
          </p:cNvPicPr>
          <p:nvPr/>
        </p:nvPicPr>
        <p:blipFill>
          <a:blip r:embed="rId3"/>
          <a:stretch>
            <a:fillRect/>
          </a:stretch>
        </p:blipFill>
        <p:spPr>
          <a:xfrm>
            <a:off x="798656" y="3021233"/>
            <a:ext cx="6860837" cy="1152945"/>
          </a:xfrm>
          <a:prstGeom prst="rect">
            <a:avLst/>
          </a:prstGeom>
        </p:spPr>
      </p:pic>
      <p:cxnSp>
        <p:nvCxnSpPr>
          <p:cNvPr id="7" name="Straight Arrow Connector 6">
            <a:extLst>
              <a:ext uri="{FF2B5EF4-FFF2-40B4-BE49-F238E27FC236}">
                <a16:creationId xmlns:a16="http://schemas.microsoft.com/office/drawing/2014/main" id="{1C65F6EF-9AC1-53C3-576F-CEE655360C33}"/>
              </a:ext>
            </a:extLst>
          </p:cNvPr>
          <p:cNvCxnSpPr>
            <a:cxnSpLocks/>
            <a:endCxn id="5" idx="0"/>
          </p:cNvCxnSpPr>
          <p:nvPr/>
        </p:nvCxnSpPr>
        <p:spPr>
          <a:xfrm>
            <a:off x="4229075" y="2600910"/>
            <a:ext cx="0" cy="420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D67DAE7-E157-460E-A758-FCB930ECE860}"/>
              </a:ext>
            </a:extLst>
          </p:cNvPr>
          <p:cNvSpPr txBox="1"/>
          <p:nvPr/>
        </p:nvSpPr>
        <p:spPr>
          <a:xfrm>
            <a:off x="668327" y="5927271"/>
            <a:ext cx="5902038" cy="646331"/>
          </a:xfrm>
          <a:prstGeom prst="rect">
            <a:avLst/>
          </a:prstGeom>
          <a:noFill/>
        </p:spPr>
        <p:txBody>
          <a:bodyPr wrap="square" rtlCol="0">
            <a:spAutoFit/>
          </a:bodyPr>
          <a:lstStyle/>
          <a:p>
            <a:r>
              <a:rPr lang="en-GB" dirty="0"/>
              <a:t>Sentiment could be integrated into the network map, with adjustments made to meet custom project requirements.</a:t>
            </a:r>
          </a:p>
        </p:txBody>
      </p:sp>
      <p:pic>
        <p:nvPicPr>
          <p:cNvPr id="21" name="Picture 20">
            <a:extLst>
              <a:ext uri="{FF2B5EF4-FFF2-40B4-BE49-F238E27FC236}">
                <a16:creationId xmlns:a16="http://schemas.microsoft.com/office/drawing/2014/main" id="{E60F1A81-606B-6814-9EC2-94D72CBDE41F}"/>
              </a:ext>
            </a:extLst>
          </p:cNvPr>
          <p:cNvPicPr>
            <a:picLocks noChangeAspect="1"/>
          </p:cNvPicPr>
          <p:nvPr/>
        </p:nvPicPr>
        <p:blipFill>
          <a:blip r:embed="rId4"/>
          <a:stretch>
            <a:fillRect/>
          </a:stretch>
        </p:blipFill>
        <p:spPr>
          <a:xfrm>
            <a:off x="763742" y="1934160"/>
            <a:ext cx="5543550" cy="666750"/>
          </a:xfrm>
          <a:prstGeom prst="rect">
            <a:avLst/>
          </a:prstGeom>
        </p:spPr>
      </p:pic>
      <p:pic>
        <p:nvPicPr>
          <p:cNvPr id="25" name="Picture 24">
            <a:extLst>
              <a:ext uri="{FF2B5EF4-FFF2-40B4-BE49-F238E27FC236}">
                <a16:creationId xmlns:a16="http://schemas.microsoft.com/office/drawing/2014/main" id="{8632506B-AD2E-3B61-D8E5-E3CC2AF7ECF3}"/>
              </a:ext>
            </a:extLst>
          </p:cNvPr>
          <p:cNvPicPr>
            <a:picLocks noChangeAspect="1"/>
          </p:cNvPicPr>
          <p:nvPr/>
        </p:nvPicPr>
        <p:blipFill>
          <a:blip r:embed="rId5"/>
          <a:stretch>
            <a:fillRect/>
          </a:stretch>
        </p:blipFill>
        <p:spPr>
          <a:xfrm>
            <a:off x="798656" y="4503037"/>
            <a:ext cx="8972550" cy="1095375"/>
          </a:xfrm>
          <a:prstGeom prst="rect">
            <a:avLst/>
          </a:prstGeom>
        </p:spPr>
      </p:pic>
      <p:cxnSp>
        <p:nvCxnSpPr>
          <p:cNvPr id="27" name="Connector: Elbow 26">
            <a:extLst>
              <a:ext uri="{FF2B5EF4-FFF2-40B4-BE49-F238E27FC236}">
                <a16:creationId xmlns:a16="http://schemas.microsoft.com/office/drawing/2014/main" id="{BDA44CB1-09C3-2C9C-6A97-4E6091EDB073}"/>
              </a:ext>
            </a:extLst>
          </p:cNvPr>
          <p:cNvCxnSpPr>
            <a:stCxn id="5" idx="2"/>
            <a:endCxn id="25" idx="0"/>
          </p:cNvCxnSpPr>
          <p:nvPr/>
        </p:nvCxnSpPr>
        <p:spPr>
          <a:xfrm rot="16200000" flipH="1">
            <a:off x="4592574" y="3810679"/>
            <a:ext cx="328859" cy="105585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29B2E7B-91A0-F02C-F7AC-0AB19F13927E}"/>
              </a:ext>
            </a:extLst>
          </p:cNvPr>
          <p:cNvSpPr txBox="1"/>
          <p:nvPr/>
        </p:nvSpPr>
        <p:spPr>
          <a:xfrm>
            <a:off x="6332893" y="1944369"/>
            <a:ext cx="2653200" cy="646331"/>
          </a:xfrm>
          <a:prstGeom prst="rect">
            <a:avLst/>
          </a:prstGeom>
          <a:noFill/>
        </p:spPr>
        <p:txBody>
          <a:bodyPr wrap="square" rtlCol="0">
            <a:spAutoFit/>
          </a:bodyPr>
          <a:lstStyle/>
          <a:p>
            <a:r>
              <a:rPr lang="en-GB" sz="1200" dirty="0"/>
              <a:t>*If necessary, additional steps can be included to remove punctuation, numbers, and extra whitespace.</a:t>
            </a:r>
          </a:p>
        </p:txBody>
      </p:sp>
      <p:sp>
        <p:nvSpPr>
          <p:cNvPr id="31" name="Rectangle 30">
            <a:extLst>
              <a:ext uri="{FF2B5EF4-FFF2-40B4-BE49-F238E27FC236}">
                <a16:creationId xmlns:a16="http://schemas.microsoft.com/office/drawing/2014/main" id="{4B2DCDA3-CCFE-7D9C-8A85-76B2AAFA2A3B}"/>
              </a:ext>
            </a:extLst>
          </p:cNvPr>
          <p:cNvSpPr/>
          <p:nvPr/>
        </p:nvSpPr>
        <p:spPr>
          <a:xfrm>
            <a:off x="798656" y="4287010"/>
            <a:ext cx="821379" cy="276999"/>
          </a:xfrm>
          <a:prstGeom prst="rect">
            <a:avLst/>
          </a:prstGeom>
        </p:spPr>
        <p:txBody>
          <a:bodyPr wrap="none">
            <a:spAutoFit/>
          </a:bodyPr>
          <a:lstStyle/>
          <a:p>
            <a:r>
              <a:rPr lang="en-GB" sz="1200" b="1" dirty="0"/>
              <a:t>Data -&gt; ds</a:t>
            </a:r>
            <a:endParaRPr lang="en-GB" sz="1200" b="1" dirty="0">
              <a:solidFill>
                <a:schemeClr val="tx2"/>
              </a:solidFill>
            </a:endParaRPr>
          </a:p>
        </p:txBody>
      </p:sp>
    </p:spTree>
    <p:extLst>
      <p:ext uri="{BB962C8B-B14F-4D97-AF65-F5344CB8AC3E}">
        <p14:creationId xmlns:p14="http://schemas.microsoft.com/office/powerpoint/2010/main" val="3955963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Code: Sentiment &amp; Bigrams</a:t>
            </a:r>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659DDDA6-89E1-9BED-95D2-C4636842C9B7}"/>
              </a:ext>
            </a:extLst>
          </p:cNvPr>
          <p:cNvPicPr>
            <a:picLocks noChangeAspect="1"/>
          </p:cNvPicPr>
          <p:nvPr/>
        </p:nvPicPr>
        <p:blipFill>
          <a:blip r:embed="rId3"/>
          <a:stretch>
            <a:fillRect/>
          </a:stretch>
        </p:blipFill>
        <p:spPr>
          <a:xfrm>
            <a:off x="451132" y="1759878"/>
            <a:ext cx="4821512" cy="2102237"/>
          </a:xfrm>
          <a:prstGeom prst="rect">
            <a:avLst/>
          </a:prstGeom>
        </p:spPr>
      </p:pic>
      <p:pic>
        <p:nvPicPr>
          <p:cNvPr id="7" name="Picture 6">
            <a:extLst>
              <a:ext uri="{FF2B5EF4-FFF2-40B4-BE49-F238E27FC236}">
                <a16:creationId xmlns:a16="http://schemas.microsoft.com/office/drawing/2014/main" id="{7C7B5F8C-278E-5147-42DE-19B4C7125708}"/>
              </a:ext>
            </a:extLst>
          </p:cNvPr>
          <p:cNvPicPr>
            <a:picLocks noChangeAspect="1"/>
          </p:cNvPicPr>
          <p:nvPr/>
        </p:nvPicPr>
        <p:blipFill>
          <a:blip r:embed="rId4"/>
          <a:stretch>
            <a:fillRect/>
          </a:stretch>
        </p:blipFill>
        <p:spPr>
          <a:xfrm>
            <a:off x="6247845" y="1473012"/>
            <a:ext cx="4856972" cy="2683308"/>
          </a:xfrm>
          <a:prstGeom prst="rect">
            <a:avLst/>
          </a:prstGeom>
        </p:spPr>
      </p:pic>
      <p:pic>
        <p:nvPicPr>
          <p:cNvPr id="12" name="Picture 11">
            <a:extLst>
              <a:ext uri="{FF2B5EF4-FFF2-40B4-BE49-F238E27FC236}">
                <a16:creationId xmlns:a16="http://schemas.microsoft.com/office/drawing/2014/main" id="{53046C91-852A-BBD3-39C4-850C99870B07}"/>
              </a:ext>
            </a:extLst>
          </p:cNvPr>
          <p:cNvPicPr>
            <a:picLocks noChangeAspect="1"/>
          </p:cNvPicPr>
          <p:nvPr/>
        </p:nvPicPr>
        <p:blipFill>
          <a:blip r:embed="rId5"/>
          <a:stretch>
            <a:fillRect/>
          </a:stretch>
        </p:blipFill>
        <p:spPr>
          <a:xfrm>
            <a:off x="2535869" y="4975554"/>
            <a:ext cx="4150563" cy="1596371"/>
          </a:xfrm>
          <a:prstGeom prst="rect">
            <a:avLst/>
          </a:prstGeom>
        </p:spPr>
      </p:pic>
      <p:sp>
        <p:nvSpPr>
          <p:cNvPr id="14" name="Rectangle 13">
            <a:extLst>
              <a:ext uri="{FF2B5EF4-FFF2-40B4-BE49-F238E27FC236}">
                <a16:creationId xmlns:a16="http://schemas.microsoft.com/office/drawing/2014/main" id="{8C94B1D5-2928-4E89-21B4-6D423C44E84F}"/>
              </a:ext>
            </a:extLst>
          </p:cNvPr>
          <p:cNvSpPr/>
          <p:nvPr/>
        </p:nvSpPr>
        <p:spPr>
          <a:xfrm>
            <a:off x="2535869" y="4685023"/>
            <a:ext cx="1321837" cy="276999"/>
          </a:xfrm>
          <a:prstGeom prst="rect">
            <a:avLst/>
          </a:prstGeom>
        </p:spPr>
        <p:txBody>
          <a:bodyPr wrap="none">
            <a:spAutoFit/>
          </a:bodyPr>
          <a:lstStyle/>
          <a:p>
            <a:r>
              <a:rPr lang="en-GB" sz="1200" b="1" dirty="0"/>
              <a:t>Data -&gt; final_data</a:t>
            </a:r>
            <a:endParaRPr lang="en-GB" sz="1200" b="1" dirty="0">
              <a:solidFill>
                <a:schemeClr val="tx2"/>
              </a:solidFill>
            </a:endParaRPr>
          </a:p>
        </p:txBody>
      </p:sp>
      <p:cxnSp>
        <p:nvCxnSpPr>
          <p:cNvPr id="16" name="Straight Arrow Connector 15">
            <a:extLst>
              <a:ext uri="{FF2B5EF4-FFF2-40B4-BE49-F238E27FC236}">
                <a16:creationId xmlns:a16="http://schemas.microsoft.com/office/drawing/2014/main" id="{E249652A-65B7-3FB8-8C57-71761C8C2651}"/>
              </a:ext>
            </a:extLst>
          </p:cNvPr>
          <p:cNvCxnSpPr>
            <a:stCxn id="4" idx="3"/>
            <a:endCxn id="7" idx="1"/>
          </p:cNvCxnSpPr>
          <p:nvPr/>
        </p:nvCxnSpPr>
        <p:spPr>
          <a:xfrm>
            <a:off x="5272644" y="2810997"/>
            <a:ext cx="975201" cy="36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BE41AC5D-A37E-5C05-927E-2A9B2BBAADAD}"/>
              </a:ext>
            </a:extLst>
          </p:cNvPr>
          <p:cNvCxnSpPr>
            <a:stCxn id="7" idx="2"/>
            <a:endCxn id="12" idx="0"/>
          </p:cNvCxnSpPr>
          <p:nvPr/>
        </p:nvCxnSpPr>
        <p:spPr>
          <a:xfrm rot="5400000">
            <a:off x="6234124" y="2533347"/>
            <a:ext cx="819234" cy="406518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180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Code: Interactive DT table</a:t>
            </a:r>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DE604139-95FD-3FE2-32D9-B81359420FCE}"/>
              </a:ext>
            </a:extLst>
          </p:cNvPr>
          <p:cNvPicPr>
            <a:picLocks noChangeAspect="1"/>
          </p:cNvPicPr>
          <p:nvPr/>
        </p:nvPicPr>
        <p:blipFill>
          <a:blip r:embed="rId3"/>
          <a:srcRect b="76169"/>
          <a:stretch/>
        </p:blipFill>
        <p:spPr>
          <a:xfrm>
            <a:off x="392263" y="1642926"/>
            <a:ext cx="5801252" cy="936548"/>
          </a:xfrm>
          <a:prstGeom prst="rect">
            <a:avLst/>
          </a:prstGeom>
        </p:spPr>
      </p:pic>
      <p:pic>
        <p:nvPicPr>
          <p:cNvPr id="8" name="Picture 7">
            <a:extLst>
              <a:ext uri="{FF2B5EF4-FFF2-40B4-BE49-F238E27FC236}">
                <a16:creationId xmlns:a16="http://schemas.microsoft.com/office/drawing/2014/main" id="{23DCFF47-C098-E9D9-6ED3-3428A34FD39D}"/>
              </a:ext>
            </a:extLst>
          </p:cNvPr>
          <p:cNvPicPr>
            <a:picLocks noChangeAspect="1"/>
          </p:cNvPicPr>
          <p:nvPr/>
        </p:nvPicPr>
        <p:blipFill>
          <a:blip r:embed="rId3"/>
          <a:srcRect t="44010"/>
          <a:stretch/>
        </p:blipFill>
        <p:spPr>
          <a:xfrm>
            <a:off x="420386" y="3875222"/>
            <a:ext cx="5739749" cy="2177011"/>
          </a:xfrm>
          <a:prstGeom prst="rect">
            <a:avLst/>
          </a:prstGeom>
        </p:spPr>
      </p:pic>
      <p:pic>
        <p:nvPicPr>
          <p:cNvPr id="9" name="Picture 8">
            <a:extLst>
              <a:ext uri="{FF2B5EF4-FFF2-40B4-BE49-F238E27FC236}">
                <a16:creationId xmlns:a16="http://schemas.microsoft.com/office/drawing/2014/main" id="{8F4176E8-1086-D5A2-27D4-283D910B4769}"/>
              </a:ext>
            </a:extLst>
          </p:cNvPr>
          <p:cNvPicPr>
            <a:picLocks noChangeAspect="1"/>
          </p:cNvPicPr>
          <p:nvPr/>
        </p:nvPicPr>
        <p:blipFill>
          <a:blip r:embed="rId3"/>
          <a:srcRect t="25419" b="57085"/>
          <a:stretch/>
        </p:blipFill>
        <p:spPr>
          <a:xfrm>
            <a:off x="415673" y="2861159"/>
            <a:ext cx="5754431" cy="682025"/>
          </a:xfrm>
          <a:prstGeom prst="rect">
            <a:avLst/>
          </a:prstGeom>
        </p:spPr>
      </p:pic>
      <p:pic>
        <p:nvPicPr>
          <p:cNvPr id="11" name="Picture 10">
            <a:extLst>
              <a:ext uri="{FF2B5EF4-FFF2-40B4-BE49-F238E27FC236}">
                <a16:creationId xmlns:a16="http://schemas.microsoft.com/office/drawing/2014/main" id="{F691A0EE-758C-A98F-A462-735782DC1784}"/>
              </a:ext>
            </a:extLst>
          </p:cNvPr>
          <p:cNvPicPr>
            <a:picLocks noChangeAspect="1"/>
          </p:cNvPicPr>
          <p:nvPr/>
        </p:nvPicPr>
        <p:blipFill>
          <a:blip r:embed="rId4"/>
          <a:srcRect t="11683"/>
          <a:stretch/>
        </p:blipFill>
        <p:spPr>
          <a:xfrm>
            <a:off x="6856932" y="2241568"/>
            <a:ext cx="4474418" cy="2603232"/>
          </a:xfrm>
          <a:prstGeom prst="rect">
            <a:avLst/>
          </a:prstGeom>
        </p:spPr>
      </p:pic>
      <p:cxnSp>
        <p:nvCxnSpPr>
          <p:cNvPr id="13" name="Straight Arrow Connector 12">
            <a:extLst>
              <a:ext uri="{FF2B5EF4-FFF2-40B4-BE49-F238E27FC236}">
                <a16:creationId xmlns:a16="http://schemas.microsoft.com/office/drawing/2014/main" id="{15A140E6-BDA7-8B98-878D-9AF0D9B9E053}"/>
              </a:ext>
            </a:extLst>
          </p:cNvPr>
          <p:cNvCxnSpPr>
            <a:stCxn id="6" idx="2"/>
            <a:endCxn id="9" idx="0"/>
          </p:cNvCxnSpPr>
          <p:nvPr/>
        </p:nvCxnSpPr>
        <p:spPr>
          <a:xfrm>
            <a:off x="3292889" y="2579474"/>
            <a:ext cx="0" cy="2816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E5E09D5-C871-9065-1F16-A0322CFD3237}"/>
              </a:ext>
            </a:extLst>
          </p:cNvPr>
          <p:cNvCxnSpPr>
            <a:stCxn id="9" idx="2"/>
            <a:endCxn id="8" idx="0"/>
          </p:cNvCxnSpPr>
          <p:nvPr/>
        </p:nvCxnSpPr>
        <p:spPr>
          <a:xfrm flipH="1">
            <a:off x="3290261" y="3543184"/>
            <a:ext cx="2628" cy="3320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FE75D1BE-C2BC-056F-5BF9-53CF679E20A0}"/>
              </a:ext>
            </a:extLst>
          </p:cNvPr>
          <p:cNvCxnSpPr>
            <a:stCxn id="8" idx="3"/>
            <a:endCxn id="11" idx="1"/>
          </p:cNvCxnSpPr>
          <p:nvPr/>
        </p:nvCxnSpPr>
        <p:spPr>
          <a:xfrm flipV="1">
            <a:off x="6160135" y="3543184"/>
            <a:ext cx="696797" cy="14205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F76D9FF-FADF-5A1C-C0DE-280E19606DFC}"/>
              </a:ext>
            </a:extLst>
          </p:cNvPr>
          <p:cNvSpPr/>
          <p:nvPr/>
        </p:nvSpPr>
        <p:spPr>
          <a:xfrm>
            <a:off x="8097461" y="1821245"/>
            <a:ext cx="1637500" cy="276999"/>
          </a:xfrm>
          <a:prstGeom prst="rect">
            <a:avLst/>
          </a:prstGeom>
        </p:spPr>
        <p:txBody>
          <a:bodyPr wrap="none">
            <a:spAutoFit/>
          </a:bodyPr>
          <a:lstStyle/>
          <a:p>
            <a:r>
              <a:rPr lang="en-GB" sz="1200" i="1" dirty="0"/>
              <a:t>DT datatable (example)</a:t>
            </a:r>
            <a:endParaRPr lang="en-GB" sz="1200" i="1" dirty="0">
              <a:solidFill>
                <a:schemeClr val="tx2"/>
              </a:solidFill>
            </a:endParaRPr>
          </a:p>
        </p:txBody>
      </p:sp>
    </p:spTree>
    <p:extLst>
      <p:ext uri="{BB962C8B-B14F-4D97-AF65-F5344CB8AC3E}">
        <p14:creationId xmlns:p14="http://schemas.microsoft.com/office/powerpoint/2010/main" val="317779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15673" y="405054"/>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R Libraries</a:t>
            </a:r>
          </a:p>
        </p:txBody>
      </p:sp>
      <p:cxnSp>
        <p:nvCxnSpPr>
          <p:cNvPr id="37" name="Straight Connector 36"/>
          <p:cNvCxnSpPr/>
          <p:nvPr/>
        </p:nvCxnSpPr>
        <p:spPr>
          <a:xfrm>
            <a:off x="451132" y="1182836"/>
            <a:ext cx="8006603"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532E5D2-B32F-411E-810F-410B68CBD8EA}"/>
              </a:ext>
            </a:extLst>
          </p:cNvPr>
          <p:cNvSpPr txBox="1"/>
          <p:nvPr/>
        </p:nvSpPr>
        <p:spPr>
          <a:xfrm>
            <a:off x="6133606" y="1502081"/>
            <a:ext cx="5759532" cy="3046988"/>
          </a:xfrm>
          <a:prstGeom prst="rect">
            <a:avLst/>
          </a:prstGeom>
          <a:noFill/>
        </p:spPr>
        <p:txBody>
          <a:bodyPr wrap="square">
            <a:spAutoFit/>
          </a:bodyPr>
          <a:lstStyle/>
          <a:p>
            <a:endParaRPr lang="en-GB" sz="1200" dirty="0"/>
          </a:p>
          <a:p>
            <a:r>
              <a:rPr lang="en-GB" sz="1200" dirty="0"/>
              <a:t># Network Analysis and Visualisation</a:t>
            </a:r>
          </a:p>
          <a:p>
            <a:r>
              <a:rPr lang="en-GB" sz="1200" dirty="0"/>
              <a:t>library(</a:t>
            </a:r>
            <a:r>
              <a:rPr lang="en-GB" sz="1200" dirty="0" err="1"/>
              <a:t>igraph</a:t>
            </a:r>
            <a:r>
              <a:rPr lang="en-GB" sz="1200" dirty="0"/>
              <a:t>)        	# Network analysis and graph theory</a:t>
            </a:r>
          </a:p>
          <a:p>
            <a:r>
              <a:rPr lang="en-GB" sz="1200" dirty="0"/>
              <a:t>library(</a:t>
            </a:r>
            <a:r>
              <a:rPr lang="en-GB" sz="1200" dirty="0" err="1"/>
              <a:t>ggraph</a:t>
            </a:r>
            <a:r>
              <a:rPr lang="en-GB" sz="1200" dirty="0"/>
              <a:t>)        	# Grammar of graphics for networks, built on ggplot2</a:t>
            </a:r>
          </a:p>
          <a:p>
            <a:r>
              <a:rPr lang="en-GB" sz="1200" dirty="0"/>
              <a:t>library(</a:t>
            </a:r>
            <a:r>
              <a:rPr lang="en-GB" sz="1200" dirty="0" err="1"/>
              <a:t>visNetwork</a:t>
            </a:r>
            <a:r>
              <a:rPr lang="en-GB" sz="1200" dirty="0"/>
              <a:t>)    	# Interactive network visualisations</a:t>
            </a:r>
          </a:p>
          <a:p>
            <a:r>
              <a:rPr lang="en-GB" sz="1200" dirty="0"/>
              <a:t>library(networkD3)     	# D3 JavaScript-based network visualisation</a:t>
            </a:r>
          </a:p>
          <a:p>
            <a:r>
              <a:rPr lang="en-GB" sz="1200" dirty="0"/>
              <a:t>library(</a:t>
            </a:r>
            <a:r>
              <a:rPr lang="en-GB" sz="1200" dirty="0" err="1"/>
              <a:t>threejs</a:t>
            </a:r>
            <a:r>
              <a:rPr lang="en-GB" sz="1200" dirty="0"/>
              <a:t>)       	# 3D JavaScript-based visualisations for networks</a:t>
            </a:r>
          </a:p>
          <a:p>
            <a:endParaRPr lang="en-GB" sz="1200" dirty="0"/>
          </a:p>
          <a:p>
            <a:r>
              <a:rPr lang="en-GB" sz="1200" dirty="0"/>
              <a:t># Excel File Handling</a:t>
            </a:r>
          </a:p>
          <a:p>
            <a:r>
              <a:rPr lang="en-GB" sz="1200" dirty="0"/>
              <a:t>library(</a:t>
            </a:r>
            <a:r>
              <a:rPr lang="en-GB" sz="1200" dirty="0" err="1"/>
              <a:t>readxl</a:t>
            </a:r>
            <a:r>
              <a:rPr lang="en-GB" sz="1200" dirty="0"/>
              <a:t>)        	# Reading Excel files</a:t>
            </a:r>
          </a:p>
          <a:p>
            <a:r>
              <a:rPr lang="en-GB" sz="1200" dirty="0"/>
              <a:t>library(</a:t>
            </a:r>
            <a:r>
              <a:rPr lang="en-GB" sz="1200" dirty="0" err="1"/>
              <a:t>openxlsx</a:t>
            </a:r>
            <a:r>
              <a:rPr lang="en-GB" sz="1200" dirty="0"/>
              <a:t>)      	# Writing and modifying Excel files without dependencies</a:t>
            </a:r>
          </a:p>
          <a:p>
            <a:endParaRPr lang="en-GB" sz="1200" dirty="0"/>
          </a:p>
          <a:p>
            <a:r>
              <a:rPr lang="en-GB" sz="1200" dirty="0"/>
              <a:t># Specialized Utilities</a:t>
            </a:r>
          </a:p>
          <a:p>
            <a:r>
              <a:rPr lang="en-GB" sz="1200" dirty="0"/>
              <a:t>library(</a:t>
            </a:r>
            <a:r>
              <a:rPr lang="en-GB" sz="1200" dirty="0" err="1"/>
              <a:t>splitstackshape</a:t>
            </a:r>
            <a:r>
              <a:rPr lang="en-GB" sz="1200" dirty="0"/>
              <a:t>) # Reshaping and stacking data, useful for data munging</a:t>
            </a:r>
          </a:p>
          <a:p>
            <a:r>
              <a:rPr lang="en-GB" sz="1200" dirty="0"/>
              <a:t>library(</a:t>
            </a:r>
            <a:r>
              <a:rPr lang="en-GB" sz="1200" dirty="0" err="1"/>
              <a:t>textmineR</a:t>
            </a:r>
            <a:r>
              <a:rPr lang="en-GB" sz="1200" dirty="0"/>
              <a:t>)      	  # Additional text mining tools</a:t>
            </a:r>
          </a:p>
          <a:p>
            <a:r>
              <a:rPr lang="en-GB" sz="1200" dirty="0"/>
              <a:t>library(</a:t>
            </a:r>
            <a:r>
              <a:rPr lang="en-GB" sz="1200" dirty="0" err="1"/>
              <a:t>ITNr</a:t>
            </a:r>
            <a:r>
              <a:rPr lang="en-GB" sz="1200" dirty="0"/>
              <a:t>)           	  # International Trade Network analysis tools</a:t>
            </a:r>
          </a:p>
        </p:txBody>
      </p:sp>
      <p:sp>
        <p:nvSpPr>
          <p:cNvPr id="6" name="TextBox 5">
            <a:extLst>
              <a:ext uri="{FF2B5EF4-FFF2-40B4-BE49-F238E27FC236}">
                <a16:creationId xmlns:a16="http://schemas.microsoft.com/office/drawing/2014/main" id="{D6C028C5-0D7C-3159-75B6-FC6C214C9EE8}"/>
              </a:ext>
            </a:extLst>
          </p:cNvPr>
          <p:cNvSpPr txBox="1"/>
          <p:nvPr/>
        </p:nvSpPr>
        <p:spPr>
          <a:xfrm>
            <a:off x="564079" y="1559299"/>
            <a:ext cx="5759532" cy="5262979"/>
          </a:xfrm>
          <a:prstGeom prst="rect">
            <a:avLst/>
          </a:prstGeom>
          <a:noFill/>
        </p:spPr>
        <p:txBody>
          <a:bodyPr wrap="square">
            <a:spAutoFit/>
          </a:bodyPr>
          <a:lstStyle/>
          <a:p>
            <a:r>
              <a:rPr lang="en-GB" sz="1200" dirty="0"/>
              <a:t># Text Mining and Natural Language Processing</a:t>
            </a:r>
          </a:p>
          <a:p>
            <a:r>
              <a:rPr lang="en-GB" sz="1200" dirty="0"/>
              <a:t>library(</a:t>
            </a:r>
            <a:r>
              <a:rPr lang="en-GB" sz="1200" dirty="0" err="1"/>
              <a:t>tidytext</a:t>
            </a:r>
            <a:r>
              <a:rPr lang="en-GB" sz="1200" dirty="0"/>
              <a:t>)     	# Tidy approach to NLP, for tokenising and sentiment analysis</a:t>
            </a:r>
          </a:p>
          <a:p>
            <a:r>
              <a:rPr lang="en-GB" sz="1200" dirty="0"/>
              <a:t>library(tm)             	# General text mining, creating document-term matrices</a:t>
            </a:r>
          </a:p>
          <a:p>
            <a:r>
              <a:rPr lang="en-GB" sz="1200" dirty="0"/>
              <a:t>library(</a:t>
            </a:r>
            <a:r>
              <a:rPr lang="en-GB" sz="1200" dirty="0" err="1"/>
              <a:t>textclean</a:t>
            </a:r>
            <a:r>
              <a:rPr lang="en-GB" sz="1200" dirty="0"/>
              <a:t>)    	# Cleaning and pre-processing text</a:t>
            </a:r>
          </a:p>
          <a:p>
            <a:r>
              <a:rPr lang="en-GB" sz="1200" dirty="0"/>
              <a:t>library(text2vec)    	# Vectorization for text analysis</a:t>
            </a:r>
          </a:p>
          <a:p>
            <a:r>
              <a:rPr lang="en-GB" sz="1200" dirty="0"/>
              <a:t>library(</a:t>
            </a:r>
            <a:r>
              <a:rPr lang="en-GB" sz="1200" dirty="0" err="1"/>
              <a:t>topicmodels</a:t>
            </a:r>
            <a:r>
              <a:rPr lang="en-GB" sz="1200" dirty="0"/>
              <a:t>)   # Topic </a:t>
            </a:r>
            <a:r>
              <a:rPr lang="en-GB" sz="1200" dirty="0" err="1"/>
              <a:t>modeling</a:t>
            </a:r>
            <a:r>
              <a:rPr lang="en-GB" sz="1200" dirty="0"/>
              <a:t> (LDA, etc.)</a:t>
            </a:r>
          </a:p>
          <a:p>
            <a:r>
              <a:rPr lang="en-GB" sz="1200" dirty="0"/>
              <a:t>library(</a:t>
            </a:r>
            <a:r>
              <a:rPr lang="en-GB" sz="1200" dirty="0" err="1"/>
              <a:t>SnowballC</a:t>
            </a:r>
            <a:r>
              <a:rPr lang="en-GB" sz="1200" dirty="0"/>
              <a:t>)   	# Text stemming</a:t>
            </a:r>
          </a:p>
          <a:p>
            <a:r>
              <a:rPr lang="en-GB" sz="1200" dirty="0"/>
              <a:t>library(</a:t>
            </a:r>
            <a:r>
              <a:rPr lang="en-GB" sz="1200" dirty="0" err="1"/>
              <a:t>sentimentr</a:t>
            </a:r>
            <a:r>
              <a:rPr lang="en-GB" sz="1200" dirty="0"/>
              <a:t>)   	# For sentiment analysis</a:t>
            </a:r>
          </a:p>
          <a:p>
            <a:endParaRPr lang="en-GB" sz="1200" dirty="0"/>
          </a:p>
          <a:p>
            <a:r>
              <a:rPr lang="en-GB" sz="1200" dirty="0"/>
              <a:t># Data Wrangling and Transformation</a:t>
            </a:r>
          </a:p>
          <a:p>
            <a:r>
              <a:rPr lang="en-GB" sz="1200" dirty="0"/>
              <a:t>library(</a:t>
            </a:r>
            <a:r>
              <a:rPr lang="en-GB" sz="1200" dirty="0" err="1"/>
              <a:t>tidyverse</a:t>
            </a:r>
            <a:r>
              <a:rPr lang="en-GB" sz="1200" dirty="0"/>
              <a:t>)     	# General data wrangling, includes </a:t>
            </a:r>
            <a:r>
              <a:rPr lang="en-GB" sz="1200" dirty="0" err="1"/>
              <a:t>dplyr</a:t>
            </a:r>
            <a:r>
              <a:rPr lang="en-GB" sz="1200" dirty="0"/>
              <a:t>, ggplot2, and </a:t>
            </a:r>
            <a:r>
              <a:rPr lang="en-GB" sz="1200" dirty="0" err="1"/>
              <a:t>readr</a:t>
            </a:r>
            <a:endParaRPr lang="en-GB" sz="1200" dirty="0"/>
          </a:p>
          <a:p>
            <a:r>
              <a:rPr lang="en-GB" sz="1200" dirty="0"/>
              <a:t>library(scales)       	# Scaling functions for visualization</a:t>
            </a:r>
          </a:p>
          <a:p>
            <a:r>
              <a:rPr lang="en-GB" sz="1200" dirty="0"/>
              <a:t>library(</a:t>
            </a:r>
            <a:r>
              <a:rPr lang="en-GB" sz="1200" dirty="0" err="1"/>
              <a:t>lubridate</a:t>
            </a:r>
            <a:r>
              <a:rPr lang="en-GB" sz="1200" dirty="0"/>
              <a:t>)     	# Date/time wrangling</a:t>
            </a:r>
          </a:p>
          <a:p>
            <a:r>
              <a:rPr lang="en-GB" sz="1200" dirty="0"/>
              <a:t>library(</a:t>
            </a:r>
            <a:r>
              <a:rPr lang="en-GB" sz="1200" dirty="0" err="1"/>
              <a:t>tidyr</a:t>
            </a:r>
            <a:r>
              <a:rPr lang="en-GB" sz="1200" dirty="0"/>
              <a:t>)         	# For data tidying (spread, gather, etc.)</a:t>
            </a:r>
          </a:p>
          <a:p>
            <a:endParaRPr lang="en-GB" sz="1200" dirty="0"/>
          </a:p>
          <a:p>
            <a:r>
              <a:rPr lang="en-GB" sz="1200" dirty="0"/>
              <a:t># Dashboard and Visualization Libraries</a:t>
            </a:r>
          </a:p>
          <a:p>
            <a:r>
              <a:rPr lang="en-GB" sz="1200" dirty="0"/>
              <a:t>library(</a:t>
            </a:r>
            <a:r>
              <a:rPr lang="en-GB" sz="1200" dirty="0" err="1"/>
              <a:t>flexdashboard</a:t>
            </a:r>
            <a:r>
              <a:rPr lang="en-GB" sz="1200" dirty="0"/>
              <a:t>) # Automatically called when creating a dashboard file</a:t>
            </a:r>
          </a:p>
          <a:p>
            <a:r>
              <a:rPr lang="en-GB" sz="1200" dirty="0"/>
              <a:t>library(</a:t>
            </a:r>
            <a:r>
              <a:rPr lang="en-GB" sz="1200" dirty="0" err="1"/>
              <a:t>plotly</a:t>
            </a:r>
            <a:r>
              <a:rPr lang="en-GB" sz="1200" dirty="0"/>
              <a:t>)        	# Interactive visualisations</a:t>
            </a:r>
          </a:p>
          <a:p>
            <a:r>
              <a:rPr lang="en-GB" sz="1200" dirty="0"/>
              <a:t>library(</a:t>
            </a:r>
            <a:r>
              <a:rPr lang="en-GB" sz="1200" dirty="0" err="1"/>
              <a:t>highcharter</a:t>
            </a:r>
            <a:r>
              <a:rPr lang="en-GB" sz="1200" dirty="0"/>
              <a:t>)    	# Interactive charts for time series, etc.</a:t>
            </a:r>
          </a:p>
          <a:p>
            <a:r>
              <a:rPr lang="en-GB" sz="1200" dirty="0"/>
              <a:t>library(DT)            	# Interactive tables</a:t>
            </a:r>
          </a:p>
          <a:p>
            <a:endParaRPr lang="en-GB" sz="1200" dirty="0"/>
          </a:p>
          <a:p>
            <a:r>
              <a:rPr lang="en-GB" sz="1200" dirty="0"/>
              <a:t># Table Formatting</a:t>
            </a:r>
          </a:p>
          <a:p>
            <a:r>
              <a:rPr lang="en-GB" sz="1200" dirty="0"/>
              <a:t>library(</a:t>
            </a:r>
            <a:r>
              <a:rPr lang="en-GB" sz="1200" dirty="0" err="1"/>
              <a:t>kableExtra</a:t>
            </a:r>
            <a:r>
              <a:rPr lang="en-GB" sz="1200" dirty="0"/>
              <a:t>)    	# Enhanced tables in Markdown/HTML</a:t>
            </a:r>
          </a:p>
          <a:p>
            <a:r>
              <a:rPr lang="en-GB" sz="1200" dirty="0"/>
              <a:t>library(</a:t>
            </a:r>
            <a:r>
              <a:rPr lang="en-GB" sz="1200" dirty="0" err="1"/>
              <a:t>pivottabler</a:t>
            </a:r>
            <a:r>
              <a:rPr lang="en-GB" sz="1200" dirty="0"/>
              <a:t>)   	# Pivot tables, similar to Excel's pivot functionality</a:t>
            </a:r>
          </a:p>
          <a:p>
            <a:endParaRPr lang="en-GB" sz="1200" dirty="0"/>
          </a:p>
          <a:p>
            <a:endParaRPr lang="en-GB" sz="1200" dirty="0"/>
          </a:p>
          <a:p>
            <a:endParaRPr lang="en-GB" sz="1200" dirty="0"/>
          </a:p>
        </p:txBody>
      </p:sp>
      <p:sp>
        <p:nvSpPr>
          <p:cNvPr id="10" name="Rectangle 9">
            <a:extLst>
              <a:ext uri="{FF2B5EF4-FFF2-40B4-BE49-F238E27FC236}">
                <a16:creationId xmlns:a16="http://schemas.microsoft.com/office/drawing/2014/main" id="{2B7A3A0F-CA4F-0363-FCB6-838E94781134}"/>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3</a:t>
            </a:r>
          </a:p>
        </p:txBody>
      </p:sp>
    </p:spTree>
    <p:extLst>
      <p:ext uri="{BB962C8B-B14F-4D97-AF65-F5344CB8AC3E}">
        <p14:creationId xmlns:p14="http://schemas.microsoft.com/office/powerpoint/2010/main" val="228864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51132" y="418180"/>
            <a:ext cx="8248103"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fr-FR" dirty="0"/>
              <a:t>Cancer Patient </a:t>
            </a:r>
            <a:r>
              <a:rPr lang="en-GB" dirty="0"/>
              <a:t>Experience</a:t>
            </a:r>
            <a:r>
              <a:rPr lang="fr-FR" dirty="0"/>
              <a:t> Survey</a:t>
            </a:r>
            <a:endParaRPr lang="en-GB" dirty="0"/>
          </a:p>
        </p:txBody>
      </p:sp>
      <p:cxnSp>
        <p:nvCxnSpPr>
          <p:cNvPr id="37" name="Straight Connector 36"/>
          <p:cNvCxnSpPr/>
          <p:nvPr/>
        </p:nvCxnSpPr>
        <p:spPr>
          <a:xfrm>
            <a:off x="451132" y="1360966"/>
            <a:ext cx="800660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11291311" y="5213165"/>
            <a:ext cx="229177" cy="1"/>
          </a:xfrm>
          <a:prstGeom prst="line">
            <a:avLst/>
          </a:prstGeom>
          <a:ln w="9525" cap="flat" cmpd="sng" algn="ctr">
            <a:solidFill>
              <a:srgbClr val="FFFF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9" name="TextBox 118"/>
          <p:cNvSpPr txBox="1"/>
          <p:nvPr/>
        </p:nvSpPr>
        <p:spPr>
          <a:xfrm>
            <a:off x="3511250" y="2073493"/>
            <a:ext cx="2624296" cy="307777"/>
          </a:xfrm>
          <a:prstGeom prst="rect">
            <a:avLst/>
          </a:prstGeom>
          <a:noFill/>
        </p:spPr>
        <p:txBody>
          <a:bodyPr wrap="square" rtlCol="0">
            <a:spAutoFit/>
          </a:bodyPr>
          <a:lstStyle/>
          <a:p>
            <a:r>
              <a:rPr lang="en-GB" sz="1400" u="sng" dirty="0"/>
              <a:t>Comments Examples</a:t>
            </a:r>
            <a:endParaRPr lang="en-GB" sz="1400" b="1" dirty="0"/>
          </a:p>
        </p:txBody>
      </p:sp>
      <p:cxnSp>
        <p:nvCxnSpPr>
          <p:cNvPr id="96" name="Straight Arrow Connector 95"/>
          <p:cNvCxnSpPr>
            <a:cxnSpLocks/>
            <a:stCxn id="21" idx="3"/>
            <a:endCxn id="16" idx="1"/>
          </p:cNvCxnSpPr>
          <p:nvPr/>
        </p:nvCxnSpPr>
        <p:spPr>
          <a:xfrm flipV="1">
            <a:off x="2660917" y="2450010"/>
            <a:ext cx="3378562" cy="12177"/>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9" name="Elbow Connector 98"/>
          <p:cNvCxnSpPr>
            <a:cxnSpLocks/>
            <a:stCxn id="21" idx="2"/>
            <a:endCxn id="128" idx="0"/>
          </p:cNvCxnSpPr>
          <p:nvPr/>
        </p:nvCxnSpPr>
        <p:spPr>
          <a:xfrm rot="16200000" flipH="1">
            <a:off x="1838260" y="3284844"/>
            <a:ext cx="732585" cy="167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816672" y="3651972"/>
            <a:ext cx="2777429" cy="276999"/>
          </a:xfrm>
          <a:prstGeom prst="rect">
            <a:avLst/>
          </a:prstGeom>
          <a:noFill/>
          <a:ln>
            <a:solidFill>
              <a:schemeClr val="accent1"/>
            </a:solidFill>
          </a:ln>
        </p:spPr>
        <p:txBody>
          <a:bodyPr wrap="square" rtlCol="0">
            <a:spAutoFit/>
          </a:bodyPr>
          <a:lstStyle/>
          <a:p>
            <a:r>
              <a:rPr lang="en-GB" sz="1200" dirty="0"/>
              <a:t>Natural Language Processing modelling</a:t>
            </a:r>
          </a:p>
        </p:txBody>
      </p:sp>
      <p:cxnSp>
        <p:nvCxnSpPr>
          <p:cNvPr id="131" name="Elbow Connector 130"/>
          <p:cNvCxnSpPr>
            <a:cxnSpLocks/>
            <a:stCxn id="128" idx="2"/>
            <a:endCxn id="2" idx="1"/>
          </p:cNvCxnSpPr>
          <p:nvPr/>
        </p:nvCxnSpPr>
        <p:spPr>
          <a:xfrm rot="16200000" flipH="1">
            <a:off x="2844906" y="3289452"/>
            <a:ext cx="990116" cy="226915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4646125" y="3802212"/>
            <a:ext cx="3028827" cy="2308324"/>
          </a:xfrm>
          <a:prstGeom prst="rect">
            <a:avLst/>
          </a:prstGeom>
          <a:noFill/>
          <a:ln>
            <a:solidFill>
              <a:schemeClr val="bg1"/>
            </a:solidFill>
          </a:ln>
        </p:spPr>
        <p:txBody>
          <a:bodyPr wrap="square" rtlCol="0">
            <a:spAutoFit/>
          </a:bodyPr>
          <a:lstStyle/>
          <a:p>
            <a:r>
              <a:rPr lang="en-GB" sz="1200" dirty="0"/>
              <a:t>Main topics found in the document about: </a:t>
            </a:r>
          </a:p>
          <a:p>
            <a:endParaRPr lang="en-GB" sz="1200" dirty="0"/>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Cancer Treatment and Care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Support and Oncology Team</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Hospital Services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Cancer Diagnosis and Stages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Nursing</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GP and Diagnoses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Staff and Professionalism</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Surgery and Waiting Times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Patient Communication</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NHS Units</a:t>
            </a:r>
            <a:endParaRPr kumimoji="0" lang="en-US" altLang="en-US" sz="1200" i="0" u="none" strike="noStrike" cap="none" normalizeH="0" baseline="0" dirty="0">
              <a:ln>
                <a:noFill/>
              </a:ln>
              <a:solidFill>
                <a:schemeClr val="tx1"/>
              </a:solidFill>
              <a:effectLst/>
              <a:latin typeface="+mn-lt"/>
            </a:endParaRPr>
          </a:p>
        </p:txBody>
      </p:sp>
      <p:sp>
        <p:nvSpPr>
          <p:cNvPr id="14" name="TextBox 13"/>
          <p:cNvSpPr txBox="1"/>
          <p:nvPr/>
        </p:nvSpPr>
        <p:spPr>
          <a:xfrm>
            <a:off x="3340490" y="2657777"/>
            <a:ext cx="2198651" cy="523220"/>
          </a:xfrm>
          <a:prstGeom prst="rect">
            <a:avLst/>
          </a:prstGeom>
          <a:noFill/>
        </p:spPr>
        <p:txBody>
          <a:bodyPr wrap="square" rtlCol="0">
            <a:spAutoFit/>
          </a:bodyPr>
          <a:lstStyle/>
          <a:p>
            <a:r>
              <a:rPr lang="en-GB" sz="1400" b="1" i="1" dirty="0"/>
              <a:t>Consider these as examples of free text comments.</a:t>
            </a:r>
          </a:p>
        </p:txBody>
      </p:sp>
      <p:sp>
        <p:nvSpPr>
          <p:cNvPr id="2" name="Rectangle: Rounded Corners 1">
            <a:extLst>
              <a:ext uri="{FF2B5EF4-FFF2-40B4-BE49-F238E27FC236}">
                <a16:creationId xmlns:a16="http://schemas.microsoft.com/office/drawing/2014/main" id="{2A468671-0546-7667-27A4-7A002836C80E}"/>
              </a:ext>
            </a:extLst>
          </p:cNvPr>
          <p:cNvSpPr/>
          <p:nvPr/>
        </p:nvSpPr>
        <p:spPr>
          <a:xfrm>
            <a:off x="4474541" y="3677004"/>
            <a:ext cx="3129875" cy="2484166"/>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a:extLst>
              <a:ext uri="{FF2B5EF4-FFF2-40B4-BE49-F238E27FC236}">
                <a16:creationId xmlns:a16="http://schemas.microsoft.com/office/drawing/2014/main" id="{1BE35B2D-A345-B68C-A815-D02020E9843B}"/>
              </a:ext>
            </a:extLst>
          </p:cNvPr>
          <p:cNvPicPr>
            <a:picLocks noChangeAspect="1"/>
          </p:cNvPicPr>
          <p:nvPr/>
        </p:nvPicPr>
        <p:blipFill>
          <a:blip r:embed="rId3"/>
          <a:stretch>
            <a:fillRect/>
          </a:stretch>
        </p:blipFill>
        <p:spPr>
          <a:xfrm>
            <a:off x="6039479" y="1781289"/>
            <a:ext cx="5185995" cy="1337441"/>
          </a:xfrm>
          <a:prstGeom prst="rect">
            <a:avLst/>
          </a:prstGeom>
        </p:spPr>
      </p:pic>
      <p:pic>
        <p:nvPicPr>
          <p:cNvPr id="21" name="Graphic 20" descr="Document outline">
            <a:extLst>
              <a:ext uri="{FF2B5EF4-FFF2-40B4-BE49-F238E27FC236}">
                <a16:creationId xmlns:a16="http://schemas.microsoft.com/office/drawing/2014/main" id="{174C438D-924D-72F1-8411-F49DC548C4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46517" y="2004987"/>
            <a:ext cx="914400" cy="914400"/>
          </a:xfrm>
          <a:prstGeom prst="rect">
            <a:avLst/>
          </a:prstGeom>
        </p:spPr>
      </p:pic>
      <p:sp>
        <p:nvSpPr>
          <p:cNvPr id="27" name="TextBox 26">
            <a:extLst>
              <a:ext uri="{FF2B5EF4-FFF2-40B4-BE49-F238E27FC236}">
                <a16:creationId xmlns:a16="http://schemas.microsoft.com/office/drawing/2014/main" id="{8E7117A8-A94F-4D00-6DDC-53A6173028F6}"/>
              </a:ext>
            </a:extLst>
          </p:cNvPr>
          <p:cNvSpPr txBox="1"/>
          <p:nvPr/>
        </p:nvSpPr>
        <p:spPr>
          <a:xfrm>
            <a:off x="565080" y="2227381"/>
            <a:ext cx="959064" cy="923330"/>
          </a:xfrm>
          <a:prstGeom prst="rect">
            <a:avLst/>
          </a:prstGeom>
          <a:noFill/>
        </p:spPr>
        <p:txBody>
          <a:bodyPr wrap="square" rtlCol="0">
            <a:spAutoFit/>
          </a:bodyPr>
          <a:lstStyle/>
          <a:p>
            <a:r>
              <a:rPr lang="en-GB" dirty="0"/>
              <a:t>Text/CSV/Excel/…</a:t>
            </a:r>
          </a:p>
        </p:txBody>
      </p:sp>
      <p:sp>
        <p:nvSpPr>
          <p:cNvPr id="6" name="Rectangle 5">
            <a:extLst>
              <a:ext uri="{FF2B5EF4-FFF2-40B4-BE49-F238E27FC236}">
                <a16:creationId xmlns:a16="http://schemas.microsoft.com/office/drawing/2014/main" id="{32466C71-0B2D-B626-5515-DF809658C3EB}"/>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4</a:t>
            </a:r>
          </a:p>
        </p:txBody>
      </p:sp>
    </p:spTree>
    <p:extLst>
      <p:ext uri="{BB962C8B-B14F-4D97-AF65-F5344CB8AC3E}">
        <p14:creationId xmlns:p14="http://schemas.microsoft.com/office/powerpoint/2010/main" val="21007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ounded Rectangle 114"/>
          <p:cNvSpPr/>
          <p:nvPr/>
        </p:nvSpPr>
        <p:spPr>
          <a:xfrm>
            <a:off x="200160" y="1367743"/>
            <a:ext cx="2713841" cy="5066847"/>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Wave 5"/>
          <p:cNvSpPr/>
          <p:nvPr/>
        </p:nvSpPr>
        <p:spPr>
          <a:xfrm>
            <a:off x="394642" y="4261775"/>
            <a:ext cx="1174002" cy="780119"/>
          </a:xfrm>
          <a:prstGeom prst="wave">
            <a:avLst>
              <a:gd name="adj1" fmla="val 4202"/>
              <a:gd name="adj2" fmla="val 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Comment Vectorisation</a:t>
            </a:r>
          </a:p>
        </p:txBody>
      </p:sp>
      <p:cxnSp>
        <p:nvCxnSpPr>
          <p:cNvPr id="14" name="Straight Arrow Connector 13"/>
          <p:cNvCxnSpPr>
            <a:cxnSpLocks/>
            <a:stCxn id="22" idx="2"/>
            <a:endCxn id="26" idx="0"/>
          </p:cNvCxnSpPr>
          <p:nvPr/>
        </p:nvCxnSpPr>
        <p:spPr>
          <a:xfrm>
            <a:off x="1525710" y="1870540"/>
            <a:ext cx="0" cy="2415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cxnSpLocks/>
            <a:stCxn id="26" idx="2"/>
            <a:endCxn id="33" idx="0"/>
          </p:cNvCxnSpPr>
          <p:nvPr/>
        </p:nvCxnSpPr>
        <p:spPr>
          <a:xfrm>
            <a:off x="1525710" y="2487014"/>
            <a:ext cx="0" cy="239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Wave 27"/>
          <p:cNvSpPr/>
          <p:nvPr/>
        </p:nvSpPr>
        <p:spPr>
          <a:xfrm>
            <a:off x="1656268" y="5418979"/>
            <a:ext cx="1092908" cy="635335"/>
          </a:xfrm>
          <a:prstGeom prst="wave">
            <a:avLst>
              <a:gd name="adj1" fmla="val 6244"/>
              <a:gd name="adj2" fmla="val 0"/>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Topic </a:t>
            </a:r>
          </a:p>
          <a:p>
            <a:pPr algn="ctr"/>
            <a:r>
              <a:rPr lang="en-GB" sz="1400" dirty="0"/>
              <a:t>Modelling</a:t>
            </a:r>
          </a:p>
        </p:txBody>
      </p:sp>
      <p:sp>
        <p:nvSpPr>
          <p:cNvPr id="36" name="Title 1"/>
          <p:cNvSpPr txBox="1">
            <a:spLocks/>
          </p:cNvSpPr>
          <p:nvPr/>
        </p:nvSpPr>
        <p:spPr>
          <a:xfrm>
            <a:off x="286812" y="383363"/>
            <a:ext cx="10368439"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Topic Modelling and Words Networks</a:t>
            </a:r>
          </a:p>
        </p:txBody>
      </p:sp>
      <p:cxnSp>
        <p:nvCxnSpPr>
          <p:cNvPr id="37" name="Straight Connector 36"/>
          <p:cNvCxnSpPr/>
          <p:nvPr/>
        </p:nvCxnSpPr>
        <p:spPr>
          <a:xfrm>
            <a:off x="451132" y="1023036"/>
            <a:ext cx="800660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11149027" y="5528756"/>
            <a:ext cx="229177" cy="1"/>
          </a:xfrm>
          <a:prstGeom prst="line">
            <a:avLst/>
          </a:prstGeom>
          <a:ln w="9525" cap="flat" cmpd="sng" algn="ctr">
            <a:solidFill>
              <a:srgbClr val="FFFF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8" name="Wave 107"/>
          <p:cNvSpPr/>
          <p:nvPr/>
        </p:nvSpPr>
        <p:spPr>
          <a:xfrm>
            <a:off x="355263" y="5440759"/>
            <a:ext cx="1102632" cy="615728"/>
          </a:xfrm>
          <a:prstGeom prst="wave">
            <a:avLst>
              <a:gd name="adj1" fmla="val 8039"/>
              <a:gd name="adj2" fmla="val 0"/>
            </a:avLst>
          </a:prstGeom>
          <a:solidFill>
            <a:schemeClr val="accent5"/>
          </a:solidFill>
          <a:ln>
            <a:solidFill>
              <a:schemeClr val="accent5">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Document Network</a:t>
            </a:r>
          </a:p>
        </p:txBody>
      </p:sp>
      <p:sp>
        <p:nvSpPr>
          <p:cNvPr id="34" name="TextBox 33"/>
          <p:cNvSpPr txBox="1"/>
          <p:nvPr/>
        </p:nvSpPr>
        <p:spPr>
          <a:xfrm>
            <a:off x="3077591" y="1476839"/>
            <a:ext cx="4817353" cy="938719"/>
          </a:xfrm>
          <a:prstGeom prst="rect">
            <a:avLst/>
          </a:prstGeom>
          <a:noFill/>
          <a:ln>
            <a:solidFill>
              <a:schemeClr val="accent1"/>
            </a:solidFill>
          </a:ln>
        </p:spPr>
        <p:txBody>
          <a:bodyPr wrap="square" rtlCol="0">
            <a:spAutoFit/>
          </a:bodyPr>
          <a:lstStyle/>
          <a:p>
            <a:r>
              <a:rPr lang="en-GB" sz="1300" b="1" dirty="0"/>
              <a:t>Patient survey examples:</a:t>
            </a:r>
          </a:p>
          <a:p>
            <a:pPr marL="228600" indent="-228600">
              <a:buAutoNum type="alphaUcParenR"/>
            </a:pPr>
            <a:r>
              <a:rPr lang="en-GB" sz="1400" dirty="0"/>
              <a:t>At present my cancer is being monitored by psa blood tests.</a:t>
            </a:r>
          </a:p>
          <a:p>
            <a:pPr marL="228600" indent="-228600">
              <a:buAutoNum type="alphaUcParenR"/>
            </a:pPr>
            <a:r>
              <a:rPr lang="en-GB" sz="1400" dirty="0"/>
              <a:t>My care and treatment were excellent.</a:t>
            </a:r>
          </a:p>
          <a:p>
            <a:pPr marL="228600" indent="-228600">
              <a:buFontTx/>
              <a:buAutoNum type="alphaUcParenR"/>
            </a:pPr>
            <a:r>
              <a:rPr lang="en-GB" sz="1400" dirty="0"/>
              <a:t>Breast cancer staff have been wonderful.</a:t>
            </a:r>
          </a:p>
        </p:txBody>
      </p:sp>
      <p:sp>
        <p:nvSpPr>
          <p:cNvPr id="38" name="TextBox 37"/>
          <p:cNvSpPr txBox="1"/>
          <p:nvPr/>
        </p:nvSpPr>
        <p:spPr>
          <a:xfrm>
            <a:off x="3427489" y="3077651"/>
            <a:ext cx="4117555" cy="938719"/>
          </a:xfrm>
          <a:prstGeom prst="rect">
            <a:avLst/>
          </a:prstGeom>
          <a:noFill/>
          <a:ln>
            <a:solidFill>
              <a:schemeClr val="accent1"/>
            </a:solidFill>
          </a:ln>
        </p:spPr>
        <p:txBody>
          <a:bodyPr wrap="square" rtlCol="0">
            <a:spAutoFit/>
          </a:bodyPr>
          <a:lstStyle/>
          <a:p>
            <a:r>
              <a:rPr lang="en-GB" sz="1300" b="1" dirty="0"/>
              <a:t>Cleaning ,Tokenisation and Stemming/Lemmatisation :</a:t>
            </a:r>
          </a:p>
          <a:p>
            <a:pPr marL="228600" indent="-228600">
              <a:buAutoNum type="alphaUcParenR"/>
            </a:pPr>
            <a:r>
              <a:rPr lang="en-GB" sz="1400" dirty="0"/>
              <a:t>present, cancer, monitor, psa, blood, test</a:t>
            </a:r>
          </a:p>
          <a:p>
            <a:pPr marL="228600" indent="-228600">
              <a:buAutoNum type="alphaUcParenR"/>
            </a:pPr>
            <a:r>
              <a:rPr lang="en-GB" sz="1400" dirty="0"/>
              <a:t>care, treatment, excellent</a:t>
            </a:r>
          </a:p>
          <a:p>
            <a:pPr marL="228600" indent="-228600">
              <a:buFontTx/>
              <a:buAutoNum type="alphaUcParenR"/>
            </a:pPr>
            <a:r>
              <a:rPr lang="en-GB" sz="1400" dirty="0"/>
              <a:t>breast, cancer, staff, wonderful</a:t>
            </a:r>
          </a:p>
        </p:txBody>
      </p:sp>
      <p:cxnSp>
        <p:nvCxnSpPr>
          <p:cNvPr id="9" name="Elbow Connector 8"/>
          <p:cNvCxnSpPr/>
          <p:nvPr/>
        </p:nvCxnSpPr>
        <p:spPr>
          <a:xfrm rot="5400000">
            <a:off x="834735" y="3799590"/>
            <a:ext cx="566339" cy="40425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92189753"/>
              </p:ext>
            </p:extLst>
          </p:nvPr>
        </p:nvGraphicFramePr>
        <p:xfrm>
          <a:off x="8492594" y="1611530"/>
          <a:ext cx="2332143" cy="3870960"/>
        </p:xfrm>
        <a:graphic>
          <a:graphicData uri="http://schemas.openxmlformats.org/drawingml/2006/table">
            <a:tbl>
              <a:tblPr firstRow="1" bandRow="1">
                <a:tableStyleId>{5C22544A-7EE6-4342-B048-85BDC9FD1C3A}</a:tableStyleId>
              </a:tblPr>
              <a:tblGrid>
                <a:gridCol w="1407794">
                  <a:extLst>
                    <a:ext uri="{9D8B030D-6E8A-4147-A177-3AD203B41FA5}">
                      <a16:colId xmlns:a16="http://schemas.microsoft.com/office/drawing/2014/main" val="1487372827"/>
                    </a:ext>
                  </a:extLst>
                </a:gridCol>
                <a:gridCol w="924349">
                  <a:extLst>
                    <a:ext uri="{9D8B030D-6E8A-4147-A177-3AD203B41FA5}">
                      <a16:colId xmlns:a16="http://schemas.microsoft.com/office/drawing/2014/main" val="1095422214"/>
                    </a:ext>
                  </a:extLst>
                </a:gridCol>
              </a:tblGrid>
              <a:tr h="189592">
                <a:tc gridSpan="2">
                  <a:txBody>
                    <a:bodyPr/>
                    <a:lstStyle/>
                    <a:p>
                      <a:r>
                        <a:rPr lang="en-GB" sz="1400" dirty="0"/>
                        <a:t>Survey</a:t>
                      </a:r>
                      <a:r>
                        <a:rPr lang="en-GB" sz="1400" baseline="0" dirty="0"/>
                        <a:t> Vocabulary</a:t>
                      </a:r>
                      <a:endParaRPr lang="en-GB" sz="1400" dirty="0"/>
                    </a:p>
                  </a:txBody>
                  <a:tcPr/>
                </a:tc>
                <a:tc hMerge="1">
                  <a:txBody>
                    <a:bodyPr/>
                    <a:lstStyle/>
                    <a:p>
                      <a:endParaRPr lang="en-GB" dirty="0"/>
                    </a:p>
                  </a:txBody>
                  <a:tcPr/>
                </a:tc>
                <a:extLst>
                  <a:ext uri="{0D108BD9-81ED-4DB2-BD59-A6C34878D82A}">
                    <a16:rowId xmlns:a16="http://schemas.microsoft.com/office/drawing/2014/main" val="1263862792"/>
                  </a:ext>
                </a:extLst>
              </a:tr>
              <a:tr h="172969">
                <a:tc>
                  <a:txBody>
                    <a:bodyPr/>
                    <a:lstStyle/>
                    <a:p>
                      <a:r>
                        <a:rPr lang="en-GB" sz="1200" b="1" dirty="0"/>
                        <a:t>Word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200" b="1" dirty="0"/>
                        <a:t>Frequency</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0639018"/>
                  </a:ext>
                </a:extLst>
              </a:tr>
              <a:tr h="172969">
                <a:tc>
                  <a:txBody>
                    <a:bodyPr/>
                    <a:lstStyle/>
                    <a:p>
                      <a:r>
                        <a:rPr lang="en-GB" sz="1200" dirty="0"/>
                        <a:t>present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35766826"/>
                  </a:ext>
                </a:extLst>
              </a:tr>
              <a:tr h="172969">
                <a:tc>
                  <a:txBody>
                    <a:bodyPr/>
                    <a:lstStyle/>
                    <a:p>
                      <a:r>
                        <a:rPr lang="en-GB" sz="1200" dirty="0"/>
                        <a:t>cancer</a:t>
                      </a:r>
                    </a:p>
                  </a:txBody>
                  <a:tcPr>
                    <a:lnR w="12700" cap="flat" cmpd="sng" algn="ctr">
                      <a:solidFill>
                        <a:schemeClr val="tx1"/>
                      </a:solidFill>
                      <a:prstDash val="solid"/>
                      <a:round/>
                      <a:headEnd type="none" w="med" len="med"/>
                      <a:tailEnd type="none" w="med" len="med"/>
                    </a:lnR>
                  </a:tcPr>
                </a:tc>
                <a:tc>
                  <a:txBody>
                    <a:bodyPr/>
                    <a:lstStyle/>
                    <a:p>
                      <a:r>
                        <a:rPr lang="en-GB" sz="1200" dirty="0"/>
                        <a:t>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25108919"/>
                  </a:ext>
                </a:extLst>
              </a:tr>
              <a:tr h="172969">
                <a:tc>
                  <a:txBody>
                    <a:bodyPr/>
                    <a:lstStyle/>
                    <a:p>
                      <a:r>
                        <a:rPr lang="en-GB" sz="1200" dirty="0"/>
                        <a:t>monitor</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39716435"/>
                  </a:ext>
                </a:extLst>
              </a:tr>
              <a:tr h="172969">
                <a:tc>
                  <a:txBody>
                    <a:bodyPr/>
                    <a:lstStyle/>
                    <a:p>
                      <a:r>
                        <a:rPr lang="en-GB" sz="1200" dirty="0"/>
                        <a:t>psa</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78046883"/>
                  </a:ext>
                </a:extLst>
              </a:tr>
              <a:tr h="172969">
                <a:tc>
                  <a:txBody>
                    <a:bodyPr/>
                    <a:lstStyle/>
                    <a:p>
                      <a:r>
                        <a:rPr lang="en-GB" sz="1200" dirty="0"/>
                        <a:t>blood</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27251287"/>
                  </a:ext>
                </a:extLst>
              </a:tr>
              <a:tr h="170633">
                <a:tc>
                  <a:txBody>
                    <a:bodyPr/>
                    <a:lstStyle/>
                    <a:p>
                      <a:r>
                        <a:rPr lang="en-GB" sz="1200" dirty="0"/>
                        <a:t>test</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12030281"/>
                  </a:ext>
                </a:extLst>
              </a:tr>
              <a:tr h="170633">
                <a:tc>
                  <a:txBody>
                    <a:bodyPr/>
                    <a:lstStyle/>
                    <a:p>
                      <a:r>
                        <a:rPr lang="en-GB" sz="1200" dirty="0"/>
                        <a:t>breast</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7722447"/>
                  </a:ext>
                </a:extLst>
              </a:tr>
              <a:tr h="170633">
                <a:tc>
                  <a:txBody>
                    <a:bodyPr/>
                    <a:lstStyle/>
                    <a:p>
                      <a:r>
                        <a:rPr lang="en-GB" sz="1200" dirty="0"/>
                        <a:t>staff</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70535578"/>
                  </a:ext>
                </a:extLst>
              </a:tr>
              <a:tr h="137160">
                <a:tc>
                  <a:txBody>
                    <a:bodyPr/>
                    <a:lstStyle/>
                    <a:p>
                      <a:r>
                        <a:rPr lang="en-GB" sz="1200" dirty="0"/>
                        <a:t>wonderful</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65364631"/>
                  </a:ext>
                </a:extLst>
              </a:tr>
              <a:tr h="137160">
                <a:tc>
                  <a:txBody>
                    <a:bodyPr/>
                    <a:lstStyle/>
                    <a:p>
                      <a:r>
                        <a:rPr lang="en-GB" sz="1200" dirty="0"/>
                        <a:t>care</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89940213"/>
                  </a:ext>
                </a:extLst>
              </a:tr>
              <a:tr h="137160">
                <a:tc>
                  <a:txBody>
                    <a:bodyPr/>
                    <a:lstStyle/>
                    <a:p>
                      <a:r>
                        <a:rPr lang="en-GB" sz="1200" dirty="0"/>
                        <a:t>treatment</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7158291"/>
                  </a:ext>
                </a:extLst>
              </a:tr>
              <a:tr h="137160">
                <a:tc>
                  <a:txBody>
                    <a:bodyPr/>
                    <a:lstStyle/>
                    <a:p>
                      <a:r>
                        <a:rPr lang="en-GB" sz="1200" dirty="0"/>
                        <a:t>excellent</a:t>
                      </a:r>
                    </a:p>
                  </a:txBody>
                  <a:tcPr>
                    <a:lnR w="12700" cap="flat" cmpd="sng" algn="ctr">
                      <a:solidFill>
                        <a:schemeClr val="tx1"/>
                      </a:solidFill>
                      <a:prstDash val="solid"/>
                      <a:round/>
                      <a:headEnd type="none" w="med" len="med"/>
                      <a:tailEnd type="none" w="med" len="med"/>
                    </a:lnR>
                  </a:tcPr>
                </a:tc>
                <a:tc>
                  <a:txBody>
                    <a:bodyPr/>
                    <a:lstStyle/>
                    <a:p>
                      <a:r>
                        <a:rPr lang="en-GB" sz="12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40579745"/>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718989226"/>
              </p:ext>
            </p:extLst>
          </p:nvPr>
        </p:nvGraphicFramePr>
        <p:xfrm>
          <a:off x="3489502" y="4336880"/>
          <a:ext cx="2977344" cy="705013"/>
        </p:xfrm>
        <a:graphic>
          <a:graphicData uri="http://schemas.openxmlformats.org/drawingml/2006/table">
            <a:tbl>
              <a:tblPr firstRow="1" bandRow="1">
                <a:tableStyleId>{5C22544A-7EE6-4342-B048-85BDC9FD1C3A}</a:tableStyleId>
              </a:tblPr>
              <a:tblGrid>
                <a:gridCol w="992448">
                  <a:extLst>
                    <a:ext uri="{9D8B030D-6E8A-4147-A177-3AD203B41FA5}">
                      <a16:colId xmlns:a16="http://schemas.microsoft.com/office/drawing/2014/main" val="346314018"/>
                    </a:ext>
                  </a:extLst>
                </a:gridCol>
                <a:gridCol w="992448">
                  <a:extLst>
                    <a:ext uri="{9D8B030D-6E8A-4147-A177-3AD203B41FA5}">
                      <a16:colId xmlns:a16="http://schemas.microsoft.com/office/drawing/2014/main" val="331330950"/>
                    </a:ext>
                  </a:extLst>
                </a:gridCol>
                <a:gridCol w="992448">
                  <a:extLst>
                    <a:ext uri="{9D8B030D-6E8A-4147-A177-3AD203B41FA5}">
                      <a16:colId xmlns:a16="http://schemas.microsoft.com/office/drawing/2014/main" val="3136376673"/>
                    </a:ext>
                  </a:extLst>
                </a:gridCol>
              </a:tblGrid>
              <a:tr h="309121">
                <a:tc gridSpan="3">
                  <a:txBody>
                    <a:bodyPr/>
                    <a:lstStyle/>
                    <a:p>
                      <a:pPr algn="ctr"/>
                      <a:r>
                        <a:rPr lang="en-GB" sz="1300" dirty="0"/>
                        <a:t>Vectorisation of Comment C)</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014853287"/>
                  </a:ext>
                </a:extLst>
              </a:tr>
              <a:tr h="395892">
                <a:tc>
                  <a:txBody>
                    <a:bodyPr/>
                    <a:lstStyle/>
                    <a:p>
                      <a:pPr algn="ctr"/>
                      <a:r>
                        <a:rPr lang="en-GB" sz="1400" dirty="0"/>
                        <a:t>breast</a:t>
                      </a:r>
                    </a:p>
                  </a:txBody>
                  <a:tcPr/>
                </a:tc>
                <a:tc>
                  <a:txBody>
                    <a:bodyPr/>
                    <a:lstStyle/>
                    <a:p>
                      <a:pPr algn="ctr"/>
                      <a:r>
                        <a:rPr lang="en-GB" sz="1400" dirty="0"/>
                        <a:t>cancer</a:t>
                      </a:r>
                    </a:p>
                  </a:txBody>
                  <a:tcPr/>
                </a:tc>
                <a:tc>
                  <a:txBody>
                    <a:bodyPr/>
                    <a:lstStyle/>
                    <a:p>
                      <a:pPr algn="ctr"/>
                      <a:r>
                        <a:rPr lang="en-GB" sz="1400" dirty="0"/>
                        <a:t>staff</a:t>
                      </a:r>
                    </a:p>
                  </a:txBody>
                  <a:tcPr/>
                </a:tc>
                <a:extLst>
                  <a:ext uri="{0D108BD9-81ED-4DB2-BD59-A6C34878D82A}">
                    <a16:rowId xmlns:a16="http://schemas.microsoft.com/office/drawing/2014/main" val="1401496552"/>
                  </a:ext>
                </a:extLst>
              </a:tr>
            </a:tbl>
          </a:graphicData>
        </a:graphic>
      </p:graphicFrame>
      <p:cxnSp>
        <p:nvCxnSpPr>
          <p:cNvPr id="53" name="Elbow Connector 52"/>
          <p:cNvCxnSpPr>
            <a:stCxn id="38" idx="3"/>
            <a:endCxn id="16" idx="1"/>
          </p:cNvCxnSpPr>
          <p:nvPr/>
        </p:nvCxnSpPr>
        <p:spPr>
          <a:xfrm flipV="1">
            <a:off x="7545044" y="3547010"/>
            <a:ext cx="947550"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Wave 74"/>
          <p:cNvSpPr/>
          <p:nvPr/>
        </p:nvSpPr>
        <p:spPr>
          <a:xfrm>
            <a:off x="1682428" y="4258168"/>
            <a:ext cx="1102931" cy="957819"/>
          </a:xfrm>
          <a:prstGeom prst="wave">
            <a:avLst>
              <a:gd name="adj1" fmla="val 3928"/>
              <a:gd name="adj2" fmla="val 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Word </a:t>
            </a:r>
          </a:p>
          <a:p>
            <a:pPr algn="ctr"/>
            <a:r>
              <a:rPr lang="en-GB" sz="1200" dirty="0"/>
              <a:t>Frequency</a:t>
            </a:r>
          </a:p>
          <a:p>
            <a:pPr algn="ctr"/>
            <a:r>
              <a:rPr lang="en-GB" sz="1200" dirty="0"/>
              <a:t>(Document</a:t>
            </a:r>
          </a:p>
          <a:p>
            <a:pPr algn="ctr"/>
            <a:r>
              <a:rPr lang="en-GB" sz="1200" dirty="0"/>
              <a:t>Vocabulary)</a:t>
            </a:r>
          </a:p>
        </p:txBody>
      </p:sp>
      <p:cxnSp>
        <p:nvCxnSpPr>
          <p:cNvPr id="79" name="Elbow Connector 78"/>
          <p:cNvCxnSpPr>
            <a:cxnSpLocks/>
          </p:cNvCxnSpPr>
          <p:nvPr/>
        </p:nvCxnSpPr>
        <p:spPr>
          <a:xfrm rot="16200000" flipH="1">
            <a:off x="1692983" y="3822893"/>
            <a:ext cx="585282" cy="37659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38" idx="2"/>
            <a:endCxn id="21" idx="0"/>
          </p:cNvCxnSpPr>
          <p:nvPr/>
        </p:nvCxnSpPr>
        <p:spPr>
          <a:xfrm rot="5400000">
            <a:off x="5071966" y="3922579"/>
            <a:ext cx="320510" cy="50809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cxnSpLocks/>
            <a:endCxn id="108" idx="0"/>
          </p:cNvCxnSpPr>
          <p:nvPr/>
        </p:nvCxnSpPr>
        <p:spPr>
          <a:xfrm flipH="1">
            <a:off x="906579" y="5016298"/>
            <a:ext cx="14690" cy="47395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86" name="Straight Arrow Connector 85"/>
          <p:cNvCxnSpPr/>
          <p:nvPr/>
        </p:nvCxnSpPr>
        <p:spPr>
          <a:xfrm>
            <a:off x="2182241" y="5220392"/>
            <a:ext cx="0" cy="22036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2" name="Oval 61"/>
          <p:cNvSpPr/>
          <p:nvPr/>
        </p:nvSpPr>
        <p:spPr>
          <a:xfrm>
            <a:off x="4671847" y="4626905"/>
            <a:ext cx="612653" cy="329041"/>
          </a:xfrm>
          <a:prstGeom prst="ellipse">
            <a:avLst/>
          </a:prstGeom>
          <a:no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8" name="Elbow Connector 87"/>
          <p:cNvCxnSpPr>
            <a:cxnSpLocks/>
            <a:stCxn id="34" idx="2"/>
            <a:endCxn id="38" idx="0"/>
          </p:cNvCxnSpPr>
          <p:nvPr/>
        </p:nvCxnSpPr>
        <p:spPr>
          <a:xfrm rot="5400000">
            <a:off x="5155222" y="2746604"/>
            <a:ext cx="662093"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320633" y="5555144"/>
            <a:ext cx="3103535" cy="738664"/>
          </a:xfrm>
          <a:prstGeom prst="rect">
            <a:avLst/>
          </a:prstGeom>
          <a:noFill/>
          <a:ln>
            <a:solidFill>
              <a:schemeClr val="accent1"/>
            </a:solidFill>
          </a:ln>
        </p:spPr>
        <p:txBody>
          <a:bodyPr wrap="square" rtlCol="0">
            <a:spAutoFit/>
          </a:bodyPr>
          <a:lstStyle/>
          <a:p>
            <a:pPr marL="285750" indent="-285750">
              <a:buFontTx/>
              <a:buChar char="-"/>
            </a:pPr>
            <a:r>
              <a:rPr lang="en-GB" sz="1400" dirty="0"/>
              <a:t>1 word neighbourhood</a:t>
            </a:r>
          </a:p>
          <a:p>
            <a:pPr marL="285750" indent="-285750">
              <a:buFontTx/>
              <a:buChar char="-"/>
            </a:pPr>
            <a:r>
              <a:rPr lang="en-GB" sz="1400" dirty="0"/>
              <a:t>How often those pair of words come together in the survey </a:t>
            </a:r>
          </a:p>
        </p:txBody>
      </p:sp>
      <p:cxnSp>
        <p:nvCxnSpPr>
          <p:cNvPr id="90" name="Straight Arrow Connector 89"/>
          <p:cNvCxnSpPr/>
          <p:nvPr/>
        </p:nvCxnSpPr>
        <p:spPr>
          <a:xfrm>
            <a:off x="5300283" y="4791425"/>
            <a:ext cx="495303" cy="0"/>
          </a:xfrm>
          <a:prstGeom prst="straightConnector1">
            <a:avLst/>
          </a:prstGeom>
          <a:ln>
            <a:solidFill>
              <a:schemeClr val="accent2"/>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294512" y="4791425"/>
            <a:ext cx="393118" cy="0"/>
          </a:xfrm>
          <a:prstGeom prst="straightConnector1">
            <a:avLst/>
          </a:prstGeom>
          <a:ln>
            <a:solidFill>
              <a:schemeClr val="accent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3245637" y="6321212"/>
            <a:ext cx="2624296" cy="523220"/>
          </a:xfrm>
          <a:prstGeom prst="rect">
            <a:avLst/>
          </a:prstGeom>
          <a:noFill/>
        </p:spPr>
        <p:txBody>
          <a:bodyPr wrap="square" rtlCol="0">
            <a:spAutoFit/>
          </a:bodyPr>
          <a:lstStyle/>
          <a:p>
            <a:r>
              <a:rPr lang="en-GB" sz="1400" u="sng" dirty="0"/>
              <a:t>Leads to:</a:t>
            </a:r>
          </a:p>
          <a:p>
            <a:r>
              <a:rPr lang="en-GB" sz="1400" b="1" dirty="0"/>
              <a:t>            Survey network of words</a:t>
            </a:r>
          </a:p>
        </p:txBody>
      </p:sp>
      <p:sp>
        <p:nvSpPr>
          <p:cNvPr id="116" name="TextBox 115"/>
          <p:cNvSpPr txBox="1"/>
          <p:nvPr/>
        </p:nvSpPr>
        <p:spPr>
          <a:xfrm>
            <a:off x="7061024" y="5555144"/>
            <a:ext cx="3749975" cy="738664"/>
          </a:xfrm>
          <a:prstGeom prst="rect">
            <a:avLst/>
          </a:prstGeom>
          <a:solidFill>
            <a:srgbClr val="FFFFFF"/>
          </a:solidFill>
          <a:ln>
            <a:solidFill>
              <a:schemeClr val="accent1"/>
            </a:solidFill>
          </a:ln>
        </p:spPr>
        <p:txBody>
          <a:bodyPr wrap="square" rtlCol="0">
            <a:spAutoFit/>
          </a:bodyPr>
          <a:lstStyle/>
          <a:p>
            <a:pPr marL="285750" indent="-285750">
              <a:buFontTx/>
              <a:buChar char="-"/>
            </a:pPr>
            <a:r>
              <a:rPr lang="en-GB" sz="1400" dirty="0"/>
              <a:t>Group of meaningful words often mentioned together creating different </a:t>
            </a:r>
            <a:r>
              <a:rPr lang="en-GB" sz="1400" b="1" dirty="0"/>
              <a:t>topics</a:t>
            </a:r>
            <a:r>
              <a:rPr lang="en-GB" sz="1400" dirty="0"/>
              <a:t>.</a:t>
            </a:r>
          </a:p>
          <a:p>
            <a:pPr marL="285750" indent="-285750">
              <a:buFontTx/>
              <a:buChar char="-"/>
            </a:pPr>
            <a:r>
              <a:rPr lang="en-GB" sz="1400" dirty="0"/>
              <a:t>Words without value are not considered</a:t>
            </a:r>
          </a:p>
        </p:txBody>
      </p:sp>
      <p:sp>
        <p:nvSpPr>
          <p:cNvPr id="117" name="TextBox 116"/>
          <p:cNvSpPr txBox="1"/>
          <p:nvPr/>
        </p:nvSpPr>
        <p:spPr>
          <a:xfrm>
            <a:off x="7061024" y="6318139"/>
            <a:ext cx="1931972" cy="523220"/>
          </a:xfrm>
          <a:prstGeom prst="rect">
            <a:avLst/>
          </a:prstGeom>
          <a:solidFill>
            <a:srgbClr val="FFFFFF">
              <a:alpha val="50196"/>
            </a:srgbClr>
          </a:solidFill>
        </p:spPr>
        <p:txBody>
          <a:bodyPr wrap="square" rtlCol="0">
            <a:spAutoFit/>
          </a:bodyPr>
          <a:lstStyle/>
          <a:p>
            <a:r>
              <a:rPr lang="en-GB" sz="1400" u="sng" dirty="0"/>
              <a:t>Leads to:</a:t>
            </a:r>
          </a:p>
          <a:p>
            <a:r>
              <a:rPr lang="en-GB" sz="1400" b="1" dirty="0"/>
              <a:t>            Topic Modelling</a:t>
            </a:r>
          </a:p>
        </p:txBody>
      </p:sp>
      <p:cxnSp>
        <p:nvCxnSpPr>
          <p:cNvPr id="40" name="Straight Arrow Connector 39"/>
          <p:cNvCxnSpPr>
            <a:cxnSpLocks/>
            <a:stCxn id="33" idx="2"/>
            <a:endCxn id="35" idx="0"/>
          </p:cNvCxnSpPr>
          <p:nvPr/>
        </p:nvCxnSpPr>
        <p:spPr>
          <a:xfrm flipH="1">
            <a:off x="1525709" y="3119051"/>
            <a:ext cx="1" cy="1928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8" idx="3"/>
          </p:cNvCxnSpPr>
          <p:nvPr/>
        </p:nvCxnSpPr>
        <p:spPr>
          <a:xfrm>
            <a:off x="1457895" y="5748623"/>
            <a:ext cx="198373" cy="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
        <p:nvSpPr>
          <p:cNvPr id="22" name="Rectangle: Rounded Corners 21">
            <a:extLst>
              <a:ext uri="{FF2B5EF4-FFF2-40B4-BE49-F238E27FC236}">
                <a16:creationId xmlns:a16="http://schemas.microsoft.com/office/drawing/2014/main" id="{97175742-6611-282E-3E20-E10C48A77C0D}"/>
              </a:ext>
            </a:extLst>
          </p:cNvPr>
          <p:cNvSpPr/>
          <p:nvPr/>
        </p:nvSpPr>
        <p:spPr>
          <a:xfrm>
            <a:off x="724567" y="1518749"/>
            <a:ext cx="1602286" cy="3517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All Comments</a:t>
            </a:r>
          </a:p>
        </p:txBody>
      </p:sp>
      <p:sp>
        <p:nvSpPr>
          <p:cNvPr id="26" name="Rectangle: Rounded Corners 25">
            <a:extLst>
              <a:ext uri="{FF2B5EF4-FFF2-40B4-BE49-F238E27FC236}">
                <a16:creationId xmlns:a16="http://schemas.microsoft.com/office/drawing/2014/main" id="{D081C05E-F57F-F1FF-3196-7119396D7178}"/>
              </a:ext>
            </a:extLst>
          </p:cNvPr>
          <p:cNvSpPr/>
          <p:nvPr/>
        </p:nvSpPr>
        <p:spPr>
          <a:xfrm>
            <a:off x="931894" y="2112072"/>
            <a:ext cx="1187632" cy="374942"/>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Cleaning</a:t>
            </a:r>
          </a:p>
        </p:txBody>
      </p:sp>
      <p:sp>
        <p:nvSpPr>
          <p:cNvPr id="33" name="Rectangle: Rounded Corners 32">
            <a:extLst>
              <a:ext uri="{FF2B5EF4-FFF2-40B4-BE49-F238E27FC236}">
                <a16:creationId xmlns:a16="http://schemas.microsoft.com/office/drawing/2014/main" id="{F600FE12-99AC-5C8C-CCA6-EC2AE82B8376}"/>
              </a:ext>
            </a:extLst>
          </p:cNvPr>
          <p:cNvSpPr/>
          <p:nvPr/>
        </p:nvSpPr>
        <p:spPr>
          <a:xfrm>
            <a:off x="818087" y="2726620"/>
            <a:ext cx="1415245" cy="392431"/>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Tokenisation</a:t>
            </a:r>
          </a:p>
        </p:txBody>
      </p:sp>
      <p:sp>
        <p:nvSpPr>
          <p:cNvPr id="35" name="Rectangle: Rounded Corners 34">
            <a:extLst>
              <a:ext uri="{FF2B5EF4-FFF2-40B4-BE49-F238E27FC236}">
                <a16:creationId xmlns:a16="http://schemas.microsoft.com/office/drawing/2014/main" id="{C81BB478-C02E-9F5D-9D6E-AEFD03A4EB76}"/>
              </a:ext>
            </a:extLst>
          </p:cNvPr>
          <p:cNvSpPr/>
          <p:nvPr/>
        </p:nvSpPr>
        <p:spPr>
          <a:xfrm>
            <a:off x="335225" y="3311857"/>
            <a:ext cx="2380968" cy="420759"/>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t>Stemming/Lemmatisation</a:t>
            </a:r>
          </a:p>
        </p:txBody>
      </p:sp>
      <p:sp>
        <p:nvSpPr>
          <p:cNvPr id="57" name="Rectangle 56">
            <a:extLst>
              <a:ext uri="{FF2B5EF4-FFF2-40B4-BE49-F238E27FC236}">
                <a16:creationId xmlns:a16="http://schemas.microsoft.com/office/drawing/2014/main" id="{9F26CF7B-B973-7306-8848-908634EB077D}"/>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5</a:t>
            </a:r>
          </a:p>
        </p:txBody>
      </p:sp>
    </p:spTree>
    <p:extLst>
      <p:ext uri="{BB962C8B-B14F-4D97-AF65-F5344CB8AC3E}">
        <p14:creationId xmlns:p14="http://schemas.microsoft.com/office/powerpoint/2010/main" val="93617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53562" y="317706"/>
            <a:ext cx="10368439" cy="535590"/>
          </a:xfrm>
        </p:spPr>
        <p:txBody>
          <a:bodyPr/>
          <a:lstStyle/>
          <a:p>
            <a:r>
              <a:rPr lang="en-GB" dirty="0"/>
              <a:t>Topic Modelling</a:t>
            </a:r>
          </a:p>
        </p:txBody>
      </p:sp>
      <p:cxnSp>
        <p:nvCxnSpPr>
          <p:cNvPr id="10" name="Straight Connector 9"/>
          <p:cNvCxnSpPr/>
          <p:nvPr/>
        </p:nvCxnSpPr>
        <p:spPr>
          <a:xfrm>
            <a:off x="571885" y="955466"/>
            <a:ext cx="8006603"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83713" y="1215801"/>
            <a:ext cx="1887135" cy="492442"/>
          </a:xfrm>
          <a:prstGeom prst="rect">
            <a:avLst/>
          </a:prstGeom>
          <a:noFill/>
          <a:ln>
            <a:noFill/>
          </a:ln>
        </p:spPr>
        <p:txBody>
          <a:bodyPr wrap="square" rtlCol="0">
            <a:spAutoFit/>
          </a:bodyPr>
          <a:lstStyle/>
          <a:p>
            <a:r>
              <a:rPr lang="en-GB" sz="1400" b="1" u="sng" dirty="0"/>
              <a:t>Topics Vocabulary</a:t>
            </a:r>
          </a:p>
          <a:p>
            <a:r>
              <a:rPr lang="en-GB" sz="1100" i="1" dirty="0"/>
              <a:t>(Examples)</a:t>
            </a:r>
          </a:p>
        </p:txBody>
      </p:sp>
      <p:sp>
        <p:nvSpPr>
          <p:cNvPr id="19" name="Rectangle 1">
            <a:extLst>
              <a:ext uri="{FF2B5EF4-FFF2-40B4-BE49-F238E27FC236}">
                <a16:creationId xmlns:a16="http://schemas.microsoft.com/office/drawing/2014/main" id="{BFDB4684-3599-BBAC-E918-E94C54C79C87}"/>
              </a:ext>
            </a:extLst>
          </p:cNvPr>
          <p:cNvSpPr>
            <a:spLocks noChangeArrowheads="1"/>
          </p:cNvSpPr>
          <p:nvPr/>
        </p:nvSpPr>
        <p:spPr bwMode="auto">
          <a:xfrm>
            <a:off x="6727438" y="2045593"/>
            <a:ext cx="419456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mn-lt"/>
              </a:rPr>
              <a:t>Suggested Topics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Cancer Treatment and Care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Support and Oncology Team</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Hospital Services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Cancer Diagnosis and Stages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Nurs</a:t>
            </a:r>
            <a:r>
              <a:rPr lang="en-GB" altLang="en-US" sz="1200" dirty="0">
                <a:latin typeface="+mn-lt"/>
              </a:rPr>
              <a:t>ing</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GP and Diagnoses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Staff and Professionalism</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Surgery and Waiting Times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Patient Communication</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GB" altLang="en-US" sz="1200" i="0" u="none" strike="noStrike" cap="none" normalizeH="0" baseline="0" dirty="0">
                <a:ln>
                  <a:noFill/>
                </a:ln>
                <a:solidFill>
                  <a:schemeClr val="tx1"/>
                </a:solidFill>
                <a:effectLst/>
                <a:latin typeface="+mn-lt"/>
              </a:rPr>
              <a:t>NHS Units</a:t>
            </a:r>
            <a:endParaRPr kumimoji="0" lang="en-US" altLang="en-US" sz="1200" i="0" u="none" strike="noStrike" cap="none" normalizeH="0" baseline="0" dirty="0">
              <a:ln>
                <a:noFill/>
              </a:ln>
              <a:solidFill>
                <a:schemeClr val="tx1"/>
              </a:solidFill>
              <a:effectLst/>
              <a:latin typeface="+mn-lt"/>
            </a:endParaRPr>
          </a:p>
        </p:txBody>
      </p:sp>
      <p:sp>
        <p:nvSpPr>
          <p:cNvPr id="26" name="Rectangle 25">
            <a:extLst>
              <a:ext uri="{FF2B5EF4-FFF2-40B4-BE49-F238E27FC236}">
                <a16:creationId xmlns:a16="http://schemas.microsoft.com/office/drawing/2014/main" id="{432C6E1F-7442-5EA0-91D7-B1AB3967D20D}"/>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6</a:t>
            </a:r>
          </a:p>
        </p:txBody>
      </p:sp>
      <p:pic>
        <p:nvPicPr>
          <p:cNvPr id="3" name="Picture 2">
            <a:extLst>
              <a:ext uri="{FF2B5EF4-FFF2-40B4-BE49-F238E27FC236}">
                <a16:creationId xmlns:a16="http://schemas.microsoft.com/office/drawing/2014/main" id="{FC56160F-829F-3B7D-E7C9-60EDDCC578A1}"/>
              </a:ext>
            </a:extLst>
          </p:cNvPr>
          <p:cNvPicPr>
            <a:picLocks noChangeAspect="1"/>
          </p:cNvPicPr>
          <p:nvPr/>
        </p:nvPicPr>
        <p:blipFill>
          <a:blip r:embed="rId3"/>
          <a:stretch>
            <a:fillRect/>
          </a:stretch>
        </p:blipFill>
        <p:spPr>
          <a:xfrm>
            <a:off x="709931" y="1708243"/>
            <a:ext cx="5497827" cy="4518843"/>
          </a:xfrm>
          <a:prstGeom prst="rect">
            <a:avLst/>
          </a:prstGeom>
        </p:spPr>
      </p:pic>
    </p:spTree>
    <p:extLst>
      <p:ext uri="{BB962C8B-B14F-4D97-AF65-F5344CB8AC3E}">
        <p14:creationId xmlns:p14="http://schemas.microsoft.com/office/powerpoint/2010/main" val="119121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588230" y="5973004"/>
            <a:ext cx="1463349" cy="276999"/>
          </a:xfrm>
          <a:prstGeom prst="rect">
            <a:avLst/>
          </a:prstGeom>
          <a:noFill/>
        </p:spPr>
        <p:txBody>
          <a:bodyPr wrap="none" rtlCol="0">
            <a:spAutoFit/>
          </a:bodyPr>
          <a:lstStyle/>
          <a:p>
            <a:r>
              <a:rPr lang="en-GB" sz="1200" b="1" dirty="0"/>
              <a:t>Comments Network</a:t>
            </a:r>
          </a:p>
        </p:txBody>
      </p:sp>
      <p:sp>
        <p:nvSpPr>
          <p:cNvPr id="15" name="Title 1"/>
          <p:cNvSpPr txBox="1">
            <a:spLocks/>
          </p:cNvSpPr>
          <p:nvPr/>
        </p:nvSpPr>
        <p:spPr>
          <a:xfrm>
            <a:off x="472642" y="432892"/>
            <a:ext cx="10368439"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Survey Comments Network</a:t>
            </a:r>
          </a:p>
        </p:txBody>
      </p:sp>
      <p:cxnSp>
        <p:nvCxnSpPr>
          <p:cNvPr id="16" name="Straight Connector 15"/>
          <p:cNvCxnSpPr/>
          <p:nvPr/>
        </p:nvCxnSpPr>
        <p:spPr>
          <a:xfrm>
            <a:off x="490965" y="1070652"/>
            <a:ext cx="8006603"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60591" y="3633320"/>
            <a:ext cx="613216" cy="276999"/>
          </a:xfrm>
          <a:prstGeom prst="rect">
            <a:avLst/>
          </a:prstGeom>
          <a:solidFill>
            <a:schemeClr val="accent5">
              <a:lumMod val="40000"/>
              <a:lumOff val="60000"/>
            </a:schemeClr>
          </a:solidFill>
          <a:ln>
            <a:solidFill>
              <a:schemeClr val="accent5">
                <a:lumMod val="60000"/>
                <a:lumOff val="40000"/>
              </a:schemeClr>
            </a:solidFill>
          </a:ln>
        </p:spPr>
        <p:txBody>
          <a:bodyPr wrap="square" rtlCol="0">
            <a:spAutoFit/>
          </a:bodyPr>
          <a:lstStyle/>
          <a:p>
            <a:pPr algn="ctr"/>
            <a:r>
              <a:rPr lang="en-GB" sz="1200" b="1" dirty="0"/>
              <a:t>breast</a:t>
            </a:r>
          </a:p>
        </p:txBody>
      </p:sp>
      <p:sp>
        <p:nvSpPr>
          <p:cNvPr id="24" name="TextBox 23"/>
          <p:cNvSpPr txBox="1"/>
          <p:nvPr/>
        </p:nvSpPr>
        <p:spPr>
          <a:xfrm>
            <a:off x="2651122" y="3629828"/>
            <a:ext cx="613216" cy="276999"/>
          </a:xfrm>
          <a:prstGeom prst="rect">
            <a:avLst/>
          </a:prstGeom>
          <a:solidFill>
            <a:srgbClr val="FF99CC"/>
          </a:solidFill>
          <a:ln>
            <a:solidFill>
              <a:schemeClr val="accent4">
                <a:lumMod val="75000"/>
              </a:schemeClr>
            </a:solidFill>
          </a:ln>
        </p:spPr>
        <p:txBody>
          <a:bodyPr wrap="square" rtlCol="0">
            <a:spAutoFit/>
          </a:bodyPr>
          <a:lstStyle/>
          <a:p>
            <a:pPr algn="ctr"/>
            <a:r>
              <a:rPr lang="en-GB" sz="1200" b="1" dirty="0"/>
              <a:t>nurses</a:t>
            </a:r>
          </a:p>
        </p:txBody>
      </p:sp>
      <p:sp>
        <p:nvSpPr>
          <p:cNvPr id="25" name="TextBox 24"/>
          <p:cNvSpPr txBox="1"/>
          <p:nvPr/>
        </p:nvSpPr>
        <p:spPr>
          <a:xfrm>
            <a:off x="1599188" y="3629829"/>
            <a:ext cx="730947" cy="276999"/>
          </a:xfrm>
          <a:prstGeom prst="rect">
            <a:avLst/>
          </a:prstGeom>
          <a:solidFill>
            <a:schemeClr val="accent5">
              <a:lumMod val="40000"/>
              <a:lumOff val="60000"/>
            </a:schemeClr>
          </a:solidFill>
          <a:ln>
            <a:solidFill>
              <a:schemeClr val="accent5">
                <a:lumMod val="60000"/>
                <a:lumOff val="40000"/>
              </a:schemeClr>
            </a:solidFill>
          </a:ln>
        </p:spPr>
        <p:txBody>
          <a:bodyPr wrap="square" rtlCol="0">
            <a:spAutoFit/>
          </a:bodyPr>
          <a:lstStyle/>
          <a:p>
            <a:pPr algn="ctr"/>
            <a:r>
              <a:rPr lang="en-GB" sz="1200" b="1" dirty="0"/>
              <a:t>cancer</a:t>
            </a:r>
          </a:p>
        </p:txBody>
      </p:sp>
      <p:cxnSp>
        <p:nvCxnSpPr>
          <p:cNvPr id="6" name="Straight Arrow Connector 5"/>
          <p:cNvCxnSpPr>
            <a:cxnSpLocks/>
            <a:stCxn id="23" idx="3"/>
            <a:endCxn id="25" idx="1"/>
          </p:cNvCxnSpPr>
          <p:nvPr/>
        </p:nvCxnSpPr>
        <p:spPr>
          <a:xfrm flipV="1">
            <a:off x="1273807" y="3768329"/>
            <a:ext cx="325381" cy="349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2325740" y="3769024"/>
            <a:ext cx="325382" cy="349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3236556" y="3783991"/>
            <a:ext cx="325382" cy="349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20754" y="3283233"/>
            <a:ext cx="2130968" cy="276999"/>
          </a:xfrm>
          <a:prstGeom prst="rect">
            <a:avLst/>
          </a:prstGeom>
          <a:noFill/>
        </p:spPr>
        <p:txBody>
          <a:bodyPr wrap="none" rtlCol="0">
            <a:spAutoFit/>
          </a:bodyPr>
          <a:lstStyle/>
          <a:p>
            <a:r>
              <a:rPr lang="en-GB" sz="1200" u="sng" dirty="0"/>
              <a:t>Example: Isolated line of words</a:t>
            </a:r>
          </a:p>
        </p:txBody>
      </p:sp>
      <p:sp>
        <p:nvSpPr>
          <p:cNvPr id="8" name="Right Brace 7"/>
          <p:cNvSpPr/>
          <p:nvPr/>
        </p:nvSpPr>
        <p:spPr>
          <a:xfrm rot="5400000">
            <a:off x="1375894" y="3706337"/>
            <a:ext cx="253266" cy="924267"/>
          </a:xfrm>
          <a:prstGeom prst="rightBrace">
            <a:avLst>
              <a:gd name="adj1" fmla="val 8333"/>
              <a:gd name="adj2" fmla="val 4885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2" name="TextBox 31"/>
          <p:cNvSpPr txBox="1"/>
          <p:nvPr/>
        </p:nvSpPr>
        <p:spPr>
          <a:xfrm>
            <a:off x="914717" y="4326801"/>
            <a:ext cx="1781006" cy="646331"/>
          </a:xfrm>
          <a:prstGeom prst="rect">
            <a:avLst/>
          </a:prstGeom>
          <a:noFill/>
        </p:spPr>
        <p:txBody>
          <a:bodyPr wrap="square" rtlCol="0">
            <a:spAutoFit/>
          </a:bodyPr>
          <a:lstStyle/>
          <a:p>
            <a:r>
              <a:rPr lang="en-GB" sz="1200" dirty="0"/>
              <a:t>Words from Topic about </a:t>
            </a:r>
            <a:r>
              <a:rPr kumimoji="0" lang="en-US" altLang="en-US" sz="1200" i="0" u="none" strike="noStrike" cap="none" normalizeH="0" baseline="0" dirty="0">
                <a:ln>
                  <a:noFill/>
                </a:ln>
                <a:solidFill>
                  <a:schemeClr val="tx1"/>
                </a:solidFill>
                <a:effectLst/>
                <a:latin typeface="+mn-lt"/>
              </a:rPr>
              <a:t>Cancer Treatment and Care</a:t>
            </a:r>
            <a:endParaRPr lang="en-GB" sz="1200" dirty="0"/>
          </a:p>
        </p:txBody>
      </p:sp>
      <p:sp>
        <p:nvSpPr>
          <p:cNvPr id="33" name="TextBox 32"/>
          <p:cNvSpPr txBox="1"/>
          <p:nvPr/>
        </p:nvSpPr>
        <p:spPr>
          <a:xfrm>
            <a:off x="2695723" y="4341470"/>
            <a:ext cx="1644721" cy="461665"/>
          </a:xfrm>
          <a:prstGeom prst="rect">
            <a:avLst/>
          </a:prstGeom>
          <a:noFill/>
        </p:spPr>
        <p:txBody>
          <a:bodyPr wrap="square" rtlCol="0">
            <a:spAutoFit/>
          </a:bodyPr>
          <a:lstStyle/>
          <a:p>
            <a:r>
              <a:rPr lang="en-GB" sz="1200" dirty="0"/>
              <a:t>Words from Topic about </a:t>
            </a:r>
            <a:r>
              <a:rPr kumimoji="0" lang="en-GB" altLang="en-US" sz="1200" i="0" u="none" strike="noStrike" cap="none" normalizeH="0" baseline="0" dirty="0">
                <a:ln>
                  <a:noFill/>
                </a:ln>
                <a:solidFill>
                  <a:schemeClr val="tx1"/>
                </a:solidFill>
                <a:effectLst/>
                <a:latin typeface="+mn-lt"/>
              </a:rPr>
              <a:t>Nursing</a:t>
            </a:r>
          </a:p>
        </p:txBody>
      </p:sp>
      <p:sp>
        <p:nvSpPr>
          <p:cNvPr id="34" name="Right Brace 33"/>
          <p:cNvSpPr/>
          <p:nvPr/>
        </p:nvSpPr>
        <p:spPr>
          <a:xfrm rot="5400000">
            <a:off x="3191198" y="3706337"/>
            <a:ext cx="253266" cy="924267"/>
          </a:xfrm>
          <a:prstGeom prst="rightBrace">
            <a:avLst>
              <a:gd name="adj1" fmla="val 8333"/>
              <a:gd name="adj2" fmla="val 4885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5" name="Right Brace 34"/>
          <p:cNvSpPr/>
          <p:nvPr/>
        </p:nvSpPr>
        <p:spPr>
          <a:xfrm rot="5400000">
            <a:off x="2359871" y="3658552"/>
            <a:ext cx="208800" cy="2883996"/>
          </a:xfrm>
          <a:prstGeom prst="rightBrace">
            <a:avLst>
              <a:gd name="adj1" fmla="val 8333"/>
              <a:gd name="adj2" fmla="val 4885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6" name="TextBox 35"/>
          <p:cNvSpPr txBox="1"/>
          <p:nvPr/>
        </p:nvSpPr>
        <p:spPr>
          <a:xfrm>
            <a:off x="770743" y="5287906"/>
            <a:ext cx="3503917" cy="276999"/>
          </a:xfrm>
          <a:prstGeom prst="rect">
            <a:avLst/>
          </a:prstGeom>
          <a:noFill/>
        </p:spPr>
        <p:txBody>
          <a:bodyPr wrap="square" rtlCol="0">
            <a:spAutoFit/>
          </a:bodyPr>
          <a:lstStyle/>
          <a:p>
            <a:r>
              <a:rPr lang="en-GB" sz="1200" dirty="0"/>
              <a:t>Comment that mentioned most likely 2 main topics.</a:t>
            </a:r>
          </a:p>
        </p:txBody>
      </p:sp>
      <p:pic>
        <p:nvPicPr>
          <p:cNvPr id="9" name="Picture 8">
            <a:extLst>
              <a:ext uri="{FF2B5EF4-FFF2-40B4-BE49-F238E27FC236}">
                <a16:creationId xmlns:a16="http://schemas.microsoft.com/office/drawing/2014/main" id="{432490E2-17E5-D85F-8CB6-A01FD42BC6F0}"/>
              </a:ext>
            </a:extLst>
          </p:cNvPr>
          <p:cNvPicPr>
            <a:picLocks noChangeAspect="1"/>
          </p:cNvPicPr>
          <p:nvPr/>
        </p:nvPicPr>
        <p:blipFill>
          <a:blip r:embed="rId3"/>
          <a:stretch>
            <a:fillRect/>
          </a:stretch>
        </p:blipFill>
        <p:spPr>
          <a:xfrm>
            <a:off x="4793741" y="1920585"/>
            <a:ext cx="5812030" cy="3743762"/>
          </a:xfrm>
          <a:prstGeom prst="rect">
            <a:avLst/>
          </a:prstGeom>
        </p:spPr>
      </p:pic>
      <p:sp>
        <p:nvSpPr>
          <p:cNvPr id="22" name="TextBox 21"/>
          <p:cNvSpPr txBox="1"/>
          <p:nvPr/>
        </p:nvSpPr>
        <p:spPr>
          <a:xfrm>
            <a:off x="483053" y="1718116"/>
            <a:ext cx="3898623" cy="1200329"/>
          </a:xfrm>
          <a:prstGeom prst="rect">
            <a:avLst/>
          </a:prstGeom>
          <a:noFill/>
          <a:ln>
            <a:solidFill>
              <a:schemeClr val="accent1"/>
            </a:solidFill>
          </a:ln>
        </p:spPr>
        <p:txBody>
          <a:bodyPr wrap="square" rtlCol="0">
            <a:spAutoFit/>
          </a:bodyPr>
          <a:lstStyle/>
          <a:p>
            <a:r>
              <a:rPr lang="en-GB" sz="1200" dirty="0"/>
              <a:t>Once </a:t>
            </a:r>
            <a:r>
              <a:rPr lang="en-GB" sz="1200" b="1" dirty="0"/>
              <a:t>comments</a:t>
            </a:r>
            <a:r>
              <a:rPr lang="en-GB" sz="1200" dirty="0"/>
              <a:t> have been </a:t>
            </a:r>
            <a:r>
              <a:rPr lang="en-GB" sz="1200" b="1" dirty="0"/>
              <a:t>disintegrated</a:t>
            </a:r>
            <a:r>
              <a:rPr lang="en-GB" sz="1200" dirty="0"/>
              <a:t> into </a:t>
            </a:r>
            <a:r>
              <a:rPr lang="en-GB" sz="1200" b="1" dirty="0"/>
              <a:t>individual words (tokens), </a:t>
            </a:r>
            <a:r>
              <a:rPr lang="en-GB" sz="1200" dirty="0"/>
              <a:t>they</a:t>
            </a:r>
            <a:r>
              <a:rPr lang="en-GB" sz="1200" b="1" dirty="0"/>
              <a:t> </a:t>
            </a:r>
            <a:r>
              <a:rPr lang="en-GB" sz="1200" dirty="0"/>
              <a:t>can be now put into context with neighbour words. </a:t>
            </a:r>
          </a:p>
          <a:p>
            <a:endParaRPr lang="en-GB" sz="1200" dirty="0"/>
          </a:p>
          <a:p>
            <a:r>
              <a:rPr lang="en-GB" sz="1200" dirty="0"/>
              <a:t>By connecting all contextualised words, it is possible to visualise a network of words.</a:t>
            </a:r>
          </a:p>
        </p:txBody>
      </p:sp>
      <p:sp>
        <p:nvSpPr>
          <p:cNvPr id="27" name="TextBox 26"/>
          <p:cNvSpPr txBox="1"/>
          <p:nvPr/>
        </p:nvSpPr>
        <p:spPr>
          <a:xfrm>
            <a:off x="3573686" y="3629831"/>
            <a:ext cx="922360" cy="276999"/>
          </a:xfrm>
          <a:prstGeom prst="rect">
            <a:avLst/>
          </a:prstGeom>
          <a:solidFill>
            <a:srgbClr val="FF99CC"/>
          </a:solidFill>
          <a:ln>
            <a:solidFill>
              <a:schemeClr val="accent4">
                <a:lumMod val="75000"/>
              </a:schemeClr>
            </a:solidFill>
          </a:ln>
        </p:spPr>
        <p:txBody>
          <a:bodyPr wrap="square" rtlCol="0">
            <a:spAutoFit/>
          </a:bodyPr>
          <a:lstStyle/>
          <a:p>
            <a:pPr algn="ctr"/>
            <a:r>
              <a:rPr lang="en-GB" sz="1200" b="1" dirty="0"/>
              <a:t>specialist</a:t>
            </a:r>
          </a:p>
        </p:txBody>
      </p:sp>
      <p:sp>
        <p:nvSpPr>
          <p:cNvPr id="26" name="Rectangle 25">
            <a:extLst>
              <a:ext uri="{FF2B5EF4-FFF2-40B4-BE49-F238E27FC236}">
                <a16:creationId xmlns:a16="http://schemas.microsoft.com/office/drawing/2014/main" id="{3BAC396D-DE02-6BF0-FE16-2E64105BE285}"/>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7</a:t>
            </a:r>
          </a:p>
        </p:txBody>
      </p:sp>
    </p:spTree>
    <p:extLst>
      <p:ext uri="{BB962C8B-B14F-4D97-AF65-F5344CB8AC3E}">
        <p14:creationId xmlns:p14="http://schemas.microsoft.com/office/powerpoint/2010/main" val="347459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593767" y="367186"/>
            <a:ext cx="10368439"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What is sentiment?</a:t>
            </a:r>
          </a:p>
        </p:txBody>
      </p:sp>
      <p:cxnSp>
        <p:nvCxnSpPr>
          <p:cNvPr id="16" name="Straight Connector 15"/>
          <p:cNvCxnSpPr/>
          <p:nvPr/>
        </p:nvCxnSpPr>
        <p:spPr>
          <a:xfrm>
            <a:off x="490965" y="1070652"/>
            <a:ext cx="800660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1436D7D-A48F-3EF7-B60C-B3270DB5E7AF}"/>
              </a:ext>
            </a:extLst>
          </p:cNvPr>
          <p:cNvSpPr txBox="1"/>
          <p:nvPr/>
        </p:nvSpPr>
        <p:spPr>
          <a:xfrm>
            <a:off x="593767" y="1506325"/>
            <a:ext cx="7786304" cy="4801314"/>
          </a:xfrm>
          <a:prstGeom prst="rect">
            <a:avLst/>
          </a:prstGeom>
          <a:noFill/>
        </p:spPr>
        <p:txBody>
          <a:bodyPr wrap="square">
            <a:spAutoFit/>
          </a:bodyPr>
          <a:lstStyle/>
          <a:p>
            <a:r>
              <a:rPr lang="en-GB" dirty="0"/>
              <a:t>Sentiment refers to the emotional tone or attitude expressed within a piece of text, speech, or communication. It reflects how the writer or speaker feels about a particular subject, event, or situation. Sentiment can be categorised into several types, such as:</a:t>
            </a:r>
          </a:p>
          <a:p>
            <a:endParaRPr lang="en-GB" dirty="0"/>
          </a:p>
          <a:p>
            <a:pPr>
              <a:buFont typeface="Arial" panose="020B0604020202020204" pitchFamily="34" charset="0"/>
              <a:buChar char="•"/>
            </a:pPr>
            <a:r>
              <a:rPr lang="en-GB" b="1" dirty="0"/>
              <a:t>Positive sentiment</a:t>
            </a:r>
            <a:r>
              <a:rPr lang="en-GB" dirty="0"/>
              <a:t>: Expresses feelings of happiness, approval, or satisfaction (e.g., "I love this product!").</a:t>
            </a:r>
          </a:p>
          <a:p>
            <a:pPr>
              <a:buFont typeface="Arial" panose="020B0604020202020204" pitchFamily="34" charset="0"/>
              <a:buChar char="•"/>
            </a:pPr>
            <a:endParaRPr lang="en-GB" dirty="0"/>
          </a:p>
          <a:p>
            <a:pPr>
              <a:buFont typeface="Arial" panose="020B0604020202020204" pitchFamily="34" charset="0"/>
              <a:buChar char="•"/>
            </a:pPr>
            <a:r>
              <a:rPr lang="en-GB" b="1" dirty="0"/>
              <a:t>Negative sentiment</a:t>
            </a:r>
            <a:r>
              <a:rPr lang="en-GB" dirty="0"/>
              <a:t>: Reflects feelings of dislike, disapproval, or dissatisfaction (e.g., "This service is terrible!").</a:t>
            </a:r>
          </a:p>
          <a:p>
            <a:pPr>
              <a:buFont typeface="Arial" panose="020B0604020202020204" pitchFamily="34" charset="0"/>
              <a:buChar char="•"/>
            </a:pPr>
            <a:endParaRPr lang="en-GB" dirty="0"/>
          </a:p>
          <a:p>
            <a:pPr>
              <a:buFont typeface="Arial" panose="020B0604020202020204" pitchFamily="34" charset="0"/>
              <a:buChar char="•"/>
            </a:pPr>
            <a:r>
              <a:rPr lang="en-GB" b="1" dirty="0"/>
              <a:t>Neutral sentiment</a:t>
            </a:r>
            <a:r>
              <a:rPr lang="en-GB" dirty="0"/>
              <a:t>: Lacks strong emotional expression, often factual or unemotional (e.g., "The meeting starts at 9 a.m.").</a:t>
            </a:r>
          </a:p>
          <a:p>
            <a:pPr>
              <a:buFont typeface="Arial" panose="020B0604020202020204" pitchFamily="34" charset="0"/>
              <a:buChar char="•"/>
            </a:pPr>
            <a:endParaRPr lang="en-GB" dirty="0"/>
          </a:p>
          <a:p>
            <a:r>
              <a:rPr lang="en-GB" dirty="0"/>
              <a:t>In the context of Natural Language Processing (NLP), sentiment analysis is the process of determining and classifying these emotional tones within text to understand the overall mood or opinion expressed.</a:t>
            </a:r>
          </a:p>
        </p:txBody>
      </p:sp>
      <p:sp>
        <p:nvSpPr>
          <p:cNvPr id="6" name="Rectangle 5">
            <a:extLst>
              <a:ext uri="{FF2B5EF4-FFF2-40B4-BE49-F238E27FC236}">
                <a16:creationId xmlns:a16="http://schemas.microsoft.com/office/drawing/2014/main" id="{D5A395C1-1341-5C7A-B103-E21527363AA0}"/>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8</a:t>
            </a:r>
          </a:p>
        </p:txBody>
      </p:sp>
      <p:sp>
        <p:nvSpPr>
          <p:cNvPr id="2" name="Rectangle: Rounded Corners 1">
            <a:extLst>
              <a:ext uri="{FF2B5EF4-FFF2-40B4-BE49-F238E27FC236}">
                <a16:creationId xmlns:a16="http://schemas.microsoft.com/office/drawing/2014/main" id="{C815BB95-D637-915D-6EE8-03DD95607177}"/>
              </a:ext>
            </a:extLst>
          </p:cNvPr>
          <p:cNvSpPr/>
          <p:nvPr/>
        </p:nvSpPr>
        <p:spPr>
          <a:xfrm>
            <a:off x="8380071" y="2060293"/>
            <a:ext cx="2902910" cy="2662177"/>
          </a:xfrm>
          <a:prstGeom prst="roundRect">
            <a:avLst/>
          </a:prstGeom>
          <a:solidFill>
            <a:schemeClr val="bg1"/>
          </a:solidFill>
          <a:ln w="57150">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b="1" dirty="0">
                <a:solidFill>
                  <a:srgbClr val="333333"/>
                </a:solidFill>
                <a:latin typeface="Helvetica Neue"/>
              </a:rPr>
              <a:t>S</a:t>
            </a:r>
            <a:r>
              <a:rPr lang="en-GB" sz="1400" b="1" i="0" dirty="0">
                <a:solidFill>
                  <a:srgbClr val="333333"/>
                </a:solidFill>
                <a:effectLst/>
                <a:latin typeface="Helvetica Neue"/>
              </a:rPr>
              <a:t>entiment </a:t>
            </a:r>
            <a:r>
              <a:rPr lang="en-GB" sz="1400" b="1" dirty="0">
                <a:solidFill>
                  <a:srgbClr val="333333"/>
                </a:solidFill>
                <a:latin typeface="Helvetica Neue"/>
              </a:rPr>
              <a:t>analysis relies on algorithms  and may occasionally produce inaccurate results </a:t>
            </a:r>
            <a:r>
              <a:rPr lang="en-GB" sz="1400" b="1" i="0" dirty="0">
                <a:solidFill>
                  <a:srgbClr val="333333"/>
                </a:solidFill>
                <a:effectLst/>
                <a:latin typeface="Helvetica Neue"/>
              </a:rPr>
              <a:t>– therefore the work should be treated as ‘directional’ / ‘indicative’ and users should seek to </a:t>
            </a:r>
            <a:r>
              <a:rPr lang="en-GB" sz="1400" b="1" dirty="0">
                <a:solidFill>
                  <a:srgbClr val="333333"/>
                </a:solidFill>
                <a:latin typeface="Helvetica Neue"/>
              </a:rPr>
              <a:t>review underlying information </a:t>
            </a:r>
            <a:r>
              <a:rPr lang="en-GB" sz="1400" b="1" i="0" dirty="0">
                <a:solidFill>
                  <a:srgbClr val="333333"/>
                </a:solidFill>
                <a:effectLst/>
                <a:latin typeface="Helvetica Neue"/>
              </a:rPr>
              <a:t>or raw data.</a:t>
            </a:r>
            <a:endParaRPr lang="en-GB" sz="1400" dirty="0"/>
          </a:p>
        </p:txBody>
      </p:sp>
    </p:spTree>
    <p:extLst>
      <p:ext uri="{BB962C8B-B14F-4D97-AF65-F5344CB8AC3E}">
        <p14:creationId xmlns:p14="http://schemas.microsoft.com/office/powerpoint/2010/main" val="270937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32490E2-17E5-D85F-8CB6-A01FD42BC6F0}"/>
              </a:ext>
            </a:extLst>
          </p:cNvPr>
          <p:cNvPicPr>
            <a:picLocks noChangeAspect="1"/>
          </p:cNvPicPr>
          <p:nvPr/>
        </p:nvPicPr>
        <p:blipFill>
          <a:blip r:embed="rId3"/>
          <a:stretch>
            <a:fillRect/>
          </a:stretch>
        </p:blipFill>
        <p:spPr>
          <a:xfrm>
            <a:off x="1561013" y="1471843"/>
            <a:ext cx="6770186" cy="4360949"/>
          </a:xfrm>
          <a:prstGeom prst="rect">
            <a:avLst/>
          </a:prstGeom>
        </p:spPr>
      </p:pic>
      <p:pic>
        <p:nvPicPr>
          <p:cNvPr id="3" name="Picture 2">
            <a:extLst>
              <a:ext uri="{FF2B5EF4-FFF2-40B4-BE49-F238E27FC236}">
                <a16:creationId xmlns:a16="http://schemas.microsoft.com/office/drawing/2014/main" id="{2AE67B60-581E-1AE0-1855-197E622C82B8}"/>
              </a:ext>
            </a:extLst>
          </p:cNvPr>
          <p:cNvPicPr>
            <a:picLocks noChangeAspect="1"/>
          </p:cNvPicPr>
          <p:nvPr/>
        </p:nvPicPr>
        <p:blipFill>
          <a:blip r:embed="rId4"/>
          <a:stretch>
            <a:fillRect/>
          </a:stretch>
        </p:blipFill>
        <p:spPr>
          <a:xfrm>
            <a:off x="1421821" y="1420757"/>
            <a:ext cx="7048569" cy="4463119"/>
          </a:xfrm>
          <a:prstGeom prst="rect">
            <a:avLst/>
          </a:prstGeom>
        </p:spPr>
      </p:pic>
      <p:sp>
        <p:nvSpPr>
          <p:cNvPr id="13" name="TextBox 12"/>
          <p:cNvSpPr txBox="1"/>
          <p:nvPr/>
        </p:nvSpPr>
        <p:spPr>
          <a:xfrm>
            <a:off x="3995013" y="6233983"/>
            <a:ext cx="1463349" cy="276999"/>
          </a:xfrm>
          <a:prstGeom prst="rect">
            <a:avLst/>
          </a:prstGeom>
          <a:noFill/>
        </p:spPr>
        <p:txBody>
          <a:bodyPr wrap="none" rtlCol="0">
            <a:spAutoFit/>
          </a:bodyPr>
          <a:lstStyle/>
          <a:p>
            <a:r>
              <a:rPr lang="en-GB" sz="1200" b="1" dirty="0"/>
              <a:t>Comments Network</a:t>
            </a:r>
          </a:p>
        </p:txBody>
      </p:sp>
      <p:sp>
        <p:nvSpPr>
          <p:cNvPr id="15" name="Title 1"/>
          <p:cNvSpPr txBox="1">
            <a:spLocks/>
          </p:cNvSpPr>
          <p:nvPr/>
        </p:nvSpPr>
        <p:spPr>
          <a:xfrm>
            <a:off x="472642" y="373402"/>
            <a:ext cx="10368439" cy="535590"/>
          </a:xfrm>
          <a:prstGeom prst="rect">
            <a:avLst/>
          </a:prstGeom>
        </p:spPr>
        <p:txBody>
          <a:bodyPr anchor="ctr" anchorCtr="0"/>
          <a:lstStyle>
            <a:lvl1pPr algn="l" defTabSz="432008" rtl="0" eaLnBrk="0" fontAlgn="base" hangingPunct="0">
              <a:spcBef>
                <a:spcPct val="0"/>
              </a:spcBef>
              <a:spcAft>
                <a:spcPct val="0"/>
              </a:spcAft>
              <a:defRPr lang="en-GB" sz="3780" kern="1200" dirty="0" smtClean="0">
                <a:solidFill>
                  <a:srgbClr val="004B88"/>
                </a:solidFill>
                <a:latin typeface="+mn-lt"/>
                <a:ea typeface="+mj-ea"/>
                <a:cs typeface="Frutiger"/>
              </a:defRPr>
            </a:lvl1pPr>
            <a:lvl2pPr algn="ctr" defTabSz="432008" rtl="0" eaLnBrk="0" fontAlgn="base" hangingPunct="0">
              <a:spcBef>
                <a:spcPct val="0"/>
              </a:spcBef>
              <a:spcAft>
                <a:spcPct val="0"/>
              </a:spcAft>
              <a:defRPr sz="4158">
                <a:solidFill>
                  <a:schemeClr val="tx1"/>
                </a:solidFill>
                <a:latin typeface="Calibri" pitchFamily="34" charset="0"/>
              </a:defRPr>
            </a:lvl2pPr>
            <a:lvl3pPr algn="ctr" defTabSz="432008" rtl="0" eaLnBrk="0" fontAlgn="base" hangingPunct="0">
              <a:spcBef>
                <a:spcPct val="0"/>
              </a:spcBef>
              <a:spcAft>
                <a:spcPct val="0"/>
              </a:spcAft>
              <a:defRPr sz="4158">
                <a:solidFill>
                  <a:schemeClr val="tx1"/>
                </a:solidFill>
                <a:latin typeface="Calibri" pitchFamily="34" charset="0"/>
              </a:defRPr>
            </a:lvl3pPr>
            <a:lvl4pPr algn="ctr" defTabSz="432008" rtl="0" eaLnBrk="0" fontAlgn="base" hangingPunct="0">
              <a:spcBef>
                <a:spcPct val="0"/>
              </a:spcBef>
              <a:spcAft>
                <a:spcPct val="0"/>
              </a:spcAft>
              <a:defRPr sz="4158">
                <a:solidFill>
                  <a:schemeClr val="tx1"/>
                </a:solidFill>
                <a:latin typeface="Calibri" pitchFamily="34" charset="0"/>
              </a:defRPr>
            </a:lvl4pPr>
            <a:lvl5pPr algn="ctr" defTabSz="432008" rtl="0" eaLnBrk="0" fontAlgn="base" hangingPunct="0">
              <a:spcBef>
                <a:spcPct val="0"/>
              </a:spcBef>
              <a:spcAft>
                <a:spcPct val="0"/>
              </a:spcAft>
              <a:defRPr sz="4158">
                <a:solidFill>
                  <a:schemeClr val="tx1"/>
                </a:solidFill>
                <a:latin typeface="Calibri" pitchFamily="34" charset="0"/>
              </a:defRPr>
            </a:lvl5pPr>
            <a:lvl6pPr marL="432008" algn="ctr" defTabSz="432008" rtl="0" fontAlgn="base">
              <a:spcBef>
                <a:spcPct val="0"/>
              </a:spcBef>
              <a:spcAft>
                <a:spcPct val="0"/>
              </a:spcAft>
              <a:defRPr sz="4158">
                <a:solidFill>
                  <a:schemeClr val="tx1"/>
                </a:solidFill>
                <a:latin typeface="Calibri" pitchFamily="34" charset="0"/>
              </a:defRPr>
            </a:lvl6pPr>
            <a:lvl7pPr marL="864017" algn="ctr" defTabSz="432008" rtl="0" fontAlgn="base">
              <a:spcBef>
                <a:spcPct val="0"/>
              </a:spcBef>
              <a:spcAft>
                <a:spcPct val="0"/>
              </a:spcAft>
              <a:defRPr sz="4158">
                <a:solidFill>
                  <a:schemeClr val="tx1"/>
                </a:solidFill>
                <a:latin typeface="Calibri" pitchFamily="34" charset="0"/>
              </a:defRPr>
            </a:lvl7pPr>
            <a:lvl8pPr marL="1296025" algn="ctr" defTabSz="432008" rtl="0" fontAlgn="base">
              <a:spcBef>
                <a:spcPct val="0"/>
              </a:spcBef>
              <a:spcAft>
                <a:spcPct val="0"/>
              </a:spcAft>
              <a:defRPr sz="4158">
                <a:solidFill>
                  <a:schemeClr val="tx1"/>
                </a:solidFill>
                <a:latin typeface="Calibri" pitchFamily="34" charset="0"/>
              </a:defRPr>
            </a:lvl8pPr>
            <a:lvl9pPr marL="1728033" algn="ctr" defTabSz="432008" rtl="0" fontAlgn="base">
              <a:spcBef>
                <a:spcPct val="0"/>
              </a:spcBef>
              <a:spcAft>
                <a:spcPct val="0"/>
              </a:spcAft>
              <a:defRPr sz="4158">
                <a:solidFill>
                  <a:schemeClr val="tx1"/>
                </a:solidFill>
                <a:latin typeface="Calibri" pitchFamily="34" charset="0"/>
              </a:defRPr>
            </a:lvl9pPr>
          </a:lstStyle>
          <a:p>
            <a:r>
              <a:rPr lang="en-GB" dirty="0"/>
              <a:t>Survey Comments Network</a:t>
            </a:r>
          </a:p>
        </p:txBody>
      </p:sp>
      <p:cxnSp>
        <p:nvCxnSpPr>
          <p:cNvPr id="16" name="Straight Connector 15"/>
          <p:cNvCxnSpPr/>
          <p:nvPr/>
        </p:nvCxnSpPr>
        <p:spPr>
          <a:xfrm>
            <a:off x="490965" y="1070652"/>
            <a:ext cx="8006603"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8DACF5FE-2232-3715-2CCA-2EBE8FAC8557}"/>
              </a:ext>
            </a:extLst>
          </p:cNvPr>
          <p:cNvSpPr/>
          <p:nvPr/>
        </p:nvSpPr>
        <p:spPr>
          <a:xfrm>
            <a:off x="8855527" y="2031918"/>
            <a:ext cx="2486280" cy="2819400"/>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GB" sz="1100" b="0" i="0" dirty="0">
                <a:solidFill>
                  <a:srgbClr val="333333"/>
                </a:solidFill>
                <a:effectLst/>
                <a:latin typeface="Helvetica Neue"/>
              </a:rPr>
              <a:t>The following sentiment metrics are calculated by considering all sentences within every comment that includes the presence of the “Common Word: xxxx”:</a:t>
            </a:r>
          </a:p>
          <a:p>
            <a:pPr algn="l"/>
            <a:endParaRPr lang="en-GB" sz="1100" b="0" i="0" dirty="0">
              <a:solidFill>
                <a:srgbClr val="333333"/>
              </a:solidFill>
              <a:effectLst/>
              <a:latin typeface="Helvetica Neue"/>
            </a:endParaRPr>
          </a:p>
          <a:p>
            <a:pPr algn="l"/>
            <a:r>
              <a:rPr lang="en-GB" sz="1100" b="0" i="0" dirty="0">
                <a:solidFill>
                  <a:srgbClr val="333333"/>
                </a:solidFill>
                <a:effectLst/>
                <a:latin typeface="Helvetica Neue"/>
              </a:rPr>
              <a:t>• (A) - Most Negative </a:t>
            </a:r>
            <a:r>
              <a:rPr lang="en-GB" sz="1100" dirty="0">
                <a:solidFill>
                  <a:srgbClr val="333333"/>
                </a:solidFill>
                <a:latin typeface="Helvetica Neue"/>
              </a:rPr>
              <a:t>S</a:t>
            </a:r>
            <a:r>
              <a:rPr lang="en-GB" sz="1100" b="0" i="0" dirty="0">
                <a:solidFill>
                  <a:srgbClr val="333333"/>
                </a:solidFill>
                <a:effectLst/>
                <a:latin typeface="Helvetica Neue"/>
              </a:rPr>
              <a:t>entiment </a:t>
            </a:r>
          </a:p>
          <a:p>
            <a:pPr algn="l"/>
            <a:r>
              <a:rPr lang="en-GB" sz="1100" b="0" i="0" dirty="0">
                <a:solidFill>
                  <a:srgbClr val="333333"/>
                </a:solidFill>
                <a:effectLst/>
                <a:latin typeface="Helvetica Neue"/>
              </a:rPr>
              <a:t>• (B) - Median Sentiment</a:t>
            </a:r>
          </a:p>
          <a:p>
            <a:pPr algn="l"/>
            <a:r>
              <a:rPr lang="en-GB" sz="1100" b="0" i="0" dirty="0">
                <a:solidFill>
                  <a:srgbClr val="333333"/>
                </a:solidFill>
                <a:effectLst/>
                <a:latin typeface="Helvetica Neue"/>
              </a:rPr>
              <a:t>• (C) - Mean Sentiment</a:t>
            </a:r>
          </a:p>
          <a:p>
            <a:pPr algn="l"/>
            <a:r>
              <a:rPr lang="en-GB" sz="1100" b="0" i="0" dirty="0">
                <a:solidFill>
                  <a:srgbClr val="333333"/>
                </a:solidFill>
                <a:effectLst/>
                <a:latin typeface="Helvetica Neue"/>
              </a:rPr>
              <a:t>• (D) - Most Positive </a:t>
            </a:r>
            <a:r>
              <a:rPr lang="en-GB" sz="1100" dirty="0">
                <a:solidFill>
                  <a:srgbClr val="333333"/>
                </a:solidFill>
                <a:latin typeface="Helvetica Neue"/>
              </a:rPr>
              <a:t>S</a:t>
            </a:r>
            <a:r>
              <a:rPr lang="en-GB" sz="1100" b="0" i="0" dirty="0">
                <a:solidFill>
                  <a:srgbClr val="333333"/>
                </a:solidFill>
                <a:effectLst/>
                <a:latin typeface="Helvetica Neue"/>
              </a:rPr>
              <a:t>entiment</a:t>
            </a:r>
          </a:p>
        </p:txBody>
      </p:sp>
      <p:sp>
        <p:nvSpPr>
          <p:cNvPr id="12" name="Rectangle 11">
            <a:extLst>
              <a:ext uri="{FF2B5EF4-FFF2-40B4-BE49-F238E27FC236}">
                <a16:creationId xmlns:a16="http://schemas.microsoft.com/office/drawing/2014/main" id="{765B849D-A45A-3B2E-3DDA-196564B02C9F}"/>
              </a:ext>
            </a:extLst>
          </p:cNvPr>
          <p:cNvSpPr/>
          <p:nvPr/>
        </p:nvSpPr>
        <p:spPr>
          <a:xfrm>
            <a:off x="11045475" y="6448301"/>
            <a:ext cx="475013" cy="409699"/>
          </a:xfrm>
          <a:prstGeom prst="rect">
            <a:avLst/>
          </a:prstGeom>
          <a:solidFill>
            <a:srgbClr val="D9D9D9">
              <a:alpha val="7686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9</a:t>
            </a:r>
          </a:p>
        </p:txBody>
      </p:sp>
      <p:pic>
        <p:nvPicPr>
          <p:cNvPr id="21" name="Picture 20">
            <a:extLst>
              <a:ext uri="{FF2B5EF4-FFF2-40B4-BE49-F238E27FC236}">
                <a16:creationId xmlns:a16="http://schemas.microsoft.com/office/drawing/2014/main" id="{BD42756A-09EA-9F16-DC29-197BFAE6FE9A}"/>
              </a:ext>
            </a:extLst>
          </p:cNvPr>
          <p:cNvPicPr>
            <a:picLocks noChangeAspect="1"/>
          </p:cNvPicPr>
          <p:nvPr/>
        </p:nvPicPr>
        <p:blipFill>
          <a:blip r:embed="rId5"/>
          <a:stretch>
            <a:fillRect/>
          </a:stretch>
        </p:blipFill>
        <p:spPr>
          <a:xfrm>
            <a:off x="1571838" y="1354983"/>
            <a:ext cx="6759361" cy="4579980"/>
          </a:xfrm>
          <a:prstGeom prst="rect">
            <a:avLst/>
          </a:prstGeom>
        </p:spPr>
      </p:pic>
      <p:pic>
        <p:nvPicPr>
          <p:cNvPr id="19" name="Picture 18">
            <a:extLst>
              <a:ext uri="{FF2B5EF4-FFF2-40B4-BE49-F238E27FC236}">
                <a16:creationId xmlns:a16="http://schemas.microsoft.com/office/drawing/2014/main" id="{3D996FA3-1131-9761-6A1F-53AE2FB61AD8}"/>
              </a:ext>
            </a:extLst>
          </p:cNvPr>
          <p:cNvPicPr>
            <a:picLocks noChangeAspect="1"/>
          </p:cNvPicPr>
          <p:nvPr/>
        </p:nvPicPr>
        <p:blipFill>
          <a:blip r:embed="rId6"/>
          <a:stretch>
            <a:fillRect/>
          </a:stretch>
        </p:blipFill>
        <p:spPr>
          <a:xfrm>
            <a:off x="1571838" y="1420757"/>
            <a:ext cx="6651044" cy="4311638"/>
          </a:xfrm>
          <a:prstGeom prst="rect">
            <a:avLst/>
          </a:prstGeom>
        </p:spPr>
      </p:pic>
    </p:spTree>
    <p:extLst>
      <p:ext uri="{BB962C8B-B14F-4D97-AF65-F5344CB8AC3E}">
        <p14:creationId xmlns:p14="http://schemas.microsoft.com/office/powerpoint/2010/main" val="291989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8D3552BA4D54EA7D6349B957E6F80" ma:contentTypeVersion="18" ma:contentTypeDescription="Create a new document." ma:contentTypeScope="" ma:versionID="389a28ef84544cc1093a842271bf6509">
  <xsd:schema xmlns:xsd="http://www.w3.org/2001/XMLSchema" xmlns:xs="http://www.w3.org/2001/XMLSchema" xmlns:p="http://schemas.microsoft.com/office/2006/metadata/properties" xmlns:ns2="b632ed8f-4da2-450d-be64-a21447441809" xmlns:ns3="a8393aab-0c98-47e5-9894-d3a389a13a61" targetNamespace="http://schemas.microsoft.com/office/2006/metadata/properties" ma:root="true" ma:fieldsID="0519b0fce0f2b744d8321fc8d947910e" ns2:_="" ns3:_="">
    <xsd:import namespace="b632ed8f-4da2-450d-be64-a21447441809"/>
    <xsd:import namespace="a8393aab-0c98-47e5-9894-d3a389a13a6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32ed8f-4da2-450d-be64-a21447441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e3038f7-01d3-45c6-9ff3-08a5a011bcb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393aab-0c98-47e5-9894-d3a389a13a6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bb47aca-9648-48b1-8f33-95e10af35f83}" ma:internalName="TaxCatchAll" ma:showField="CatchAllData" ma:web="a8393aab-0c98-47e5-9894-d3a389a13a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8393aab-0c98-47e5-9894-d3a389a13a61" xsi:nil="true"/>
    <lcf76f155ced4ddcb4097134ff3c332f xmlns="b632ed8f-4da2-450d-be64-a2144744180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C901830-A30C-4AEB-AC5E-ED4EE7C9334D}"/>
</file>

<file path=customXml/itemProps2.xml><?xml version="1.0" encoding="utf-8"?>
<ds:datastoreItem xmlns:ds="http://schemas.openxmlformats.org/officeDocument/2006/customXml" ds:itemID="{252071D1-54CA-4648-B184-E10EB2874BAF}"/>
</file>

<file path=customXml/itemProps3.xml><?xml version="1.0" encoding="utf-8"?>
<ds:datastoreItem xmlns:ds="http://schemas.openxmlformats.org/officeDocument/2006/customXml" ds:itemID="{819AEA32-9F74-4FAE-A158-948DD7F6DF7F}"/>
</file>

<file path=docProps/app.xml><?xml version="1.0" encoding="utf-8"?>
<Properties xmlns="http://schemas.openxmlformats.org/officeDocument/2006/extended-properties" xmlns:vt="http://schemas.openxmlformats.org/officeDocument/2006/docPropsVTypes">
  <TotalTime>0</TotalTime>
  <Words>2321</Words>
  <Application>Microsoft Office PowerPoint</Application>
  <PresentationFormat>Custom</PresentationFormat>
  <Paragraphs>286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Frutiger</vt:lpstr>
      <vt:lpstr>Helvetica Neue</vt:lpstr>
      <vt:lpstr>ui-sans-serif</vt:lpstr>
      <vt:lpstr>Office Theme</vt:lpstr>
      <vt:lpstr>Assessment of patient feedback using Natural Language Processing (NLP) and textual data analysis in R</vt:lpstr>
      <vt:lpstr>PowerPoint Presentation</vt:lpstr>
      <vt:lpstr>PowerPoint Presentation</vt:lpstr>
      <vt:lpstr>PowerPoint Presentation</vt:lpstr>
      <vt:lpstr>PowerPoint Presentation</vt:lpstr>
      <vt:lpstr>Topic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2022-06-09T10:22:55Z</dcterms:created>
  <dcterms:modified xsi:type="dcterms:W3CDTF">2024-11-18T22:39:55Z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0x0101001A48D3552BA4D54EA7D6349B957E6F80</vt:lpwstr>
  </property>
</Properties>
</file>