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5" r:id="rId4"/>
    <p:sldMasterId id="2147483684" r:id="rId5"/>
    <p:sldMasterId id="2147483681" r:id="rId6"/>
    <p:sldMasterId id="2147483678" r:id="rId7"/>
  </p:sldMasterIdLst>
  <p:notesMasterIdLst>
    <p:notesMasterId r:id="rId25"/>
  </p:notesMasterIdLst>
  <p:sldIdLst>
    <p:sldId id="259" r:id="rId8"/>
    <p:sldId id="354" r:id="rId9"/>
    <p:sldId id="262" r:id="rId10"/>
    <p:sldId id="261" r:id="rId11"/>
    <p:sldId id="264" r:id="rId12"/>
    <p:sldId id="270" r:id="rId13"/>
    <p:sldId id="271" r:id="rId14"/>
    <p:sldId id="344" r:id="rId15"/>
    <p:sldId id="345" r:id="rId16"/>
    <p:sldId id="355" r:id="rId17"/>
    <p:sldId id="357" r:id="rId18"/>
    <p:sldId id="347" r:id="rId19"/>
    <p:sldId id="351" r:id="rId20"/>
    <p:sldId id="356" r:id="rId21"/>
    <p:sldId id="346" r:id="rId22"/>
    <p:sldId id="348" r:id="rId23"/>
    <p:sldId id="352" r:id="rId24"/>
  </p:sldIdLst>
  <p:sldSz cx="12192000" cy="6858000"/>
  <p:notesSz cx="6858000" cy="9144000"/>
  <p:defaultTextStyle>
    <a:defPPr>
      <a:defRPr kern="0"/>
    </a:def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CCCC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2DC19BC-6871-46E9-AA2E-65B3850F5F32}" v="104" dt="2024-09-25T12:59:14.778"/>
  </p1510:revLst>
</p1510:revInfo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D083AE6-46FA-4A59-8FB0-9F97EB10719F}" styleName="Light Style 3 –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–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823" autoAdjust="0"/>
    <p:restoredTop sz="83213" autoAdjust="0"/>
  </p:normalViewPr>
  <p:slideViewPr>
    <p:cSldViewPr snapToGrid="0">
      <p:cViewPr varScale="1">
        <p:scale>
          <a:sx n="50" d="100"/>
          <a:sy n="50" d="100"/>
        </p:scale>
        <p:origin x="1144" y="4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4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theme" Target="theme/theme1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3E7697-CAA0-1742-857D-B67FD3D2B4D1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A8DBF2-496B-A842-8775-F438C7EE6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7747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8DBF2-496B-A842-8775-F438C7EE613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72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8DBF2-496B-A842-8775-F438C7EE613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2698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8DBF2-496B-A842-8775-F438C7EE613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1741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8DBF2-496B-A842-8775-F438C7EE613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2613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8DBF2-496B-A842-8775-F438C7EE613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8323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8DBF2-496B-A842-8775-F438C7EE613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3437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8DBF2-496B-A842-8775-F438C7EE613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9212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8DBF2-496B-A842-8775-F438C7EE613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8270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8DBF2-496B-A842-8775-F438C7EE613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698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8DBF2-496B-A842-8775-F438C7EE613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2781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8DBF2-496B-A842-8775-F438C7EE613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4302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8DBF2-496B-A842-8775-F438C7EE613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2287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8DBF2-496B-A842-8775-F438C7EE613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7311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jpe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3.jpe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withou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B56C9-40F4-25C2-AB3F-47395D35253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1549" y="2491980"/>
            <a:ext cx="7764624" cy="1677243"/>
          </a:xfrm>
        </p:spPr>
        <p:txBody>
          <a:bodyPr anchor="b">
            <a:normAutofit/>
          </a:bodyPr>
          <a:lstStyle>
            <a:lvl1pPr algn="l">
              <a:defRPr sz="5800"/>
            </a:lvl1pPr>
          </a:lstStyle>
          <a:p>
            <a:r>
              <a:rPr lang="en-GB">
                <a:effectLst/>
              </a:rPr>
              <a:t>This is the title of </a:t>
            </a:r>
            <a:br>
              <a:rPr lang="en-GB">
                <a:effectLst/>
              </a:rPr>
            </a:br>
            <a:r>
              <a:rPr lang="en-GB">
                <a:effectLst/>
              </a:rPr>
              <a:t>the presentation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4A89C3-DF8F-91C4-5C2C-3B54E95C2CB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66669" y="4442620"/>
            <a:ext cx="3861316" cy="365125"/>
          </a:xfrm>
        </p:spPr>
        <p:txBody>
          <a:bodyPr>
            <a:noAutofit/>
          </a:bodyPr>
          <a:lstStyle>
            <a:lvl1pPr marL="0" indent="0" algn="l">
              <a:buNone/>
              <a:defRPr sz="27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Example sub-header</a:t>
            </a:r>
            <a:endParaRPr lang="en-US"/>
          </a:p>
        </p:txBody>
      </p:sp>
      <p:pic>
        <p:nvPicPr>
          <p:cNvPr id="20" name="Graphic 19">
            <a:extLst>
              <a:ext uri="{FF2B5EF4-FFF2-40B4-BE49-F238E27FC236}">
                <a16:creationId xmlns:a16="http://schemas.microsoft.com/office/drawing/2014/main" id="{5953A8C8-2A8E-FE9E-D4C8-8005EC111C5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0604" y="809162"/>
            <a:ext cx="2870791" cy="629559"/>
          </a:xfrm>
          <a:prstGeom prst="rect">
            <a:avLst/>
          </a:prstGeom>
        </p:spPr>
      </p:pic>
      <p:pic>
        <p:nvPicPr>
          <p:cNvPr id="22" name="Picture 21" descr="A close-up of a sign&#10;&#10;Description automatically generated">
            <a:extLst>
              <a:ext uri="{FF2B5EF4-FFF2-40B4-BE49-F238E27FC236}">
                <a16:creationId xmlns:a16="http://schemas.microsoft.com/office/drawing/2014/main" id="{68E15A83-C105-6231-2088-1335D7790013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080205" y="631456"/>
            <a:ext cx="2261191" cy="749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528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BB6A3-1C35-01F1-0B0C-D49BFAAE148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3695" y="534458"/>
            <a:ext cx="10515600" cy="1325563"/>
          </a:xfrm>
        </p:spPr>
        <p:txBody>
          <a:bodyPr/>
          <a:lstStyle/>
          <a:p>
            <a:r>
              <a:rPr lang="en-GB"/>
              <a:t>Example title</a:t>
            </a:r>
            <a:endParaRPr lang="en-US"/>
          </a:p>
        </p:txBody>
      </p:sp>
      <p:sp>
        <p:nvSpPr>
          <p:cNvPr id="9" name="Slide Number Placeholder 14">
            <a:extLst>
              <a:ext uri="{FF2B5EF4-FFF2-40B4-BE49-F238E27FC236}">
                <a16:creationId xmlns:a16="http://schemas.microsoft.com/office/drawing/2014/main" id="{341BF005-F903-11D4-6C87-E29CE2F2DE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17696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0390E37-E81B-D94E-8F4C-F7866DC26FF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able Placeholder 4">
            <a:extLst>
              <a:ext uri="{FF2B5EF4-FFF2-40B4-BE49-F238E27FC236}">
                <a16:creationId xmlns:a16="http://schemas.microsoft.com/office/drawing/2014/main" id="{DE8E9E6F-E97F-1CCC-3F04-8C4DC2C97808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763588" y="1974850"/>
            <a:ext cx="10515600" cy="393065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962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BB6A3-1C35-01F1-0B0C-D49BFAAE148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3695" y="534458"/>
            <a:ext cx="10515600" cy="1325563"/>
          </a:xfrm>
        </p:spPr>
        <p:txBody>
          <a:bodyPr/>
          <a:lstStyle/>
          <a:p>
            <a:r>
              <a:rPr lang="en-GB"/>
              <a:t>Example title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FFEDA0-53F9-4B0B-3B52-79E81241B84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70470" y="1839702"/>
            <a:ext cx="6043503" cy="4279900"/>
          </a:xfrm>
        </p:spPr>
        <p:txBody>
          <a:bodyPr>
            <a:noAutofit/>
          </a:bodyPr>
          <a:lstStyle>
            <a:lvl1pPr marL="0" indent="0">
              <a:lnSpc>
                <a:spcPts val="2700"/>
              </a:lnSpc>
              <a:buNone/>
              <a:defRPr sz="1800"/>
            </a:lvl1pPr>
          </a:lstStyle>
          <a:p>
            <a:pPr lvl="0"/>
            <a:r>
              <a:rPr lang="en-GB">
                <a:effectLst/>
              </a:rPr>
              <a:t>Lorem ipsum </a:t>
            </a:r>
            <a:r>
              <a:rPr lang="en-GB" err="1">
                <a:effectLst/>
              </a:rPr>
              <a:t>dolor</a:t>
            </a:r>
            <a:r>
              <a:rPr lang="en-GB">
                <a:effectLst/>
              </a:rPr>
              <a:t> sit </a:t>
            </a:r>
            <a:r>
              <a:rPr lang="en-GB" err="1">
                <a:effectLst/>
              </a:rPr>
              <a:t>amet</a:t>
            </a:r>
            <a:r>
              <a:rPr lang="en-GB">
                <a:effectLst/>
              </a:rPr>
              <a:t>, </a:t>
            </a:r>
            <a:r>
              <a:rPr lang="en-GB" err="1">
                <a:effectLst/>
              </a:rPr>
              <a:t>consectetur</a:t>
            </a:r>
            <a:r>
              <a:rPr lang="en-GB">
                <a:effectLst/>
              </a:rPr>
              <a:t> </a:t>
            </a:r>
            <a:r>
              <a:rPr lang="en-GB" err="1">
                <a:effectLst/>
              </a:rPr>
              <a:t>adipiscing</a:t>
            </a:r>
            <a:r>
              <a:rPr lang="en-GB">
                <a:effectLst/>
              </a:rPr>
              <a:t> </a:t>
            </a:r>
            <a:r>
              <a:rPr lang="en-GB" err="1">
                <a:effectLst/>
              </a:rPr>
              <a:t>elit</a:t>
            </a:r>
            <a:r>
              <a:rPr lang="en-GB">
                <a:effectLst/>
              </a:rPr>
              <a:t>. </a:t>
            </a:r>
            <a:r>
              <a:rPr lang="en-GB" err="1">
                <a:effectLst/>
              </a:rPr>
              <a:t>Sed</a:t>
            </a:r>
            <a:r>
              <a:rPr lang="en-GB">
                <a:effectLst/>
              </a:rPr>
              <a:t> </a:t>
            </a:r>
            <a:r>
              <a:rPr lang="en-GB" err="1">
                <a:effectLst/>
              </a:rPr>
              <a:t>hendrerit</a:t>
            </a:r>
            <a:r>
              <a:rPr lang="en-GB">
                <a:effectLst/>
              </a:rPr>
              <a:t> semper </a:t>
            </a:r>
            <a:r>
              <a:rPr lang="en-GB" err="1">
                <a:effectLst/>
              </a:rPr>
              <a:t>leo</a:t>
            </a:r>
            <a:r>
              <a:rPr lang="en-GB">
                <a:effectLst/>
              </a:rPr>
              <a:t>, </a:t>
            </a:r>
            <a:r>
              <a:rPr lang="en-GB" err="1">
                <a:effectLst/>
              </a:rPr>
              <a:t>nec</a:t>
            </a:r>
            <a:r>
              <a:rPr lang="en-GB">
                <a:effectLst/>
              </a:rPr>
              <a:t> </a:t>
            </a:r>
            <a:r>
              <a:rPr lang="en-GB" err="1">
                <a:effectLst/>
              </a:rPr>
              <a:t>accumsan</a:t>
            </a:r>
            <a:r>
              <a:rPr lang="en-GB">
                <a:effectLst/>
              </a:rPr>
              <a:t> nisi </a:t>
            </a:r>
            <a:r>
              <a:rPr lang="en-GB" err="1">
                <a:effectLst/>
              </a:rPr>
              <a:t>finibus</a:t>
            </a:r>
            <a:r>
              <a:rPr lang="en-GB">
                <a:effectLst/>
              </a:rPr>
              <a:t> vel. Ut </a:t>
            </a:r>
            <a:r>
              <a:rPr lang="en-GB" err="1">
                <a:effectLst/>
              </a:rPr>
              <a:t>sodales</a:t>
            </a:r>
            <a:r>
              <a:rPr lang="en-GB">
                <a:effectLst/>
              </a:rPr>
              <a:t>, dui </a:t>
            </a:r>
            <a:r>
              <a:rPr lang="en-GB" err="1">
                <a:effectLst/>
              </a:rPr>
              <a:t>vel</a:t>
            </a:r>
            <a:r>
              <a:rPr lang="en-GB">
                <a:effectLst/>
              </a:rPr>
              <a:t> </a:t>
            </a:r>
            <a:r>
              <a:rPr lang="en-GB" err="1">
                <a:effectLst/>
              </a:rPr>
              <a:t>vulputate</a:t>
            </a:r>
            <a:r>
              <a:rPr lang="en-GB">
                <a:effectLst/>
              </a:rPr>
              <a:t> </a:t>
            </a:r>
            <a:r>
              <a:rPr lang="en-GB" err="1">
                <a:effectLst/>
              </a:rPr>
              <a:t>vehicula</a:t>
            </a:r>
            <a:r>
              <a:rPr lang="en-GB">
                <a:effectLst/>
              </a:rPr>
              <a:t>, </a:t>
            </a:r>
            <a:r>
              <a:rPr lang="en-GB" err="1">
                <a:effectLst/>
              </a:rPr>
              <a:t>arcu</a:t>
            </a:r>
            <a:r>
              <a:rPr lang="en-GB">
                <a:effectLst/>
              </a:rPr>
              <a:t> nisi </a:t>
            </a:r>
            <a:r>
              <a:rPr lang="en-GB" err="1">
                <a:effectLst/>
              </a:rPr>
              <a:t>suscipit</a:t>
            </a:r>
            <a:r>
              <a:rPr lang="en-GB">
                <a:effectLst/>
              </a:rPr>
              <a:t> </a:t>
            </a:r>
            <a:r>
              <a:rPr lang="en-GB" err="1">
                <a:effectLst/>
              </a:rPr>
              <a:t>justo</a:t>
            </a:r>
            <a:r>
              <a:rPr lang="en-GB">
                <a:effectLst/>
              </a:rPr>
              <a:t>, ac </a:t>
            </a:r>
            <a:r>
              <a:rPr lang="en-GB" err="1">
                <a:effectLst/>
              </a:rPr>
              <a:t>tincidunt</a:t>
            </a:r>
            <a:r>
              <a:rPr lang="en-GB">
                <a:effectLst/>
              </a:rPr>
              <a:t> </a:t>
            </a:r>
            <a:r>
              <a:rPr lang="en-GB" err="1">
                <a:effectLst/>
              </a:rPr>
              <a:t>dolor</a:t>
            </a:r>
            <a:r>
              <a:rPr lang="en-GB">
                <a:effectLst/>
              </a:rPr>
              <a:t> dui a </a:t>
            </a:r>
            <a:r>
              <a:rPr lang="en-GB" err="1">
                <a:effectLst/>
              </a:rPr>
              <a:t>purus</a:t>
            </a:r>
            <a:r>
              <a:rPr lang="en-GB">
                <a:effectLst/>
              </a:rPr>
              <a:t>. Maecenas auctor </a:t>
            </a:r>
            <a:r>
              <a:rPr lang="en-GB" err="1">
                <a:effectLst/>
              </a:rPr>
              <a:t>tincidunt</a:t>
            </a:r>
            <a:r>
              <a:rPr lang="en-GB">
                <a:effectLst/>
              </a:rPr>
              <a:t> </a:t>
            </a:r>
            <a:r>
              <a:rPr lang="en-GB" err="1">
                <a:effectLst/>
              </a:rPr>
              <a:t>quam</a:t>
            </a:r>
            <a:r>
              <a:rPr lang="en-GB">
                <a:effectLst/>
              </a:rPr>
              <a:t>, ac </a:t>
            </a:r>
            <a:r>
              <a:rPr lang="en-GB" err="1">
                <a:effectLst/>
              </a:rPr>
              <a:t>facilisis</a:t>
            </a:r>
            <a:r>
              <a:rPr lang="en-GB">
                <a:effectLst/>
              </a:rPr>
              <a:t> </a:t>
            </a:r>
            <a:r>
              <a:rPr lang="en-GB" err="1">
                <a:effectLst/>
              </a:rPr>
              <a:t>purus</a:t>
            </a:r>
            <a:r>
              <a:rPr lang="en-GB">
                <a:effectLst/>
              </a:rPr>
              <a:t> </a:t>
            </a:r>
            <a:r>
              <a:rPr lang="en-GB" err="1">
                <a:effectLst/>
              </a:rPr>
              <a:t>efficitur</a:t>
            </a:r>
            <a:r>
              <a:rPr lang="en-GB">
                <a:effectLst/>
              </a:rPr>
              <a:t> </a:t>
            </a:r>
            <a:r>
              <a:rPr lang="en-GB" err="1">
                <a:effectLst/>
              </a:rPr>
              <a:t>ut.</a:t>
            </a:r>
            <a:r>
              <a:rPr lang="en-GB">
                <a:effectLst/>
              </a:rPr>
              <a:t> Integer ac </a:t>
            </a:r>
            <a:r>
              <a:rPr lang="en-GB" err="1">
                <a:effectLst/>
              </a:rPr>
              <a:t>tortor</a:t>
            </a:r>
            <a:r>
              <a:rPr lang="en-GB">
                <a:effectLst/>
              </a:rPr>
              <a:t> </a:t>
            </a:r>
            <a:r>
              <a:rPr lang="en-GB" err="1">
                <a:effectLst/>
              </a:rPr>
              <a:t>eu</a:t>
            </a:r>
            <a:r>
              <a:rPr lang="en-GB">
                <a:effectLst/>
              </a:rPr>
              <a:t> </a:t>
            </a:r>
            <a:r>
              <a:rPr lang="en-GB" err="1">
                <a:effectLst/>
              </a:rPr>
              <a:t>velit</a:t>
            </a:r>
            <a:r>
              <a:rPr lang="en-GB">
                <a:effectLst/>
              </a:rPr>
              <a:t> </a:t>
            </a:r>
            <a:r>
              <a:rPr lang="en-GB" err="1">
                <a:effectLst/>
              </a:rPr>
              <a:t>interdum</a:t>
            </a:r>
            <a:r>
              <a:rPr lang="en-GB">
                <a:effectLst/>
              </a:rPr>
              <a:t> lacinia et sit.</a:t>
            </a:r>
          </a:p>
          <a:p>
            <a:pPr lvl="0"/>
            <a:r>
              <a:rPr lang="en-GB" err="1">
                <a:effectLst/>
              </a:rPr>
              <a:t>Vivamus</a:t>
            </a:r>
            <a:r>
              <a:rPr lang="en-GB">
                <a:effectLst/>
              </a:rPr>
              <a:t> </a:t>
            </a:r>
            <a:r>
              <a:rPr lang="en-GB" err="1">
                <a:effectLst/>
              </a:rPr>
              <a:t>nec</a:t>
            </a:r>
            <a:r>
              <a:rPr lang="en-GB">
                <a:effectLst/>
              </a:rPr>
              <a:t> </a:t>
            </a:r>
            <a:r>
              <a:rPr lang="en-GB" err="1">
                <a:effectLst/>
              </a:rPr>
              <a:t>lectus</a:t>
            </a:r>
            <a:r>
              <a:rPr lang="en-GB">
                <a:effectLst/>
              </a:rPr>
              <a:t> id </a:t>
            </a:r>
            <a:r>
              <a:rPr lang="en-GB" err="1">
                <a:effectLst/>
              </a:rPr>
              <a:t>justo</a:t>
            </a:r>
            <a:r>
              <a:rPr lang="en-GB">
                <a:effectLst/>
              </a:rPr>
              <a:t> </a:t>
            </a:r>
            <a:r>
              <a:rPr lang="en-GB" err="1">
                <a:effectLst/>
              </a:rPr>
              <a:t>consequat</a:t>
            </a:r>
            <a:r>
              <a:rPr lang="en-GB">
                <a:effectLst/>
              </a:rPr>
              <a:t> </a:t>
            </a:r>
            <a:r>
              <a:rPr lang="en-GB" err="1">
                <a:effectLst/>
              </a:rPr>
              <a:t>ultricies</a:t>
            </a:r>
            <a:r>
              <a:rPr lang="en-GB">
                <a:effectLst/>
              </a:rPr>
              <a:t>. In hac </a:t>
            </a:r>
            <a:r>
              <a:rPr lang="en-GB" err="1">
                <a:effectLst/>
              </a:rPr>
              <a:t>habitasse</a:t>
            </a:r>
            <a:r>
              <a:rPr lang="en-GB">
                <a:effectLst/>
              </a:rPr>
              <a:t> </a:t>
            </a:r>
            <a:r>
              <a:rPr lang="en-GB" err="1">
                <a:effectLst/>
              </a:rPr>
              <a:t>platea</a:t>
            </a:r>
            <a:r>
              <a:rPr lang="en-GB">
                <a:effectLst/>
              </a:rPr>
              <a:t> </a:t>
            </a:r>
            <a:r>
              <a:rPr lang="en-GB" err="1">
                <a:effectLst/>
              </a:rPr>
              <a:t>dictumst</a:t>
            </a:r>
            <a:r>
              <a:rPr lang="en-GB">
                <a:effectLst/>
              </a:rPr>
              <a:t>. </a:t>
            </a:r>
            <a:r>
              <a:rPr lang="en-GB" err="1">
                <a:effectLst/>
              </a:rPr>
              <a:t>Fusce</a:t>
            </a:r>
            <a:r>
              <a:rPr lang="en-GB">
                <a:effectLst/>
              </a:rPr>
              <a:t> vestibulum libero at nisi </a:t>
            </a:r>
            <a:r>
              <a:rPr lang="en-GB" err="1">
                <a:effectLst/>
              </a:rPr>
              <a:t>ullamcorper</a:t>
            </a:r>
            <a:r>
              <a:rPr lang="en-GB">
                <a:effectLst/>
              </a:rPr>
              <a:t>, a </a:t>
            </a:r>
            <a:r>
              <a:rPr lang="en-GB" err="1">
                <a:effectLst/>
              </a:rPr>
              <a:t>dapibus</a:t>
            </a:r>
            <a:r>
              <a:rPr lang="en-GB">
                <a:effectLst/>
              </a:rPr>
              <a:t> </a:t>
            </a:r>
            <a:r>
              <a:rPr lang="en-GB" err="1">
                <a:effectLst/>
              </a:rPr>
              <a:t>lectus</a:t>
            </a:r>
            <a:r>
              <a:rPr lang="en-GB">
                <a:effectLst/>
              </a:rPr>
              <a:t> gravida. </a:t>
            </a:r>
            <a:r>
              <a:rPr lang="en-GB" err="1">
                <a:effectLst/>
              </a:rPr>
              <a:t>Sed</a:t>
            </a:r>
            <a:r>
              <a:rPr lang="en-GB">
                <a:effectLst/>
              </a:rPr>
              <a:t> </a:t>
            </a:r>
            <a:r>
              <a:rPr lang="en-GB" err="1">
                <a:effectLst/>
              </a:rPr>
              <a:t>sodales</a:t>
            </a:r>
            <a:r>
              <a:rPr lang="en-GB">
                <a:effectLst/>
              </a:rPr>
              <a:t>, </a:t>
            </a:r>
            <a:r>
              <a:rPr lang="en-GB" err="1">
                <a:effectLst/>
              </a:rPr>
              <a:t>purus</a:t>
            </a:r>
            <a:r>
              <a:rPr lang="en-GB">
                <a:effectLst/>
              </a:rPr>
              <a:t> </a:t>
            </a:r>
            <a:r>
              <a:rPr lang="en-GB" err="1">
                <a:effectLst/>
              </a:rPr>
              <a:t>nec</a:t>
            </a:r>
            <a:r>
              <a:rPr lang="en-GB">
                <a:effectLst/>
              </a:rPr>
              <a:t> </a:t>
            </a:r>
            <a:r>
              <a:rPr lang="en-GB" err="1">
                <a:effectLst/>
              </a:rPr>
              <a:t>aliquet</a:t>
            </a:r>
            <a:r>
              <a:rPr lang="en-GB">
                <a:effectLst/>
              </a:rPr>
              <a:t> fermentum. </a:t>
            </a:r>
            <a:r>
              <a:rPr lang="en-GB" err="1">
                <a:effectLst/>
              </a:rPr>
              <a:t>Sed</a:t>
            </a:r>
            <a:r>
              <a:rPr lang="en-GB">
                <a:effectLst/>
              </a:rPr>
              <a:t> </a:t>
            </a:r>
            <a:r>
              <a:rPr lang="en-GB" err="1">
                <a:effectLst/>
              </a:rPr>
              <a:t>sodales</a:t>
            </a:r>
            <a:r>
              <a:rPr lang="en-GB">
                <a:effectLst/>
              </a:rPr>
              <a:t>, </a:t>
            </a:r>
            <a:r>
              <a:rPr lang="en-GB" err="1">
                <a:effectLst/>
              </a:rPr>
              <a:t>purus</a:t>
            </a:r>
            <a:r>
              <a:rPr lang="en-GB">
                <a:effectLst/>
              </a:rPr>
              <a:t> </a:t>
            </a:r>
            <a:r>
              <a:rPr lang="en-GB" err="1">
                <a:effectLst/>
              </a:rPr>
              <a:t>nec</a:t>
            </a:r>
            <a:r>
              <a:rPr lang="en-GB">
                <a:effectLst/>
              </a:rPr>
              <a:t> </a:t>
            </a:r>
            <a:r>
              <a:rPr lang="en-GB" err="1">
                <a:effectLst/>
              </a:rPr>
              <a:t>aliquet</a:t>
            </a:r>
            <a:r>
              <a:rPr lang="en-GB">
                <a:effectLst/>
              </a:rPr>
              <a:t> fermentum. </a:t>
            </a:r>
            <a:r>
              <a:rPr lang="en-GB" err="1">
                <a:effectLst/>
              </a:rPr>
              <a:t>Sed</a:t>
            </a:r>
            <a:r>
              <a:rPr lang="en-GB">
                <a:effectLst/>
              </a:rPr>
              <a:t> </a:t>
            </a:r>
            <a:r>
              <a:rPr lang="en-GB" err="1">
                <a:effectLst/>
              </a:rPr>
              <a:t>sodales</a:t>
            </a:r>
            <a:r>
              <a:rPr lang="en-GB">
                <a:effectLst/>
              </a:rPr>
              <a:t>, </a:t>
            </a:r>
            <a:r>
              <a:rPr lang="en-GB" err="1">
                <a:effectLst/>
              </a:rPr>
              <a:t>purus</a:t>
            </a:r>
            <a:r>
              <a:rPr lang="en-GB">
                <a:effectLst/>
              </a:rPr>
              <a:t> </a:t>
            </a:r>
            <a:r>
              <a:rPr lang="en-GB" err="1">
                <a:effectLst/>
              </a:rPr>
              <a:t>nec</a:t>
            </a:r>
            <a:r>
              <a:rPr lang="en-GB">
                <a:effectLst/>
              </a:rPr>
              <a:t> </a:t>
            </a:r>
            <a:r>
              <a:rPr lang="en-GB" err="1">
                <a:effectLst/>
              </a:rPr>
              <a:t>aliquet</a:t>
            </a:r>
            <a:r>
              <a:rPr lang="en-GB">
                <a:effectLst/>
              </a:rPr>
              <a:t> fermentum.</a:t>
            </a:r>
            <a:endParaRPr lang="en-GB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7467C051-90C9-9760-EE5C-F113B036F2C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749622" y="1113167"/>
            <a:ext cx="5442377" cy="5671202"/>
          </a:xfrm>
          <a:custGeom>
            <a:avLst/>
            <a:gdLst>
              <a:gd name="connsiteX0" fmla="*/ 5442377 w 5442377"/>
              <a:gd name="connsiteY0" fmla="*/ 0 h 5671202"/>
              <a:gd name="connsiteX1" fmla="*/ 5442377 w 5442377"/>
              <a:gd name="connsiteY1" fmla="*/ 171263 h 5671202"/>
              <a:gd name="connsiteX2" fmla="*/ 5442377 w 5442377"/>
              <a:gd name="connsiteY2" fmla="*/ 826186 h 5671202"/>
              <a:gd name="connsiteX3" fmla="*/ 5442377 w 5442377"/>
              <a:gd name="connsiteY3" fmla="*/ 5378671 h 5671202"/>
              <a:gd name="connsiteX4" fmla="*/ 5442377 w 5442377"/>
              <a:gd name="connsiteY4" fmla="*/ 5671202 h 5671202"/>
              <a:gd name="connsiteX5" fmla="*/ 0 w 5442377"/>
              <a:gd name="connsiteY5" fmla="*/ 5671202 h 5671202"/>
              <a:gd name="connsiteX6" fmla="*/ 5442377 w 5442377"/>
              <a:gd name="connsiteY6" fmla="*/ 0 h 56712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2377" h="5671202">
                <a:moveTo>
                  <a:pt x="5442377" y="0"/>
                </a:moveTo>
                <a:lnTo>
                  <a:pt x="5442377" y="171263"/>
                </a:lnTo>
                <a:lnTo>
                  <a:pt x="5442377" y="826186"/>
                </a:lnTo>
                <a:lnTo>
                  <a:pt x="5442377" y="5378671"/>
                </a:lnTo>
                <a:lnTo>
                  <a:pt x="5442377" y="5671202"/>
                </a:lnTo>
                <a:lnTo>
                  <a:pt x="0" y="5671202"/>
                </a:lnTo>
                <a:cubicBezTo>
                  <a:pt x="0" y="2508950"/>
                  <a:pt x="2639608" y="96819"/>
                  <a:pt x="5442377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7093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Resizab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BB6A3-1C35-01F1-0B0C-D49BFAAE148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3695" y="534458"/>
            <a:ext cx="10515600" cy="1325563"/>
          </a:xfrm>
        </p:spPr>
        <p:txBody>
          <a:bodyPr/>
          <a:lstStyle/>
          <a:p>
            <a:r>
              <a:rPr lang="en-GB"/>
              <a:t>Example title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FFEDA0-53F9-4B0B-3B52-79E81241B84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70471" y="1839702"/>
            <a:ext cx="5533440" cy="4279900"/>
          </a:xfrm>
        </p:spPr>
        <p:txBody>
          <a:bodyPr>
            <a:noAutofit/>
          </a:bodyPr>
          <a:lstStyle>
            <a:lvl1pPr marL="0" indent="0">
              <a:lnSpc>
                <a:spcPts val="2700"/>
              </a:lnSpc>
              <a:buNone/>
              <a:defRPr sz="1800"/>
            </a:lvl1pPr>
          </a:lstStyle>
          <a:p>
            <a:pPr lvl="0"/>
            <a:r>
              <a:rPr lang="en-GB">
                <a:effectLst/>
              </a:rPr>
              <a:t>Lorem ipsum </a:t>
            </a:r>
            <a:r>
              <a:rPr lang="en-GB" err="1">
                <a:effectLst/>
              </a:rPr>
              <a:t>dolor</a:t>
            </a:r>
            <a:r>
              <a:rPr lang="en-GB">
                <a:effectLst/>
              </a:rPr>
              <a:t> sit </a:t>
            </a:r>
            <a:r>
              <a:rPr lang="en-GB" err="1">
                <a:effectLst/>
              </a:rPr>
              <a:t>amet</a:t>
            </a:r>
            <a:r>
              <a:rPr lang="en-GB">
                <a:effectLst/>
              </a:rPr>
              <a:t>, </a:t>
            </a:r>
            <a:r>
              <a:rPr lang="en-GB" err="1">
                <a:effectLst/>
              </a:rPr>
              <a:t>consectetur</a:t>
            </a:r>
            <a:r>
              <a:rPr lang="en-GB">
                <a:effectLst/>
              </a:rPr>
              <a:t> </a:t>
            </a:r>
            <a:r>
              <a:rPr lang="en-GB" err="1">
                <a:effectLst/>
              </a:rPr>
              <a:t>adipiscing</a:t>
            </a:r>
            <a:r>
              <a:rPr lang="en-GB">
                <a:effectLst/>
              </a:rPr>
              <a:t> </a:t>
            </a:r>
            <a:r>
              <a:rPr lang="en-GB" err="1">
                <a:effectLst/>
              </a:rPr>
              <a:t>elit</a:t>
            </a:r>
            <a:r>
              <a:rPr lang="en-GB">
                <a:effectLst/>
              </a:rPr>
              <a:t>. </a:t>
            </a:r>
            <a:r>
              <a:rPr lang="en-GB" err="1">
                <a:effectLst/>
              </a:rPr>
              <a:t>Sed</a:t>
            </a:r>
            <a:r>
              <a:rPr lang="en-GB">
                <a:effectLst/>
              </a:rPr>
              <a:t> </a:t>
            </a:r>
            <a:r>
              <a:rPr lang="en-GB" err="1">
                <a:effectLst/>
              </a:rPr>
              <a:t>hendrerit</a:t>
            </a:r>
            <a:r>
              <a:rPr lang="en-GB">
                <a:effectLst/>
              </a:rPr>
              <a:t> semper </a:t>
            </a:r>
            <a:r>
              <a:rPr lang="en-GB" err="1">
                <a:effectLst/>
              </a:rPr>
              <a:t>leo</a:t>
            </a:r>
            <a:r>
              <a:rPr lang="en-GB">
                <a:effectLst/>
              </a:rPr>
              <a:t>, </a:t>
            </a:r>
            <a:r>
              <a:rPr lang="en-GB" err="1">
                <a:effectLst/>
              </a:rPr>
              <a:t>nec</a:t>
            </a:r>
            <a:r>
              <a:rPr lang="en-GB">
                <a:effectLst/>
              </a:rPr>
              <a:t> </a:t>
            </a:r>
            <a:r>
              <a:rPr lang="en-GB" err="1">
                <a:effectLst/>
              </a:rPr>
              <a:t>accumsan</a:t>
            </a:r>
            <a:r>
              <a:rPr lang="en-GB">
                <a:effectLst/>
              </a:rPr>
              <a:t> nisi </a:t>
            </a:r>
            <a:r>
              <a:rPr lang="en-GB" err="1">
                <a:effectLst/>
              </a:rPr>
              <a:t>finibus</a:t>
            </a:r>
            <a:r>
              <a:rPr lang="en-GB">
                <a:effectLst/>
              </a:rPr>
              <a:t> vel. Ut </a:t>
            </a:r>
            <a:r>
              <a:rPr lang="en-GB" err="1">
                <a:effectLst/>
              </a:rPr>
              <a:t>sodales</a:t>
            </a:r>
            <a:r>
              <a:rPr lang="en-GB">
                <a:effectLst/>
              </a:rPr>
              <a:t>, dui </a:t>
            </a:r>
            <a:r>
              <a:rPr lang="en-GB" err="1">
                <a:effectLst/>
              </a:rPr>
              <a:t>vel</a:t>
            </a:r>
            <a:r>
              <a:rPr lang="en-GB">
                <a:effectLst/>
              </a:rPr>
              <a:t> </a:t>
            </a:r>
            <a:r>
              <a:rPr lang="en-GB" err="1">
                <a:effectLst/>
              </a:rPr>
              <a:t>vulputate</a:t>
            </a:r>
            <a:r>
              <a:rPr lang="en-GB">
                <a:effectLst/>
              </a:rPr>
              <a:t> </a:t>
            </a:r>
            <a:r>
              <a:rPr lang="en-GB" err="1">
                <a:effectLst/>
              </a:rPr>
              <a:t>vehicula</a:t>
            </a:r>
            <a:r>
              <a:rPr lang="en-GB">
                <a:effectLst/>
              </a:rPr>
              <a:t>, </a:t>
            </a:r>
            <a:r>
              <a:rPr lang="en-GB" err="1">
                <a:effectLst/>
              </a:rPr>
              <a:t>arcu</a:t>
            </a:r>
            <a:r>
              <a:rPr lang="en-GB">
                <a:effectLst/>
              </a:rPr>
              <a:t> nisi </a:t>
            </a:r>
            <a:r>
              <a:rPr lang="en-GB" err="1">
                <a:effectLst/>
              </a:rPr>
              <a:t>suscipit</a:t>
            </a:r>
            <a:r>
              <a:rPr lang="en-GB">
                <a:effectLst/>
              </a:rPr>
              <a:t> </a:t>
            </a:r>
            <a:r>
              <a:rPr lang="en-GB" err="1">
                <a:effectLst/>
              </a:rPr>
              <a:t>justo</a:t>
            </a:r>
            <a:r>
              <a:rPr lang="en-GB">
                <a:effectLst/>
              </a:rPr>
              <a:t>, ac </a:t>
            </a:r>
            <a:r>
              <a:rPr lang="en-GB" err="1">
                <a:effectLst/>
              </a:rPr>
              <a:t>tincidunt</a:t>
            </a:r>
            <a:r>
              <a:rPr lang="en-GB">
                <a:effectLst/>
              </a:rPr>
              <a:t> </a:t>
            </a:r>
            <a:r>
              <a:rPr lang="en-GB" err="1">
                <a:effectLst/>
              </a:rPr>
              <a:t>dolor</a:t>
            </a:r>
            <a:r>
              <a:rPr lang="en-GB">
                <a:effectLst/>
              </a:rPr>
              <a:t> dui a </a:t>
            </a:r>
            <a:r>
              <a:rPr lang="en-GB" err="1">
                <a:effectLst/>
              </a:rPr>
              <a:t>purus</a:t>
            </a:r>
            <a:r>
              <a:rPr lang="en-GB">
                <a:effectLst/>
              </a:rPr>
              <a:t>. Maecenas auctor </a:t>
            </a:r>
            <a:r>
              <a:rPr lang="en-GB" err="1">
                <a:effectLst/>
              </a:rPr>
              <a:t>tincidunt</a:t>
            </a:r>
            <a:r>
              <a:rPr lang="en-GB">
                <a:effectLst/>
              </a:rPr>
              <a:t> </a:t>
            </a:r>
            <a:r>
              <a:rPr lang="en-GB" err="1">
                <a:effectLst/>
              </a:rPr>
              <a:t>quam</a:t>
            </a:r>
            <a:r>
              <a:rPr lang="en-GB">
                <a:effectLst/>
              </a:rPr>
              <a:t>, ac </a:t>
            </a:r>
            <a:r>
              <a:rPr lang="en-GB" err="1">
                <a:effectLst/>
              </a:rPr>
              <a:t>facilisis</a:t>
            </a:r>
            <a:r>
              <a:rPr lang="en-GB">
                <a:effectLst/>
              </a:rPr>
              <a:t> </a:t>
            </a:r>
            <a:r>
              <a:rPr lang="en-GB" err="1">
                <a:effectLst/>
              </a:rPr>
              <a:t>purus</a:t>
            </a:r>
            <a:r>
              <a:rPr lang="en-GB">
                <a:effectLst/>
              </a:rPr>
              <a:t> </a:t>
            </a:r>
            <a:r>
              <a:rPr lang="en-GB" err="1">
                <a:effectLst/>
              </a:rPr>
              <a:t>efficitur</a:t>
            </a:r>
            <a:r>
              <a:rPr lang="en-GB">
                <a:effectLst/>
              </a:rPr>
              <a:t> </a:t>
            </a:r>
            <a:r>
              <a:rPr lang="en-GB" err="1">
                <a:effectLst/>
              </a:rPr>
              <a:t>ut.</a:t>
            </a:r>
            <a:r>
              <a:rPr lang="en-GB">
                <a:effectLst/>
              </a:rPr>
              <a:t> Integer ac </a:t>
            </a:r>
            <a:r>
              <a:rPr lang="en-GB" err="1">
                <a:effectLst/>
              </a:rPr>
              <a:t>tortor</a:t>
            </a:r>
            <a:r>
              <a:rPr lang="en-GB">
                <a:effectLst/>
              </a:rPr>
              <a:t> </a:t>
            </a:r>
            <a:r>
              <a:rPr lang="en-GB" err="1">
                <a:effectLst/>
              </a:rPr>
              <a:t>eu</a:t>
            </a:r>
            <a:r>
              <a:rPr lang="en-GB">
                <a:effectLst/>
              </a:rPr>
              <a:t> </a:t>
            </a:r>
            <a:r>
              <a:rPr lang="en-GB" err="1">
                <a:effectLst/>
              </a:rPr>
              <a:t>velit</a:t>
            </a:r>
            <a:r>
              <a:rPr lang="en-GB">
                <a:effectLst/>
              </a:rPr>
              <a:t> </a:t>
            </a:r>
            <a:r>
              <a:rPr lang="en-GB" err="1">
                <a:effectLst/>
              </a:rPr>
              <a:t>interdum</a:t>
            </a:r>
            <a:r>
              <a:rPr lang="en-GB">
                <a:effectLst/>
              </a:rPr>
              <a:t> lacinia et sit.</a:t>
            </a:r>
          </a:p>
          <a:p>
            <a:pPr lvl="0"/>
            <a:r>
              <a:rPr lang="en-GB" err="1">
                <a:effectLst/>
              </a:rPr>
              <a:t>Vivamus</a:t>
            </a:r>
            <a:r>
              <a:rPr lang="en-GB">
                <a:effectLst/>
              </a:rPr>
              <a:t> </a:t>
            </a:r>
            <a:r>
              <a:rPr lang="en-GB" err="1">
                <a:effectLst/>
              </a:rPr>
              <a:t>nec</a:t>
            </a:r>
            <a:r>
              <a:rPr lang="en-GB">
                <a:effectLst/>
              </a:rPr>
              <a:t> </a:t>
            </a:r>
            <a:r>
              <a:rPr lang="en-GB" err="1">
                <a:effectLst/>
              </a:rPr>
              <a:t>lectus</a:t>
            </a:r>
            <a:r>
              <a:rPr lang="en-GB">
                <a:effectLst/>
              </a:rPr>
              <a:t> id </a:t>
            </a:r>
            <a:r>
              <a:rPr lang="en-GB" err="1">
                <a:effectLst/>
              </a:rPr>
              <a:t>justo</a:t>
            </a:r>
            <a:r>
              <a:rPr lang="en-GB">
                <a:effectLst/>
              </a:rPr>
              <a:t> </a:t>
            </a:r>
            <a:r>
              <a:rPr lang="en-GB" err="1">
                <a:effectLst/>
              </a:rPr>
              <a:t>consequat</a:t>
            </a:r>
            <a:r>
              <a:rPr lang="en-GB">
                <a:effectLst/>
              </a:rPr>
              <a:t> </a:t>
            </a:r>
            <a:r>
              <a:rPr lang="en-GB" err="1">
                <a:effectLst/>
              </a:rPr>
              <a:t>ultricies</a:t>
            </a:r>
            <a:r>
              <a:rPr lang="en-GB">
                <a:effectLst/>
              </a:rPr>
              <a:t>. In hac </a:t>
            </a:r>
            <a:r>
              <a:rPr lang="en-GB" err="1">
                <a:effectLst/>
              </a:rPr>
              <a:t>habitasse</a:t>
            </a:r>
            <a:r>
              <a:rPr lang="en-GB">
                <a:effectLst/>
              </a:rPr>
              <a:t> </a:t>
            </a:r>
            <a:r>
              <a:rPr lang="en-GB" err="1">
                <a:effectLst/>
              </a:rPr>
              <a:t>platea</a:t>
            </a:r>
            <a:r>
              <a:rPr lang="en-GB">
                <a:effectLst/>
              </a:rPr>
              <a:t> </a:t>
            </a:r>
            <a:r>
              <a:rPr lang="en-GB" err="1">
                <a:effectLst/>
              </a:rPr>
              <a:t>dictumst</a:t>
            </a:r>
            <a:r>
              <a:rPr lang="en-GB">
                <a:effectLst/>
              </a:rPr>
              <a:t>. </a:t>
            </a:r>
            <a:r>
              <a:rPr lang="en-GB" err="1">
                <a:effectLst/>
              </a:rPr>
              <a:t>Fusce</a:t>
            </a:r>
            <a:r>
              <a:rPr lang="en-GB">
                <a:effectLst/>
              </a:rPr>
              <a:t> vestibulum libero at nisi </a:t>
            </a:r>
            <a:r>
              <a:rPr lang="en-GB" err="1">
                <a:effectLst/>
              </a:rPr>
              <a:t>ullamcorper</a:t>
            </a:r>
            <a:r>
              <a:rPr lang="en-GB">
                <a:effectLst/>
              </a:rPr>
              <a:t>, a </a:t>
            </a:r>
            <a:r>
              <a:rPr lang="en-GB" err="1">
                <a:effectLst/>
              </a:rPr>
              <a:t>dapibus</a:t>
            </a:r>
            <a:r>
              <a:rPr lang="en-GB">
                <a:effectLst/>
              </a:rPr>
              <a:t> </a:t>
            </a:r>
            <a:r>
              <a:rPr lang="en-GB" err="1">
                <a:effectLst/>
              </a:rPr>
              <a:t>lectus</a:t>
            </a:r>
            <a:r>
              <a:rPr lang="en-GB">
                <a:effectLst/>
              </a:rPr>
              <a:t> gravida. </a:t>
            </a:r>
            <a:r>
              <a:rPr lang="en-GB" err="1">
                <a:effectLst/>
              </a:rPr>
              <a:t>Sed</a:t>
            </a:r>
            <a:r>
              <a:rPr lang="en-GB">
                <a:effectLst/>
              </a:rPr>
              <a:t> </a:t>
            </a:r>
            <a:r>
              <a:rPr lang="en-GB" err="1">
                <a:effectLst/>
              </a:rPr>
              <a:t>sodales</a:t>
            </a:r>
            <a:r>
              <a:rPr lang="en-GB">
                <a:effectLst/>
              </a:rPr>
              <a:t>, </a:t>
            </a:r>
            <a:r>
              <a:rPr lang="en-GB" err="1">
                <a:effectLst/>
              </a:rPr>
              <a:t>purus</a:t>
            </a:r>
            <a:r>
              <a:rPr lang="en-GB">
                <a:effectLst/>
              </a:rPr>
              <a:t> </a:t>
            </a:r>
            <a:r>
              <a:rPr lang="en-GB" err="1">
                <a:effectLst/>
              </a:rPr>
              <a:t>nec</a:t>
            </a:r>
            <a:r>
              <a:rPr lang="en-GB">
                <a:effectLst/>
              </a:rPr>
              <a:t> </a:t>
            </a:r>
            <a:r>
              <a:rPr lang="en-GB" err="1">
                <a:effectLst/>
              </a:rPr>
              <a:t>aliquet</a:t>
            </a:r>
            <a:r>
              <a:rPr lang="en-GB">
                <a:effectLst/>
              </a:rPr>
              <a:t> fermentum. </a:t>
            </a:r>
            <a:r>
              <a:rPr lang="en-GB" err="1">
                <a:effectLst/>
              </a:rPr>
              <a:t>Sed</a:t>
            </a:r>
            <a:r>
              <a:rPr lang="en-GB">
                <a:effectLst/>
              </a:rPr>
              <a:t> </a:t>
            </a:r>
            <a:r>
              <a:rPr lang="en-GB" err="1">
                <a:effectLst/>
              </a:rPr>
              <a:t>sodales</a:t>
            </a:r>
            <a:r>
              <a:rPr lang="en-GB">
                <a:effectLst/>
              </a:rPr>
              <a:t>, </a:t>
            </a:r>
            <a:r>
              <a:rPr lang="en-GB" err="1">
                <a:effectLst/>
              </a:rPr>
              <a:t>purus</a:t>
            </a:r>
            <a:r>
              <a:rPr lang="en-GB">
                <a:effectLst/>
              </a:rPr>
              <a:t> </a:t>
            </a:r>
            <a:r>
              <a:rPr lang="en-GB" err="1">
                <a:effectLst/>
              </a:rPr>
              <a:t>nec</a:t>
            </a:r>
            <a:r>
              <a:rPr lang="en-GB">
                <a:effectLst/>
              </a:rPr>
              <a:t> </a:t>
            </a:r>
            <a:r>
              <a:rPr lang="en-GB" err="1">
                <a:effectLst/>
              </a:rPr>
              <a:t>aliquet</a:t>
            </a:r>
            <a:r>
              <a:rPr lang="en-GB">
                <a:effectLst/>
              </a:rPr>
              <a:t> fermentum. </a:t>
            </a:r>
            <a:r>
              <a:rPr lang="en-GB" err="1">
                <a:effectLst/>
              </a:rPr>
              <a:t>Sed</a:t>
            </a:r>
            <a:r>
              <a:rPr lang="en-GB">
                <a:effectLst/>
              </a:rPr>
              <a:t> </a:t>
            </a:r>
            <a:r>
              <a:rPr lang="en-GB" err="1">
                <a:effectLst/>
              </a:rPr>
              <a:t>sodales</a:t>
            </a:r>
            <a:r>
              <a:rPr lang="en-GB">
                <a:effectLst/>
              </a:rPr>
              <a:t>, </a:t>
            </a:r>
            <a:r>
              <a:rPr lang="en-GB" err="1">
                <a:effectLst/>
              </a:rPr>
              <a:t>purus</a:t>
            </a:r>
            <a:r>
              <a:rPr lang="en-GB">
                <a:effectLst/>
              </a:rPr>
              <a:t> </a:t>
            </a:r>
            <a:r>
              <a:rPr lang="en-GB" err="1">
                <a:effectLst/>
              </a:rPr>
              <a:t>nec</a:t>
            </a:r>
            <a:r>
              <a:rPr lang="en-GB">
                <a:effectLst/>
              </a:rPr>
              <a:t> fermentum.</a:t>
            </a:r>
            <a:endParaRPr lang="en-GB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264CEED-5AE5-5967-EA26-D37F006632C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649082" y="1792465"/>
            <a:ext cx="5007932" cy="4384497"/>
          </a:xfrm>
          <a:prstGeom prst="roundRect">
            <a:avLst>
              <a:gd name="adj" fmla="val 5851"/>
            </a:avLst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4427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BB6A3-1C35-01F1-0B0C-D49BFAAE148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3695" y="534458"/>
            <a:ext cx="10515600" cy="1325563"/>
          </a:xfrm>
        </p:spPr>
        <p:txBody>
          <a:bodyPr/>
          <a:lstStyle/>
          <a:p>
            <a:r>
              <a:rPr lang="en-GB"/>
              <a:t>Example title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FFEDA0-53F9-4B0B-3B52-79E81241B84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63695" y="1826156"/>
            <a:ext cx="8089052" cy="4279900"/>
          </a:xfrm>
        </p:spPr>
        <p:txBody>
          <a:bodyPr>
            <a:noAutofit/>
          </a:bodyPr>
          <a:lstStyle>
            <a:lvl1pPr marL="342900" indent="-342900">
              <a:lnSpc>
                <a:spcPts val="2700"/>
              </a:lnSpc>
              <a:spcAft>
                <a:spcPts val="1400"/>
              </a:spcAft>
              <a:buFont typeface="Arial" panose="020B0604020202020204" pitchFamily="34" charset="0"/>
              <a:buChar char="•"/>
              <a:defRPr sz="1800" spc="0" baseline="0"/>
            </a:lvl1pPr>
          </a:lstStyle>
          <a:p>
            <a:pPr lvl="0"/>
            <a:r>
              <a:rPr lang="en-GB">
                <a:effectLst/>
              </a:rPr>
              <a:t>Lorem ipsum </a:t>
            </a:r>
            <a:r>
              <a:rPr lang="en-GB" err="1">
                <a:effectLst/>
              </a:rPr>
              <a:t>dolor</a:t>
            </a:r>
            <a:r>
              <a:rPr lang="en-GB">
                <a:effectLst/>
              </a:rPr>
              <a:t> sit </a:t>
            </a:r>
            <a:r>
              <a:rPr lang="en-GB" err="1">
                <a:effectLst/>
              </a:rPr>
              <a:t>amet</a:t>
            </a:r>
            <a:r>
              <a:rPr lang="en-GB">
                <a:effectLst/>
              </a:rPr>
              <a:t>, </a:t>
            </a:r>
            <a:r>
              <a:rPr lang="en-GB" err="1">
                <a:effectLst/>
              </a:rPr>
              <a:t>consectetur</a:t>
            </a:r>
            <a:r>
              <a:rPr lang="en-GB">
                <a:effectLst/>
              </a:rPr>
              <a:t> </a:t>
            </a:r>
            <a:r>
              <a:rPr lang="en-GB" err="1">
                <a:effectLst/>
              </a:rPr>
              <a:t>adipiscing</a:t>
            </a:r>
            <a:r>
              <a:rPr lang="en-GB">
                <a:effectLst/>
              </a:rPr>
              <a:t> </a:t>
            </a:r>
            <a:r>
              <a:rPr lang="en-GB" err="1">
                <a:effectLst/>
              </a:rPr>
              <a:t>elit</a:t>
            </a:r>
            <a:r>
              <a:rPr lang="en-GB">
                <a:effectLst/>
              </a:rPr>
              <a:t>. </a:t>
            </a:r>
            <a:r>
              <a:rPr lang="en-GB" err="1">
                <a:effectLst/>
              </a:rPr>
              <a:t>Sed</a:t>
            </a:r>
            <a:r>
              <a:rPr lang="en-GB">
                <a:effectLst/>
              </a:rPr>
              <a:t> </a:t>
            </a:r>
            <a:r>
              <a:rPr lang="en-GB" err="1">
                <a:effectLst/>
              </a:rPr>
              <a:t>hendrerit</a:t>
            </a:r>
            <a:r>
              <a:rPr lang="en-GB">
                <a:effectLst/>
              </a:rPr>
              <a:t> semper </a:t>
            </a:r>
            <a:r>
              <a:rPr lang="en-GB" err="1">
                <a:effectLst/>
              </a:rPr>
              <a:t>leo</a:t>
            </a:r>
            <a:r>
              <a:rPr lang="en-GB">
                <a:effectLst/>
              </a:rPr>
              <a:t>, </a:t>
            </a:r>
            <a:r>
              <a:rPr lang="en-GB" err="1">
                <a:effectLst/>
              </a:rPr>
              <a:t>nec</a:t>
            </a:r>
            <a:r>
              <a:rPr lang="en-GB">
                <a:effectLst/>
              </a:rPr>
              <a:t> </a:t>
            </a:r>
            <a:r>
              <a:rPr lang="en-GB" err="1">
                <a:effectLst/>
              </a:rPr>
              <a:t>accumsan</a:t>
            </a:r>
            <a:r>
              <a:rPr lang="en-GB">
                <a:effectLst/>
              </a:rPr>
              <a:t> nisi </a:t>
            </a:r>
            <a:r>
              <a:rPr lang="en-GB" err="1">
                <a:effectLst/>
              </a:rPr>
              <a:t>finibus</a:t>
            </a:r>
            <a:r>
              <a:rPr lang="en-GB">
                <a:effectLst/>
              </a:rPr>
              <a:t> vel. Ut </a:t>
            </a:r>
            <a:r>
              <a:rPr lang="en-GB" err="1">
                <a:effectLst/>
              </a:rPr>
              <a:t>sodales</a:t>
            </a:r>
            <a:r>
              <a:rPr lang="en-GB">
                <a:effectLst/>
              </a:rPr>
              <a:t>, dui </a:t>
            </a:r>
            <a:r>
              <a:rPr lang="en-GB" err="1">
                <a:effectLst/>
              </a:rPr>
              <a:t>vel</a:t>
            </a:r>
            <a:r>
              <a:rPr lang="en-GB">
                <a:effectLst/>
              </a:rPr>
              <a:t> </a:t>
            </a:r>
            <a:r>
              <a:rPr lang="en-GB" err="1">
                <a:effectLst/>
              </a:rPr>
              <a:t>vulputate</a:t>
            </a:r>
            <a:r>
              <a:rPr lang="en-GB">
                <a:effectLst/>
              </a:rPr>
              <a:t> </a:t>
            </a:r>
            <a:r>
              <a:rPr lang="en-GB" err="1">
                <a:effectLst/>
              </a:rPr>
              <a:t>vehicula</a:t>
            </a:r>
            <a:r>
              <a:rPr lang="en-GB">
                <a:effectLst/>
              </a:rPr>
              <a:t>.</a:t>
            </a:r>
          </a:p>
          <a:p>
            <a:pPr lvl="0"/>
            <a:r>
              <a:rPr lang="en-GB" err="1">
                <a:effectLst/>
              </a:rPr>
              <a:t>Vivamus</a:t>
            </a:r>
            <a:r>
              <a:rPr lang="en-GB">
                <a:effectLst/>
              </a:rPr>
              <a:t> </a:t>
            </a:r>
            <a:r>
              <a:rPr lang="en-GB" err="1">
                <a:effectLst/>
              </a:rPr>
              <a:t>nec</a:t>
            </a:r>
            <a:r>
              <a:rPr lang="en-GB">
                <a:effectLst/>
              </a:rPr>
              <a:t> </a:t>
            </a:r>
            <a:r>
              <a:rPr lang="en-GB" err="1">
                <a:effectLst/>
              </a:rPr>
              <a:t>lectus</a:t>
            </a:r>
            <a:r>
              <a:rPr lang="en-GB">
                <a:effectLst/>
              </a:rPr>
              <a:t> id </a:t>
            </a:r>
            <a:r>
              <a:rPr lang="en-GB" err="1">
                <a:effectLst/>
              </a:rPr>
              <a:t>justo</a:t>
            </a:r>
            <a:r>
              <a:rPr lang="en-GB">
                <a:effectLst/>
              </a:rPr>
              <a:t> </a:t>
            </a:r>
            <a:r>
              <a:rPr lang="en-GB" err="1">
                <a:effectLst/>
              </a:rPr>
              <a:t>consequat</a:t>
            </a:r>
            <a:r>
              <a:rPr lang="en-GB">
                <a:effectLst/>
              </a:rPr>
              <a:t> </a:t>
            </a:r>
            <a:r>
              <a:rPr lang="en-GB" err="1">
                <a:effectLst/>
              </a:rPr>
              <a:t>ultricies</a:t>
            </a:r>
            <a:r>
              <a:rPr lang="en-GB">
                <a:effectLst/>
              </a:rPr>
              <a:t>. In hac </a:t>
            </a:r>
            <a:r>
              <a:rPr lang="en-GB" err="1">
                <a:effectLst/>
              </a:rPr>
              <a:t>habitasse</a:t>
            </a:r>
            <a:r>
              <a:rPr lang="en-GB">
                <a:effectLst/>
              </a:rPr>
              <a:t> </a:t>
            </a:r>
            <a:r>
              <a:rPr lang="en-GB" err="1">
                <a:effectLst/>
              </a:rPr>
              <a:t>platea</a:t>
            </a:r>
            <a:r>
              <a:rPr lang="en-GB">
                <a:effectLst/>
              </a:rPr>
              <a:t> </a:t>
            </a:r>
            <a:r>
              <a:rPr lang="en-GB" err="1">
                <a:effectLst/>
              </a:rPr>
              <a:t>dictumst</a:t>
            </a:r>
            <a:r>
              <a:rPr lang="en-GB">
                <a:effectLst/>
              </a:rPr>
              <a:t>. </a:t>
            </a:r>
            <a:r>
              <a:rPr lang="en-GB" err="1">
                <a:effectLst/>
              </a:rPr>
              <a:t>Fusce</a:t>
            </a:r>
            <a:r>
              <a:rPr lang="en-GB">
                <a:effectLst/>
              </a:rPr>
              <a:t> vestibulum libero at nisi </a:t>
            </a:r>
            <a:r>
              <a:rPr lang="en-GB" err="1">
                <a:effectLst/>
              </a:rPr>
              <a:t>ullamcorper</a:t>
            </a:r>
            <a:r>
              <a:rPr lang="en-GB">
                <a:effectLst/>
              </a:rPr>
              <a:t>, a </a:t>
            </a:r>
            <a:r>
              <a:rPr lang="en-GB" err="1">
                <a:effectLst/>
              </a:rPr>
              <a:t>dapibus</a:t>
            </a:r>
            <a:r>
              <a:rPr lang="en-GB">
                <a:effectLst/>
              </a:rPr>
              <a:t> </a:t>
            </a:r>
            <a:r>
              <a:rPr lang="en-GB" err="1">
                <a:effectLst/>
              </a:rPr>
              <a:t>lectus</a:t>
            </a:r>
            <a:r>
              <a:rPr lang="en-GB">
                <a:effectLst/>
              </a:rPr>
              <a:t> gravida. </a:t>
            </a:r>
            <a:r>
              <a:rPr lang="en-GB" err="1">
                <a:effectLst/>
              </a:rPr>
              <a:t>Sed</a:t>
            </a:r>
            <a:r>
              <a:rPr lang="en-GB">
                <a:effectLst/>
              </a:rPr>
              <a:t> </a:t>
            </a:r>
            <a:r>
              <a:rPr lang="en-GB" err="1">
                <a:effectLst/>
              </a:rPr>
              <a:t>sodales</a:t>
            </a:r>
            <a:r>
              <a:rPr lang="en-GB">
                <a:effectLst/>
              </a:rPr>
              <a:t>, </a:t>
            </a:r>
            <a:r>
              <a:rPr lang="en-GB" err="1">
                <a:effectLst/>
              </a:rPr>
              <a:t>purus</a:t>
            </a:r>
            <a:r>
              <a:rPr lang="en-GB">
                <a:effectLst/>
              </a:rPr>
              <a:t> </a:t>
            </a:r>
            <a:r>
              <a:rPr lang="en-GB" err="1">
                <a:effectLst/>
              </a:rPr>
              <a:t>nec</a:t>
            </a:r>
            <a:r>
              <a:rPr lang="en-GB">
                <a:effectLst/>
              </a:rPr>
              <a:t> </a:t>
            </a:r>
            <a:r>
              <a:rPr lang="en-GB" err="1">
                <a:effectLst/>
              </a:rPr>
              <a:t>aliquet</a:t>
            </a:r>
            <a:r>
              <a:rPr lang="en-GB">
                <a:effectLst/>
              </a:rPr>
              <a:t> fermentum.</a:t>
            </a:r>
          </a:p>
          <a:p>
            <a:pPr lvl="0"/>
            <a:r>
              <a:rPr lang="en-GB" err="1">
                <a:effectLst/>
              </a:rPr>
              <a:t>Velit</a:t>
            </a:r>
            <a:r>
              <a:rPr lang="en-GB">
                <a:effectLst/>
              </a:rPr>
              <a:t> </a:t>
            </a:r>
            <a:r>
              <a:rPr lang="en-GB" err="1">
                <a:effectLst/>
              </a:rPr>
              <a:t>justo</a:t>
            </a:r>
            <a:r>
              <a:rPr lang="en-GB">
                <a:effectLst/>
              </a:rPr>
              <a:t> </a:t>
            </a:r>
            <a:r>
              <a:rPr lang="en-GB" err="1">
                <a:effectLst/>
              </a:rPr>
              <a:t>ultrices</a:t>
            </a:r>
            <a:r>
              <a:rPr lang="en-GB">
                <a:effectLst/>
              </a:rPr>
              <a:t> </a:t>
            </a:r>
            <a:r>
              <a:rPr lang="en-GB" err="1">
                <a:effectLst/>
              </a:rPr>
              <a:t>velit</a:t>
            </a:r>
            <a:r>
              <a:rPr lang="en-GB">
                <a:effectLst/>
              </a:rPr>
              <a:t>, sit </a:t>
            </a:r>
            <a:r>
              <a:rPr lang="en-GB" err="1">
                <a:effectLst/>
              </a:rPr>
              <a:t>amet</a:t>
            </a:r>
            <a:r>
              <a:rPr lang="en-GB">
                <a:effectLst/>
              </a:rPr>
              <a:t> </a:t>
            </a:r>
            <a:r>
              <a:rPr lang="en-GB" err="1">
                <a:effectLst/>
              </a:rPr>
              <a:t>finibus</a:t>
            </a:r>
            <a:r>
              <a:rPr lang="en-GB">
                <a:effectLst/>
              </a:rPr>
              <a:t> </a:t>
            </a:r>
            <a:r>
              <a:rPr lang="en-GB" err="1">
                <a:effectLst/>
              </a:rPr>
              <a:t>tortor</a:t>
            </a:r>
            <a:r>
              <a:rPr lang="en-GB">
                <a:effectLst/>
              </a:rPr>
              <a:t> </a:t>
            </a:r>
            <a:r>
              <a:rPr lang="en-GB" err="1">
                <a:effectLst/>
              </a:rPr>
              <a:t>elit</a:t>
            </a:r>
            <a:r>
              <a:rPr lang="en-GB">
                <a:effectLst/>
              </a:rPr>
              <a:t> sit </a:t>
            </a:r>
            <a:r>
              <a:rPr lang="en-GB" err="1">
                <a:effectLst/>
              </a:rPr>
              <a:t>amet</a:t>
            </a:r>
            <a:r>
              <a:rPr lang="en-GB">
                <a:effectLst/>
              </a:rPr>
              <a:t> </a:t>
            </a:r>
            <a:r>
              <a:rPr lang="en-GB" err="1">
                <a:effectLst/>
              </a:rPr>
              <a:t>augue</a:t>
            </a:r>
            <a:r>
              <a:rPr lang="en-GB">
                <a:effectLst/>
              </a:rPr>
              <a:t>. </a:t>
            </a:r>
            <a:r>
              <a:rPr lang="en-GB" err="1">
                <a:effectLst/>
              </a:rPr>
              <a:t>Quisque</a:t>
            </a:r>
            <a:r>
              <a:rPr lang="en-GB">
                <a:effectLst/>
              </a:rPr>
              <a:t> </a:t>
            </a:r>
            <a:r>
              <a:rPr lang="en-GB" err="1">
                <a:effectLst/>
              </a:rPr>
              <a:t>euismod</a:t>
            </a:r>
            <a:r>
              <a:rPr lang="en-GB">
                <a:effectLst/>
              </a:rPr>
              <a:t> auctor nisi, et </a:t>
            </a:r>
            <a:r>
              <a:rPr lang="en-GB" err="1">
                <a:effectLst/>
              </a:rPr>
              <a:t>tristique</a:t>
            </a:r>
            <a:r>
              <a:rPr lang="en-GB">
                <a:effectLst/>
              </a:rPr>
              <a:t> </a:t>
            </a:r>
            <a:r>
              <a:rPr lang="en-GB" err="1">
                <a:effectLst/>
              </a:rPr>
              <a:t>elit</a:t>
            </a:r>
            <a:r>
              <a:rPr lang="en-GB">
                <a:effectLst/>
              </a:rPr>
              <a:t> cursus vitae. </a:t>
            </a:r>
            <a:r>
              <a:rPr lang="en-GB" err="1">
                <a:effectLst/>
              </a:rPr>
              <a:t>Nulla</a:t>
            </a:r>
            <a:r>
              <a:rPr lang="en-GB">
                <a:effectLst/>
              </a:rPr>
              <a:t> </a:t>
            </a:r>
            <a:r>
              <a:rPr lang="en-GB" err="1">
                <a:effectLst/>
              </a:rPr>
              <a:t>facilisi</a:t>
            </a:r>
            <a:r>
              <a:rPr lang="en-GB">
                <a:effectLst/>
              </a:rPr>
              <a:t>. </a:t>
            </a:r>
            <a:r>
              <a:rPr lang="en-GB" err="1">
                <a:effectLst/>
              </a:rPr>
              <a:t>Curabitur</a:t>
            </a:r>
            <a:r>
              <a:rPr lang="en-GB">
                <a:effectLst/>
              </a:rPr>
              <a:t> </a:t>
            </a:r>
            <a:r>
              <a:rPr lang="en-GB" err="1">
                <a:effectLst/>
              </a:rPr>
              <a:t>tincid</a:t>
            </a:r>
            <a:r>
              <a:rPr lang="en-GB">
                <a:effectLst/>
              </a:rPr>
              <a:t>. </a:t>
            </a:r>
          </a:p>
          <a:p>
            <a:pPr lvl="0"/>
            <a:r>
              <a:rPr lang="en-GB" err="1">
                <a:effectLst/>
              </a:rPr>
              <a:t>Velit</a:t>
            </a:r>
            <a:r>
              <a:rPr lang="en-GB">
                <a:effectLst/>
              </a:rPr>
              <a:t> </a:t>
            </a:r>
            <a:r>
              <a:rPr lang="en-GB" err="1">
                <a:effectLst/>
              </a:rPr>
              <a:t>justo</a:t>
            </a:r>
            <a:r>
              <a:rPr lang="en-GB">
                <a:effectLst/>
              </a:rPr>
              <a:t> </a:t>
            </a:r>
            <a:r>
              <a:rPr lang="en-GB" err="1">
                <a:effectLst/>
              </a:rPr>
              <a:t>ultrices</a:t>
            </a:r>
            <a:r>
              <a:rPr lang="en-GB">
                <a:effectLst/>
              </a:rPr>
              <a:t> </a:t>
            </a:r>
            <a:r>
              <a:rPr lang="en-GB" err="1">
                <a:effectLst/>
              </a:rPr>
              <a:t>velit</a:t>
            </a:r>
            <a:r>
              <a:rPr lang="en-GB">
                <a:effectLst/>
              </a:rPr>
              <a:t>, sit </a:t>
            </a:r>
            <a:r>
              <a:rPr lang="en-GB" err="1">
                <a:effectLst/>
              </a:rPr>
              <a:t>amet</a:t>
            </a:r>
            <a:r>
              <a:rPr lang="en-GB">
                <a:effectLst/>
              </a:rPr>
              <a:t> </a:t>
            </a:r>
            <a:r>
              <a:rPr lang="en-GB" err="1">
                <a:effectLst/>
              </a:rPr>
              <a:t>finibus</a:t>
            </a:r>
            <a:r>
              <a:rPr lang="en-GB">
                <a:effectLst/>
              </a:rPr>
              <a:t> </a:t>
            </a:r>
            <a:r>
              <a:rPr lang="en-GB" err="1">
                <a:effectLst/>
              </a:rPr>
              <a:t>tortor</a:t>
            </a:r>
            <a:r>
              <a:rPr lang="en-GB">
                <a:effectLst/>
              </a:rPr>
              <a:t> </a:t>
            </a:r>
            <a:r>
              <a:rPr lang="en-GB" err="1">
                <a:effectLst/>
              </a:rPr>
              <a:t>elit</a:t>
            </a:r>
            <a:r>
              <a:rPr lang="en-GB">
                <a:effectLst/>
              </a:rPr>
              <a:t> sit </a:t>
            </a:r>
            <a:r>
              <a:rPr lang="en-GB" err="1">
                <a:effectLst/>
              </a:rPr>
              <a:t>amet</a:t>
            </a:r>
            <a:r>
              <a:rPr lang="en-GB">
                <a:effectLst/>
              </a:rPr>
              <a:t> </a:t>
            </a:r>
            <a:r>
              <a:rPr lang="en-GB" err="1">
                <a:effectLst/>
              </a:rPr>
              <a:t>augue</a:t>
            </a:r>
            <a:r>
              <a:rPr lang="en-GB">
                <a:effectLst/>
              </a:rPr>
              <a:t>. </a:t>
            </a:r>
            <a:r>
              <a:rPr lang="en-GB" err="1">
                <a:effectLst/>
              </a:rPr>
              <a:t>Quisque</a:t>
            </a:r>
            <a:r>
              <a:rPr lang="en-GB">
                <a:effectLst/>
              </a:rPr>
              <a:t> </a:t>
            </a:r>
            <a:r>
              <a:rPr lang="en-GB" err="1">
                <a:effectLst/>
              </a:rPr>
              <a:t>euismod</a:t>
            </a:r>
            <a:r>
              <a:rPr lang="en-GB">
                <a:effectLst/>
              </a:rPr>
              <a:t> auctor nisi, et </a:t>
            </a:r>
            <a:r>
              <a:rPr lang="en-GB" err="1">
                <a:effectLst/>
              </a:rPr>
              <a:t>tristique</a:t>
            </a:r>
            <a:r>
              <a:rPr lang="en-GB">
                <a:effectLst/>
              </a:rPr>
              <a:t> </a:t>
            </a:r>
            <a:r>
              <a:rPr lang="en-GB" err="1">
                <a:effectLst/>
              </a:rPr>
              <a:t>elit</a:t>
            </a:r>
            <a:r>
              <a:rPr lang="en-GB">
                <a:effectLst/>
              </a:rPr>
              <a:t> cursus vitae. </a:t>
            </a:r>
            <a:r>
              <a:rPr lang="en-GB" err="1">
                <a:effectLst/>
              </a:rPr>
              <a:t>Nulla</a:t>
            </a:r>
            <a:r>
              <a:rPr lang="en-GB">
                <a:effectLst/>
              </a:rPr>
              <a:t> </a:t>
            </a:r>
            <a:r>
              <a:rPr lang="en-GB" err="1">
                <a:effectLst/>
              </a:rPr>
              <a:t>facilisi</a:t>
            </a:r>
            <a:r>
              <a:rPr lang="en-GB">
                <a:effectLst/>
              </a:rPr>
              <a:t>. </a:t>
            </a:r>
            <a:endParaRPr lang="en-GB"/>
          </a:p>
        </p:txBody>
      </p:sp>
      <p:sp>
        <p:nvSpPr>
          <p:cNvPr id="9" name="Slide Number Placeholder 14">
            <a:extLst>
              <a:ext uri="{FF2B5EF4-FFF2-40B4-BE49-F238E27FC236}">
                <a16:creationId xmlns:a16="http://schemas.microsoft.com/office/drawing/2014/main" id="{341BF005-F903-11D4-6C87-E29CE2F2DE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17696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0390E37-E81B-D94E-8F4C-F7866DC26F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141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22F96-DB50-49EB-B90B-7A078FAD3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E51A90-6F41-4AFE-90F7-6349E3CBC4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C6B2E8-6F57-45A4-AC6C-D6069B8FA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8B9C1-C664-4268-8AF7-A90DCF12CAC8}" type="datetimeFigureOut">
              <a:rPr lang="en-GB" smtClean="0"/>
              <a:t>09/12/2024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0D2BC0-CE39-4E33-BE3D-DBDCFA6FD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200E7A-EE87-4B2A-B928-A73F72CA1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43049-66C7-4875-A02F-68A21F090D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8874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B56C9-40F4-25C2-AB3F-47395D35253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1549" y="2491980"/>
            <a:ext cx="7764624" cy="1677243"/>
          </a:xfrm>
        </p:spPr>
        <p:txBody>
          <a:bodyPr anchor="b">
            <a:normAutofit/>
          </a:bodyPr>
          <a:lstStyle>
            <a:lvl1pPr algn="l">
              <a:defRPr sz="5800"/>
            </a:lvl1pPr>
          </a:lstStyle>
          <a:p>
            <a:r>
              <a:rPr lang="en-GB">
                <a:effectLst/>
              </a:rPr>
              <a:t>This is the title of </a:t>
            </a:r>
            <a:br>
              <a:rPr lang="en-GB">
                <a:effectLst/>
              </a:rPr>
            </a:br>
            <a:r>
              <a:rPr lang="en-GB">
                <a:effectLst/>
              </a:rPr>
              <a:t>the presentation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4A89C3-DF8F-91C4-5C2C-3B54E95C2CB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66669" y="4442620"/>
            <a:ext cx="3861316" cy="365125"/>
          </a:xfrm>
        </p:spPr>
        <p:txBody>
          <a:bodyPr>
            <a:noAutofit/>
          </a:bodyPr>
          <a:lstStyle>
            <a:lvl1pPr marL="0" indent="0" algn="l">
              <a:buNone/>
              <a:defRPr sz="27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Example sub-header</a:t>
            </a:r>
            <a:endParaRPr lang="en-US"/>
          </a:p>
        </p:txBody>
      </p:sp>
      <p:pic>
        <p:nvPicPr>
          <p:cNvPr id="20" name="Graphic 19">
            <a:extLst>
              <a:ext uri="{FF2B5EF4-FFF2-40B4-BE49-F238E27FC236}">
                <a16:creationId xmlns:a16="http://schemas.microsoft.com/office/drawing/2014/main" id="{5953A8C8-2A8E-FE9E-D4C8-8005EC111C5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0604" y="809162"/>
            <a:ext cx="2870791" cy="629559"/>
          </a:xfrm>
          <a:prstGeom prst="rect">
            <a:avLst/>
          </a:prstGeom>
        </p:spPr>
      </p:pic>
      <p:pic>
        <p:nvPicPr>
          <p:cNvPr id="22" name="Picture 21" descr="A close-up of a sign&#10;&#10;Description automatically generated">
            <a:extLst>
              <a:ext uri="{FF2B5EF4-FFF2-40B4-BE49-F238E27FC236}">
                <a16:creationId xmlns:a16="http://schemas.microsoft.com/office/drawing/2014/main" id="{68E15A83-C105-6231-2088-1335D7790013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080205" y="631456"/>
            <a:ext cx="2261191" cy="749140"/>
          </a:xfrm>
          <a:prstGeom prst="rect">
            <a:avLst/>
          </a:prstGeom>
        </p:spPr>
      </p:pic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AB59CAEA-0C91-384B-37F6-3CDFB7A40B8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682733" y="1935117"/>
            <a:ext cx="5509267" cy="4850216"/>
          </a:xfrm>
          <a:custGeom>
            <a:avLst/>
            <a:gdLst>
              <a:gd name="connsiteX0" fmla="*/ 4125218 w 5509267"/>
              <a:gd name="connsiteY0" fmla="*/ 0 h 4850216"/>
              <a:gd name="connsiteX1" fmla="*/ 5509267 w 5509267"/>
              <a:gd name="connsiteY1" fmla="*/ 0 h 4850216"/>
              <a:gd name="connsiteX2" fmla="*/ 5509267 w 5509267"/>
              <a:gd name="connsiteY2" fmla="*/ 1025249 h 4850216"/>
              <a:gd name="connsiteX3" fmla="*/ 5509267 w 5509267"/>
              <a:gd name="connsiteY3" fmla="*/ 2064733 h 4850216"/>
              <a:gd name="connsiteX4" fmla="*/ 5509267 w 5509267"/>
              <a:gd name="connsiteY4" fmla="*/ 4850216 h 4850216"/>
              <a:gd name="connsiteX5" fmla="*/ 64707 w 5509267"/>
              <a:gd name="connsiteY5" fmla="*/ 4850216 h 4850216"/>
              <a:gd name="connsiteX6" fmla="*/ 0 w 5509267"/>
              <a:gd name="connsiteY6" fmla="*/ 4119462 h 4850216"/>
              <a:gd name="connsiteX7" fmla="*/ 4125218 w 5509267"/>
              <a:gd name="connsiteY7" fmla="*/ 0 h 4850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509267" h="4850216">
                <a:moveTo>
                  <a:pt x="4125218" y="0"/>
                </a:moveTo>
                <a:cubicBezTo>
                  <a:pt x="4496940" y="0"/>
                  <a:pt x="4972933" y="0"/>
                  <a:pt x="5509267" y="0"/>
                </a:cubicBezTo>
                <a:lnTo>
                  <a:pt x="5509267" y="1025249"/>
                </a:lnTo>
                <a:lnTo>
                  <a:pt x="5509267" y="2064733"/>
                </a:lnTo>
                <a:lnTo>
                  <a:pt x="5509267" y="4850216"/>
                </a:lnTo>
                <a:lnTo>
                  <a:pt x="64707" y="4850216"/>
                </a:lnTo>
                <a:cubicBezTo>
                  <a:pt x="22190" y="4613050"/>
                  <a:pt x="0" y="4368844"/>
                  <a:pt x="0" y="4119462"/>
                </a:cubicBezTo>
                <a:cubicBezTo>
                  <a:pt x="0" y="1844346"/>
                  <a:pt x="1846923" y="0"/>
                  <a:pt x="412521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8301DD6-9D78-B531-24C0-021B75F0655A}"/>
              </a:ext>
            </a:extLst>
          </p:cNvPr>
          <p:cNvSpPr/>
          <p:nvPr userDrawn="1"/>
        </p:nvSpPr>
        <p:spPr>
          <a:xfrm>
            <a:off x="4064965" y="6786000"/>
            <a:ext cx="4064399" cy="72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B94C990-3152-5EC2-19CF-4AD01B500B57}"/>
              </a:ext>
            </a:extLst>
          </p:cNvPr>
          <p:cNvSpPr/>
          <p:nvPr userDrawn="1"/>
        </p:nvSpPr>
        <p:spPr>
          <a:xfrm>
            <a:off x="8127601" y="6786000"/>
            <a:ext cx="4064399" cy="72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207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(Dark)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8551F9C-AA06-206B-3DFC-247E8F8AC3B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9285754" y="631456"/>
            <a:ext cx="2038101" cy="749140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173D8B9C-A232-8A25-D920-8CE1CD4DFF7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850605" y="809162"/>
            <a:ext cx="2870789" cy="62955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DBB56C9-40F4-25C2-AB3F-47395D35253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1549" y="2491980"/>
            <a:ext cx="7764624" cy="1677243"/>
          </a:xfrm>
        </p:spPr>
        <p:txBody>
          <a:bodyPr anchor="b">
            <a:normAutofit/>
          </a:bodyPr>
          <a:lstStyle>
            <a:lvl1pPr algn="l">
              <a:defRPr sz="5800">
                <a:solidFill>
                  <a:schemeClr val="bg1"/>
                </a:solidFill>
              </a:defRPr>
            </a:lvl1pPr>
          </a:lstStyle>
          <a:p>
            <a:r>
              <a:rPr lang="en-GB">
                <a:effectLst/>
              </a:rPr>
              <a:t>This is the title of </a:t>
            </a:r>
            <a:br>
              <a:rPr lang="en-GB">
                <a:effectLst/>
              </a:rPr>
            </a:br>
            <a:r>
              <a:rPr lang="en-GB">
                <a:effectLst/>
              </a:rPr>
              <a:t>the presentation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4A89C3-DF8F-91C4-5C2C-3B54E95C2CB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66669" y="4442620"/>
            <a:ext cx="3861316" cy="365125"/>
          </a:xfrm>
        </p:spPr>
        <p:txBody>
          <a:bodyPr>
            <a:noAutofit/>
          </a:bodyPr>
          <a:lstStyle>
            <a:lvl1pPr marL="0" indent="0" algn="l">
              <a:buNone/>
              <a:defRPr sz="27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Example sub-header</a:t>
            </a:r>
            <a:endParaRPr lang="en-US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AB59CAEA-0C91-384B-37F6-3CDFB7A40B8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682733" y="1935112"/>
            <a:ext cx="5509267" cy="4850216"/>
          </a:xfrm>
          <a:custGeom>
            <a:avLst/>
            <a:gdLst>
              <a:gd name="connsiteX0" fmla="*/ 4125218 w 5509267"/>
              <a:gd name="connsiteY0" fmla="*/ 0 h 4850216"/>
              <a:gd name="connsiteX1" fmla="*/ 5509267 w 5509267"/>
              <a:gd name="connsiteY1" fmla="*/ 0 h 4850216"/>
              <a:gd name="connsiteX2" fmla="*/ 5509267 w 5509267"/>
              <a:gd name="connsiteY2" fmla="*/ 1025249 h 4850216"/>
              <a:gd name="connsiteX3" fmla="*/ 5509267 w 5509267"/>
              <a:gd name="connsiteY3" fmla="*/ 2064733 h 4850216"/>
              <a:gd name="connsiteX4" fmla="*/ 5509267 w 5509267"/>
              <a:gd name="connsiteY4" fmla="*/ 4850216 h 4850216"/>
              <a:gd name="connsiteX5" fmla="*/ 64707 w 5509267"/>
              <a:gd name="connsiteY5" fmla="*/ 4850216 h 4850216"/>
              <a:gd name="connsiteX6" fmla="*/ 0 w 5509267"/>
              <a:gd name="connsiteY6" fmla="*/ 4119462 h 4850216"/>
              <a:gd name="connsiteX7" fmla="*/ 4125218 w 5509267"/>
              <a:gd name="connsiteY7" fmla="*/ 0 h 4850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509267" h="4850216">
                <a:moveTo>
                  <a:pt x="4125218" y="0"/>
                </a:moveTo>
                <a:cubicBezTo>
                  <a:pt x="4496940" y="0"/>
                  <a:pt x="4972933" y="0"/>
                  <a:pt x="5509267" y="0"/>
                </a:cubicBezTo>
                <a:lnTo>
                  <a:pt x="5509267" y="1025249"/>
                </a:lnTo>
                <a:lnTo>
                  <a:pt x="5509267" y="2064733"/>
                </a:lnTo>
                <a:lnTo>
                  <a:pt x="5509267" y="4850216"/>
                </a:lnTo>
                <a:lnTo>
                  <a:pt x="64707" y="4850216"/>
                </a:lnTo>
                <a:cubicBezTo>
                  <a:pt x="22190" y="4613050"/>
                  <a:pt x="0" y="4368844"/>
                  <a:pt x="0" y="4119462"/>
                </a:cubicBezTo>
                <a:cubicBezTo>
                  <a:pt x="0" y="1844346"/>
                  <a:pt x="1846923" y="0"/>
                  <a:pt x="412521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8301DD6-9D78-B531-24C0-021B75F0655A}"/>
              </a:ext>
            </a:extLst>
          </p:cNvPr>
          <p:cNvSpPr/>
          <p:nvPr userDrawn="1"/>
        </p:nvSpPr>
        <p:spPr>
          <a:xfrm>
            <a:off x="4064965" y="6786000"/>
            <a:ext cx="4064399" cy="72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B94C990-3152-5EC2-19CF-4AD01B500B57}"/>
              </a:ext>
            </a:extLst>
          </p:cNvPr>
          <p:cNvSpPr/>
          <p:nvPr userDrawn="1"/>
        </p:nvSpPr>
        <p:spPr>
          <a:xfrm>
            <a:off x="8127601" y="6786000"/>
            <a:ext cx="4064399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44D8EA-A672-6846-C041-D5AC363BC948}"/>
              </a:ext>
            </a:extLst>
          </p:cNvPr>
          <p:cNvSpPr txBox="1"/>
          <p:nvPr userDrawn="1"/>
        </p:nvSpPr>
        <p:spPr>
          <a:xfrm>
            <a:off x="3295291" y="678898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C2AA21B-CCFE-B7BD-6A9D-87A7E53C01BE}"/>
              </a:ext>
            </a:extLst>
          </p:cNvPr>
          <p:cNvSpPr/>
          <p:nvPr userDrawn="1"/>
        </p:nvSpPr>
        <p:spPr>
          <a:xfrm>
            <a:off x="566" y="6786000"/>
            <a:ext cx="4064399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F57A8E9-961C-6B32-EEC7-CA086250D495}"/>
              </a:ext>
            </a:extLst>
          </p:cNvPr>
          <p:cNvSpPr/>
          <p:nvPr userDrawn="1"/>
        </p:nvSpPr>
        <p:spPr>
          <a:xfrm>
            <a:off x="4064965" y="6786000"/>
            <a:ext cx="4064399" cy="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424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F49E9807-481F-789A-A4A4-18908DDAA257}"/>
              </a:ext>
            </a:extLst>
          </p:cNvPr>
          <p:cNvSpPr txBox="1"/>
          <p:nvPr userDrawn="1"/>
        </p:nvSpPr>
        <p:spPr>
          <a:xfrm>
            <a:off x="673694" y="2515317"/>
            <a:ext cx="5734228" cy="895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800" b="1" i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  <a:endParaRPr lang="en-US" sz="5800" b="1" i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B1349BE-906A-ADCF-254A-90974832D62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49578" y="4280572"/>
            <a:ext cx="5327709" cy="751898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spcBef>
                <a:spcPts val="0"/>
              </a:spcBef>
              <a:buNone/>
              <a:defRPr sz="1500"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/>
              <a:t>Placeholder name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5CA63458-9D1B-FB23-96E4-5BE3EFB192D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49577" y="4531523"/>
            <a:ext cx="5327709" cy="512897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spcBef>
                <a:spcPts val="0"/>
              </a:spcBef>
              <a:buNone/>
              <a:defRPr sz="15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err="1"/>
              <a:t>placeholderemail@healthiertogther.org</a:t>
            </a:r>
            <a:endParaRPr lang="en-GB"/>
          </a:p>
          <a:p>
            <a:pPr lvl="0"/>
            <a:r>
              <a:rPr lang="en-GB"/>
              <a:t>01234567890</a:t>
            </a:r>
            <a:endParaRPr lang="en-US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36A58167-8AEE-B552-476D-68E309DA213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0604" y="809162"/>
            <a:ext cx="2870791" cy="629559"/>
          </a:xfrm>
          <a:prstGeom prst="rect">
            <a:avLst/>
          </a:prstGeom>
        </p:spPr>
      </p:pic>
      <p:pic>
        <p:nvPicPr>
          <p:cNvPr id="3" name="Picture 2" descr="A close-up of a sign&#10;&#10;Description automatically generated">
            <a:extLst>
              <a:ext uri="{FF2B5EF4-FFF2-40B4-BE49-F238E27FC236}">
                <a16:creationId xmlns:a16="http://schemas.microsoft.com/office/drawing/2014/main" id="{67534328-D49C-520D-1788-15A143AC7D9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080205" y="631456"/>
            <a:ext cx="2261191" cy="749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294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 (Dark)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B56C9-40F4-25C2-AB3F-47395D35253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66670" y="2102049"/>
            <a:ext cx="5573746" cy="1677243"/>
          </a:xfrm>
        </p:spPr>
        <p:txBody>
          <a:bodyPr anchor="b">
            <a:normAutofit/>
          </a:bodyPr>
          <a:lstStyle>
            <a:lvl1pPr algn="l">
              <a:defRPr sz="5000">
                <a:solidFill>
                  <a:schemeClr val="bg1"/>
                </a:solidFill>
              </a:defRPr>
            </a:lvl1pPr>
          </a:lstStyle>
          <a:p>
            <a:r>
              <a:rPr lang="en-GB">
                <a:effectLst/>
              </a:rPr>
              <a:t>This is the title of </a:t>
            </a:r>
            <a:br>
              <a:rPr lang="en-GB">
                <a:effectLst/>
              </a:rPr>
            </a:br>
            <a:r>
              <a:rPr lang="en-GB">
                <a:effectLst/>
              </a:rPr>
              <a:t>a section slide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4A89C3-DF8F-91C4-5C2C-3B54E95C2CB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62395" y="3992037"/>
            <a:ext cx="3861316" cy="365125"/>
          </a:xfrm>
        </p:spPr>
        <p:txBody>
          <a:bodyPr>
            <a:noAutofit/>
          </a:bodyPr>
          <a:lstStyle>
            <a:lvl1pPr marL="0" indent="0" algn="l">
              <a:buNone/>
              <a:defRPr sz="25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Example sub-header</a:t>
            </a:r>
            <a:endParaRPr lang="en-US"/>
          </a:p>
        </p:txBody>
      </p:sp>
      <p:pic>
        <p:nvPicPr>
          <p:cNvPr id="20" name="Graphic 19">
            <a:extLst>
              <a:ext uri="{FF2B5EF4-FFF2-40B4-BE49-F238E27FC236}">
                <a16:creationId xmlns:a16="http://schemas.microsoft.com/office/drawing/2014/main" id="{5953A8C8-2A8E-FE9E-D4C8-8005EC111C5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50605" y="809162"/>
            <a:ext cx="2870789" cy="629559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68E15A83-C105-6231-2088-1335D7790013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9285754" y="631456"/>
            <a:ext cx="2038101" cy="74914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1DD967D-4A67-91D9-A7CC-CF9C0EDFAFCC}"/>
              </a:ext>
            </a:extLst>
          </p:cNvPr>
          <p:cNvSpPr/>
          <p:nvPr userDrawn="1"/>
        </p:nvSpPr>
        <p:spPr>
          <a:xfrm>
            <a:off x="566" y="6786000"/>
            <a:ext cx="4064399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E89886E-B662-D2A8-DA98-6969C6B8F3DB}"/>
              </a:ext>
            </a:extLst>
          </p:cNvPr>
          <p:cNvSpPr/>
          <p:nvPr userDrawn="1"/>
        </p:nvSpPr>
        <p:spPr>
          <a:xfrm>
            <a:off x="4064965" y="6786000"/>
            <a:ext cx="4064399" cy="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5C8EC3E-E7A1-C70F-D350-8EE458B62BA1}"/>
              </a:ext>
            </a:extLst>
          </p:cNvPr>
          <p:cNvSpPr/>
          <p:nvPr userDrawn="1"/>
        </p:nvSpPr>
        <p:spPr>
          <a:xfrm>
            <a:off x="8127601" y="6786000"/>
            <a:ext cx="4064399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3E91CEAF-FF6E-8FD5-BFDA-E38D01BC482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186893" y="1650309"/>
            <a:ext cx="6001412" cy="5140114"/>
          </a:xfrm>
          <a:custGeom>
            <a:avLst/>
            <a:gdLst>
              <a:gd name="connsiteX0" fmla="*/ 3107437 w 6001412"/>
              <a:gd name="connsiteY0" fmla="*/ 0 h 5140114"/>
              <a:gd name="connsiteX1" fmla="*/ 6001412 w 6001412"/>
              <a:gd name="connsiteY1" fmla="*/ 0 h 5140114"/>
              <a:gd name="connsiteX2" fmla="*/ 6001412 w 6001412"/>
              <a:gd name="connsiteY2" fmla="*/ 1209937 h 5140114"/>
              <a:gd name="connsiteX3" fmla="*/ 6001412 w 6001412"/>
              <a:gd name="connsiteY3" fmla="*/ 2458112 h 5140114"/>
              <a:gd name="connsiteX4" fmla="*/ 6001412 w 6001412"/>
              <a:gd name="connsiteY4" fmla="*/ 5140114 h 5140114"/>
              <a:gd name="connsiteX5" fmla="*/ 755013 w 6001412"/>
              <a:gd name="connsiteY5" fmla="*/ 5140114 h 5140114"/>
              <a:gd name="connsiteX6" fmla="*/ 0 w 6001412"/>
              <a:gd name="connsiteY6" fmla="*/ 3108803 h 5140114"/>
              <a:gd name="connsiteX7" fmla="*/ 3107437 w 6001412"/>
              <a:gd name="connsiteY7" fmla="*/ 0 h 5140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01412" h="5140114">
                <a:moveTo>
                  <a:pt x="3107437" y="0"/>
                </a:moveTo>
                <a:cubicBezTo>
                  <a:pt x="3775063" y="0"/>
                  <a:pt x="4889204" y="0"/>
                  <a:pt x="6001412" y="0"/>
                </a:cubicBezTo>
                <a:lnTo>
                  <a:pt x="6001412" y="1209937"/>
                </a:lnTo>
                <a:lnTo>
                  <a:pt x="6001412" y="2458112"/>
                </a:lnTo>
                <a:lnTo>
                  <a:pt x="6001412" y="5140114"/>
                </a:lnTo>
                <a:lnTo>
                  <a:pt x="755013" y="5140114"/>
                </a:lnTo>
                <a:cubicBezTo>
                  <a:pt x="284547" y="4595284"/>
                  <a:pt x="0" y="3885290"/>
                  <a:pt x="0" y="3108803"/>
                </a:cubicBezTo>
                <a:cubicBezTo>
                  <a:pt x="0" y="1391855"/>
                  <a:pt x="1391244" y="0"/>
                  <a:pt x="3107437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312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 (White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B56C9-40F4-25C2-AB3F-47395D35253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66669" y="2102049"/>
            <a:ext cx="5590999" cy="1677243"/>
          </a:xfrm>
        </p:spPr>
        <p:txBody>
          <a:bodyPr anchor="b">
            <a:normAutofit/>
          </a:bodyPr>
          <a:lstStyle>
            <a:lvl1pPr algn="l">
              <a:defRPr sz="5000">
                <a:solidFill>
                  <a:schemeClr val="tx1"/>
                </a:solidFill>
              </a:defRPr>
            </a:lvl1pPr>
          </a:lstStyle>
          <a:p>
            <a:r>
              <a:rPr lang="en-GB">
                <a:effectLst/>
              </a:rPr>
              <a:t>This is the title of </a:t>
            </a:r>
            <a:br>
              <a:rPr lang="en-GB">
                <a:effectLst/>
              </a:rPr>
            </a:br>
            <a:r>
              <a:rPr lang="en-GB">
                <a:effectLst/>
              </a:rPr>
              <a:t>a section slide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4A89C3-DF8F-91C4-5C2C-3B54E95C2CB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62395" y="3992037"/>
            <a:ext cx="3861316" cy="365125"/>
          </a:xfrm>
        </p:spPr>
        <p:txBody>
          <a:bodyPr>
            <a:noAutofit/>
          </a:bodyPr>
          <a:lstStyle>
            <a:lvl1pPr marL="0" indent="0" algn="l">
              <a:buNone/>
              <a:defRPr sz="25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Example sub-header</a:t>
            </a: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1DD967D-4A67-91D9-A7CC-CF9C0EDFAFCC}"/>
              </a:ext>
            </a:extLst>
          </p:cNvPr>
          <p:cNvSpPr/>
          <p:nvPr userDrawn="1"/>
        </p:nvSpPr>
        <p:spPr>
          <a:xfrm>
            <a:off x="566" y="6786000"/>
            <a:ext cx="4064399" cy="72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E89886E-B662-D2A8-DA98-6969C6B8F3DB}"/>
              </a:ext>
            </a:extLst>
          </p:cNvPr>
          <p:cNvSpPr/>
          <p:nvPr userDrawn="1"/>
        </p:nvSpPr>
        <p:spPr>
          <a:xfrm>
            <a:off x="4064965" y="6786000"/>
            <a:ext cx="4064399" cy="72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5C8EC3E-E7A1-C70F-D350-8EE458B62BA1}"/>
              </a:ext>
            </a:extLst>
          </p:cNvPr>
          <p:cNvSpPr/>
          <p:nvPr userDrawn="1"/>
        </p:nvSpPr>
        <p:spPr>
          <a:xfrm>
            <a:off x="8127601" y="6786000"/>
            <a:ext cx="4064399" cy="72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3E91CEAF-FF6E-8FD5-BFDA-E38D01BC482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190588" y="1645886"/>
            <a:ext cx="6001412" cy="5140114"/>
          </a:xfrm>
          <a:custGeom>
            <a:avLst/>
            <a:gdLst>
              <a:gd name="connsiteX0" fmla="*/ 3107437 w 6001412"/>
              <a:gd name="connsiteY0" fmla="*/ 0 h 5140114"/>
              <a:gd name="connsiteX1" fmla="*/ 6001412 w 6001412"/>
              <a:gd name="connsiteY1" fmla="*/ 0 h 5140114"/>
              <a:gd name="connsiteX2" fmla="*/ 6001412 w 6001412"/>
              <a:gd name="connsiteY2" fmla="*/ 1209937 h 5140114"/>
              <a:gd name="connsiteX3" fmla="*/ 6001412 w 6001412"/>
              <a:gd name="connsiteY3" fmla="*/ 2458112 h 5140114"/>
              <a:gd name="connsiteX4" fmla="*/ 6001412 w 6001412"/>
              <a:gd name="connsiteY4" fmla="*/ 5140114 h 5140114"/>
              <a:gd name="connsiteX5" fmla="*/ 755013 w 6001412"/>
              <a:gd name="connsiteY5" fmla="*/ 5140114 h 5140114"/>
              <a:gd name="connsiteX6" fmla="*/ 0 w 6001412"/>
              <a:gd name="connsiteY6" fmla="*/ 3108803 h 5140114"/>
              <a:gd name="connsiteX7" fmla="*/ 3107437 w 6001412"/>
              <a:gd name="connsiteY7" fmla="*/ 0 h 5140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01412" h="5140114">
                <a:moveTo>
                  <a:pt x="3107437" y="0"/>
                </a:moveTo>
                <a:cubicBezTo>
                  <a:pt x="3775063" y="0"/>
                  <a:pt x="4889204" y="0"/>
                  <a:pt x="6001412" y="0"/>
                </a:cubicBezTo>
                <a:lnTo>
                  <a:pt x="6001412" y="1209937"/>
                </a:lnTo>
                <a:lnTo>
                  <a:pt x="6001412" y="2458112"/>
                </a:lnTo>
                <a:lnTo>
                  <a:pt x="6001412" y="5140114"/>
                </a:lnTo>
                <a:lnTo>
                  <a:pt x="755013" y="5140114"/>
                </a:lnTo>
                <a:cubicBezTo>
                  <a:pt x="284547" y="4595284"/>
                  <a:pt x="0" y="3885290"/>
                  <a:pt x="0" y="3108803"/>
                </a:cubicBezTo>
                <a:cubicBezTo>
                  <a:pt x="0" y="1391855"/>
                  <a:pt x="1391244" y="0"/>
                  <a:pt x="3107437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F542DDCE-6797-AA13-0FA7-65588D86BA8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0604" y="809162"/>
            <a:ext cx="2870791" cy="629559"/>
          </a:xfrm>
          <a:prstGeom prst="rect">
            <a:avLst/>
          </a:prstGeom>
        </p:spPr>
      </p:pic>
      <p:pic>
        <p:nvPicPr>
          <p:cNvPr id="10" name="Picture 9" descr="A close-up of a sign&#10;&#10;Description automatically generated">
            <a:extLst>
              <a:ext uri="{FF2B5EF4-FFF2-40B4-BE49-F238E27FC236}">
                <a16:creationId xmlns:a16="http://schemas.microsoft.com/office/drawing/2014/main" id="{EBE36A2D-7572-62E9-C3E7-532613D3A6A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080205" y="631456"/>
            <a:ext cx="2261191" cy="749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638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ly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BB6A3-1C35-01F1-0B0C-D49BFAAE148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3695" y="534458"/>
            <a:ext cx="10515600" cy="1325563"/>
          </a:xfrm>
        </p:spPr>
        <p:txBody>
          <a:bodyPr/>
          <a:lstStyle/>
          <a:p>
            <a:r>
              <a:rPr lang="en-GB"/>
              <a:t>Example title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FFEDA0-53F9-4B0B-3B52-79E81241B84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70470" y="1839702"/>
            <a:ext cx="8265157" cy="4279900"/>
          </a:xfrm>
        </p:spPr>
        <p:txBody>
          <a:bodyPr>
            <a:noAutofit/>
          </a:bodyPr>
          <a:lstStyle>
            <a:lvl1pPr marL="0" indent="0">
              <a:lnSpc>
                <a:spcPts val="2700"/>
              </a:lnSpc>
              <a:buNone/>
              <a:defRPr sz="1800"/>
            </a:lvl1pPr>
          </a:lstStyle>
          <a:p>
            <a:pPr lvl="0"/>
            <a:r>
              <a:rPr lang="en-GB">
                <a:effectLst/>
              </a:rPr>
              <a:t>Lorem ipsum </a:t>
            </a:r>
            <a:r>
              <a:rPr lang="en-GB" err="1">
                <a:effectLst/>
              </a:rPr>
              <a:t>dolor</a:t>
            </a:r>
            <a:r>
              <a:rPr lang="en-GB">
                <a:effectLst/>
              </a:rPr>
              <a:t> sit </a:t>
            </a:r>
            <a:r>
              <a:rPr lang="en-GB" err="1">
                <a:effectLst/>
              </a:rPr>
              <a:t>amet</a:t>
            </a:r>
            <a:r>
              <a:rPr lang="en-GB">
                <a:effectLst/>
              </a:rPr>
              <a:t>, </a:t>
            </a:r>
            <a:r>
              <a:rPr lang="en-GB" err="1">
                <a:effectLst/>
              </a:rPr>
              <a:t>consectetur</a:t>
            </a:r>
            <a:r>
              <a:rPr lang="en-GB">
                <a:effectLst/>
              </a:rPr>
              <a:t> </a:t>
            </a:r>
            <a:r>
              <a:rPr lang="en-GB" err="1">
                <a:effectLst/>
              </a:rPr>
              <a:t>adipiscing</a:t>
            </a:r>
            <a:r>
              <a:rPr lang="en-GB">
                <a:effectLst/>
              </a:rPr>
              <a:t> </a:t>
            </a:r>
            <a:r>
              <a:rPr lang="en-GB" err="1">
                <a:effectLst/>
              </a:rPr>
              <a:t>elit</a:t>
            </a:r>
            <a:r>
              <a:rPr lang="en-GB">
                <a:effectLst/>
              </a:rPr>
              <a:t>. </a:t>
            </a:r>
            <a:r>
              <a:rPr lang="en-GB" err="1">
                <a:effectLst/>
              </a:rPr>
              <a:t>Sed</a:t>
            </a:r>
            <a:r>
              <a:rPr lang="en-GB">
                <a:effectLst/>
              </a:rPr>
              <a:t> </a:t>
            </a:r>
            <a:r>
              <a:rPr lang="en-GB" err="1">
                <a:effectLst/>
              </a:rPr>
              <a:t>hendrerit</a:t>
            </a:r>
            <a:r>
              <a:rPr lang="en-GB">
                <a:effectLst/>
              </a:rPr>
              <a:t> semper </a:t>
            </a:r>
            <a:r>
              <a:rPr lang="en-GB" err="1">
                <a:effectLst/>
              </a:rPr>
              <a:t>leo</a:t>
            </a:r>
            <a:r>
              <a:rPr lang="en-GB">
                <a:effectLst/>
              </a:rPr>
              <a:t>, </a:t>
            </a:r>
            <a:r>
              <a:rPr lang="en-GB" err="1">
                <a:effectLst/>
              </a:rPr>
              <a:t>nec</a:t>
            </a:r>
            <a:r>
              <a:rPr lang="en-GB">
                <a:effectLst/>
              </a:rPr>
              <a:t> </a:t>
            </a:r>
            <a:r>
              <a:rPr lang="en-GB" err="1">
                <a:effectLst/>
              </a:rPr>
              <a:t>accumsan</a:t>
            </a:r>
            <a:r>
              <a:rPr lang="en-GB">
                <a:effectLst/>
              </a:rPr>
              <a:t> nisi </a:t>
            </a:r>
            <a:r>
              <a:rPr lang="en-GB" err="1">
                <a:effectLst/>
              </a:rPr>
              <a:t>finibus</a:t>
            </a:r>
            <a:r>
              <a:rPr lang="en-GB">
                <a:effectLst/>
              </a:rPr>
              <a:t> vel. Ut </a:t>
            </a:r>
            <a:r>
              <a:rPr lang="en-GB" err="1">
                <a:effectLst/>
              </a:rPr>
              <a:t>sodales</a:t>
            </a:r>
            <a:r>
              <a:rPr lang="en-GB">
                <a:effectLst/>
              </a:rPr>
              <a:t>, dui </a:t>
            </a:r>
            <a:r>
              <a:rPr lang="en-GB" err="1">
                <a:effectLst/>
              </a:rPr>
              <a:t>vel</a:t>
            </a:r>
            <a:r>
              <a:rPr lang="en-GB">
                <a:effectLst/>
              </a:rPr>
              <a:t> </a:t>
            </a:r>
            <a:r>
              <a:rPr lang="en-GB" err="1">
                <a:effectLst/>
              </a:rPr>
              <a:t>vulputate</a:t>
            </a:r>
            <a:r>
              <a:rPr lang="en-GB">
                <a:effectLst/>
              </a:rPr>
              <a:t> </a:t>
            </a:r>
            <a:r>
              <a:rPr lang="en-GB" err="1">
                <a:effectLst/>
              </a:rPr>
              <a:t>vehicula</a:t>
            </a:r>
            <a:r>
              <a:rPr lang="en-GB">
                <a:effectLst/>
              </a:rPr>
              <a:t>, </a:t>
            </a:r>
            <a:r>
              <a:rPr lang="en-GB" err="1">
                <a:effectLst/>
              </a:rPr>
              <a:t>arcu</a:t>
            </a:r>
            <a:r>
              <a:rPr lang="en-GB">
                <a:effectLst/>
              </a:rPr>
              <a:t> nisi </a:t>
            </a:r>
            <a:r>
              <a:rPr lang="en-GB" err="1">
                <a:effectLst/>
              </a:rPr>
              <a:t>suscipit</a:t>
            </a:r>
            <a:r>
              <a:rPr lang="en-GB">
                <a:effectLst/>
              </a:rPr>
              <a:t> </a:t>
            </a:r>
            <a:r>
              <a:rPr lang="en-GB" err="1">
                <a:effectLst/>
              </a:rPr>
              <a:t>justo</a:t>
            </a:r>
            <a:r>
              <a:rPr lang="en-GB">
                <a:effectLst/>
              </a:rPr>
              <a:t>, ac </a:t>
            </a:r>
            <a:r>
              <a:rPr lang="en-GB" err="1">
                <a:effectLst/>
              </a:rPr>
              <a:t>tincidunt</a:t>
            </a:r>
            <a:r>
              <a:rPr lang="en-GB">
                <a:effectLst/>
              </a:rPr>
              <a:t> </a:t>
            </a:r>
            <a:r>
              <a:rPr lang="en-GB" err="1">
                <a:effectLst/>
              </a:rPr>
              <a:t>dolor</a:t>
            </a:r>
            <a:r>
              <a:rPr lang="en-GB">
                <a:effectLst/>
              </a:rPr>
              <a:t> dui a </a:t>
            </a:r>
            <a:r>
              <a:rPr lang="en-GB" err="1">
                <a:effectLst/>
              </a:rPr>
              <a:t>purus</a:t>
            </a:r>
            <a:r>
              <a:rPr lang="en-GB">
                <a:effectLst/>
              </a:rPr>
              <a:t>. Maecenas auctor </a:t>
            </a:r>
            <a:r>
              <a:rPr lang="en-GB" err="1">
                <a:effectLst/>
              </a:rPr>
              <a:t>tincidunt</a:t>
            </a:r>
            <a:r>
              <a:rPr lang="en-GB">
                <a:effectLst/>
              </a:rPr>
              <a:t> </a:t>
            </a:r>
            <a:r>
              <a:rPr lang="en-GB" err="1">
                <a:effectLst/>
              </a:rPr>
              <a:t>quam</a:t>
            </a:r>
            <a:r>
              <a:rPr lang="en-GB">
                <a:effectLst/>
              </a:rPr>
              <a:t>, ac </a:t>
            </a:r>
            <a:r>
              <a:rPr lang="en-GB" err="1">
                <a:effectLst/>
              </a:rPr>
              <a:t>facilisis</a:t>
            </a:r>
            <a:r>
              <a:rPr lang="en-GB">
                <a:effectLst/>
              </a:rPr>
              <a:t> </a:t>
            </a:r>
            <a:r>
              <a:rPr lang="en-GB" err="1">
                <a:effectLst/>
              </a:rPr>
              <a:t>purus</a:t>
            </a:r>
            <a:r>
              <a:rPr lang="en-GB">
                <a:effectLst/>
              </a:rPr>
              <a:t> </a:t>
            </a:r>
            <a:r>
              <a:rPr lang="en-GB" err="1">
                <a:effectLst/>
              </a:rPr>
              <a:t>efficitur</a:t>
            </a:r>
            <a:r>
              <a:rPr lang="en-GB">
                <a:effectLst/>
              </a:rPr>
              <a:t> </a:t>
            </a:r>
            <a:r>
              <a:rPr lang="en-GB" err="1">
                <a:effectLst/>
              </a:rPr>
              <a:t>ut.</a:t>
            </a:r>
            <a:r>
              <a:rPr lang="en-GB">
                <a:effectLst/>
              </a:rPr>
              <a:t> Integer ac </a:t>
            </a:r>
            <a:r>
              <a:rPr lang="en-GB" err="1">
                <a:effectLst/>
              </a:rPr>
              <a:t>tortor</a:t>
            </a:r>
            <a:r>
              <a:rPr lang="en-GB">
                <a:effectLst/>
              </a:rPr>
              <a:t> </a:t>
            </a:r>
            <a:r>
              <a:rPr lang="en-GB" err="1">
                <a:effectLst/>
              </a:rPr>
              <a:t>eu</a:t>
            </a:r>
            <a:r>
              <a:rPr lang="en-GB">
                <a:effectLst/>
              </a:rPr>
              <a:t> </a:t>
            </a:r>
            <a:r>
              <a:rPr lang="en-GB" err="1">
                <a:effectLst/>
              </a:rPr>
              <a:t>velit</a:t>
            </a:r>
            <a:r>
              <a:rPr lang="en-GB">
                <a:effectLst/>
              </a:rPr>
              <a:t> </a:t>
            </a:r>
            <a:r>
              <a:rPr lang="en-GB" err="1">
                <a:effectLst/>
              </a:rPr>
              <a:t>interdum</a:t>
            </a:r>
            <a:r>
              <a:rPr lang="en-GB">
                <a:effectLst/>
              </a:rPr>
              <a:t> lacinia et </a:t>
            </a:r>
            <a:r>
              <a:rPr lang="en-GB" err="1">
                <a:effectLst/>
              </a:rPr>
              <a:t>sit.Quisque</a:t>
            </a:r>
            <a:r>
              <a:rPr lang="en-GB">
                <a:effectLst/>
              </a:rPr>
              <a:t> </a:t>
            </a:r>
            <a:r>
              <a:rPr lang="en-GB" err="1">
                <a:effectLst/>
              </a:rPr>
              <a:t>euismod</a:t>
            </a:r>
            <a:r>
              <a:rPr lang="en-GB">
                <a:effectLst/>
              </a:rPr>
              <a:t> auctor nisi, et </a:t>
            </a:r>
            <a:r>
              <a:rPr lang="en-GB" err="1">
                <a:effectLst/>
              </a:rPr>
              <a:t>tristique</a:t>
            </a:r>
            <a:r>
              <a:rPr lang="en-GB">
                <a:effectLst/>
              </a:rPr>
              <a:t> </a:t>
            </a:r>
            <a:r>
              <a:rPr lang="en-GB" err="1">
                <a:effectLst/>
              </a:rPr>
              <a:t>elit</a:t>
            </a:r>
            <a:r>
              <a:rPr lang="en-GB">
                <a:effectLst/>
              </a:rPr>
              <a:t> cursus vitae. </a:t>
            </a:r>
            <a:r>
              <a:rPr lang="en-GB" err="1">
                <a:effectLst/>
              </a:rPr>
              <a:t>Nulla</a:t>
            </a:r>
            <a:r>
              <a:rPr lang="en-GB">
                <a:effectLst/>
              </a:rPr>
              <a:t> </a:t>
            </a:r>
            <a:r>
              <a:rPr lang="en-GB" err="1">
                <a:effectLst/>
              </a:rPr>
              <a:t>facilisi</a:t>
            </a:r>
            <a:r>
              <a:rPr lang="en-GB">
                <a:effectLst/>
              </a:rPr>
              <a:t>. </a:t>
            </a:r>
            <a:r>
              <a:rPr lang="en-GB" err="1">
                <a:effectLst/>
              </a:rPr>
              <a:t>Curabitur</a:t>
            </a:r>
            <a:r>
              <a:rPr lang="en-GB">
                <a:effectLst/>
              </a:rPr>
              <a:t> </a:t>
            </a:r>
            <a:r>
              <a:rPr lang="en-GB" err="1">
                <a:effectLst/>
              </a:rPr>
              <a:t>tincidunt</a:t>
            </a:r>
            <a:r>
              <a:rPr lang="en-GB">
                <a:effectLst/>
              </a:rPr>
              <a:t> </a:t>
            </a:r>
            <a:r>
              <a:rPr lang="en-GB" err="1">
                <a:effectLst/>
              </a:rPr>
              <a:t>odio</a:t>
            </a:r>
            <a:r>
              <a:rPr lang="en-GB">
                <a:effectLst/>
              </a:rPr>
              <a:t> id </a:t>
            </a:r>
            <a:r>
              <a:rPr lang="en-GB" err="1">
                <a:effectLst/>
              </a:rPr>
              <a:t>fringilla</a:t>
            </a:r>
            <a:r>
              <a:rPr lang="en-GB">
                <a:effectLst/>
              </a:rPr>
              <a:t> </a:t>
            </a:r>
            <a:r>
              <a:rPr lang="en-GB" err="1">
                <a:effectLst/>
              </a:rPr>
              <a:t>venenatis</a:t>
            </a:r>
            <a:r>
              <a:rPr lang="en-GB">
                <a:effectLst/>
              </a:rPr>
              <a:t>.</a:t>
            </a:r>
          </a:p>
          <a:p>
            <a:pPr lvl="0"/>
            <a:r>
              <a:rPr lang="en-GB" err="1">
                <a:effectLst/>
              </a:rPr>
              <a:t>Vivamus</a:t>
            </a:r>
            <a:r>
              <a:rPr lang="en-GB">
                <a:effectLst/>
              </a:rPr>
              <a:t> </a:t>
            </a:r>
            <a:r>
              <a:rPr lang="en-GB" err="1">
                <a:effectLst/>
              </a:rPr>
              <a:t>nec</a:t>
            </a:r>
            <a:r>
              <a:rPr lang="en-GB">
                <a:effectLst/>
              </a:rPr>
              <a:t> </a:t>
            </a:r>
            <a:r>
              <a:rPr lang="en-GB" err="1">
                <a:effectLst/>
              </a:rPr>
              <a:t>lectus</a:t>
            </a:r>
            <a:r>
              <a:rPr lang="en-GB">
                <a:effectLst/>
              </a:rPr>
              <a:t> id </a:t>
            </a:r>
            <a:r>
              <a:rPr lang="en-GB" err="1">
                <a:effectLst/>
              </a:rPr>
              <a:t>justo</a:t>
            </a:r>
            <a:r>
              <a:rPr lang="en-GB">
                <a:effectLst/>
              </a:rPr>
              <a:t> </a:t>
            </a:r>
            <a:r>
              <a:rPr lang="en-GB" err="1">
                <a:effectLst/>
              </a:rPr>
              <a:t>consequat</a:t>
            </a:r>
            <a:r>
              <a:rPr lang="en-GB">
                <a:effectLst/>
              </a:rPr>
              <a:t> </a:t>
            </a:r>
            <a:r>
              <a:rPr lang="en-GB" err="1">
                <a:effectLst/>
              </a:rPr>
              <a:t>ultricies</a:t>
            </a:r>
            <a:r>
              <a:rPr lang="en-GB">
                <a:effectLst/>
              </a:rPr>
              <a:t>. In hac </a:t>
            </a:r>
            <a:r>
              <a:rPr lang="en-GB" err="1">
                <a:effectLst/>
              </a:rPr>
              <a:t>habitasse</a:t>
            </a:r>
            <a:r>
              <a:rPr lang="en-GB">
                <a:effectLst/>
              </a:rPr>
              <a:t> </a:t>
            </a:r>
            <a:r>
              <a:rPr lang="en-GB" err="1">
                <a:effectLst/>
              </a:rPr>
              <a:t>platea</a:t>
            </a:r>
            <a:r>
              <a:rPr lang="en-GB">
                <a:effectLst/>
              </a:rPr>
              <a:t> </a:t>
            </a:r>
            <a:r>
              <a:rPr lang="en-GB" err="1">
                <a:effectLst/>
              </a:rPr>
              <a:t>dictumst</a:t>
            </a:r>
            <a:r>
              <a:rPr lang="en-GB">
                <a:effectLst/>
              </a:rPr>
              <a:t>. </a:t>
            </a:r>
            <a:r>
              <a:rPr lang="en-GB" err="1">
                <a:effectLst/>
              </a:rPr>
              <a:t>Fusce</a:t>
            </a:r>
            <a:r>
              <a:rPr lang="en-GB">
                <a:effectLst/>
              </a:rPr>
              <a:t> vestibulum libero at nisi </a:t>
            </a:r>
            <a:r>
              <a:rPr lang="en-GB" err="1">
                <a:effectLst/>
              </a:rPr>
              <a:t>ullamcorper</a:t>
            </a:r>
            <a:r>
              <a:rPr lang="en-GB">
                <a:effectLst/>
              </a:rPr>
              <a:t>, a </a:t>
            </a:r>
            <a:r>
              <a:rPr lang="en-GB" err="1">
                <a:effectLst/>
              </a:rPr>
              <a:t>dapibus</a:t>
            </a:r>
            <a:r>
              <a:rPr lang="en-GB">
                <a:effectLst/>
              </a:rPr>
              <a:t> </a:t>
            </a:r>
            <a:r>
              <a:rPr lang="en-GB" err="1">
                <a:effectLst/>
              </a:rPr>
              <a:t>lectus</a:t>
            </a:r>
            <a:r>
              <a:rPr lang="en-GB">
                <a:effectLst/>
              </a:rPr>
              <a:t> gravida. </a:t>
            </a:r>
            <a:r>
              <a:rPr lang="en-GB" err="1">
                <a:effectLst/>
              </a:rPr>
              <a:t>Sed</a:t>
            </a:r>
            <a:r>
              <a:rPr lang="en-GB">
                <a:effectLst/>
              </a:rPr>
              <a:t> </a:t>
            </a:r>
            <a:r>
              <a:rPr lang="en-GB" err="1">
                <a:effectLst/>
              </a:rPr>
              <a:t>sodales</a:t>
            </a:r>
            <a:r>
              <a:rPr lang="en-GB">
                <a:effectLst/>
              </a:rPr>
              <a:t>, </a:t>
            </a:r>
            <a:r>
              <a:rPr lang="en-GB" err="1">
                <a:effectLst/>
              </a:rPr>
              <a:t>purus</a:t>
            </a:r>
            <a:r>
              <a:rPr lang="en-GB">
                <a:effectLst/>
              </a:rPr>
              <a:t> </a:t>
            </a:r>
            <a:r>
              <a:rPr lang="en-GB" err="1">
                <a:effectLst/>
              </a:rPr>
              <a:t>nec</a:t>
            </a:r>
            <a:r>
              <a:rPr lang="en-GB">
                <a:effectLst/>
              </a:rPr>
              <a:t> </a:t>
            </a:r>
            <a:r>
              <a:rPr lang="en-GB" err="1">
                <a:effectLst/>
              </a:rPr>
              <a:t>aliquet</a:t>
            </a:r>
            <a:r>
              <a:rPr lang="en-GB">
                <a:effectLst/>
              </a:rPr>
              <a:t> fermentum, </a:t>
            </a:r>
            <a:r>
              <a:rPr lang="en-GB" err="1">
                <a:effectLst/>
              </a:rPr>
              <a:t>velit</a:t>
            </a:r>
            <a:r>
              <a:rPr lang="en-GB">
                <a:effectLst/>
              </a:rPr>
              <a:t> </a:t>
            </a:r>
            <a:r>
              <a:rPr lang="en-GB" err="1">
                <a:effectLst/>
              </a:rPr>
              <a:t>justo</a:t>
            </a:r>
            <a:r>
              <a:rPr lang="en-GB">
                <a:effectLst/>
              </a:rPr>
              <a:t> </a:t>
            </a:r>
            <a:r>
              <a:rPr lang="en-GB" err="1">
                <a:effectLst/>
              </a:rPr>
              <a:t>ultrices</a:t>
            </a:r>
            <a:r>
              <a:rPr lang="en-GB">
                <a:effectLst/>
              </a:rPr>
              <a:t> </a:t>
            </a:r>
            <a:r>
              <a:rPr lang="en-GB" err="1">
                <a:effectLst/>
              </a:rPr>
              <a:t>velit</a:t>
            </a:r>
            <a:r>
              <a:rPr lang="en-GB">
                <a:effectLst/>
              </a:rPr>
              <a:t>, sit </a:t>
            </a:r>
            <a:r>
              <a:rPr lang="en-GB" err="1">
                <a:effectLst/>
              </a:rPr>
              <a:t>amet</a:t>
            </a:r>
            <a:r>
              <a:rPr lang="en-GB">
                <a:effectLst/>
              </a:rPr>
              <a:t> </a:t>
            </a:r>
            <a:r>
              <a:rPr lang="en-GB" err="1">
                <a:effectLst/>
              </a:rPr>
              <a:t>finibus</a:t>
            </a:r>
            <a:r>
              <a:rPr lang="en-GB">
                <a:effectLst/>
              </a:rPr>
              <a:t> </a:t>
            </a:r>
            <a:r>
              <a:rPr lang="en-GB" err="1">
                <a:effectLst/>
              </a:rPr>
              <a:t>tortor</a:t>
            </a:r>
            <a:r>
              <a:rPr lang="en-GB">
                <a:effectLst/>
              </a:rPr>
              <a:t> </a:t>
            </a:r>
            <a:r>
              <a:rPr lang="en-GB" err="1">
                <a:effectLst/>
              </a:rPr>
              <a:t>elit</a:t>
            </a:r>
            <a:r>
              <a:rPr lang="en-GB">
                <a:effectLst/>
              </a:rPr>
              <a:t> sit </a:t>
            </a:r>
            <a:r>
              <a:rPr lang="en-GB" err="1">
                <a:effectLst/>
              </a:rPr>
              <a:t>amet</a:t>
            </a:r>
            <a:r>
              <a:rPr lang="en-GB">
                <a:effectLst/>
              </a:rPr>
              <a:t> </a:t>
            </a:r>
            <a:r>
              <a:rPr lang="en-GB" err="1">
                <a:effectLst/>
              </a:rPr>
              <a:t>augue</a:t>
            </a:r>
            <a:r>
              <a:rPr lang="en-GB">
                <a:effectLst/>
              </a:rPr>
              <a:t>. </a:t>
            </a:r>
            <a:r>
              <a:rPr lang="en-GB" err="1">
                <a:effectLst/>
              </a:rPr>
              <a:t>Quisque</a:t>
            </a:r>
            <a:r>
              <a:rPr lang="en-GB">
                <a:effectLst/>
              </a:rPr>
              <a:t> </a:t>
            </a:r>
            <a:r>
              <a:rPr lang="en-GB" err="1">
                <a:effectLst/>
              </a:rPr>
              <a:t>euismod</a:t>
            </a:r>
            <a:r>
              <a:rPr lang="en-GB">
                <a:effectLst/>
              </a:rPr>
              <a:t> auctor nisi, et </a:t>
            </a:r>
            <a:r>
              <a:rPr lang="en-GB" err="1">
                <a:effectLst/>
              </a:rPr>
              <a:t>tristique</a:t>
            </a:r>
            <a:r>
              <a:rPr lang="en-GB">
                <a:effectLst/>
              </a:rPr>
              <a:t> </a:t>
            </a:r>
            <a:r>
              <a:rPr lang="en-GB" err="1">
                <a:effectLst/>
              </a:rPr>
              <a:t>elit</a:t>
            </a:r>
            <a:r>
              <a:rPr lang="en-GB">
                <a:effectLst/>
              </a:rPr>
              <a:t> cursus vitae. </a:t>
            </a:r>
            <a:r>
              <a:rPr lang="en-GB" err="1">
                <a:effectLst/>
              </a:rPr>
              <a:t>Nulla</a:t>
            </a:r>
            <a:r>
              <a:rPr lang="en-GB">
                <a:effectLst/>
              </a:rPr>
              <a:t> </a:t>
            </a:r>
            <a:r>
              <a:rPr lang="en-GB" err="1">
                <a:effectLst/>
              </a:rPr>
              <a:t>facilisi</a:t>
            </a:r>
            <a:r>
              <a:rPr lang="en-GB">
                <a:effectLst/>
              </a:rPr>
              <a:t>. </a:t>
            </a:r>
            <a:r>
              <a:rPr lang="en-GB" err="1">
                <a:effectLst/>
              </a:rPr>
              <a:t>Curabitur</a:t>
            </a:r>
            <a:r>
              <a:rPr lang="en-GB">
                <a:effectLst/>
              </a:rPr>
              <a:t> </a:t>
            </a:r>
            <a:r>
              <a:rPr lang="en-GB" err="1">
                <a:effectLst/>
              </a:rPr>
              <a:t>tincidunt</a:t>
            </a:r>
            <a:r>
              <a:rPr lang="en-GB">
                <a:effectLst/>
              </a:rPr>
              <a:t> </a:t>
            </a:r>
            <a:r>
              <a:rPr lang="en-GB" err="1">
                <a:effectLst/>
              </a:rPr>
              <a:t>odio</a:t>
            </a:r>
            <a:r>
              <a:rPr lang="en-GB">
                <a:effectLst/>
              </a:rPr>
              <a:t> id </a:t>
            </a:r>
            <a:r>
              <a:rPr lang="en-GB" err="1">
                <a:effectLst/>
              </a:rPr>
              <a:t>fringilla</a:t>
            </a:r>
            <a:r>
              <a:rPr lang="en-GB">
                <a:effectLst/>
              </a:rPr>
              <a:t> </a:t>
            </a:r>
            <a:r>
              <a:rPr lang="en-GB" err="1">
                <a:effectLst/>
              </a:rPr>
              <a:t>venenatis</a:t>
            </a:r>
            <a:r>
              <a:rPr lang="en-GB">
                <a:effectLst/>
              </a:rPr>
              <a:t>. </a:t>
            </a:r>
            <a:endParaRPr lang="en-GB"/>
          </a:p>
        </p:txBody>
      </p:sp>
      <p:sp>
        <p:nvSpPr>
          <p:cNvPr id="9" name="Slide Number Placeholder 14">
            <a:extLst>
              <a:ext uri="{FF2B5EF4-FFF2-40B4-BE49-F238E27FC236}">
                <a16:creationId xmlns:a16="http://schemas.microsoft.com/office/drawing/2014/main" id="{341BF005-F903-11D4-6C87-E29CE2F2DE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17696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0390E37-E81B-D94E-8F4C-F7866DC26F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990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94743-9034-6E89-5AB3-52E4D48B25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/>
              <a:t>Example title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1E7FE5A-8255-D0E8-0F15-A0DD0B4C6F4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90E37-E81B-D94E-8F4C-F7866DC26FF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Media Placeholder 4">
            <a:extLst>
              <a:ext uri="{FF2B5EF4-FFF2-40B4-BE49-F238E27FC236}">
                <a16:creationId xmlns:a16="http://schemas.microsoft.com/office/drawing/2014/main" id="{B2FF4A5C-B4CA-D35E-E279-FDC5FBC52F39}"/>
              </a:ext>
            </a:extLst>
          </p:cNvPr>
          <p:cNvSpPr>
            <a:spLocks noGrp="1"/>
          </p:cNvSpPr>
          <p:nvPr>
            <p:ph type="media" sz="quarter" idx="11"/>
          </p:nvPr>
        </p:nvSpPr>
        <p:spPr>
          <a:xfrm>
            <a:off x="842963" y="1819275"/>
            <a:ext cx="10510837" cy="4205288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371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9CD0E-17BE-EC43-88D0-301055E7A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50B7F89-8467-FDC7-A1C2-87492591A9C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90E37-E81B-D94E-8F4C-F7866DC26FF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5DBC84B0-ED96-F445-2398-BFFA4AE02B4F}"/>
              </a:ext>
            </a:extLst>
          </p:cNvPr>
          <p:cNvSpPr>
            <a:spLocks noGrp="1"/>
          </p:cNvSpPr>
          <p:nvPr>
            <p:ph type="chart" sz="quarter" idx="12"/>
          </p:nvPr>
        </p:nvSpPr>
        <p:spPr>
          <a:xfrm>
            <a:off x="838200" y="1768475"/>
            <a:ext cx="10515600" cy="4094163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433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4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Relationship Id="rId9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96EF01-5704-4466-6369-6BEBFD6D7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77AF55-16A8-2519-1E27-F917A7CAB1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Subheading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75A5B15-C605-B501-A9DA-9FB5732460FE}"/>
              </a:ext>
            </a:extLst>
          </p:cNvPr>
          <p:cNvSpPr/>
          <p:nvPr userDrawn="1"/>
        </p:nvSpPr>
        <p:spPr>
          <a:xfrm>
            <a:off x="566" y="6786000"/>
            <a:ext cx="4064399" cy="72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1C77AB6-9C58-BC74-D208-808035E1FB1D}"/>
              </a:ext>
            </a:extLst>
          </p:cNvPr>
          <p:cNvSpPr/>
          <p:nvPr userDrawn="1"/>
        </p:nvSpPr>
        <p:spPr>
          <a:xfrm>
            <a:off x="4064965" y="6786000"/>
            <a:ext cx="4064399" cy="72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6ECAF34-46E9-ACF2-2448-2A85AE115AEE}"/>
              </a:ext>
            </a:extLst>
          </p:cNvPr>
          <p:cNvSpPr/>
          <p:nvPr userDrawn="1"/>
        </p:nvSpPr>
        <p:spPr>
          <a:xfrm>
            <a:off x="8127601" y="6786000"/>
            <a:ext cx="4064399" cy="72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033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86" r:id="rId3"/>
  </p:sldLayoutIdLst>
  <p:hf hdr="0" ftr="0" dt="0"/>
  <p:txStyles>
    <p:titleStyle>
      <a:lvl1pPr algn="l" defTabSz="914400" rtl="0" eaLnBrk="1" latinLnBrk="0" hangingPunct="1">
        <a:lnSpc>
          <a:spcPts val="5400"/>
        </a:lnSpc>
        <a:spcBef>
          <a:spcPct val="0"/>
        </a:spcBef>
        <a:buNone/>
        <a:defRPr sz="5800" b="1" i="0" kern="1200" spc="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ts val="2860"/>
        </a:lnSpc>
        <a:spcBef>
          <a:spcPts val="1000"/>
        </a:spcBef>
        <a:buFont typeface="Arial" panose="020B0604020202020204" pitchFamily="34" charset="0"/>
        <a:buChar char="•"/>
        <a:defRPr sz="2800" b="1" i="0" kern="1200" spc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96EF01-5704-4466-6369-6BEBFD6D7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77AF55-16A8-2519-1E27-F917A7CAB1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Subheading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75A5B15-C605-B501-A9DA-9FB5732460FE}"/>
              </a:ext>
            </a:extLst>
          </p:cNvPr>
          <p:cNvSpPr/>
          <p:nvPr userDrawn="1"/>
        </p:nvSpPr>
        <p:spPr>
          <a:xfrm>
            <a:off x="566" y="6786000"/>
            <a:ext cx="4064399" cy="72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1C77AB6-9C58-BC74-D208-808035E1FB1D}"/>
              </a:ext>
            </a:extLst>
          </p:cNvPr>
          <p:cNvSpPr/>
          <p:nvPr userDrawn="1"/>
        </p:nvSpPr>
        <p:spPr>
          <a:xfrm>
            <a:off x="4064965" y="6786000"/>
            <a:ext cx="4064399" cy="72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6ECAF34-46E9-ACF2-2448-2A85AE115AEE}"/>
              </a:ext>
            </a:extLst>
          </p:cNvPr>
          <p:cNvSpPr/>
          <p:nvPr userDrawn="1"/>
        </p:nvSpPr>
        <p:spPr>
          <a:xfrm>
            <a:off x="8127601" y="6786000"/>
            <a:ext cx="4064399" cy="72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939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hf hdr="0" ftr="0" dt="0"/>
  <p:txStyles>
    <p:titleStyle>
      <a:lvl1pPr algn="l" defTabSz="914400" rtl="0" eaLnBrk="1" latinLnBrk="0" hangingPunct="1">
        <a:lnSpc>
          <a:spcPts val="5400"/>
        </a:lnSpc>
        <a:spcBef>
          <a:spcPct val="0"/>
        </a:spcBef>
        <a:buNone/>
        <a:defRPr sz="5800" b="1" i="0" kern="1200" spc="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ts val="2860"/>
        </a:lnSpc>
        <a:spcBef>
          <a:spcPts val="1000"/>
        </a:spcBef>
        <a:buFont typeface="Arial" panose="020B0604020202020204" pitchFamily="34" charset="0"/>
        <a:buChar char="•"/>
        <a:defRPr sz="2800" b="1" i="0" kern="1200" spc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96EF01-5704-4466-6369-6BEBFD6D7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77AF55-16A8-2519-1E27-F917A7CAB1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Subheading</a:t>
            </a:r>
          </a:p>
        </p:txBody>
      </p:sp>
    </p:spTree>
    <p:extLst>
      <p:ext uri="{BB962C8B-B14F-4D97-AF65-F5344CB8AC3E}">
        <p14:creationId xmlns:p14="http://schemas.microsoft.com/office/powerpoint/2010/main" val="2349696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</p:sldLayoutIdLst>
  <p:hf hdr="0" ftr="0" dt="0"/>
  <p:txStyles>
    <p:titleStyle>
      <a:lvl1pPr algn="l" defTabSz="914400" rtl="0" eaLnBrk="1" latinLnBrk="0" hangingPunct="1">
        <a:lnSpc>
          <a:spcPts val="5400"/>
        </a:lnSpc>
        <a:spcBef>
          <a:spcPct val="0"/>
        </a:spcBef>
        <a:buNone/>
        <a:defRPr sz="4800" b="1" i="0" kern="1200" spc="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ts val="2860"/>
        </a:lnSpc>
        <a:spcBef>
          <a:spcPts val="1000"/>
        </a:spcBef>
        <a:buFont typeface="Arial" panose="020B0604020202020204" pitchFamily="34" charset="0"/>
        <a:buChar char="•"/>
        <a:defRPr sz="2800" b="1" i="0" kern="1200" spc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96EF01-5704-4466-6369-6BEBFD6D7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77AF55-16A8-2519-1E27-F917A7CAB1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Subheading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6F8D268-8A68-61B5-2284-39B0172A80C2}"/>
              </a:ext>
            </a:extLst>
          </p:cNvPr>
          <p:cNvSpPr/>
          <p:nvPr userDrawn="1"/>
        </p:nvSpPr>
        <p:spPr>
          <a:xfrm>
            <a:off x="566" y="6786000"/>
            <a:ext cx="4064399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9378E78-95E4-E6BC-0DB2-64CCDEBD6BAB}"/>
              </a:ext>
            </a:extLst>
          </p:cNvPr>
          <p:cNvSpPr/>
          <p:nvPr userDrawn="1"/>
        </p:nvSpPr>
        <p:spPr>
          <a:xfrm>
            <a:off x="4064965" y="6786000"/>
            <a:ext cx="4064399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7255905-17D4-D7EC-D698-C1240143FC85}"/>
              </a:ext>
            </a:extLst>
          </p:cNvPr>
          <p:cNvSpPr/>
          <p:nvPr userDrawn="1"/>
        </p:nvSpPr>
        <p:spPr>
          <a:xfrm>
            <a:off x="8127601" y="6786000"/>
            <a:ext cx="4064399" cy="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0F289E1-C4C9-4053-14FE-BB4AECBCF7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17696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0390E37-E81B-D94E-8F4C-F7866DC26F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920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4" r:id="rId3"/>
    <p:sldLayoutId id="2147483651" r:id="rId4"/>
    <p:sldLayoutId id="2147483650" r:id="rId5"/>
    <p:sldLayoutId id="2147483652" r:id="rId6"/>
    <p:sldLayoutId id="2147483649" r:id="rId7"/>
    <p:sldLayoutId id="2147483687" r:id="rId8"/>
  </p:sldLayoutIdLst>
  <p:hf hdr="0" ftr="0" dt="0"/>
  <p:txStyles>
    <p:titleStyle>
      <a:lvl1pPr algn="l" defTabSz="914400" rtl="0" eaLnBrk="1" latinLnBrk="0" hangingPunct="1">
        <a:lnSpc>
          <a:spcPts val="4500"/>
        </a:lnSpc>
        <a:spcBef>
          <a:spcPct val="0"/>
        </a:spcBef>
        <a:buNone/>
        <a:defRPr sz="4500" b="1" i="0" kern="1200" spc="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ts val="2700"/>
        </a:lnSpc>
        <a:spcBef>
          <a:spcPts val="1000"/>
        </a:spcBef>
        <a:spcAft>
          <a:spcPts val="1400"/>
        </a:spcAft>
        <a:buFont typeface="Arial" panose="020B0604020202020204" pitchFamily="34" charset="0"/>
        <a:buChar char="•"/>
        <a:defRPr sz="1800" b="0" i="0" kern="1200" spc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nhs-bnssg-analytics.github.io/fpt_analysis/outputs/01_index.html" TargetMode="External"/><Relationship Id="rId2" Type="http://schemas.openxmlformats.org/officeDocument/2006/relationships/hyperlink" Target="https://github.com/nhs-bnssg-analytics/fpt_analysis" TargetMode="External"/><Relationship Id="rId1" Type="http://schemas.openxmlformats.org/officeDocument/2006/relationships/slideLayout" Target="../slideLayouts/slideLayout8.xml"/><Relationship Id="rId5" Type="http://schemas.openxmlformats.org/officeDocument/2006/relationships/hyperlink" Target="https://sw-dsn.shinyapps.io/future-performance-tool/" TargetMode="External"/><Relationship Id="rId4" Type="http://schemas.openxmlformats.org/officeDocument/2006/relationships/hyperlink" Target="https://github.com/nhs-bnssg-analytics/fpt_too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7062B8A3-4DB5-4086-A0A3-D0813F13958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l="12230" r="12230"/>
          <a:stretch>
            <a:fillRect/>
          </a:stretch>
        </p:blipFill>
        <p:spPr>
          <a:xfrm>
            <a:off x="6682733" y="1935117"/>
            <a:ext cx="5509267" cy="4850216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85C8B1E-DE02-7DF6-229B-B571CDB509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1549" y="2491980"/>
            <a:ext cx="6893106" cy="1677243"/>
          </a:xfrm>
        </p:spPr>
        <p:txBody>
          <a:bodyPr>
            <a:noAutofit/>
          </a:bodyPr>
          <a:lstStyle/>
          <a:p>
            <a:r>
              <a:rPr lang="en-GB" sz="3200"/>
              <a:t>Predictive Modelling for health and social care capacity planning</a:t>
            </a:r>
            <a:br>
              <a:rPr lang="en-GB" sz="3200"/>
            </a:br>
            <a:r>
              <a:rPr lang="en-GB" sz="3200"/>
              <a:t>using open data</a:t>
            </a:r>
            <a:endParaRPr lang="en-US" sz="32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7CDCE7-A2CA-0CA9-6007-66251EBB1F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6669" y="5242720"/>
            <a:ext cx="5329331" cy="1015205"/>
          </a:xfrm>
        </p:spPr>
        <p:txBody>
          <a:bodyPr/>
          <a:lstStyle/>
          <a:p>
            <a:r>
              <a:rPr lang="en-US" sz="2000"/>
              <a:t>Seb Fox</a:t>
            </a:r>
          </a:p>
          <a:p>
            <a:r>
              <a:rPr lang="en-US" sz="2000"/>
              <a:t>SW Decision Support Network</a:t>
            </a:r>
          </a:p>
        </p:txBody>
      </p:sp>
    </p:spTree>
    <p:extLst>
      <p:ext uri="{BB962C8B-B14F-4D97-AF65-F5344CB8AC3E}">
        <p14:creationId xmlns:p14="http://schemas.microsoft.com/office/powerpoint/2010/main" val="7422428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346E4-24D2-A671-0CC0-46923ADBB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+mj-lt"/>
              </a:rPr>
              <a:t>The data driven approach to modelling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8B006E2-431B-57F9-1F01-9F1A4944007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90E37-E81B-D94E-8F4C-F7866DC26FF5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7" name="Media Placeholder 3">
            <a:extLst>
              <a:ext uri="{FF2B5EF4-FFF2-40B4-BE49-F238E27FC236}">
                <a16:creationId xmlns:a16="http://schemas.microsoft.com/office/drawing/2014/main" id="{3B70780D-95D4-C5B6-F4A2-1E39BFEDED1D}"/>
              </a:ext>
            </a:extLst>
          </p:cNvPr>
          <p:cNvSpPr>
            <a:spLocks noGrp="1"/>
          </p:cNvSpPr>
          <p:nvPr>
            <p:ph type="media" sz="quarter" idx="11"/>
          </p:nvPr>
        </p:nvSpPr>
        <p:spPr>
          <a:xfrm>
            <a:off x="838200" y="1690688"/>
            <a:ext cx="10510837" cy="4205288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GB" sz="160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GB" sz="1600">
              <a:latin typeface="Consolas" panose="020B0609020204030204" pitchFamily="49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D92CDFC-0ECC-6239-7FA0-D9105B75EF01}"/>
              </a:ext>
            </a:extLst>
          </p:cNvPr>
          <p:cNvGrpSpPr/>
          <p:nvPr/>
        </p:nvGrpSpPr>
        <p:grpSpPr>
          <a:xfrm>
            <a:off x="11794834" y="9525"/>
            <a:ext cx="397165" cy="6744077"/>
            <a:chOff x="11794834" y="0"/>
            <a:chExt cx="397165" cy="6744077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0FC5A9D-49DA-3C5D-AD0E-7728D111F3CE}"/>
                </a:ext>
              </a:extLst>
            </p:cNvPr>
            <p:cNvSpPr/>
            <p:nvPr/>
          </p:nvSpPr>
          <p:spPr>
            <a:xfrm rot="5400000">
              <a:off x="11147417" y="647418"/>
              <a:ext cx="1692000" cy="397163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>
                  <a:solidFill>
                    <a:schemeClr val="tx1">
                      <a:alpha val="50000"/>
                    </a:schemeClr>
                  </a:solidFill>
                </a:rPr>
                <a:t>Reproducibility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9860B20-CE7E-FC46-AD7B-1B581FB6A18F}"/>
                </a:ext>
              </a:extLst>
            </p:cNvPr>
            <p:cNvSpPr/>
            <p:nvPr/>
          </p:nvSpPr>
          <p:spPr>
            <a:xfrm rot="5400000">
              <a:off x="11147418" y="2347090"/>
              <a:ext cx="1692000" cy="397163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>
                  <a:solidFill>
                    <a:schemeClr val="tx1">
                      <a:alpha val="50000"/>
                    </a:schemeClr>
                  </a:solidFill>
                </a:rPr>
                <a:t>Data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8BE7DA9-5539-0CCA-7EB7-87C625C4D868}"/>
                </a:ext>
              </a:extLst>
            </p:cNvPr>
            <p:cNvSpPr/>
            <p:nvPr/>
          </p:nvSpPr>
          <p:spPr>
            <a:xfrm rot="5400000">
              <a:off x="11147416" y="4035823"/>
              <a:ext cx="1692000" cy="397163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>
                  <a:solidFill>
                    <a:schemeClr val="tx1"/>
                  </a:solidFill>
                </a:rPr>
                <a:t>Methods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4C3F486-BA55-A361-C95D-06AE4D981EC6}"/>
                </a:ext>
              </a:extLst>
            </p:cNvPr>
            <p:cNvSpPr/>
            <p:nvPr/>
          </p:nvSpPr>
          <p:spPr>
            <a:xfrm rot="5400000">
              <a:off x="11165418" y="5717495"/>
              <a:ext cx="1656000" cy="397163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>
                  <a:solidFill>
                    <a:schemeClr val="tx1">
                      <a:alpha val="50000"/>
                    </a:schemeClr>
                  </a:solidFill>
                </a:rPr>
                <a:t>Implementation</a:t>
              </a:r>
            </a:p>
          </p:txBody>
        </p:sp>
      </p:grpSp>
      <p:sp>
        <p:nvSpPr>
          <p:cNvPr id="5" name="Media Placeholder 3">
            <a:extLst>
              <a:ext uri="{FF2B5EF4-FFF2-40B4-BE49-F238E27FC236}">
                <a16:creationId xmlns:a16="http://schemas.microsoft.com/office/drawing/2014/main" id="{77F7D830-2A7B-D27E-6AF5-9F1CCB6286FF}"/>
              </a:ext>
            </a:extLst>
          </p:cNvPr>
          <p:cNvSpPr txBox="1">
            <a:spLocks/>
          </p:cNvSpPr>
          <p:nvPr/>
        </p:nvSpPr>
        <p:spPr>
          <a:xfrm>
            <a:off x="842963" y="1819275"/>
            <a:ext cx="10510837" cy="4205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2700"/>
              </a:lnSpc>
              <a:spcBef>
                <a:spcPts val="1000"/>
              </a:spcBef>
              <a:spcAft>
                <a:spcPts val="1400"/>
              </a:spcAft>
              <a:buFont typeface="Arial" panose="020B0604020202020204" pitchFamily="34" charset="0"/>
              <a:buChar char="•"/>
              <a:defRPr sz="1800" b="0" i="0" kern="1200" spc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GB" dirty="0">
              <a:latin typeface="+mj-lt"/>
            </a:endParaRPr>
          </a:p>
          <a:p>
            <a:pPr lvl="1"/>
            <a:endParaRPr lang="en-GB" dirty="0">
              <a:latin typeface="+mj-lt"/>
            </a:endParaRPr>
          </a:p>
        </p:txBody>
      </p:sp>
      <p:sp>
        <p:nvSpPr>
          <p:cNvPr id="6" name="Media Placeholder 3">
            <a:extLst>
              <a:ext uri="{FF2B5EF4-FFF2-40B4-BE49-F238E27FC236}">
                <a16:creationId xmlns:a16="http://schemas.microsoft.com/office/drawing/2014/main" id="{981EF4B2-ACBA-E424-47EB-C30374ACA061}"/>
              </a:ext>
            </a:extLst>
          </p:cNvPr>
          <p:cNvSpPr txBox="1">
            <a:spLocks/>
          </p:cNvSpPr>
          <p:nvPr/>
        </p:nvSpPr>
        <p:spPr>
          <a:xfrm>
            <a:off x="842963" y="1819274"/>
            <a:ext cx="10165463" cy="472281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ts val="2700"/>
              </a:lnSpc>
              <a:spcBef>
                <a:spcPts val="1000"/>
              </a:spcBef>
              <a:spcAft>
                <a:spcPts val="1400"/>
              </a:spcAft>
              <a:buFont typeface="Arial" panose="020B0604020202020204" pitchFamily="34" charset="0"/>
              <a:buChar char="•"/>
              <a:defRPr sz="1800" b="0" i="0" kern="1200" spc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GB" dirty="0">
                <a:latin typeface="+mj-lt"/>
              </a:rPr>
              <a:t>Three “sophisticated” modelling approaches:</a:t>
            </a:r>
          </a:p>
          <a:p>
            <a:pPr marL="342900" indent="-34290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GB" dirty="0">
                <a:latin typeface="+mj-lt"/>
              </a:rPr>
              <a:t>Logistic regression using elastic net regularisation (to predict a proportion outcome)</a:t>
            </a:r>
          </a:p>
          <a:p>
            <a:pPr marL="342900" indent="-34290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GB" dirty="0">
                <a:latin typeface="+mj-lt"/>
              </a:rPr>
              <a:t>Random forest (to predict a proportion outcome)</a:t>
            </a:r>
          </a:p>
          <a:p>
            <a:pPr marL="342900" indent="-34290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GB" dirty="0">
                <a:latin typeface="+mj-lt"/>
              </a:rPr>
              <a:t>Random forest (to predict the change in proportion for the outcome from the previous year)</a:t>
            </a:r>
          </a:p>
          <a:p>
            <a:pPr marL="342900" indent="-34290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endParaRPr lang="en-GB" dirty="0">
              <a:latin typeface="+mj-lt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GB" dirty="0">
                <a:latin typeface="+mj-lt"/>
              </a:rPr>
              <a:t>Compared results with:</a:t>
            </a:r>
          </a:p>
          <a:p>
            <a:pPr marL="342900" indent="-34290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lphaLcParenR"/>
            </a:pPr>
            <a:r>
              <a:rPr lang="en-GB" dirty="0">
                <a:latin typeface="+mj-lt"/>
              </a:rPr>
              <a:t>Performance next year = performance this year</a:t>
            </a:r>
          </a:p>
          <a:p>
            <a:pPr marL="342900" indent="-34290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lphaLcParenR"/>
            </a:pPr>
            <a:r>
              <a:rPr lang="en-GB" dirty="0">
                <a:latin typeface="+mj-lt"/>
              </a:rPr>
              <a:t>Performance next year = linear extrapolation for performance from previous 3 years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n-GB" dirty="0">
              <a:latin typeface="+mj-lt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GB" dirty="0">
                <a:latin typeface="+mj-lt"/>
              </a:rPr>
              <a:t>Varying: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GB" dirty="0">
                <a:latin typeface="+mj-lt"/>
              </a:rPr>
              <a:t>Number of years of data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GB" dirty="0">
                <a:latin typeface="+mj-lt"/>
              </a:rPr>
              <a:t>Lagging predictor variables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GB" dirty="0">
                <a:latin typeface="+mj-lt"/>
              </a:rPr>
              <a:t>Using lagged outcome as predictor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endParaRPr lang="en-GB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698482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346E4-24D2-A671-0CC0-46923ADBB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+mj-lt"/>
              </a:rPr>
              <a:t>Model development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8B006E2-431B-57F9-1F01-9F1A4944007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90E37-E81B-D94E-8F4C-F7866DC26FF5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7" name="Media Placeholder 3">
            <a:extLst>
              <a:ext uri="{FF2B5EF4-FFF2-40B4-BE49-F238E27FC236}">
                <a16:creationId xmlns:a16="http://schemas.microsoft.com/office/drawing/2014/main" id="{3B70780D-95D4-C5B6-F4A2-1E39BFEDED1D}"/>
              </a:ext>
            </a:extLst>
          </p:cNvPr>
          <p:cNvSpPr>
            <a:spLocks noGrp="1"/>
          </p:cNvSpPr>
          <p:nvPr>
            <p:ph type="media" sz="quarter" idx="11"/>
          </p:nvPr>
        </p:nvSpPr>
        <p:spPr>
          <a:xfrm>
            <a:off x="787349" y="1666536"/>
            <a:ext cx="7191312" cy="2267289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>
                <a:latin typeface="+mj-lt"/>
              </a:rPr>
              <a:t>Leave-group-out cross-validation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GB" sz="1600" dirty="0">
              <a:latin typeface="Consolas" panose="020B0609020204030204" pitchFamily="49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D92CDFC-0ECC-6239-7FA0-D9105B75EF01}"/>
              </a:ext>
            </a:extLst>
          </p:cNvPr>
          <p:cNvGrpSpPr/>
          <p:nvPr/>
        </p:nvGrpSpPr>
        <p:grpSpPr>
          <a:xfrm>
            <a:off x="11794834" y="9525"/>
            <a:ext cx="397165" cy="6744077"/>
            <a:chOff x="11794834" y="0"/>
            <a:chExt cx="397165" cy="6744077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0FC5A9D-49DA-3C5D-AD0E-7728D111F3CE}"/>
                </a:ext>
              </a:extLst>
            </p:cNvPr>
            <p:cNvSpPr/>
            <p:nvPr/>
          </p:nvSpPr>
          <p:spPr>
            <a:xfrm rot="5400000">
              <a:off x="11147417" y="647418"/>
              <a:ext cx="1692000" cy="397163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>
                  <a:solidFill>
                    <a:schemeClr val="tx1">
                      <a:alpha val="50000"/>
                    </a:schemeClr>
                  </a:solidFill>
                </a:rPr>
                <a:t>Reproducibility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9860B20-CE7E-FC46-AD7B-1B581FB6A18F}"/>
                </a:ext>
              </a:extLst>
            </p:cNvPr>
            <p:cNvSpPr/>
            <p:nvPr/>
          </p:nvSpPr>
          <p:spPr>
            <a:xfrm rot="5400000">
              <a:off x="11147418" y="2347090"/>
              <a:ext cx="1692000" cy="397163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>
                  <a:solidFill>
                    <a:schemeClr val="tx1">
                      <a:alpha val="50000"/>
                    </a:schemeClr>
                  </a:solidFill>
                </a:rPr>
                <a:t>Data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8BE7DA9-5539-0CCA-7EB7-87C625C4D868}"/>
                </a:ext>
              </a:extLst>
            </p:cNvPr>
            <p:cNvSpPr/>
            <p:nvPr/>
          </p:nvSpPr>
          <p:spPr>
            <a:xfrm rot="5400000">
              <a:off x="11147416" y="4035823"/>
              <a:ext cx="1692000" cy="397163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>
                  <a:solidFill>
                    <a:schemeClr val="tx1"/>
                  </a:solidFill>
                </a:rPr>
                <a:t>Methods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4C3F486-BA55-A361-C95D-06AE4D981EC6}"/>
                </a:ext>
              </a:extLst>
            </p:cNvPr>
            <p:cNvSpPr/>
            <p:nvPr/>
          </p:nvSpPr>
          <p:spPr>
            <a:xfrm rot="5400000">
              <a:off x="11165418" y="5717495"/>
              <a:ext cx="1656000" cy="397163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>
                  <a:solidFill>
                    <a:schemeClr val="tx1">
                      <a:alpha val="50000"/>
                    </a:schemeClr>
                  </a:solidFill>
                </a:rPr>
                <a:t>Implementation</a:t>
              </a:r>
            </a:p>
          </p:txBody>
        </p:sp>
      </p:grpSp>
      <p:pic>
        <p:nvPicPr>
          <p:cNvPr id="3074" name="Picture 2">
            <a:extLst>
              <a:ext uri="{FF2B5EF4-FFF2-40B4-BE49-F238E27FC236}">
                <a16:creationId xmlns:a16="http://schemas.microsoft.com/office/drawing/2014/main" id="{1FFBB01D-D1AD-CF79-6393-5172CBF9D1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3236" y="2246523"/>
            <a:ext cx="5767387" cy="3994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37754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2E46B-9BE4-3FC9-EE9E-9DB8036F6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Model evaluation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FA1019-71B2-E635-3883-158D5B5F1C3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90E37-E81B-D94E-8F4C-F7866DC26FF5}" type="slidenum">
              <a:rPr lang="en-US" smtClean="0"/>
              <a:pPr/>
              <a:t>12</a:t>
            </a:fld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C8A47CE-F458-B87E-00A6-009DC2A66040}"/>
              </a:ext>
            </a:extLst>
          </p:cNvPr>
          <p:cNvGrpSpPr/>
          <p:nvPr/>
        </p:nvGrpSpPr>
        <p:grpSpPr>
          <a:xfrm>
            <a:off x="11794834" y="9525"/>
            <a:ext cx="397165" cy="6744077"/>
            <a:chOff x="11794834" y="0"/>
            <a:chExt cx="397165" cy="6744077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625811D-81F2-A0C0-BDEF-0CBDD29CEEFF}"/>
                </a:ext>
              </a:extLst>
            </p:cNvPr>
            <p:cNvSpPr/>
            <p:nvPr/>
          </p:nvSpPr>
          <p:spPr>
            <a:xfrm rot="5400000">
              <a:off x="11147417" y="647418"/>
              <a:ext cx="1692000" cy="397163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>
                  <a:solidFill>
                    <a:schemeClr val="tx1">
                      <a:alpha val="50000"/>
                    </a:schemeClr>
                  </a:solidFill>
                </a:rPr>
                <a:t>Reproducibility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8DCC35A-835C-DE64-90B0-0F52B522BF32}"/>
                </a:ext>
              </a:extLst>
            </p:cNvPr>
            <p:cNvSpPr/>
            <p:nvPr/>
          </p:nvSpPr>
          <p:spPr>
            <a:xfrm rot="5400000">
              <a:off x="11147418" y="2347090"/>
              <a:ext cx="1692000" cy="397163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>
                  <a:solidFill>
                    <a:schemeClr val="tx1">
                      <a:alpha val="50000"/>
                    </a:schemeClr>
                  </a:solidFill>
                </a:rPr>
                <a:t>Data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592923D-D4C1-9EF7-65F4-730EF1F9BB81}"/>
                </a:ext>
              </a:extLst>
            </p:cNvPr>
            <p:cNvSpPr/>
            <p:nvPr/>
          </p:nvSpPr>
          <p:spPr>
            <a:xfrm rot="5400000">
              <a:off x="11147416" y="4035823"/>
              <a:ext cx="1692000" cy="397163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>
                  <a:solidFill>
                    <a:schemeClr val="tx1"/>
                  </a:solidFill>
                </a:rPr>
                <a:t>Methods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1387BFB-8339-043C-D56F-706785D2C275}"/>
                </a:ext>
              </a:extLst>
            </p:cNvPr>
            <p:cNvSpPr/>
            <p:nvPr/>
          </p:nvSpPr>
          <p:spPr>
            <a:xfrm rot="5400000">
              <a:off x="11165418" y="5717495"/>
              <a:ext cx="1656000" cy="397163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>
                  <a:solidFill>
                    <a:schemeClr val="tx1">
                      <a:alpha val="50000"/>
                    </a:schemeClr>
                  </a:solidFill>
                </a:rPr>
                <a:t>Implementation</a:t>
              </a:r>
            </a:p>
          </p:txBody>
        </p:sp>
      </p:grpSp>
      <p:pic>
        <p:nvPicPr>
          <p:cNvPr id="4" name="Picture 3" descr="A graph of progress bar charts&#10;&#10;Description automatically generated with medium confidence">
            <a:extLst>
              <a:ext uri="{FF2B5EF4-FFF2-40B4-BE49-F238E27FC236}">
                <a16:creationId xmlns:a16="http://schemas.microsoft.com/office/drawing/2014/main" id="{5AAD3FB6-7532-E288-D801-1E71F948F7E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401" y="2050004"/>
            <a:ext cx="4387850" cy="438785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8667B93-656C-7237-EBB8-8DC2FAE0B9A0}"/>
              </a:ext>
            </a:extLst>
          </p:cNvPr>
          <p:cNvSpPr txBox="1"/>
          <p:nvPr/>
        </p:nvSpPr>
        <p:spPr>
          <a:xfrm>
            <a:off x="5343525" y="2382266"/>
            <a:ext cx="623887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>
                <a:solidFill>
                  <a:schemeClr val="tx1"/>
                </a:solidFill>
                <a:latin typeface="+mn-lt"/>
              </a:rPr>
              <a:t>Sophisticated models generally outperformed naïve models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>
                <a:solidFill>
                  <a:schemeClr val="tx1"/>
                </a:solidFill>
                <a:latin typeface="+mn-lt"/>
              </a:rPr>
              <a:t>Random forest model, that modelled the change in outcome from one year to the next, generally performed best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>
                <a:solidFill>
                  <a:schemeClr val="tx1"/>
                </a:solidFill>
                <a:latin typeface="+mn-lt"/>
              </a:rPr>
              <a:t>A&amp;E 4 hr waits had the highest mean absolute percentage error</a:t>
            </a:r>
          </a:p>
        </p:txBody>
      </p:sp>
    </p:spTree>
    <p:extLst>
      <p:ext uri="{BB962C8B-B14F-4D97-AF65-F5344CB8AC3E}">
        <p14:creationId xmlns:p14="http://schemas.microsoft.com/office/powerpoint/2010/main" val="30145437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2E46B-9BE4-3FC9-EE9E-9DB8036F6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Accessing the Future Performance Tool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FA1019-71B2-E635-3883-158D5B5F1C3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90E37-E81B-D94E-8F4C-F7866DC26FF5}" type="slidenum">
              <a:rPr lang="en-US" smtClean="0"/>
              <a:pPr/>
              <a:t>13</a:t>
            </a:fld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C8A47CE-F458-B87E-00A6-009DC2A66040}"/>
              </a:ext>
            </a:extLst>
          </p:cNvPr>
          <p:cNvGrpSpPr/>
          <p:nvPr/>
        </p:nvGrpSpPr>
        <p:grpSpPr>
          <a:xfrm>
            <a:off x="11794834" y="9525"/>
            <a:ext cx="397165" cy="6744077"/>
            <a:chOff x="11794834" y="0"/>
            <a:chExt cx="397165" cy="6744077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625811D-81F2-A0C0-BDEF-0CBDD29CEEFF}"/>
                </a:ext>
              </a:extLst>
            </p:cNvPr>
            <p:cNvSpPr/>
            <p:nvPr/>
          </p:nvSpPr>
          <p:spPr>
            <a:xfrm rot="5400000">
              <a:off x="11147417" y="647418"/>
              <a:ext cx="1692000" cy="397163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>
                  <a:solidFill>
                    <a:schemeClr val="tx1">
                      <a:alpha val="50000"/>
                    </a:schemeClr>
                  </a:solidFill>
                </a:rPr>
                <a:t>Reproducibility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8DCC35A-835C-DE64-90B0-0F52B522BF32}"/>
                </a:ext>
              </a:extLst>
            </p:cNvPr>
            <p:cNvSpPr/>
            <p:nvPr/>
          </p:nvSpPr>
          <p:spPr>
            <a:xfrm rot="5400000">
              <a:off x="11147418" y="2347090"/>
              <a:ext cx="1692000" cy="397163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>
                  <a:solidFill>
                    <a:schemeClr val="tx1">
                      <a:alpha val="50000"/>
                    </a:schemeClr>
                  </a:solidFill>
                </a:rPr>
                <a:t>Data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592923D-D4C1-9EF7-65F4-730EF1F9BB81}"/>
                </a:ext>
              </a:extLst>
            </p:cNvPr>
            <p:cNvSpPr/>
            <p:nvPr/>
          </p:nvSpPr>
          <p:spPr>
            <a:xfrm rot="5400000">
              <a:off x="11147416" y="4035823"/>
              <a:ext cx="1692000" cy="397163"/>
            </a:xfrm>
            <a:prstGeom prst="rect">
              <a:avLst/>
            </a:prstGeom>
            <a:solidFill>
              <a:schemeClr val="accent5">
                <a:alpha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>
                  <a:solidFill>
                    <a:schemeClr val="tx1">
                      <a:alpha val="50000"/>
                    </a:schemeClr>
                  </a:solidFill>
                </a:rPr>
                <a:t>Methods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1387BFB-8339-043C-D56F-706785D2C275}"/>
                </a:ext>
              </a:extLst>
            </p:cNvPr>
            <p:cNvSpPr/>
            <p:nvPr/>
          </p:nvSpPr>
          <p:spPr>
            <a:xfrm rot="5400000">
              <a:off x="11165418" y="5717495"/>
              <a:ext cx="1656000" cy="397163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>
                  <a:solidFill>
                    <a:schemeClr val="tx1"/>
                  </a:solidFill>
                </a:rPr>
                <a:t>Implementation</a:t>
              </a:r>
            </a:p>
          </p:txBody>
        </p:sp>
      </p:grpSp>
      <p:sp>
        <p:nvSpPr>
          <p:cNvPr id="6" name="Media Placeholder 3">
            <a:extLst>
              <a:ext uri="{FF2B5EF4-FFF2-40B4-BE49-F238E27FC236}">
                <a16:creationId xmlns:a16="http://schemas.microsoft.com/office/drawing/2014/main" id="{2C7DB380-9344-A230-7BB3-1459C97F543F}"/>
              </a:ext>
            </a:extLst>
          </p:cNvPr>
          <p:cNvSpPr>
            <a:spLocks noGrp="1"/>
          </p:cNvSpPr>
          <p:nvPr>
            <p:ph type="media" sz="quarter" idx="11"/>
          </p:nvPr>
        </p:nvSpPr>
        <p:spPr>
          <a:xfrm>
            <a:off x="842964" y="1819275"/>
            <a:ext cx="4024312" cy="4205288"/>
          </a:xfrm>
        </p:spPr>
        <p:txBody>
          <a:bodyPr/>
          <a:lstStyle/>
          <a:p>
            <a:r>
              <a:rPr lang="en-GB" dirty="0"/>
              <a:t>Shinyapps.io</a:t>
            </a:r>
          </a:p>
          <a:p>
            <a:pPr lvl="1"/>
            <a:r>
              <a:rPr lang="en-GB" sz="1800" dirty="0"/>
              <a:t>Free (with big limitations)</a:t>
            </a:r>
          </a:p>
          <a:p>
            <a:pPr lvl="1"/>
            <a:r>
              <a:rPr lang="en-GB" sz="1800" dirty="0" err="1"/>
              <a:t>Publically</a:t>
            </a:r>
            <a:r>
              <a:rPr lang="en-GB" sz="1800" dirty="0"/>
              <a:t> available (this is ok because it uses public data)</a:t>
            </a:r>
          </a:p>
          <a:p>
            <a:pPr lvl="1"/>
            <a:r>
              <a:rPr lang="en-GB" sz="1800" dirty="0"/>
              <a:t>Easy to set up</a:t>
            </a:r>
          </a:p>
          <a:p>
            <a:r>
              <a:rPr lang="en-GB" dirty="0"/>
              <a:t>Locally</a:t>
            </a:r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083542-A08D-76B9-3F2F-AA0EC0B51F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3363" y="1454150"/>
            <a:ext cx="6529477" cy="4722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8756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2E46B-9BE4-3FC9-EE9E-9DB8036F6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does the tool look like?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FA1019-71B2-E635-3883-158D5B5F1C3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90E37-E81B-D94E-8F4C-F7866DC26FF5}" type="slidenum">
              <a:rPr lang="en-US" smtClean="0"/>
              <a:pPr/>
              <a:t>14</a:t>
            </a:fld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C8A47CE-F458-B87E-00A6-009DC2A66040}"/>
              </a:ext>
            </a:extLst>
          </p:cNvPr>
          <p:cNvGrpSpPr/>
          <p:nvPr/>
        </p:nvGrpSpPr>
        <p:grpSpPr>
          <a:xfrm>
            <a:off x="11794834" y="9525"/>
            <a:ext cx="397165" cy="6744077"/>
            <a:chOff x="11794834" y="0"/>
            <a:chExt cx="397165" cy="6744077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625811D-81F2-A0C0-BDEF-0CBDD29CEEFF}"/>
                </a:ext>
              </a:extLst>
            </p:cNvPr>
            <p:cNvSpPr/>
            <p:nvPr/>
          </p:nvSpPr>
          <p:spPr>
            <a:xfrm rot="5400000">
              <a:off x="11147417" y="647418"/>
              <a:ext cx="1692000" cy="397163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>
                  <a:solidFill>
                    <a:schemeClr val="tx1">
                      <a:alpha val="50000"/>
                    </a:schemeClr>
                  </a:solidFill>
                </a:rPr>
                <a:t>Reproducibility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8DCC35A-835C-DE64-90B0-0F52B522BF32}"/>
                </a:ext>
              </a:extLst>
            </p:cNvPr>
            <p:cNvSpPr/>
            <p:nvPr/>
          </p:nvSpPr>
          <p:spPr>
            <a:xfrm rot="5400000">
              <a:off x="11147418" y="2347090"/>
              <a:ext cx="1692000" cy="397163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>
                  <a:solidFill>
                    <a:schemeClr val="tx1">
                      <a:alpha val="50000"/>
                    </a:schemeClr>
                  </a:solidFill>
                </a:rPr>
                <a:t>Data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592923D-D4C1-9EF7-65F4-730EF1F9BB81}"/>
                </a:ext>
              </a:extLst>
            </p:cNvPr>
            <p:cNvSpPr/>
            <p:nvPr/>
          </p:nvSpPr>
          <p:spPr>
            <a:xfrm rot="5400000">
              <a:off x="11147416" y="4035823"/>
              <a:ext cx="1692000" cy="397163"/>
            </a:xfrm>
            <a:prstGeom prst="rect">
              <a:avLst/>
            </a:prstGeom>
            <a:solidFill>
              <a:schemeClr val="accent5">
                <a:alpha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>
                  <a:solidFill>
                    <a:schemeClr val="tx1">
                      <a:alpha val="50000"/>
                    </a:schemeClr>
                  </a:solidFill>
                </a:rPr>
                <a:t>Methods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1387BFB-8339-043C-D56F-706785D2C275}"/>
                </a:ext>
              </a:extLst>
            </p:cNvPr>
            <p:cNvSpPr/>
            <p:nvPr/>
          </p:nvSpPr>
          <p:spPr>
            <a:xfrm rot="5400000">
              <a:off x="11165418" y="5717495"/>
              <a:ext cx="1656000" cy="397163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>
                  <a:solidFill>
                    <a:schemeClr val="tx1"/>
                  </a:solidFill>
                </a:rPr>
                <a:t>Implementation</a:t>
              </a:r>
            </a:p>
          </p:txBody>
        </p:sp>
      </p:grpSp>
      <p:pic>
        <p:nvPicPr>
          <p:cNvPr id="1026" name="Picture 2" descr="Plot object">
            <a:extLst>
              <a:ext uri="{FF2B5EF4-FFF2-40B4-BE49-F238E27FC236}">
                <a16:creationId xmlns:a16="http://schemas.microsoft.com/office/drawing/2014/main" id="{33B5E911-DF9B-9F52-0CA3-A5780F012819}"/>
              </a:ext>
            </a:extLst>
          </p:cNvPr>
          <p:cNvPicPr>
            <a:picLocks noGrp="1" noChangeAspect="1" noChangeArrowheads="1"/>
          </p:cNvPicPr>
          <p:nvPr>
            <p:ph type="media" sz="quarter" idx="1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9209" y="1819275"/>
            <a:ext cx="9518345" cy="4205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65449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2E46B-9BE4-3FC9-EE9E-9DB8036F6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Learnings - {</a:t>
            </a:r>
            <a:r>
              <a:rPr lang="en-GB" dirty="0" err="1"/>
              <a:t>tidymodels</a:t>
            </a:r>
            <a:r>
              <a:rPr lang="en-GB" dirty="0"/>
              <a:t>}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FA1019-71B2-E635-3883-158D5B5F1C3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90E37-E81B-D94E-8F4C-F7866DC26FF5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6274813-5A6B-C2FF-DDA4-6C6D5668F7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4170" y="1843017"/>
            <a:ext cx="3918192" cy="381035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FC8A47CE-F458-B87E-00A6-009DC2A66040}"/>
              </a:ext>
            </a:extLst>
          </p:cNvPr>
          <p:cNvGrpSpPr/>
          <p:nvPr/>
        </p:nvGrpSpPr>
        <p:grpSpPr>
          <a:xfrm>
            <a:off x="11794834" y="9525"/>
            <a:ext cx="397165" cy="6744077"/>
            <a:chOff x="11794834" y="0"/>
            <a:chExt cx="397165" cy="6744077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625811D-81F2-A0C0-BDEF-0CBDD29CEEFF}"/>
                </a:ext>
              </a:extLst>
            </p:cNvPr>
            <p:cNvSpPr/>
            <p:nvPr/>
          </p:nvSpPr>
          <p:spPr>
            <a:xfrm rot="5400000">
              <a:off x="11147417" y="647418"/>
              <a:ext cx="1692000" cy="397163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>
                  <a:solidFill>
                    <a:schemeClr val="tx1">
                      <a:alpha val="50000"/>
                    </a:schemeClr>
                  </a:solidFill>
                </a:rPr>
                <a:t>Reproducibility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8DCC35A-835C-DE64-90B0-0F52B522BF32}"/>
                </a:ext>
              </a:extLst>
            </p:cNvPr>
            <p:cNvSpPr/>
            <p:nvPr/>
          </p:nvSpPr>
          <p:spPr>
            <a:xfrm rot="5400000">
              <a:off x="11147418" y="2347090"/>
              <a:ext cx="1692000" cy="397163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>
                  <a:solidFill>
                    <a:schemeClr val="tx1">
                      <a:alpha val="50000"/>
                    </a:schemeClr>
                  </a:solidFill>
                </a:rPr>
                <a:t>Data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592923D-D4C1-9EF7-65F4-730EF1F9BB81}"/>
                </a:ext>
              </a:extLst>
            </p:cNvPr>
            <p:cNvSpPr/>
            <p:nvPr/>
          </p:nvSpPr>
          <p:spPr>
            <a:xfrm rot="5400000">
              <a:off x="11147416" y="4035823"/>
              <a:ext cx="1692000" cy="397163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>
                  <a:solidFill>
                    <a:schemeClr val="tx1"/>
                  </a:solidFill>
                </a:rPr>
                <a:t>Methods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1387BFB-8339-043C-D56F-706785D2C275}"/>
                </a:ext>
              </a:extLst>
            </p:cNvPr>
            <p:cNvSpPr/>
            <p:nvPr/>
          </p:nvSpPr>
          <p:spPr>
            <a:xfrm rot="5400000">
              <a:off x="11165418" y="5717495"/>
              <a:ext cx="1656000" cy="397163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>
                  <a:solidFill>
                    <a:schemeClr val="tx1">
                      <a:alpha val="50000"/>
                    </a:schemeClr>
                  </a:solidFill>
                </a:rPr>
                <a:t>Implementation</a:t>
              </a:r>
            </a:p>
          </p:txBody>
        </p:sp>
      </p:grpSp>
      <p:sp>
        <p:nvSpPr>
          <p:cNvPr id="4" name="Media Placeholder 3">
            <a:extLst>
              <a:ext uri="{FF2B5EF4-FFF2-40B4-BE49-F238E27FC236}">
                <a16:creationId xmlns:a16="http://schemas.microsoft.com/office/drawing/2014/main" id="{9F06D682-6E2F-2EE3-85D3-C517DA87F897}"/>
              </a:ext>
            </a:extLst>
          </p:cNvPr>
          <p:cNvSpPr txBox="1">
            <a:spLocks/>
          </p:cNvSpPr>
          <p:nvPr/>
        </p:nvSpPr>
        <p:spPr>
          <a:xfrm>
            <a:off x="842963" y="1819275"/>
            <a:ext cx="6008733" cy="4205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2700"/>
              </a:lnSpc>
              <a:spcBef>
                <a:spcPts val="1000"/>
              </a:spcBef>
              <a:spcAft>
                <a:spcPts val="1400"/>
              </a:spcAft>
              <a:buFont typeface="Arial" panose="020B0604020202020204" pitchFamily="34" charset="0"/>
              <a:buChar char="•"/>
              <a:defRPr sz="1800" b="0" i="0" kern="1200" spc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latin typeface="+mj-lt"/>
              </a:rPr>
              <a:t>Brings order to the chaotic modelling landscape in R</a:t>
            </a:r>
          </a:p>
          <a:p>
            <a:r>
              <a:rPr lang="en-GB" dirty="0">
                <a:latin typeface="+mj-lt"/>
              </a:rPr>
              <a:t>Connects to the common statistical packages</a:t>
            </a:r>
          </a:p>
          <a:p>
            <a:r>
              <a:rPr lang="en-GB" dirty="0">
                <a:latin typeface="+mj-lt"/>
              </a:rPr>
              <a:t>Common language</a:t>
            </a:r>
          </a:p>
          <a:p>
            <a:r>
              <a:rPr lang="en-GB" dirty="0">
                <a:latin typeface="+mj-lt"/>
              </a:rPr>
              <a:t>Lots of examples and documentation</a:t>
            </a:r>
          </a:p>
          <a:p>
            <a:r>
              <a:rPr lang="en-GB" dirty="0">
                <a:latin typeface="+mj-lt"/>
              </a:rPr>
              <a:t>Safeguards against common errors and guides you to ensure best practice</a:t>
            </a:r>
          </a:p>
          <a:p>
            <a:endParaRPr lang="en-GB" dirty="0">
              <a:latin typeface="+mj-lt"/>
            </a:endParaRPr>
          </a:p>
          <a:p>
            <a:pPr lvl="1"/>
            <a:endParaRPr lang="en-GB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985746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2E46B-9BE4-3FC9-EE9E-9DB8036F6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Learnings – {golem}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FA1019-71B2-E635-3883-158D5B5F1C3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90E37-E81B-D94E-8F4C-F7866DC26FF5}" type="slidenum">
              <a:rPr lang="en-US" smtClean="0"/>
              <a:pPr/>
              <a:t>16</a:t>
            </a:fld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C8A47CE-F458-B87E-00A6-009DC2A66040}"/>
              </a:ext>
            </a:extLst>
          </p:cNvPr>
          <p:cNvGrpSpPr/>
          <p:nvPr/>
        </p:nvGrpSpPr>
        <p:grpSpPr>
          <a:xfrm>
            <a:off x="11794834" y="9525"/>
            <a:ext cx="397165" cy="6744077"/>
            <a:chOff x="11794834" y="0"/>
            <a:chExt cx="397165" cy="6744077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625811D-81F2-A0C0-BDEF-0CBDD29CEEFF}"/>
                </a:ext>
              </a:extLst>
            </p:cNvPr>
            <p:cNvSpPr/>
            <p:nvPr/>
          </p:nvSpPr>
          <p:spPr>
            <a:xfrm rot="5400000">
              <a:off x="11147417" y="647418"/>
              <a:ext cx="1692000" cy="397163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>
                  <a:solidFill>
                    <a:schemeClr val="tx1">
                      <a:alpha val="50000"/>
                    </a:schemeClr>
                  </a:solidFill>
                </a:rPr>
                <a:t>Reproducibility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8DCC35A-835C-DE64-90B0-0F52B522BF32}"/>
                </a:ext>
              </a:extLst>
            </p:cNvPr>
            <p:cNvSpPr/>
            <p:nvPr/>
          </p:nvSpPr>
          <p:spPr>
            <a:xfrm rot="5400000">
              <a:off x="11147418" y="2347090"/>
              <a:ext cx="1692000" cy="397163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>
                  <a:solidFill>
                    <a:schemeClr val="tx1">
                      <a:alpha val="50000"/>
                    </a:schemeClr>
                  </a:solidFill>
                </a:rPr>
                <a:t>Data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592923D-D4C1-9EF7-65F4-730EF1F9BB81}"/>
                </a:ext>
              </a:extLst>
            </p:cNvPr>
            <p:cNvSpPr/>
            <p:nvPr/>
          </p:nvSpPr>
          <p:spPr>
            <a:xfrm rot="5400000">
              <a:off x="11147416" y="4035823"/>
              <a:ext cx="1692000" cy="397163"/>
            </a:xfrm>
            <a:prstGeom prst="rect">
              <a:avLst/>
            </a:prstGeom>
            <a:solidFill>
              <a:schemeClr val="accent5">
                <a:alpha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>
                  <a:solidFill>
                    <a:schemeClr val="tx1">
                      <a:alpha val="50000"/>
                    </a:schemeClr>
                  </a:solidFill>
                </a:rPr>
                <a:t>Methods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1387BFB-8339-043C-D56F-706785D2C275}"/>
                </a:ext>
              </a:extLst>
            </p:cNvPr>
            <p:cNvSpPr/>
            <p:nvPr/>
          </p:nvSpPr>
          <p:spPr>
            <a:xfrm rot="5400000">
              <a:off x="11165418" y="5717495"/>
              <a:ext cx="1656000" cy="397163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>
                  <a:solidFill>
                    <a:schemeClr val="tx1"/>
                  </a:solidFill>
                </a:rPr>
                <a:t>Implementation</a:t>
              </a:r>
            </a:p>
          </p:txBody>
        </p:sp>
      </p:grpSp>
      <p:sp>
        <p:nvSpPr>
          <p:cNvPr id="6" name="Media Placeholder 3">
            <a:extLst>
              <a:ext uri="{FF2B5EF4-FFF2-40B4-BE49-F238E27FC236}">
                <a16:creationId xmlns:a16="http://schemas.microsoft.com/office/drawing/2014/main" id="{2C7DB380-9344-A230-7BB3-1459C97F543F}"/>
              </a:ext>
            </a:extLst>
          </p:cNvPr>
          <p:cNvSpPr>
            <a:spLocks noGrp="1"/>
          </p:cNvSpPr>
          <p:nvPr>
            <p:ph type="media" sz="quarter" idx="11"/>
          </p:nvPr>
        </p:nvSpPr>
        <p:spPr>
          <a:xfrm>
            <a:off x="842963" y="1819275"/>
            <a:ext cx="10510837" cy="4205288"/>
          </a:xfrm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Modular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Standard project structure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Unit testing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Easily installable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Continuous integration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1D11C4-1040-F1F2-FCA8-0498AABE2B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1124" y="1369080"/>
            <a:ext cx="5368327" cy="4990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856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2E46B-9BE4-3FC9-EE9E-9DB8036F6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5051" y="2766219"/>
            <a:ext cx="7267574" cy="1325562"/>
          </a:xfrm>
        </p:spPr>
        <p:txBody>
          <a:bodyPr>
            <a:normAutofit/>
          </a:bodyPr>
          <a:lstStyle/>
          <a:p>
            <a:pPr algn="ctr"/>
            <a:r>
              <a:rPr lang="en-GB" sz="6600" dirty="0"/>
              <a:t>Thank you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FA1019-71B2-E635-3883-158D5B5F1C3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90E37-E81B-D94E-8F4C-F7866DC26FF5}" type="slidenum">
              <a:rPr lang="en-US" smtClean="0"/>
              <a:pPr/>
              <a:t>17</a:t>
            </a:fld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C8A47CE-F458-B87E-00A6-009DC2A66040}"/>
              </a:ext>
            </a:extLst>
          </p:cNvPr>
          <p:cNvGrpSpPr/>
          <p:nvPr/>
        </p:nvGrpSpPr>
        <p:grpSpPr>
          <a:xfrm>
            <a:off x="11794834" y="9525"/>
            <a:ext cx="397165" cy="6744077"/>
            <a:chOff x="11794834" y="0"/>
            <a:chExt cx="397165" cy="6744077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625811D-81F2-A0C0-BDEF-0CBDD29CEEFF}"/>
                </a:ext>
              </a:extLst>
            </p:cNvPr>
            <p:cNvSpPr/>
            <p:nvPr/>
          </p:nvSpPr>
          <p:spPr>
            <a:xfrm rot="5400000">
              <a:off x="11147417" y="647418"/>
              <a:ext cx="1692000" cy="397163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>
                  <a:solidFill>
                    <a:schemeClr val="tx1"/>
                  </a:solidFill>
                </a:rPr>
                <a:t>Reproducibility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8DCC35A-835C-DE64-90B0-0F52B522BF32}"/>
                </a:ext>
              </a:extLst>
            </p:cNvPr>
            <p:cNvSpPr/>
            <p:nvPr/>
          </p:nvSpPr>
          <p:spPr>
            <a:xfrm rot="5400000">
              <a:off x="11147418" y="2347090"/>
              <a:ext cx="1692000" cy="397163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>
                  <a:solidFill>
                    <a:schemeClr val="tx1"/>
                  </a:solidFill>
                </a:rPr>
                <a:t>Data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592923D-D4C1-9EF7-65F4-730EF1F9BB81}"/>
                </a:ext>
              </a:extLst>
            </p:cNvPr>
            <p:cNvSpPr/>
            <p:nvPr/>
          </p:nvSpPr>
          <p:spPr>
            <a:xfrm rot="5400000">
              <a:off x="11147416" y="4035823"/>
              <a:ext cx="1692000" cy="397163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>
                  <a:solidFill>
                    <a:schemeClr val="tx1"/>
                  </a:solidFill>
                </a:rPr>
                <a:t>Methods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1387BFB-8339-043C-D56F-706785D2C275}"/>
                </a:ext>
              </a:extLst>
            </p:cNvPr>
            <p:cNvSpPr/>
            <p:nvPr/>
          </p:nvSpPr>
          <p:spPr>
            <a:xfrm rot="5400000">
              <a:off x="11165418" y="5717495"/>
              <a:ext cx="1656000" cy="397163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>
                  <a:solidFill>
                    <a:schemeClr val="tx1"/>
                  </a:solidFill>
                </a:rPr>
                <a:t>Implementation</a:t>
              </a:r>
            </a:p>
          </p:txBody>
        </p:sp>
      </p:grpSp>
      <p:sp>
        <p:nvSpPr>
          <p:cNvPr id="4" name="Media Placeholder 3">
            <a:extLst>
              <a:ext uri="{FF2B5EF4-FFF2-40B4-BE49-F238E27FC236}">
                <a16:creationId xmlns:a16="http://schemas.microsoft.com/office/drawing/2014/main" id="{BED21063-3D9F-5722-E7E0-86E61E58F689}"/>
              </a:ext>
            </a:extLst>
          </p:cNvPr>
          <p:cNvSpPr>
            <a:spLocks noGrp="1"/>
          </p:cNvSpPr>
          <p:nvPr>
            <p:ph type="media" sz="quarter" idx="11"/>
          </p:nvPr>
        </p:nvSpPr>
        <p:spPr>
          <a:xfrm>
            <a:off x="842963" y="4332561"/>
            <a:ext cx="10510837" cy="1692001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Links: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GitHub for analysis: </a:t>
            </a:r>
            <a:r>
              <a:rPr lang="en-GB" dirty="0">
                <a:hlinkClick r:id="rId2"/>
              </a:rPr>
              <a:t>https://github.com/nhs-bnssg-analytics/fpt_analysis</a:t>
            </a:r>
            <a:r>
              <a:rPr lang="en-GB" dirty="0"/>
              <a:t> 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Project documentation: </a:t>
            </a:r>
            <a:r>
              <a:rPr lang="en-GB" dirty="0">
                <a:hlinkClick r:id="rId3"/>
              </a:rPr>
              <a:t>https://nhs-bnssg-analytics.github.io/fpt_analysis/outputs/01_index.html</a:t>
            </a:r>
            <a:r>
              <a:rPr lang="en-GB" dirty="0"/>
              <a:t> 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GitHub for tool: </a:t>
            </a:r>
            <a:r>
              <a:rPr lang="en-GB" dirty="0">
                <a:hlinkClick r:id="rId4"/>
              </a:rPr>
              <a:t>https://github.com/nhs-bnssg-analytics/fpt_tool</a:t>
            </a:r>
            <a:r>
              <a:rPr lang="en-GB" dirty="0"/>
              <a:t> 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Tool : </a:t>
            </a:r>
            <a:r>
              <a:rPr lang="en-GB" dirty="0">
                <a:hlinkClick r:id="rId5"/>
              </a:rPr>
              <a:t>https://sw-dsn.shinyapps.io/future-performance-tool/</a:t>
            </a:r>
            <a:r>
              <a:rPr lang="en-GB" dirty="0"/>
              <a:t> 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34548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14741-39CE-EB23-7240-7E46230C3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Talk objectives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EBC33BF-9777-213D-A56B-1DA8EA7454C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90E37-E81B-D94E-8F4C-F7866DC26FF5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Media Placeholder 3">
            <a:extLst>
              <a:ext uri="{FF2B5EF4-FFF2-40B4-BE49-F238E27FC236}">
                <a16:creationId xmlns:a16="http://schemas.microsoft.com/office/drawing/2014/main" id="{638E61B5-EE76-8CBF-76C1-5EC3A549ECD4}"/>
              </a:ext>
            </a:extLst>
          </p:cNvPr>
          <p:cNvSpPr>
            <a:spLocks noGrp="1"/>
          </p:cNvSpPr>
          <p:nvPr>
            <p:ph type="media" sz="quarter" idx="11"/>
          </p:nvPr>
        </p:nvSpPr>
        <p:spPr/>
        <p:txBody>
          <a:bodyPr/>
          <a:lstStyle/>
          <a:p>
            <a:r>
              <a:rPr lang="en-GB" dirty="0"/>
              <a:t>Publicise a planning tool that has been developed in the SW Decision Support Network</a:t>
            </a:r>
          </a:p>
          <a:p>
            <a:r>
              <a:rPr lang="en-GB" dirty="0"/>
              <a:t>Share learnings for areas were new to me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2652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D0461-E4B4-0405-3836-3A64D9D7C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Project brief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D582455-13A9-F88A-641E-B2E45D04A65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90E37-E81B-D94E-8F4C-F7866DC26FF5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Media Placeholder 3">
            <a:extLst>
              <a:ext uri="{FF2B5EF4-FFF2-40B4-BE49-F238E27FC236}">
                <a16:creationId xmlns:a16="http://schemas.microsoft.com/office/drawing/2014/main" id="{F0079FFD-6204-E921-1579-4EB9A759C8FB}"/>
              </a:ext>
            </a:extLst>
          </p:cNvPr>
          <p:cNvSpPr>
            <a:spLocks noGrp="1"/>
          </p:cNvSpPr>
          <p:nvPr>
            <p:ph type="media" sz="quarter" idx="11"/>
          </p:nvPr>
        </p:nvSpPr>
        <p:spPr>
          <a:xfrm>
            <a:off x="842963" y="1819275"/>
            <a:ext cx="3729037" cy="4205288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GB"/>
              <a:t>Predict NHS performance metrics from demand and capacity metrics at ICS geography</a:t>
            </a:r>
          </a:p>
          <a:p>
            <a:pPr marL="342900" indent="-342900">
              <a:buFont typeface="+mj-lt"/>
              <a:buAutoNum type="arabicPeriod"/>
            </a:pPr>
            <a:r>
              <a:rPr lang="en-GB"/>
              <a:t>Provide a tool for decision makers in the SW can interact with and develop future scenarios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BE5FE53-D5FD-B9D8-9E1F-E39FA7BD9FCB}"/>
              </a:ext>
            </a:extLst>
          </p:cNvPr>
          <p:cNvGrpSpPr/>
          <p:nvPr/>
        </p:nvGrpSpPr>
        <p:grpSpPr>
          <a:xfrm>
            <a:off x="5129048" y="944862"/>
            <a:ext cx="6726622" cy="5329813"/>
            <a:chOff x="5680990" y="1238131"/>
            <a:chExt cx="6377941" cy="5328592"/>
          </a:xfrm>
        </p:grpSpPr>
        <p:pic>
          <p:nvPicPr>
            <p:cNvPr id="6" name="Picture 5" descr="image">
              <a:extLst>
                <a:ext uri="{FF2B5EF4-FFF2-40B4-BE49-F238E27FC236}">
                  <a16:creationId xmlns:a16="http://schemas.microsoft.com/office/drawing/2014/main" id="{56C25550-AE95-3B59-8952-67FE0A6CAE6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80990" y="2059414"/>
              <a:ext cx="6377940" cy="3587750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E60E51A-2EDC-7BFC-4047-5B38F55D5B8B}"/>
                </a:ext>
              </a:extLst>
            </p:cNvPr>
            <p:cNvSpPr txBox="1"/>
            <p:nvPr/>
          </p:nvSpPr>
          <p:spPr>
            <a:xfrm>
              <a:off x="8417294" y="6197391"/>
              <a:ext cx="18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>
                  <a:solidFill>
                    <a:schemeClr val="bg1">
                      <a:lumMod val="50000"/>
                    </a:schemeClr>
                  </a:solidFill>
                </a:rPr>
                <a:t>‘</a:t>
              </a:r>
              <a:r>
                <a:rPr lang="en-GB" i="1">
                  <a:solidFill>
                    <a:schemeClr val="bg1">
                      <a:lumMod val="50000"/>
                    </a:schemeClr>
                  </a:solidFill>
                </a:rPr>
                <a:t>Inputs</a:t>
              </a:r>
              <a:r>
                <a:rPr lang="en-GB">
                  <a:solidFill>
                    <a:schemeClr val="bg1">
                      <a:lumMod val="50000"/>
                    </a:schemeClr>
                  </a:solidFill>
                </a:rPr>
                <a:t>’</a:t>
              </a:r>
            </a:p>
          </p:txBody>
        </p:sp>
        <p:sp>
          <p:nvSpPr>
            <p:cNvPr id="8" name="Right Brace 7">
              <a:extLst>
                <a:ext uri="{FF2B5EF4-FFF2-40B4-BE49-F238E27FC236}">
                  <a16:creationId xmlns:a16="http://schemas.microsoft.com/office/drawing/2014/main" id="{C7427EEF-AECE-1452-ED9E-1BFE09A0409F}"/>
                </a:ext>
              </a:extLst>
            </p:cNvPr>
            <p:cNvSpPr/>
            <p:nvPr/>
          </p:nvSpPr>
          <p:spPr>
            <a:xfrm rot="5400000">
              <a:off x="8778136" y="2821504"/>
              <a:ext cx="183647" cy="6377940"/>
            </a:xfrm>
            <a:prstGeom prst="rightBrac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Right Brace 8">
              <a:extLst>
                <a:ext uri="{FF2B5EF4-FFF2-40B4-BE49-F238E27FC236}">
                  <a16:creationId xmlns:a16="http://schemas.microsoft.com/office/drawing/2014/main" id="{930E89D5-9DAA-0998-5463-DE6E9FF63F31}"/>
                </a:ext>
              </a:extLst>
            </p:cNvPr>
            <p:cNvSpPr/>
            <p:nvPr/>
          </p:nvSpPr>
          <p:spPr>
            <a:xfrm rot="5400000" flipH="1">
              <a:off x="8778136" y="-1426966"/>
              <a:ext cx="183650" cy="6377940"/>
            </a:xfrm>
            <a:prstGeom prst="rightBrac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1C56D40-EF96-9BA1-4499-E6BA0AC391E7}"/>
                </a:ext>
              </a:extLst>
            </p:cNvPr>
            <p:cNvSpPr txBox="1"/>
            <p:nvPr/>
          </p:nvSpPr>
          <p:spPr>
            <a:xfrm>
              <a:off x="7985246" y="1238131"/>
              <a:ext cx="18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>
                  <a:solidFill>
                    <a:schemeClr val="bg1">
                      <a:lumMod val="50000"/>
                    </a:schemeClr>
                  </a:solidFill>
                </a:rPr>
                <a:t>‘</a:t>
              </a:r>
              <a:r>
                <a:rPr lang="en-GB" i="1">
                  <a:solidFill>
                    <a:schemeClr val="bg1">
                      <a:lumMod val="50000"/>
                    </a:schemeClr>
                  </a:solidFill>
                </a:rPr>
                <a:t>Performance</a:t>
              </a:r>
              <a:r>
                <a:rPr lang="en-GB">
                  <a:solidFill>
                    <a:schemeClr val="bg1">
                      <a:lumMod val="50000"/>
                    </a:schemeClr>
                  </a:solidFill>
                </a:rPr>
                <a:t>’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41228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E23EF-9EDA-1CFE-07C6-27BEAFD65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breakdown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09C080-ECDB-4F93-C51F-5732E6E641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3695" y="1828618"/>
            <a:ext cx="10894905" cy="427990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Reproducibility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Methods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Implementation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algn="r"/>
            <a:r>
              <a:rPr lang="en-US" dirty="0"/>
              <a:t>Image source: Flaticon.com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DC14C5-B4E1-5F0B-AD33-E0ABED6EC7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390E37-E81B-D94E-8F4C-F7866DC26FF5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1026" name="Picture 2" descr="Comfort zone - Free people icons">
            <a:extLst>
              <a:ext uri="{FF2B5EF4-FFF2-40B4-BE49-F238E27FC236}">
                <a16:creationId xmlns:a16="http://schemas.microsoft.com/office/drawing/2014/main" id="{63E98870-3F81-A185-DD08-B10F68C2D5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7659" y="1839702"/>
            <a:ext cx="1050643" cy="1050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2867B47-A713-E9A9-B423-7D55F88C37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5656" y="2987327"/>
            <a:ext cx="1325564" cy="1325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442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0C736-7DD5-E8FB-EBE8-F3ADCB9AB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Reproducibility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57ED859-25CB-09AA-86C7-7D2754972C2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90E37-E81B-D94E-8F4C-F7866DC26FF5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Media Placeholder 3">
            <a:extLst>
              <a:ext uri="{FF2B5EF4-FFF2-40B4-BE49-F238E27FC236}">
                <a16:creationId xmlns:a16="http://schemas.microsoft.com/office/drawing/2014/main" id="{D2100A88-8C44-EEEC-4BC7-D69507CEEB60}"/>
              </a:ext>
            </a:extLst>
          </p:cNvPr>
          <p:cNvSpPr>
            <a:spLocks noGrp="1"/>
          </p:cNvSpPr>
          <p:nvPr>
            <p:ph type="media" sz="quarter" idx="11"/>
          </p:nvPr>
        </p:nvSpPr>
        <p:spPr>
          <a:xfrm>
            <a:off x="842964" y="1819274"/>
            <a:ext cx="3239332" cy="4722813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GB" dirty="0"/>
              <a:t>Open source programming software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dirty="0"/>
              <a:t>Coding in the open (using Git/GitHub)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GB" dirty="0"/>
              <a:t>Documented code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GB" dirty="0"/>
              <a:t>Standard project structures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GB" dirty="0"/>
              <a:t>Controlling the analytical/package environment {</a:t>
            </a:r>
            <a:r>
              <a:rPr lang="en-GB" dirty="0" err="1"/>
              <a:t>renv</a:t>
            </a:r>
            <a:r>
              <a:rPr lang="en-GB" dirty="0"/>
              <a:t>}</a:t>
            </a:r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GB" b="1" dirty="0"/>
              <a:t>All of this adds time, but it is important!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521C75E-2CAD-1B5A-69AC-EEF7994E7086}"/>
              </a:ext>
            </a:extLst>
          </p:cNvPr>
          <p:cNvGrpSpPr/>
          <p:nvPr/>
        </p:nvGrpSpPr>
        <p:grpSpPr>
          <a:xfrm>
            <a:off x="11794834" y="9525"/>
            <a:ext cx="397165" cy="6744077"/>
            <a:chOff x="11794834" y="0"/>
            <a:chExt cx="397165" cy="6744077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6BB2E79-79EC-BD3D-35FC-46C36702711F}"/>
                </a:ext>
              </a:extLst>
            </p:cNvPr>
            <p:cNvSpPr/>
            <p:nvPr/>
          </p:nvSpPr>
          <p:spPr>
            <a:xfrm rot="5400000">
              <a:off x="11147417" y="647418"/>
              <a:ext cx="1692000" cy="397163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>
                  <a:solidFill>
                    <a:schemeClr val="tx1"/>
                  </a:solidFill>
                </a:rPr>
                <a:t>Reproducibility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1A3BB76-7807-B4F8-0B44-143D6E788461}"/>
                </a:ext>
              </a:extLst>
            </p:cNvPr>
            <p:cNvSpPr/>
            <p:nvPr/>
          </p:nvSpPr>
          <p:spPr>
            <a:xfrm rot="5400000">
              <a:off x="11147418" y="2347090"/>
              <a:ext cx="1692000" cy="397163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>
                  <a:solidFill>
                    <a:schemeClr val="tx1">
                      <a:alpha val="50000"/>
                    </a:schemeClr>
                  </a:solidFill>
                </a:rPr>
                <a:t>Data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3A1421D-33AB-6A10-47E1-170B024DF2B3}"/>
                </a:ext>
              </a:extLst>
            </p:cNvPr>
            <p:cNvSpPr/>
            <p:nvPr/>
          </p:nvSpPr>
          <p:spPr>
            <a:xfrm rot="5400000">
              <a:off x="11147416" y="4035823"/>
              <a:ext cx="1692000" cy="397163"/>
            </a:xfrm>
            <a:prstGeom prst="rect">
              <a:avLst/>
            </a:prstGeom>
            <a:solidFill>
              <a:schemeClr val="accent5">
                <a:alpha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>
                  <a:solidFill>
                    <a:schemeClr val="tx1">
                      <a:alpha val="50000"/>
                    </a:schemeClr>
                  </a:solidFill>
                </a:rPr>
                <a:t>Methods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986BC9E-C099-09CF-C1E2-D3EE93C93293}"/>
                </a:ext>
              </a:extLst>
            </p:cNvPr>
            <p:cNvSpPr/>
            <p:nvPr/>
          </p:nvSpPr>
          <p:spPr>
            <a:xfrm rot="5400000">
              <a:off x="11165418" y="5717495"/>
              <a:ext cx="1656000" cy="397163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>
                  <a:solidFill>
                    <a:schemeClr val="tx1">
                      <a:alpha val="50000"/>
                    </a:schemeClr>
                  </a:solidFill>
                </a:rPr>
                <a:t>Implementation</a:t>
              </a:r>
            </a:p>
          </p:txBody>
        </p: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F35F6487-991D-3843-657F-6A916C4893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6461" y="778717"/>
            <a:ext cx="5896112" cy="261921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4C11345-08C9-C1E1-A336-57336A8CFA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2595" y="3686036"/>
            <a:ext cx="4883899" cy="280683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5B2D551-3CAA-4CFA-C222-A9A89D7168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26794" y="3689974"/>
            <a:ext cx="2211648" cy="282701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684315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0C736-7DD5-E8FB-EBE8-F3ADCB9AB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Data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57ED859-25CB-09AA-86C7-7D2754972C2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90E37-E81B-D94E-8F4C-F7866DC26FF5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Media Placeholder 3">
            <a:extLst>
              <a:ext uri="{FF2B5EF4-FFF2-40B4-BE49-F238E27FC236}">
                <a16:creationId xmlns:a16="http://schemas.microsoft.com/office/drawing/2014/main" id="{D2100A88-8C44-EEEC-4BC7-D69507CEEB60}"/>
              </a:ext>
            </a:extLst>
          </p:cNvPr>
          <p:cNvSpPr>
            <a:spLocks noGrp="1"/>
          </p:cNvSpPr>
          <p:nvPr>
            <p:ph type="media" sz="quarter" idx="11"/>
          </p:nvPr>
        </p:nvSpPr>
        <p:spPr/>
        <p:txBody>
          <a:bodyPr/>
          <a:lstStyle/>
          <a:p>
            <a:r>
              <a:rPr lang="en-GB" sz="1800" dirty="0">
                <a:latin typeface="+mj-lt"/>
              </a:rPr>
              <a:t>All public data (on the web)</a:t>
            </a:r>
          </a:p>
          <a:p>
            <a:r>
              <a:rPr lang="en-GB" dirty="0">
                <a:latin typeface="+mj-lt"/>
              </a:rPr>
              <a:t>Challenges</a:t>
            </a:r>
          </a:p>
          <a:p>
            <a:pPr lvl="1"/>
            <a:r>
              <a:rPr lang="en-GB" sz="1800" dirty="0">
                <a:latin typeface="+mj-lt"/>
              </a:rPr>
              <a:t>Unit of time in published data (daily, monthly, quarterly, annual calendar, annual financial)</a:t>
            </a:r>
          </a:p>
          <a:p>
            <a:pPr lvl="1"/>
            <a:r>
              <a:rPr lang="en-GB" sz="1800" dirty="0">
                <a:latin typeface="+mj-lt"/>
              </a:rPr>
              <a:t>Time periods (metrics start and stop at different times)</a:t>
            </a:r>
          </a:p>
          <a:p>
            <a:pPr lvl="1"/>
            <a:r>
              <a:rPr lang="en-GB" sz="1800" dirty="0">
                <a:latin typeface="+mj-lt"/>
              </a:rPr>
              <a:t>Inconsistent geographies (ICB, Acute, Primary Care, Local Authority)</a:t>
            </a:r>
          </a:p>
          <a:p>
            <a:pPr lvl="1"/>
            <a:r>
              <a:rPr lang="en-GB" sz="1800" dirty="0">
                <a:latin typeface="+mj-lt"/>
              </a:rPr>
              <a:t>COVID-19</a:t>
            </a:r>
          </a:p>
          <a:p>
            <a:endParaRPr lang="en-GB" sz="1200" dirty="0">
              <a:latin typeface="+mj-lt"/>
            </a:endParaRPr>
          </a:p>
          <a:p>
            <a:pPr lvl="1"/>
            <a:endParaRPr lang="en-GB" dirty="0">
              <a:latin typeface="+mj-lt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521C75E-2CAD-1B5A-69AC-EEF7994E7086}"/>
              </a:ext>
            </a:extLst>
          </p:cNvPr>
          <p:cNvGrpSpPr/>
          <p:nvPr/>
        </p:nvGrpSpPr>
        <p:grpSpPr>
          <a:xfrm>
            <a:off x="11794834" y="9525"/>
            <a:ext cx="397165" cy="6744077"/>
            <a:chOff x="11794834" y="0"/>
            <a:chExt cx="397165" cy="6744077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6BB2E79-79EC-BD3D-35FC-46C36702711F}"/>
                </a:ext>
              </a:extLst>
            </p:cNvPr>
            <p:cNvSpPr/>
            <p:nvPr/>
          </p:nvSpPr>
          <p:spPr>
            <a:xfrm rot="5400000">
              <a:off x="11147417" y="647418"/>
              <a:ext cx="1692000" cy="397163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>
                  <a:solidFill>
                    <a:schemeClr val="tx1">
                      <a:alpha val="50000"/>
                    </a:schemeClr>
                  </a:solidFill>
                </a:rPr>
                <a:t>Reproducibility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1A3BB76-7807-B4F8-0B44-143D6E788461}"/>
                </a:ext>
              </a:extLst>
            </p:cNvPr>
            <p:cNvSpPr/>
            <p:nvPr/>
          </p:nvSpPr>
          <p:spPr>
            <a:xfrm rot="5400000">
              <a:off x="11147418" y="2347090"/>
              <a:ext cx="1692000" cy="397163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>
                  <a:solidFill>
                    <a:schemeClr val="tx1"/>
                  </a:solidFill>
                </a:rPr>
                <a:t>Data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3A1421D-33AB-6A10-47E1-170B024DF2B3}"/>
                </a:ext>
              </a:extLst>
            </p:cNvPr>
            <p:cNvSpPr/>
            <p:nvPr/>
          </p:nvSpPr>
          <p:spPr>
            <a:xfrm rot="5400000">
              <a:off x="11147416" y="4035823"/>
              <a:ext cx="1692000" cy="397163"/>
            </a:xfrm>
            <a:prstGeom prst="rect">
              <a:avLst/>
            </a:prstGeom>
            <a:solidFill>
              <a:schemeClr val="accent5">
                <a:alpha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>
                  <a:solidFill>
                    <a:schemeClr val="tx1">
                      <a:alpha val="50000"/>
                    </a:schemeClr>
                  </a:solidFill>
                </a:rPr>
                <a:t>Methods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986BC9E-C099-09CF-C1E2-D3EE93C93293}"/>
                </a:ext>
              </a:extLst>
            </p:cNvPr>
            <p:cNvSpPr/>
            <p:nvPr/>
          </p:nvSpPr>
          <p:spPr>
            <a:xfrm rot="5400000">
              <a:off x="11165418" y="5717495"/>
              <a:ext cx="1656000" cy="397163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>
                  <a:solidFill>
                    <a:schemeClr val="tx1">
                      <a:alpha val="50000"/>
                    </a:schemeClr>
                  </a:solidFill>
                </a:rPr>
                <a:t>Implementation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917009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0C736-7DD5-E8FB-EBE8-F3ADCB9AB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considerations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57ED859-25CB-09AA-86C7-7D2754972C2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90E37-E81B-D94E-8F4C-F7866DC26FF5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Media Placeholder 3">
            <a:extLst>
              <a:ext uri="{FF2B5EF4-FFF2-40B4-BE49-F238E27FC236}">
                <a16:creationId xmlns:a16="http://schemas.microsoft.com/office/drawing/2014/main" id="{D2100A88-8C44-EEEC-4BC7-D69507CEEB60}"/>
              </a:ext>
            </a:extLst>
          </p:cNvPr>
          <p:cNvSpPr>
            <a:spLocks noGrp="1"/>
          </p:cNvSpPr>
          <p:nvPr>
            <p:ph type="media" sz="quarter" idx="11"/>
          </p:nvPr>
        </p:nvSpPr>
        <p:spPr/>
        <p:txBody>
          <a:bodyPr/>
          <a:lstStyle/>
          <a:p>
            <a:r>
              <a:rPr lang="en-GB" dirty="0">
                <a:latin typeface="+mj-lt"/>
              </a:rPr>
              <a:t>Need to get into consistent “tidy” format</a:t>
            </a:r>
          </a:p>
          <a:p>
            <a:pPr marL="0" indent="0">
              <a:buNone/>
            </a:pPr>
            <a:endParaRPr lang="en-GB" dirty="0">
              <a:latin typeface="+mj-lt"/>
            </a:endParaRPr>
          </a:p>
          <a:p>
            <a:r>
              <a:rPr lang="en-GB" dirty="0">
                <a:latin typeface="+mj-lt"/>
              </a:rPr>
              <a:t>Programmatically obtaining data (</a:t>
            </a:r>
            <a:r>
              <a:rPr lang="en-GB" dirty="0" err="1">
                <a:latin typeface="+mj-lt"/>
              </a:rPr>
              <a:t>httr</a:t>
            </a:r>
            <a:r>
              <a:rPr lang="en-GB" dirty="0">
                <a:latin typeface="+mj-lt"/>
              </a:rPr>
              <a:t>, XML, </a:t>
            </a:r>
            <a:r>
              <a:rPr lang="en-GB" dirty="0" err="1">
                <a:latin typeface="+mj-lt"/>
              </a:rPr>
              <a:t>jsonlite</a:t>
            </a:r>
            <a:r>
              <a:rPr lang="en-GB" dirty="0">
                <a:latin typeface="+mj-lt"/>
              </a:rPr>
              <a:t>)</a:t>
            </a:r>
          </a:p>
          <a:p>
            <a:r>
              <a:rPr lang="en-GB" dirty="0">
                <a:latin typeface="+mj-lt"/>
              </a:rPr>
              <a:t>Tidy the messy data (</a:t>
            </a:r>
            <a:r>
              <a:rPr lang="en-GB" dirty="0" err="1">
                <a:latin typeface="+mj-lt"/>
              </a:rPr>
              <a:t>tidyxl</a:t>
            </a:r>
            <a:r>
              <a:rPr lang="en-GB" dirty="0">
                <a:latin typeface="+mj-lt"/>
              </a:rPr>
              <a:t> and </a:t>
            </a:r>
            <a:r>
              <a:rPr lang="en-GB" dirty="0" err="1">
                <a:latin typeface="+mj-lt"/>
              </a:rPr>
              <a:t>unpivotr</a:t>
            </a:r>
            <a:r>
              <a:rPr lang="en-GB" dirty="0">
                <a:latin typeface="+mj-lt"/>
              </a:rPr>
              <a:t>)</a:t>
            </a:r>
          </a:p>
          <a:p>
            <a:r>
              <a:rPr lang="en-GB" dirty="0">
                <a:latin typeface="+mj-lt"/>
              </a:rPr>
              <a:t>Overcoming the data challenges (</a:t>
            </a:r>
            <a:r>
              <a:rPr lang="en-GB" dirty="0" err="1">
                <a:latin typeface="+mj-lt"/>
              </a:rPr>
              <a:t>PostcodesioR</a:t>
            </a:r>
            <a:r>
              <a:rPr lang="en-GB" dirty="0">
                <a:latin typeface="+mj-lt"/>
              </a:rPr>
              <a:t>, geosphere)</a:t>
            </a:r>
          </a:p>
          <a:p>
            <a:pPr lvl="1"/>
            <a:r>
              <a:rPr lang="en-GB" sz="1800" dirty="0">
                <a:latin typeface="+mj-lt"/>
              </a:rPr>
              <a:t>Organisation Data Service API</a:t>
            </a:r>
          </a:p>
          <a:p>
            <a:endParaRPr lang="en-GB" dirty="0">
              <a:latin typeface="+mj-lt"/>
            </a:endParaRPr>
          </a:p>
          <a:p>
            <a:pPr lvl="1"/>
            <a:endParaRPr lang="en-GB" dirty="0">
              <a:latin typeface="+mj-lt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521C75E-2CAD-1B5A-69AC-EEF7994E7086}"/>
              </a:ext>
            </a:extLst>
          </p:cNvPr>
          <p:cNvGrpSpPr/>
          <p:nvPr/>
        </p:nvGrpSpPr>
        <p:grpSpPr>
          <a:xfrm>
            <a:off x="11794834" y="9525"/>
            <a:ext cx="397165" cy="6744077"/>
            <a:chOff x="11794834" y="0"/>
            <a:chExt cx="397165" cy="6744077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6BB2E79-79EC-BD3D-35FC-46C36702711F}"/>
                </a:ext>
              </a:extLst>
            </p:cNvPr>
            <p:cNvSpPr/>
            <p:nvPr/>
          </p:nvSpPr>
          <p:spPr>
            <a:xfrm rot="5400000">
              <a:off x="11147417" y="647418"/>
              <a:ext cx="1692000" cy="397163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>
                  <a:solidFill>
                    <a:schemeClr val="tx1">
                      <a:alpha val="50000"/>
                    </a:schemeClr>
                  </a:solidFill>
                </a:rPr>
                <a:t>Reproducibility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1A3BB76-7807-B4F8-0B44-143D6E788461}"/>
                </a:ext>
              </a:extLst>
            </p:cNvPr>
            <p:cNvSpPr/>
            <p:nvPr/>
          </p:nvSpPr>
          <p:spPr>
            <a:xfrm rot="5400000">
              <a:off x="11147418" y="2347090"/>
              <a:ext cx="1692000" cy="397163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>
                  <a:solidFill>
                    <a:schemeClr val="tx1"/>
                  </a:solidFill>
                </a:rPr>
                <a:t>Data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3A1421D-33AB-6A10-47E1-170B024DF2B3}"/>
                </a:ext>
              </a:extLst>
            </p:cNvPr>
            <p:cNvSpPr/>
            <p:nvPr/>
          </p:nvSpPr>
          <p:spPr>
            <a:xfrm rot="5400000">
              <a:off x="11147416" y="4035823"/>
              <a:ext cx="1692000" cy="397163"/>
            </a:xfrm>
            <a:prstGeom prst="rect">
              <a:avLst/>
            </a:prstGeom>
            <a:solidFill>
              <a:schemeClr val="accent5">
                <a:alpha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>
                  <a:solidFill>
                    <a:schemeClr val="tx1">
                      <a:alpha val="50000"/>
                    </a:schemeClr>
                  </a:solidFill>
                </a:rPr>
                <a:t>Methods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986BC9E-C099-09CF-C1E2-D3EE93C93293}"/>
                </a:ext>
              </a:extLst>
            </p:cNvPr>
            <p:cNvSpPr/>
            <p:nvPr/>
          </p:nvSpPr>
          <p:spPr>
            <a:xfrm rot="5400000">
              <a:off x="11165418" y="5717495"/>
              <a:ext cx="1656000" cy="397163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>
                  <a:solidFill>
                    <a:schemeClr val="tx1">
                      <a:alpha val="50000"/>
                    </a:schemeClr>
                  </a:solidFill>
                </a:rPr>
                <a:t>Implementation</a:t>
              </a:r>
            </a:p>
          </p:txBody>
        </p:sp>
      </p:grp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ACA558B2-518E-73D8-AFB4-3132E2DC7C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1305234"/>
              </p:ext>
            </p:extLst>
          </p:nvPr>
        </p:nvGraphicFramePr>
        <p:xfrm>
          <a:off x="1418263" y="2330103"/>
          <a:ext cx="8128002" cy="741680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337652719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4037055306"/>
                    </a:ext>
                  </a:extLst>
                </a:gridCol>
                <a:gridCol w="1049866">
                  <a:extLst>
                    <a:ext uri="{9D8B030D-6E8A-4147-A177-3AD203B41FA5}">
                      <a16:colId xmlns:a16="http://schemas.microsoft.com/office/drawing/2014/main" val="138975803"/>
                    </a:ext>
                  </a:extLst>
                </a:gridCol>
                <a:gridCol w="1438275">
                  <a:extLst>
                    <a:ext uri="{9D8B030D-6E8A-4147-A177-3AD203B41FA5}">
                      <a16:colId xmlns:a16="http://schemas.microsoft.com/office/drawing/2014/main" val="250741730"/>
                    </a:ext>
                  </a:extLst>
                </a:gridCol>
                <a:gridCol w="1743075">
                  <a:extLst>
                    <a:ext uri="{9D8B030D-6E8A-4147-A177-3AD203B41FA5}">
                      <a16:colId xmlns:a16="http://schemas.microsoft.com/office/drawing/2014/main" val="278976282"/>
                    </a:ext>
                  </a:extLst>
                </a:gridCol>
                <a:gridCol w="1187452">
                  <a:extLst>
                    <a:ext uri="{9D8B030D-6E8A-4147-A177-3AD203B41FA5}">
                      <a16:colId xmlns:a16="http://schemas.microsoft.com/office/drawing/2014/main" val="37874248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Org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Numerator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Denominator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0828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03366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04931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E8ABC287-9755-AF69-063D-A5A4729B22CA}"/>
              </a:ext>
            </a:extLst>
          </p:cNvPr>
          <p:cNvSpPr txBox="1"/>
          <p:nvPr/>
        </p:nvSpPr>
        <p:spPr>
          <a:xfrm>
            <a:off x="548357" y="1482270"/>
            <a:ext cx="11095285" cy="459992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 rtl="0">
              <a:spcBef>
                <a:spcPts val="600"/>
              </a:spcBef>
            </a:pPr>
            <a:r>
              <a:rPr lang="en-GB" u="sng" kern="1200" dirty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rPr>
              <a:t>Demand metrics:</a:t>
            </a:r>
          </a:p>
          <a:p>
            <a:pPr marL="228600" lvl="0" indent="-228600" algn="l" rtl="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kern="1200" dirty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rPr>
              <a:t>Population by age</a:t>
            </a:r>
          </a:p>
          <a:p>
            <a:pPr marL="228600" lvl="0" indent="-228600" algn="l" rtl="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kern="1200" dirty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rPr>
              <a:t>Deprivation</a:t>
            </a:r>
          </a:p>
          <a:p>
            <a:pPr marL="228600" indent="-228600" algn="l" rtl="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kern="1200" dirty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rPr>
              <a:t>Smoking/obesity prevalence (including child obesity)</a:t>
            </a:r>
          </a:p>
          <a:p>
            <a:pPr marL="228600" indent="-228600" algn="l" rtl="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kern="1200" dirty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rPr>
              <a:t>Condition prevalence from QOF (atrial fibrillation, hypertension, asthma, cancer, CHD, CKD, COPD, dementia, diabetes mellitus, epilepsy, heart failure, osteoporosis, PAD, palliative care, rheumatoid arthritis, STIA)</a:t>
            </a:r>
          </a:p>
          <a:p>
            <a:pPr marL="228600" indent="-228600" algn="l" rtl="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GB" kern="1200" dirty="0">
              <a:solidFill>
                <a:schemeClr val="tx1"/>
              </a:solidFill>
              <a:latin typeface="+mj-lt"/>
              <a:ea typeface="+mn-ea"/>
              <a:cs typeface="Arial" panose="020B0604020202020204" pitchFamily="34" charset="0"/>
            </a:endParaRPr>
          </a:p>
          <a:p>
            <a:pPr algn="l" rtl="0">
              <a:spcBef>
                <a:spcPts val="600"/>
              </a:spcBef>
            </a:pPr>
            <a:r>
              <a:rPr lang="en-GB" u="sng" kern="1200" dirty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rPr>
              <a:t>Capacity metrics:</a:t>
            </a:r>
          </a:p>
          <a:p>
            <a:pPr marL="228600" indent="-228600" algn="l" rtl="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kern="1200" dirty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rPr>
              <a:t>Bed availability (day/night – General &amp; Acute, LD/Maternity/Mental Illness)</a:t>
            </a:r>
          </a:p>
          <a:p>
            <a:pPr marL="228600" indent="-228600" algn="l" rtl="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kern="1200" dirty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rPr>
              <a:t>Number of beds (General &amp; Acute/LD/Maternity/Mental Illness)</a:t>
            </a:r>
          </a:p>
          <a:p>
            <a:pPr marL="228600" indent="-228600" algn="l" rtl="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kern="1200" dirty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rPr>
              <a:t>Staff absence and availability (acute and mental health)</a:t>
            </a:r>
          </a:p>
          <a:p>
            <a:pPr marL="228600" indent="-228600" algn="l" rtl="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kern="1200" dirty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rPr>
              <a:t>Expenditure on mental health</a:t>
            </a:r>
          </a:p>
          <a:p>
            <a:pPr marL="228600" indent="-228600" algn="l" rtl="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kern="1200" dirty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rPr>
              <a:t>Workforce full time equivalents (acute, A&amp;E, and primary care for different staff categories)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0C6FE7E-2546-174C-C418-F6C953416C56}"/>
              </a:ext>
            </a:extLst>
          </p:cNvPr>
          <p:cNvGrpSpPr/>
          <p:nvPr/>
        </p:nvGrpSpPr>
        <p:grpSpPr>
          <a:xfrm>
            <a:off x="11794834" y="9525"/>
            <a:ext cx="397165" cy="6744077"/>
            <a:chOff x="11794834" y="0"/>
            <a:chExt cx="397165" cy="6744077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3820173E-CAC9-CEFD-BD9B-B107AD3C7676}"/>
                </a:ext>
              </a:extLst>
            </p:cNvPr>
            <p:cNvSpPr/>
            <p:nvPr/>
          </p:nvSpPr>
          <p:spPr>
            <a:xfrm rot="5400000">
              <a:off x="11147417" y="647418"/>
              <a:ext cx="1692000" cy="397163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>
                  <a:solidFill>
                    <a:schemeClr val="tx1">
                      <a:alpha val="50000"/>
                    </a:schemeClr>
                  </a:solidFill>
                </a:rPr>
                <a:t>Reproducibility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85B6D0E-BB3C-688F-881E-95CF6B41D3D7}"/>
                </a:ext>
              </a:extLst>
            </p:cNvPr>
            <p:cNvSpPr/>
            <p:nvPr/>
          </p:nvSpPr>
          <p:spPr>
            <a:xfrm rot="5400000">
              <a:off x="11147418" y="2347090"/>
              <a:ext cx="1692000" cy="397163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>
                  <a:solidFill>
                    <a:schemeClr val="tx1"/>
                  </a:solidFill>
                </a:rPr>
                <a:t>Data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760BFE2-B5C6-0107-E78C-58EB3A0461F4}"/>
                </a:ext>
              </a:extLst>
            </p:cNvPr>
            <p:cNvSpPr/>
            <p:nvPr/>
          </p:nvSpPr>
          <p:spPr>
            <a:xfrm rot="5400000">
              <a:off x="11147416" y="4035823"/>
              <a:ext cx="1692000" cy="397163"/>
            </a:xfrm>
            <a:prstGeom prst="rect">
              <a:avLst/>
            </a:prstGeom>
            <a:solidFill>
              <a:schemeClr val="accent5">
                <a:alpha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>
                  <a:solidFill>
                    <a:schemeClr val="tx1">
                      <a:alpha val="50000"/>
                    </a:schemeClr>
                  </a:solidFill>
                </a:rPr>
                <a:t>Methods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6DB1EEC-453F-CC4B-DD5F-ABC5478A9F31}"/>
                </a:ext>
              </a:extLst>
            </p:cNvPr>
            <p:cNvSpPr/>
            <p:nvPr/>
          </p:nvSpPr>
          <p:spPr>
            <a:xfrm rot="5400000">
              <a:off x="11165418" y="5717495"/>
              <a:ext cx="1656000" cy="397163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>
                  <a:solidFill>
                    <a:schemeClr val="tx1">
                      <a:alpha val="50000"/>
                    </a:schemeClr>
                  </a:solidFill>
                </a:rPr>
                <a:t>Implementation</a:t>
              </a:r>
            </a:p>
          </p:txBody>
        </p: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3FE573E6-A944-BC92-9FDF-AF7EFCF80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/>
              <a:t>Final dataset - inputs</a:t>
            </a:r>
            <a:endParaRPr lang="en-GB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95926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E8ABC287-9755-AF69-063D-A5A4729B22CA}"/>
              </a:ext>
            </a:extLst>
          </p:cNvPr>
          <p:cNvSpPr txBox="1"/>
          <p:nvPr/>
        </p:nvSpPr>
        <p:spPr>
          <a:xfrm>
            <a:off x="735931" y="1548945"/>
            <a:ext cx="11095285" cy="4599928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l" rtl="0">
              <a:lnSpc>
                <a:spcPct val="107000"/>
              </a:lnSpc>
              <a:spcBef>
                <a:spcPts val="600"/>
              </a:spcBef>
              <a:spcAft>
                <a:spcPts val="800"/>
              </a:spcAft>
            </a:pPr>
            <a:r>
              <a:rPr lang="en-GB" u="sng" kern="1200" dirty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rPr>
              <a:t>Performance metrics (the “outcome”):</a:t>
            </a:r>
          </a:p>
          <a:p>
            <a:pPr marL="228600" lvl="0" indent="-228600" algn="l" rtl="0">
              <a:lnSpc>
                <a:spcPct val="107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kern="1200" dirty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rPr>
              <a:t>Wait of 62 or greater days from suspected cancer or referral to first definitive treatment</a:t>
            </a:r>
          </a:p>
          <a:p>
            <a:pPr marL="228600" lvl="0" indent="-228600" algn="l" rtl="0">
              <a:lnSpc>
                <a:spcPct val="107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kern="1200" dirty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rPr>
              <a:t>Accident &amp; Emergency attendances greater than four hours at Type 1 Departments, major A&amp;E</a:t>
            </a:r>
          </a:p>
          <a:p>
            <a:pPr marL="228600" lvl="0" indent="-228600" algn="l" rtl="0">
              <a:lnSpc>
                <a:spcPct val="107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kern="1200" dirty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rPr>
              <a:t>Attended primary care appointments with over a four-week waiting time</a:t>
            </a:r>
          </a:p>
          <a:p>
            <a:pPr marL="228600" lvl="0" indent="-228600" algn="l" rtl="0">
              <a:lnSpc>
                <a:spcPct val="107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kern="1200" dirty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rPr>
              <a:t>Incomplete referral to treatment pathways with a greater than 18 weeks since referral</a:t>
            </a:r>
          </a:p>
          <a:p>
            <a:pPr marL="342900" lvl="0" indent="-342900" algn="just">
              <a:lnSpc>
                <a:spcPct val="107000"/>
              </a:lnSpc>
              <a:buFont typeface="Arial" panose="020B0604020202020204" pitchFamily="34" charset="0"/>
              <a:buChar char="•"/>
            </a:pPr>
            <a:endParaRPr lang="en-GB" sz="20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DAD2774-F63F-9F9B-426D-12D09C62B022}"/>
              </a:ext>
            </a:extLst>
          </p:cNvPr>
          <p:cNvGrpSpPr/>
          <p:nvPr/>
        </p:nvGrpSpPr>
        <p:grpSpPr>
          <a:xfrm>
            <a:off x="11794834" y="9525"/>
            <a:ext cx="397165" cy="6744077"/>
            <a:chOff x="11794834" y="0"/>
            <a:chExt cx="397165" cy="6744077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9BA88F8B-43B8-57C2-34D0-FB6A937850B9}"/>
                </a:ext>
              </a:extLst>
            </p:cNvPr>
            <p:cNvSpPr/>
            <p:nvPr/>
          </p:nvSpPr>
          <p:spPr>
            <a:xfrm rot="5400000">
              <a:off x="11147417" y="647418"/>
              <a:ext cx="1692000" cy="397163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>
                  <a:solidFill>
                    <a:schemeClr val="tx1">
                      <a:alpha val="50000"/>
                    </a:schemeClr>
                  </a:solidFill>
                </a:rPr>
                <a:t>Reproducibility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6E76F6D-90C5-303B-4911-9DA533FC807A}"/>
                </a:ext>
              </a:extLst>
            </p:cNvPr>
            <p:cNvSpPr/>
            <p:nvPr/>
          </p:nvSpPr>
          <p:spPr>
            <a:xfrm rot="5400000">
              <a:off x="11147418" y="2347090"/>
              <a:ext cx="1692000" cy="397163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>
                  <a:solidFill>
                    <a:schemeClr val="tx1"/>
                  </a:solidFill>
                </a:rPr>
                <a:t>Data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66BB791-1EBD-EBC5-408D-A153BD4B71DA}"/>
                </a:ext>
              </a:extLst>
            </p:cNvPr>
            <p:cNvSpPr/>
            <p:nvPr/>
          </p:nvSpPr>
          <p:spPr>
            <a:xfrm rot="5400000">
              <a:off x="11147416" y="4035823"/>
              <a:ext cx="1692000" cy="397163"/>
            </a:xfrm>
            <a:prstGeom prst="rect">
              <a:avLst/>
            </a:prstGeom>
            <a:solidFill>
              <a:schemeClr val="accent5">
                <a:alpha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>
                  <a:solidFill>
                    <a:schemeClr val="tx1">
                      <a:alpha val="50000"/>
                    </a:schemeClr>
                  </a:solidFill>
                </a:rPr>
                <a:t>Methods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4609A06-D781-FB39-76A1-73889A775183}"/>
                </a:ext>
              </a:extLst>
            </p:cNvPr>
            <p:cNvSpPr/>
            <p:nvPr/>
          </p:nvSpPr>
          <p:spPr>
            <a:xfrm rot="5400000">
              <a:off x="11165418" y="5717495"/>
              <a:ext cx="1656000" cy="397163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>
                  <a:solidFill>
                    <a:schemeClr val="tx1">
                      <a:alpha val="50000"/>
                    </a:schemeClr>
                  </a:solidFill>
                </a:rPr>
                <a:t>Implementation</a:t>
              </a:r>
            </a:p>
          </p:txBody>
        </p: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356561F8-D0E9-511E-CA95-1EE661450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/>
              <a:t>Final dataset - outputs</a:t>
            </a:r>
            <a:endParaRPr lang="en-GB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395314"/>
      </p:ext>
    </p:extLst>
  </p:cSld>
  <p:clrMapOvr>
    <a:masterClrMapping/>
  </p:clrMapOvr>
</p:sld>
</file>

<file path=ppt/theme/theme1.xml><?xml version="1.0" encoding="utf-8"?>
<a:theme xmlns:a="http://schemas.openxmlformats.org/drawingml/2006/main" name="Title Slides">
  <a:themeElements>
    <a:clrScheme name="Custom 1">
      <a:dk1>
        <a:srgbClr val="1C1F62"/>
      </a:dk1>
      <a:lt1>
        <a:srgbClr val="FFFFFF"/>
      </a:lt1>
      <a:dk2>
        <a:srgbClr val="1C1F62"/>
      </a:dk2>
      <a:lt2>
        <a:srgbClr val="FFFAED"/>
      </a:lt2>
      <a:accent1>
        <a:srgbClr val="E06CFF"/>
      </a:accent1>
      <a:accent2>
        <a:srgbClr val="BEFE45"/>
      </a:accent2>
      <a:accent3>
        <a:srgbClr val="0DCFFA"/>
      </a:accent3>
      <a:accent4>
        <a:srgbClr val="8504E3"/>
      </a:accent4>
      <a:accent5>
        <a:srgbClr val="00AD5F"/>
      </a:accent5>
      <a:accent6>
        <a:srgbClr val="045EDA"/>
      </a:accent6>
      <a:hlink>
        <a:srgbClr val="1C1F62"/>
      </a:hlink>
      <a:folHlink>
        <a:srgbClr val="1C1F62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ealthier Together PowerPoint template with ICB.pptx  -  Read-Only" id="{62D515E2-082A-45E5-8708-A39CDFD9804E}" vid="{8032439B-0690-4278-8C78-225CAA1E0864}"/>
    </a:ext>
  </a:extLst>
</a:theme>
</file>

<file path=ppt/theme/theme2.xml><?xml version="1.0" encoding="utf-8"?>
<a:theme xmlns:a="http://schemas.openxmlformats.org/drawingml/2006/main" name="End Slide">
  <a:themeElements>
    <a:clrScheme name="NHS">
      <a:dk1>
        <a:srgbClr val="1C1F62"/>
      </a:dk1>
      <a:lt1>
        <a:srgbClr val="FFFFFF"/>
      </a:lt1>
      <a:dk2>
        <a:srgbClr val="1C1F62"/>
      </a:dk2>
      <a:lt2>
        <a:srgbClr val="FFFAED"/>
      </a:lt2>
      <a:accent1>
        <a:srgbClr val="E06CFF"/>
      </a:accent1>
      <a:accent2>
        <a:srgbClr val="BEFE45"/>
      </a:accent2>
      <a:accent3>
        <a:srgbClr val="0DCFFA"/>
      </a:accent3>
      <a:accent4>
        <a:srgbClr val="8504E3"/>
      </a:accent4>
      <a:accent5>
        <a:srgbClr val="00AD5F"/>
      </a:accent5>
      <a:accent6>
        <a:srgbClr val="045EDA"/>
      </a:accent6>
      <a:hlink>
        <a:srgbClr val="1C1F62"/>
      </a:hlink>
      <a:folHlink>
        <a:srgbClr val="1C1F62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ealthier Together PowerPoint template with ICB.pptx  -  Read-Only" id="{62D515E2-082A-45E5-8708-A39CDFD9804E}" vid="{F277B1AF-5C8A-46A0-A86C-3B61A1552CD7}"/>
    </a:ext>
  </a:extLst>
</a:theme>
</file>

<file path=ppt/theme/theme3.xml><?xml version="1.0" encoding="utf-8"?>
<a:theme xmlns:a="http://schemas.openxmlformats.org/drawingml/2006/main" name="Section Slides">
  <a:themeElements>
    <a:clrScheme name="NHS">
      <a:dk1>
        <a:srgbClr val="1C1F62"/>
      </a:dk1>
      <a:lt1>
        <a:srgbClr val="FFFFFF"/>
      </a:lt1>
      <a:dk2>
        <a:srgbClr val="1C1F62"/>
      </a:dk2>
      <a:lt2>
        <a:srgbClr val="FFFAED"/>
      </a:lt2>
      <a:accent1>
        <a:srgbClr val="E06CFF"/>
      </a:accent1>
      <a:accent2>
        <a:srgbClr val="BEFE45"/>
      </a:accent2>
      <a:accent3>
        <a:srgbClr val="0DCFFA"/>
      </a:accent3>
      <a:accent4>
        <a:srgbClr val="8504E3"/>
      </a:accent4>
      <a:accent5>
        <a:srgbClr val="00AD5F"/>
      </a:accent5>
      <a:accent6>
        <a:srgbClr val="045EDA"/>
      </a:accent6>
      <a:hlink>
        <a:srgbClr val="1C1F62"/>
      </a:hlink>
      <a:folHlink>
        <a:srgbClr val="1C1F62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ealthier Together PowerPoint template with ICB.pptx  -  Read-Only" id="{62D515E2-082A-45E5-8708-A39CDFD9804E}" vid="{8A737715-4868-4D8B-9357-4815505A2D9E}"/>
    </a:ext>
  </a:extLst>
</a:theme>
</file>

<file path=ppt/theme/theme4.xml><?xml version="1.0" encoding="utf-8"?>
<a:theme xmlns:a="http://schemas.openxmlformats.org/drawingml/2006/main" name="Body Slides">
  <a:themeElements>
    <a:clrScheme name="Custom 2">
      <a:dk1>
        <a:srgbClr val="1C1F62"/>
      </a:dk1>
      <a:lt1>
        <a:srgbClr val="FFFFFF"/>
      </a:lt1>
      <a:dk2>
        <a:srgbClr val="1C1F62"/>
      </a:dk2>
      <a:lt2>
        <a:srgbClr val="FFFAED"/>
      </a:lt2>
      <a:accent1>
        <a:srgbClr val="8504E3"/>
      </a:accent1>
      <a:accent2>
        <a:srgbClr val="045EDA"/>
      </a:accent2>
      <a:accent3>
        <a:srgbClr val="00AD5F"/>
      </a:accent3>
      <a:accent4>
        <a:srgbClr val="E06CFF"/>
      </a:accent4>
      <a:accent5>
        <a:srgbClr val="BEFE45"/>
      </a:accent5>
      <a:accent6>
        <a:srgbClr val="0DCFFA"/>
      </a:accent6>
      <a:hlink>
        <a:srgbClr val="1C1F62"/>
      </a:hlink>
      <a:folHlink>
        <a:srgbClr val="1C1F62"/>
      </a:folHlink>
    </a:clrScheme>
    <a:fontScheme name="Custom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dirty="0" smtClean="0">
            <a:solidFill>
              <a:schemeClr val="tx1"/>
            </a:solidFill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Healthier Together PowerPoint template with ICB.pptx  -  Read-Only" id="{62D515E2-082A-45E5-8708-A39CDFD9804E}" vid="{843C4E3B-C95A-4F13-A7F0-96A1476954A7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481131a-5ef9-4c1f-b17b-99b9c4b05bfc">
      <Terms xmlns="http://schemas.microsoft.com/office/infopath/2007/PartnerControls"/>
    </lcf76f155ced4ddcb4097134ff3c332f>
    <TaxCatchAll xmlns="321487e1-d70a-4ac7-a45d-cb1aeb6d772e" xsi:nil="true"/>
    <SharedWithUsers xmlns="321487e1-d70a-4ac7-a45d-cb1aeb6d772e">
      <UserInfo>
        <DisplayName>MIDDA, Janette (NHS BRISTOL, NORTH SOMERSET AND SOUTH GLOUCESTERSHIRE ICB - 15C)</DisplayName>
        <AccountId>171</AccountId>
        <AccountType/>
      </UserInfo>
      <UserInfo>
        <DisplayName>HAVERGAL, Naomi (NHS BRISTOL, NORTH SOMERSET AND SOUTH GLOUCESTERSHIRE ICB - 15C)</DisplayName>
        <AccountId>65</AccountId>
        <AccountType/>
      </UserInfo>
    </SharedWithUsers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3227FA4040FC24A80A63F4C2205E1CD" ma:contentTypeVersion="16" ma:contentTypeDescription="Create a new document." ma:contentTypeScope="" ma:versionID="863989d41c3f6d4bf26cb3400801d13a">
  <xsd:schema xmlns:xsd="http://www.w3.org/2001/XMLSchema" xmlns:xs="http://www.w3.org/2001/XMLSchema" xmlns:p="http://schemas.microsoft.com/office/2006/metadata/properties" xmlns:ns2="9481131a-5ef9-4c1f-b17b-99b9c4b05bfc" xmlns:ns3="321487e1-d70a-4ac7-a45d-cb1aeb6d772e" targetNamespace="http://schemas.microsoft.com/office/2006/metadata/properties" ma:root="true" ma:fieldsID="5c90ab8f5065901e82a2cf77f49cff08" ns2:_="" ns3:_="">
    <xsd:import namespace="9481131a-5ef9-4c1f-b17b-99b9c4b05bfc"/>
    <xsd:import namespace="321487e1-d70a-4ac7-a45d-cb1aeb6d772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ObjectDetectorVersions" minOccurs="0"/>
                <xsd:element ref="ns2:MediaServiceSearchPropertie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481131a-5ef9-4c1f-b17b-99b9c4b05bf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2c8d5fda-b97d-42c6-97e2-f76465e161c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21487e1-d70a-4ac7-a45d-cb1aeb6d772e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828cb318-8806-40fa-b3cd-d3ee06e44939}" ma:internalName="TaxCatchAll" ma:showField="CatchAllData" ma:web="321487e1-d70a-4ac7-a45d-cb1aeb6d772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A3BB7FB-BD89-47DF-9FB1-3F904DBEB2A1}">
  <ds:schemaRefs>
    <ds:schemaRef ds:uri="http://www.w3.org/XML/1998/namespace"/>
    <ds:schemaRef ds:uri="9481131a-5ef9-4c1f-b17b-99b9c4b05bfc"/>
    <ds:schemaRef ds:uri="http://schemas.microsoft.com/office/infopath/2007/PartnerControls"/>
    <ds:schemaRef ds:uri="http://purl.org/dc/elements/1.1/"/>
    <ds:schemaRef ds:uri="http://schemas.microsoft.com/office/2006/documentManagement/types"/>
    <ds:schemaRef ds:uri="321487e1-d70a-4ac7-a45d-cb1aeb6d772e"/>
    <ds:schemaRef ds:uri="http://schemas.microsoft.com/office/2006/metadata/properties"/>
    <ds:schemaRef ds:uri="http://purl.org/dc/dcmitype/"/>
    <ds:schemaRef ds:uri="http://schemas.openxmlformats.org/package/2006/metadata/core-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C027C522-35B8-40C5-8FEF-1A9E344F893A}">
  <ds:schemaRefs>
    <ds:schemaRef ds:uri="321487e1-d70a-4ac7-a45d-cb1aeb6d772e"/>
    <ds:schemaRef ds:uri="9481131a-5ef9-4c1f-b17b-99b9c4b05bf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3B5B47CC-B35C-4B2B-96E5-ADE35E9132A6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37c354b2-85b0-47f5-b222-07b48d774ee3}" enabled="0" method="" siteId="{37c354b2-85b0-47f5-b222-07b48d774ee3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Healthier Together</Template>
  <TotalTime>1324</TotalTime>
  <Words>805</Words>
  <Application>Microsoft Office PowerPoint</Application>
  <PresentationFormat>Widescreen</PresentationFormat>
  <Paragraphs>189</Paragraphs>
  <Slides>17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Aptos</vt:lpstr>
      <vt:lpstr>Arial</vt:lpstr>
      <vt:lpstr>Consolas</vt:lpstr>
      <vt:lpstr>Title Slides</vt:lpstr>
      <vt:lpstr>End Slide</vt:lpstr>
      <vt:lpstr>Section Slides</vt:lpstr>
      <vt:lpstr>Body Slides</vt:lpstr>
      <vt:lpstr>Predictive Modelling for health and social care capacity planning using open data</vt:lpstr>
      <vt:lpstr>Talk objectives</vt:lpstr>
      <vt:lpstr>Project brief</vt:lpstr>
      <vt:lpstr>Project breakdown</vt:lpstr>
      <vt:lpstr>Reproducibility</vt:lpstr>
      <vt:lpstr>Data</vt:lpstr>
      <vt:lpstr>Data considerations</vt:lpstr>
      <vt:lpstr>Final dataset - inputs</vt:lpstr>
      <vt:lpstr>Final dataset - outputs</vt:lpstr>
      <vt:lpstr>The data driven approach to modelling</vt:lpstr>
      <vt:lpstr>Model development</vt:lpstr>
      <vt:lpstr>Model evaluation</vt:lpstr>
      <vt:lpstr>Accessing the Future Performance Tool</vt:lpstr>
      <vt:lpstr>What does the tool look like?</vt:lpstr>
      <vt:lpstr>Learnings - {tidymodels}</vt:lpstr>
      <vt:lpstr>Learnings – {golem}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FOX, Sebastian (NHS BRISTOL, NORTH SOMERSET AND SOUTH GLOUCESTERSHIRE ICB - 15C)</dc:creator>
  <cp:lastModifiedBy>FOX, Sebastian (NHS BRISTOL, NORTH SOMERSET AND SOUTH GLOUCESTERSHIRE ICB - 15C)</cp:lastModifiedBy>
  <cp:revision>10</cp:revision>
  <dcterms:created xsi:type="dcterms:W3CDTF">2024-09-16T09:28:02Z</dcterms:created>
  <dcterms:modified xsi:type="dcterms:W3CDTF">2024-12-09T08:52:10Z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0x01010013227FA4040FC24A80A63F4C2205E1CD</vt:lpwstr>
  </property>
  <property fmtid="{D5CDD505-2E9C-101B-9397-08002B2CF9AE}" pid="3" name="MediaServiceImageTags">
    <vt:lpwstr/>
  </property>
</Properties>
</file>