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7" r:id="rId5"/>
    <p:sldId id="284" r:id="rId6"/>
    <p:sldId id="285" r:id="rId7"/>
    <p:sldId id="287" r:id="rId8"/>
    <p:sldId id="278" r:id="rId9"/>
    <p:sldId id="275" r:id="rId10"/>
    <p:sldId id="271" r:id="rId11"/>
    <p:sldId id="272" r:id="rId12"/>
    <p:sldId id="269" r:id="rId13"/>
    <p:sldId id="28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3DF"/>
    <a:srgbClr val="A5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95260" autoAdjust="0"/>
  </p:normalViewPr>
  <p:slideViewPr>
    <p:cSldViewPr snapToGrid="0">
      <p:cViewPr varScale="1">
        <p:scale>
          <a:sx n="83" d="100"/>
          <a:sy n="83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39421-F6B1-46EA-9F32-FB306183487F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11E7D-9A6D-4B72-888E-9900158287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6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76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0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06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E5E0A-82FA-FB54-CE63-8384C302D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94233-9A38-B369-2E26-B30C68746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67780-CD20-9A07-ABBE-BCFB8FF67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53757-C399-9715-6B43-99782A795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25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8353-3B87-A413-2F47-16A375F02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E5659-1CC0-16B7-5E9A-356470B16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5464E-2055-E3E9-4F7A-F79B8B0B7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09E0B-C144-47D8-8775-0D857DF29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926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91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80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5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8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11E7D-9A6D-4B72-888E-9900158287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8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3DDB-9458-479A-015B-2C842C458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36A02-7ECA-AEEC-F28C-761C7F614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E155-6E26-5E2E-9E9E-6B3BD133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DA34-87C9-A180-7B75-E4A1D9A1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94CE-21C1-8BB1-B76D-F277502E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BBB8-C299-4AF7-DE05-F1EF8B4D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1546E-B94E-A077-7371-A2CB859B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225BB-88C7-9F45-17C8-AF51A3DE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4EF7-B5A5-5981-BCB4-C5B97407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109C-D9C7-6F91-1158-A6567F4D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15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CF187-88F1-5F0D-33EC-99B4D734E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2896F-EE28-CB46-0D6B-10A27819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3FED-F3B4-AC9F-7C48-28202B70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2C1A1-7ADE-0304-B07D-6DB621AC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38C4-5D13-CFED-047B-641D8DA4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FE44-618A-2274-F101-C3CEF9FF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AFFA-EDAB-6E1D-1E3E-7DADBCD5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456A6-DF87-EFC2-AF0D-374764BD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26F7-281D-8610-CB58-D2A7C341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A5CA-C4D9-815B-DE7D-C0328779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68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1B0C-9475-6BA1-6EF6-BD5DF00A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B7C84-E89E-657D-1538-22CD957F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2CC8-5426-2F02-BFDE-9EF73EF4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5943-C175-FD05-D279-81AE4AE1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047D-B03B-21D6-F306-DF19BBA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8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5C1A-D9DE-0544-A214-486E39E3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D503-E64B-CEC3-27EF-AB6EEB867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65A1F-1900-6C8A-BA6A-FEF046F6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85EB-E109-949A-98FF-6F205914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47FD-F866-DF73-6EAA-9AF56A2F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61C8-0E5C-BDD1-7046-1329E39B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3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9739-F042-2CF5-0BF2-D6ADB5AD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79845-1AF4-6742-6661-89246555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4F755-5EAA-4C02-857B-95F48B349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D74EA-19BB-DA73-786B-59D510329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14277-DA79-1E64-62C2-D25F592BA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BB472-CD47-D18C-E3FC-E3133DEC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9A841-17D4-6A22-FF57-07F28AD8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50B2C-BB4B-24B2-7A33-468693C0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9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6390-40AF-D66D-9B74-BBDC6ED8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97617-6158-28D8-FF02-D8D86EEB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391C3-8511-6BD1-1585-A163FE6E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FFFE7-C623-71DA-C000-ACF67F1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15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C3200-2DCC-97F1-1A24-BF9F5F91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70D-B795-F46C-8AD8-C0F056DD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89FA9-BF6E-20E5-9913-D135BF09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80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531D-D184-E730-46CF-0E733451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FC92-8D7F-8E51-2637-D554CA9F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FD970-7E17-27BC-B7BA-2FD77341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EC6E-2522-99EF-A9EB-78DB14A6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83E3F-6F45-0B47-6226-B4670BF6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64E24-5122-B6A2-5A83-E9E1E9E5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1882-C6ED-BE20-5E0A-AE602613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51CD0-18E5-B54E-908C-81FD54396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B726-A464-F3BA-AA82-C0151039C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83D80-4888-8B41-CB04-DEB5DDF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E9FEC-5339-C917-E031-8881FBD8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A816D-369B-768E-C01B-C5A04687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8018A-0DD9-ECBC-7FA2-607238E7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04382-EAD9-BE7A-549D-FB924E5A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20B5F-A7FD-AD45-9717-F5D453DA9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79A86-B67F-4EB2-ADBC-5E08EE16BE90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BDDB-45AE-7E86-A150-FE8B74FC7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087D-300D-7A7A-4579-70486B7B6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B6B57-686E-49C8-B00D-1B60678BC9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8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F153-9FF4-5D09-69F1-374703D8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4732"/>
            <a:ext cx="12192000" cy="2064483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Autofit/>
          </a:bodyPr>
          <a:lstStyle/>
          <a:p>
            <a:r>
              <a:rPr lang="en-GB" sz="3600" b="1" dirty="0">
                <a:latin typeface="Avenir Next LT Pro" panose="020B0504020202020204" pitchFamily="34" charset="0"/>
              </a:rPr>
              <a:t>What insights </a:t>
            </a:r>
            <a:r>
              <a:rPr lang="en-GB" sz="3600" b="1">
                <a:latin typeface="Avenir Next LT Pro" panose="020B0504020202020204" pitchFamily="34" charset="0"/>
              </a:rPr>
              <a:t>did Scottish </a:t>
            </a:r>
            <a:r>
              <a:rPr lang="en-GB" sz="3600" b="1" dirty="0">
                <a:latin typeface="Avenir Next LT Pro" panose="020B0504020202020204" pitchFamily="34" charset="0"/>
              </a:rPr>
              <a:t>Ambulance Service (SAS) gain from combining multiple data sources about all chest pain patients from 2023?</a:t>
            </a:r>
            <a:br>
              <a:rPr lang="en-GB" sz="3600" b="1" dirty="0">
                <a:latin typeface="Avenir Next LT Pro" panose="020B0504020202020204" pitchFamily="34" charset="0"/>
              </a:rPr>
            </a:br>
            <a:br>
              <a:rPr lang="en-GB" sz="1051" b="1" dirty="0">
                <a:latin typeface="Avenir Next LT Pro Light" panose="020B0304020202020204" pitchFamily="34" charset="0"/>
              </a:rPr>
            </a:br>
            <a:r>
              <a:rPr lang="en-GB" sz="2000" b="1" dirty="0">
                <a:latin typeface="Avenir Next LT Pro" panose="020B0504020202020204" pitchFamily="34" charset="0"/>
              </a:rPr>
              <a:t>Presentation about the process and findings of a 1-year long MSc dissertation project</a:t>
            </a:r>
            <a:endParaRPr lang="en-GB" sz="3600" b="1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05ACFC-0203-2582-9C27-1FA295382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0" y="5810093"/>
            <a:ext cx="4015327" cy="961552"/>
          </a:xfrm>
          <a:prstGeom prst="rect">
            <a:avLst/>
          </a:prstGeom>
        </p:spPr>
      </p:pic>
      <p:pic>
        <p:nvPicPr>
          <p:cNvPr id="5" name="Picture 4" descr="A logo with a crown and a cross&#10;&#10;Description automatically generated">
            <a:extLst>
              <a:ext uri="{FF2B5EF4-FFF2-40B4-BE49-F238E27FC236}">
                <a16:creationId xmlns:a16="http://schemas.microsoft.com/office/drawing/2014/main" id="{19515AD2-17BA-6E37-EC34-33CFE7818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802" y="5553784"/>
            <a:ext cx="2191055" cy="1217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A2787-24BC-3C91-C46D-01C421FBDEE1}"/>
              </a:ext>
            </a:extLst>
          </p:cNvPr>
          <p:cNvSpPr txBox="1"/>
          <p:nvPr/>
        </p:nvSpPr>
        <p:spPr>
          <a:xfrm>
            <a:off x="73891" y="2760048"/>
            <a:ext cx="1196996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Katalin Koszegi, MSc</a:t>
            </a:r>
          </a:p>
          <a:p>
            <a:pPr algn="ctr"/>
            <a:r>
              <a:rPr lang="en-GB" sz="1600" b="1" dirty="0">
                <a:latin typeface="Avenir Next LT Pro" panose="020B0504020202020204" pitchFamily="34" charset="0"/>
              </a:rPr>
              <a:t>MSc Data Science for Health and Social Care, University of Edinburgh</a:t>
            </a:r>
          </a:p>
          <a:p>
            <a:pPr algn="ctr"/>
            <a:endParaRPr lang="en-GB" sz="1600" b="1" dirty="0">
              <a:latin typeface="Avenir Next LT Pro" panose="020B0504020202020204" pitchFamily="34" charset="0"/>
            </a:endParaRPr>
          </a:p>
          <a:p>
            <a:pPr algn="ctr"/>
            <a:endParaRPr lang="en-GB" sz="1600" b="1" dirty="0">
              <a:latin typeface="Avenir Next LT Pro" panose="020B0504020202020204" pitchFamily="34" charset="0"/>
            </a:endParaRPr>
          </a:p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Dr Pawel Orzechowski, PhD</a:t>
            </a:r>
          </a:p>
          <a:p>
            <a:pPr algn="ctr"/>
            <a:r>
              <a:rPr lang="en-GB" sz="1600" b="1" dirty="0">
                <a:latin typeface="Avenir Next LT Pro" panose="020B0504020202020204" pitchFamily="34" charset="0"/>
              </a:rPr>
              <a:t>Lecturer in Programming for Data Science, MS Project Supervisor, University of Edinburgh</a:t>
            </a:r>
          </a:p>
          <a:p>
            <a:pPr algn="ctr"/>
            <a:endParaRPr lang="en-GB" sz="1600" b="1" dirty="0">
              <a:latin typeface="Avenir Next LT Pro" panose="020B0504020202020204" pitchFamily="34" charset="0"/>
            </a:endParaRPr>
          </a:p>
          <a:p>
            <a:pPr algn="ctr"/>
            <a:endParaRPr lang="en-GB" sz="1600" b="1" dirty="0">
              <a:latin typeface="Avenir Next LT Pro" panose="020B0504020202020204" pitchFamily="34" charset="0"/>
            </a:endParaRPr>
          </a:p>
          <a:p>
            <a:pPr algn="ctr"/>
            <a:r>
              <a:rPr lang="en-GB" sz="2000" b="1" dirty="0">
                <a:latin typeface="Avenir Next LT Pro" panose="020B0504020202020204" pitchFamily="34" charset="0"/>
              </a:rPr>
              <a:t>Dr Adam Lloyd, PhD</a:t>
            </a:r>
          </a:p>
          <a:p>
            <a:pPr algn="ctr"/>
            <a:r>
              <a:rPr lang="en-GB" sz="1600" b="1" dirty="0">
                <a:latin typeface="Avenir Next LT Pro" panose="020B0504020202020204" pitchFamily="34" charset="0"/>
              </a:rPr>
              <a:t>Clinical Supervisor, Scottish Ambulance Service</a:t>
            </a:r>
          </a:p>
        </p:txBody>
      </p:sp>
    </p:spTree>
    <p:extLst>
      <p:ext uri="{BB962C8B-B14F-4D97-AF65-F5344CB8AC3E}">
        <p14:creationId xmlns:p14="http://schemas.microsoft.com/office/powerpoint/2010/main" val="278788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8CB8D-F036-2A62-B0E4-CC2E95AB8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29BD-CC97-23E3-C422-12B0DF96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6"/>
          </a:xfr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  Conclusion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9EEE85-139A-5E78-229C-CAF1B0278DC3}"/>
              </a:ext>
            </a:extLst>
          </p:cNvPr>
          <p:cNvSpPr/>
          <p:nvPr/>
        </p:nvSpPr>
        <p:spPr>
          <a:xfrm>
            <a:off x="996536" y="1316120"/>
            <a:ext cx="10267022" cy="150394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provided an 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the Scottish Ambulance Service 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manages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patients 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in relation to chest pain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F7103E-0C02-2D82-F011-D4F6BC720E5B}"/>
              </a:ext>
            </a:extLst>
          </p:cNvPr>
          <p:cNvSpPr/>
          <p:nvPr/>
        </p:nvSpPr>
        <p:spPr>
          <a:xfrm>
            <a:off x="928442" y="4857389"/>
            <a:ext cx="10335116" cy="150394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model 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can be developed to identify high risk chest pain patients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8499D4-952A-9A3B-660B-113B0D3C8259}"/>
              </a:ext>
            </a:extLst>
          </p:cNvPr>
          <p:cNvSpPr/>
          <p:nvPr/>
        </p:nvSpPr>
        <p:spPr>
          <a:xfrm>
            <a:off x="962489" y="3068053"/>
            <a:ext cx="10267021" cy="150394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provided a useful 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data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 research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linking patients’ ambulance data with hospital treatment and outcomes)</a:t>
            </a:r>
          </a:p>
        </p:txBody>
      </p:sp>
    </p:spTree>
    <p:extLst>
      <p:ext uri="{BB962C8B-B14F-4D97-AF65-F5344CB8AC3E}">
        <p14:creationId xmlns:p14="http://schemas.microsoft.com/office/powerpoint/2010/main" val="294234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97F6E-1716-416D-DA6F-0F2C3A1DB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1B67-5F09-204A-9A1A-6DF86AA5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303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venir Next LT Pro" panose="020B0504020202020204" pitchFamily="34" charset="0"/>
              </a:rPr>
              <a:t>Thank you</a:t>
            </a:r>
            <a:br>
              <a:rPr lang="en-GB" b="1" dirty="0">
                <a:latin typeface="Avenir Next LT Pro" panose="020B0504020202020204" pitchFamily="34" charset="0"/>
              </a:rPr>
            </a:br>
            <a:r>
              <a:rPr lang="en-GB" b="1" dirty="0">
                <a:latin typeface="Avenir Next LT Pro" panose="020B0504020202020204" pitchFamily="34" charset="0"/>
              </a:rPr>
              <a:t>for your attention</a:t>
            </a:r>
            <a:br>
              <a:rPr lang="en-GB" b="1" dirty="0">
                <a:latin typeface="Avenir Next LT Pro" panose="020B0504020202020204" pitchFamily="34" charset="0"/>
              </a:rPr>
            </a:br>
            <a:endParaRPr lang="en-GB" b="1" dirty="0">
              <a:latin typeface="Avenir Next LT Pro" panose="020B0504020202020204" pitchFamily="34" charset="0"/>
            </a:endParaRP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BA3560-14CA-86B8-3FC1-3030960DF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6" y="5458768"/>
            <a:ext cx="5248301" cy="1256813"/>
          </a:xfrm>
          <a:prstGeom prst="rect">
            <a:avLst/>
          </a:prstGeom>
        </p:spPr>
      </p:pic>
      <p:pic>
        <p:nvPicPr>
          <p:cNvPr id="5" name="Picture 4" descr="A logo with a crown and a cross&#10;&#10;Description automatically generated">
            <a:extLst>
              <a:ext uri="{FF2B5EF4-FFF2-40B4-BE49-F238E27FC236}">
                <a16:creationId xmlns:a16="http://schemas.microsoft.com/office/drawing/2014/main" id="{15F5F703-A238-9D84-8087-3357492D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330" y="5184843"/>
            <a:ext cx="2753953" cy="15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1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DA784A-94EA-718B-6C0C-163B2B947F0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1479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3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 of the project</a:t>
            </a:r>
            <a:endParaRPr lang="en-GB" sz="1300" b="1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62700-C2D5-01E8-515C-4CA13F876B40}"/>
              </a:ext>
            </a:extLst>
          </p:cNvPr>
          <p:cNvSpPr/>
          <p:nvPr/>
        </p:nvSpPr>
        <p:spPr>
          <a:xfrm>
            <a:off x="421105" y="1133469"/>
            <a:ext cx="11288674" cy="794084"/>
          </a:xfrm>
          <a:prstGeom prst="roundRect">
            <a:avLst/>
          </a:prstGeom>
          <a:solidFill>
            <a:srgbClr val="BCB3D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year 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MSc Dissertation 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work-placement project with 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Scottish Ambulance Service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34FACE-F0A2-9DB1-2762-B0036D727D55}"/>
              </a:ext>
            </a:extLst>
          </p:cNvPr>
          <p:cNvSpPr/>
          <p:nvPr/>
        </p:nvSpPr>
        <p:spPr>
          <a:xfrm>
            <a:off x="451663" y="3358991"/>
            <a:ext cx="11288674" cy="794084"/>
          </a:xfrm>
          <a:prstGeom prst="roundRect">
            <a:avLst/>
          </a:prstGeom>
          <a:solidFill>
            <a:srgbClr val="BCB3D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“First of its kind” 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(no analysis done before on chest pain within SAS)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EBAB13-5881-86CA-E416-AF5A1485146B}"/>
              </a:ext>
            </a:extLst>
          </p:cNvPr>
          <p:cNvSpPr/>
          <p:nvPr/>
        </p:nvSpPr>
        <p:spPr>
          <a:xfrm>
            <a:off x="421105" y="4471752"/>
            <a:ext cx="11288674" cy="697079"/>
          </a:xfrm>
          <a:prstGeom prst="roundRect">
            <a:avLst/>
          </a:prstGeom>
          <a:solidFill>
            <a:srgbClr val="BCB3D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evaluation 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6 clinical research questions</a:t>
            </a:r>
          </a:p>
          <a:p>
            <a:pPr algn="ctr"/>
            <a:endParaRPr lang="en-GB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F72FCF-6A13-6C76-5E36-C8D4614DB965}"/>
              </a:ext>
            </a:extLst>
          </p:cNvPr>
          <p:cNvSpPr/>
          <p:nvPr/>
        </p:nvSpPr>
        <p:spPr>
          <a:xfrm>
            <a:off x="409072" y="2246230"/>
            <a:ext cx="11288674" cy="794084"/>
          </a:xfrm>
          <a:prstGeom prst="roundRect">
            <a:avLst/>
          </a:prstGeom>
          <a:solidFill>
            <a:srgbClr val="BCB3DF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Descriptive analysis using 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h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istorical chest pain </a:t>
            </a:r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data collected 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a </a:t>
            </a:r>
            <a:r>
              <a:rPr lang="en-GB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12-month period in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90611E-EA83-1361-403D-DA693A9C05D9}"/>
              </a:ext>
            </a:extLst>
          </p:cNvPr>
          <p:cNvSpPr/>
          <p:nvPr/>
        </p:nvSpPr>
        <p:spPr>
          <a:xfrm>
            <a:off x="1714883" y="5487507"/>
            <a:ext cx="3372855" cy="10314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999 call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 medical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Vital signs, symptoms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153616-9C81-1A53-A349-D5B2FACB5955}"/>
              </a:ext>
            </a:extLst>
          </p:cNvPr>
          <p:cNvSpPr/>
          <p:nvPr/>
        </p:nvSpPr>
        <p:spPr>
          <a:xfrm>
            <a:off x="7104263" y="5487508"/>
            <a:ext cx="3372855" cy="10314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Heart attack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Treatment given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Transported to hospital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0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B40F5-BFC6-8D2C-FBFD-8D4D8A476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5E46-2573-89DE-4220-630B42CB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3311"/>
          </a:xfr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Background of chest pain – literature data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E7FA05-6B3E-1BE7-D2A2-F68E2A8EE01A}"/>
              </a:ext>
            </a:extLst>
          </p:cNvPr>
          <p:cNvSpPr/>
          <p:nvPr/>
        </p:nvSpPr>
        <p:spPr>
          <a:xfrm>
            <a:off x="397046" y="1432759"/>
            <a:ext cx="5518484" cy="953311"/>
          </a:xfrm>
          <a:prstGeom prst="roundRect">
            <a:avLst/>
          </a:prstGeom>
          <a:solidFill>
            <a:srgbClr val="BCB3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Over 10% 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of patients contact emergency services with chest pain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166BC2-DBCB-19EB-8D3C-B3473A86CA69}"/>
              </a:ext>
            </a:extLst>
          </p:cNvPr>
          <p:cNvSpPr/>
          <p:nvPr/>
        </p:nvSpPr>
        <p:spPr>
          <a:xfrm>
            <a:off x="391023" y="2724155"/>
            <a:ext cx="5512467" cy="913995"/>
          </a:xfrm>
          <a:prstGeom prst="roundRect">
            <a:avLst/>
          </a:prstGeom>
          <a:solidFill>
            <a:srgbClr val="BCB3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20% 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of chest pain patients are diagnosed with a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cardiac condition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E7105E-17EC-5C66-E292-7405C32BEB62}"/>
              </a:ext>
            </a:extLst>
          </p:cNvPr>
          <p:cNvSpPr/>
          <p:nvPr/>
        </p:nvSpPr>
        <p:spPr>
          <a:xfrm>
            <a:off x="391024" y="3947764"/>
            <a:ext cx="5512467" cy="913995"/>
          </a:xfrm>
          <a:prstGeom prst="roundRect">
            <a:avLst/>
          </a:prstGeom>
          <a:solidFill>
            <a:srgbClr val="BCB3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But over 50% 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of patients with chest pain are be discharged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without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any serious findings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53020E-E621-AA3F-9050-75206D4C5C05}"/>
              </a:ext>
            </a:extLst>
          </p:cNvPr>
          <p:cNvSpPr/>
          <p:nvPr/>
        </p:nvSpPr>
        <p:spPr>
          <a:xfrm>
            <a:off x="403065" y="5171373"/>
            <a:ext cx="5512465" cy="913995"/>
          </a:xfrm>
          <a:prstGeom prst="roundRect">
            <a:avLst/>
          </a:prstGeom>
          <a:solidFill>
            <a:srgbClr val="BCB3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Still, call handlers tend to send ambulance since it can be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life-threatening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(</a:t>
            </a:r>
            <a:r>
              <a:rPr lang="en-GB" sz="2000" b="1" dirty="0" err="1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overtriage</a:t>
            </a: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)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8DBE6F-A665-0815-7E9C-7C18A8264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14556"/>
              </p:ext>
            </p:extLst>
          </p:nvPr>
        </p:nvGraphicFramePr>
        <p:xfrm>
          <a:off x="6431881" y="1432760"/>
          <a:ext cx="5357058" cy="4657227"/>
        </p:xfrm>
        <a:graphic>
          <a:graphicData uri="http://schemas.openxmlformats.org/drawingml/2006/table">
            <a:tbl>
              <a:tblPr/>
              <a:tblGrid>
                <a:gridCol w="1853497">
                  <a:extLst>
                    <a:ext uri="{9D8B030D-6E8A-4147-A177-3AD203B41FA5}">
                      <a16:colId xmlns:a16="http://schemas.microsoft.com/office/drawing/2014/main" val="3021953612"/>
                    </a:ext>
                  </a:extLst>
                </a:gridCol>
                <a:gridCol w="3503561">
                  <a:extLst>
                    <a:ext uri="{9D8B030D-6E8A-4147-A177-3AD203B41FA5}">
                      <a16:colId xmlns:a16="http://schemas.microsoft.com/office/drawing/2014/main" val="12110869"/>
                    </a:ext>
                  </a:extLst>
                </a:gridCol>
              </a:tblGrid>
              <a:tr h="3175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Category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Diagnosis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196771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Cardiovascular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Myocardial infarction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798087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Angina pectoris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271580"/>
                  </a:ext>
                </a:extLst>
              </a:tr>
              <a:tr h="3175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Heart failure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208903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Respiratory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Pulmonary embolism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8722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Pneumothorax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85676"/>
                  </a:ext>
                </a:extLst>
              </a:tr>
              <a:tr h="3175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Airway infection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74203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Gastrointestinal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Reflux, peptic ulcer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85343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Acute pancreatitis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346228"/>
                  </a:ext>
                </a:extLst>
              </a:tr>
              <a:tr h="3175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Tumour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401965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Psychiatric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Substance dependence/misuse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726523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Depression/affective disorder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36354"/>
                  </a:ext>
                </a:extLst>
              </a:tr>
              <a:tr h="3175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Anxiety/panic disorder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736925"/>
                  </a:ext>
                </a:extLst>
              </a:tr>
              <a:tr h="30577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Musculoskeletal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Inflammation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36545"/>
                  </a:ext>
                </a:extLst>
              </a:tr>
              <a:tr h="31753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Contusion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4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75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7632C-E433-1FEE-0823-D0A02BCC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F4E-3966-52DD-5EB3-FE3A6E33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8468"/>
          </a:xfr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Scottish Ambulance Service (SAS)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40C73-7659-4F61-18FA-6DA94CBE77CC}"/>
              </a:ext>
            </a:extLst>
          </p:cNvPr>
          <p:cNvSpPr/>
          <p:nvPr/>
        </p:nvSpPr>
        <p:spPr>
          <a:xfrm>
            <a:off x="0" y="934782"/>
            <a:ext cx="12192000" cy="9169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 datasets - 250 variables - 54,842 Incident IDs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CF953C-4DBD-0A0C-FFFD-BED617A94FEC}"/>
              </a:ext>
            </a:extLst>
          </p:cNvPr>
          <p:cNvSpPr/>
          <p:nvPr/>
        </p:nvSpPr>
        <p:spPr>
          <a:xfrm>
            <a:off x="1657691" y="5414247"/>
            <a:ext cx="8896890" cy="4314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ambulance crew notes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3164B8-484B-C8AF-8A14-03526A66BC71}"/>
              </a:ext>
            </a:extLst>
          </p:cNvPr>
          <p:cNvSpPr/>
          <p:nvPr/>
        </p:nvSpPr>
        <p:spPr>
          <a:xfrm>
            <a:off x="1657689" y="3278838"/>
            <a:ext cx="8917164" cy="4392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and management of patient vital signs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3EB52D-4C05-B1C0-32C0-391FDBB62531}"/>
              </a:ext>
            </a:extLst>
          </p:cNvPr>
          <p:cNvSpPr/>
          <p:nvPr/>
        </p:nvSpPr>
        <p:spPr>
          <a:xfrm>
            <a:off x="1637417" y="2736592"/>
            <a:ext cx="8917164" cy="4392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demographics (age, gender, postcode)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33DCFE-E09C-E95B-E3C9-45F10941F459}"/>
              </a:ext>
            </a:extLst>
          </p:cNvPr>
          <p:cNvSpPr/>
          <p:nvPr/>
        </p:nvSpPr>
        <p:spPr>
          <a:xfrm>
            <a:off x="1637412" y="4347147"/>
            <a:ext cx="8937441" cy="4314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pre-hospital medication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ED38AE-3C1E-D5FB-CF1E-9F96C7C31263}"/>
              </a:ext>
            </a:extLst>
          </p:cNvPr>
          <p:cNvSpPr/>
          <p:nvPr/>
        </p:nvSpPr>
        <p:spPr>
          <a:xfrm>
            <a:off x="1637412" y="3807372"/>
            <a:ext cx="8937441" cy="4314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allergies and past medical history 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D1BDA0-92E0-F5E1-3C38-D5F5DFF510F9}"/>
              </a:ext>
            </a:extLst>
          </p:cNvPr>
          <p:cNvSpPr/>
          <p:nvPr/>
        </p:nvSpPr>
        <p:spPr>
          <a:xfrm>
            <a:off x="1637418" y="2208058"/>
            <a:ext cx="8917164" cy="4392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&amp; incident details 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C8218B-FDEB-5E4F-C9D6-C4E38C87E486}"/>
              </a:ext>
            </a:extLst>
          </p:cNvPr>
          <p:cNvSpPr/>
          <p:nvPr/>
        </p:nvSpPr>
        <p:spPr>
          <a:xfrm>
            <a:off x="1637412" y="4880697"/>
            <a:ext cx="8937441" cy="4314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acute coronary syndrome (heart attack)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4597F4-EE03-32AB-2E3C-B8324BC1A6D2}"/>
              </a:ext>
            </a:extLst>
          </p:cNvPr>
          <p:cNvSpPr/>
          <p:nvPr/>
        </p:nvSpPr>
        <p:spPr>
          <a:xfrm>
            <a:off x="1657691" y="5947797"/>
            <a:ext cx="8917162" cy="4314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with call handler </a:t>
            </a:r>
          </a:p>
        </p:txBody>
      </p:sp>
    </p:spTree>
    <p:extLst>
      <p:ext uri="{BB962C8B-B14F-4D97-AF65-F5344CB8AC3E}">
        <p14:creationId xmlns:p14="http://schemas.microsoft.com/office/powerpoint/2010/main" val="153445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CF4D-1031-042B-8DD8-10460D5F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645"/>
            <a:ext cx="10515600" cy="4774240"/>
          </a:xfrm>
        </p:spPr>
        <p:txBody>
          <a:bodyPr>
            <a:noAutofit/>
          </a:bodyPr>
          <a:lstStyle/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 what was behind the variable names</a:t>
            </a:r>
          </a:p>
          <a:p>
            <a:pPr marL="0" indent="0"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Inconsistences in the CSV data files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Split columns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Same variables in different datasets with different values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Mixed up variable column names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2 values for binary variables (e.g. Yes, No, N/A, number, free text)</a:t>
            </a:r>
          </a:p>
          <a:p>
            <a:pPr lvl="1"/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200" b="1" dirty="0">
                <a:latin typeface="Calibri" panose="020F0502020204030204" pitchFamily="34" charset="0"/>
                <a:cs typeface="Calibri" panose="020F0502020204030204" pitchFamily="34" charset="0"/>
              </a:rPr>
              <a:t>Limited text mining for free text variables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Time limit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No pattern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Variables with 100s options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Few variables with less options (e.g. unifying drug names)</a:t>
            </a:r>
          </a:p>
          <a:p>
            <a:pPr lvl="1"/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0CDF61-453F-452C-2F4B-94854F50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1" cy="1325563"/>
          </a:xfr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Challenges</a:t>
            </a:r>
            <a:b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SAS data quality</a:t>
            </a:r>
            <a:endParaRPr lang="en-GB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4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83BE-0689-3779-D8F0-E80A610F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938463"/>
          </a:xfr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   Data analysis in 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17428AD-F127-0255-F0B0-AA5744FD5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3541" y="5"/>
            <a:ext cx="938463" cy="9384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779BB4-9A13-2B04-ACB1-045ECF1E2120}"/>
              </a:ext>
            </a:extLst>
          </p:cNvPr>
          <p:cNvSpPr txBox="1">
            <a:spLocks/>
          </p:cNvSpPr>
          <p:nvPr/>
        </p:nvSpPr>
        <p:spPr>
          <a:xfrm>
            <a:off x="3260556" y="2611667"/>
            <a:ext cx="7423485" cy="1758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latin typeface="Avenir Next LT Pro" panose="020B05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4EAEF0B-504A-0F78-C878-E38BB8EB9ED8}"/>
              </a:ext>
            </a:extLst>
          </p:cNvPr>
          <p:cNvSpPr/>
          <p:nvPr/>
        </p:nvSpPr>
        <p:spPr>
          <a:xfrm>
            <a:off x="300788" y="1149987"/>
            <a:ext cx="2885471" cy="11218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Data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C921-894E-E09E-B9C5-A37A57B96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990" y="1149987"/>
            <a:ext cx="8209549" cy="1132149"/>
          </a:xfrm>
          <a:solidFill>
            <a:schemeClr val="tx2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11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csv files 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approx. 60 variables </a:t>
            </a:r>
          </a:p>
          <a:p>
            <a:r>
              <a:rPr lang="en-GB" sz="18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54,842 Incident IDs 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F5E21A-9395-81DA-DA37-0E660D58D82C}"/>
              </a:ext>
            </a:extLst>
          </p:cNvPr>
          <p:cNvSpPr/>
          <p:nvPr/>
        </p:nvSpPr>
        <p:spPr>
          <a:xfrm>
            <a:off x="334321" y="2568769"/>
            <a:ext cx="3091267" cy="21839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Cleaning</a:t>
            </a:r>
            <a:endParaRPr lang="en-GB" sz="32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1D3D58-1263-E466-59C9-9BFB35B21080}"/>
              </a:ext>
            </a:extLst>
          </p:cNvPr>
          <p:cNvSpPr txBox="1">
            <a:spLocks/>
          </p:cNvSpPr>
          <p:nvPr/>
        </p:nvSpPr>
        <p:spPr>
          <a:xfrm>
            <a:off x="3043989" y="2565065"/>
            <a:ext cx="7423485" cy="21976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changing data types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renaming variables 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creating new categorical variables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age groups, seasons, type of medication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recode the levels of factors for easier interpretation 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modifying free text values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189A79-765C-4772-47E1-0B1853EA236E}"/>
              </a:ext>
            </a:extLst>
          </p:cNvPr>
          <p:cNvSpPr/>
          <p:nvPr/>
        </p:nvSpPr>
        <p:spPr>
          <a:xfrm>
            <a:off x="9263699" y="2565065"/>
            <a:ext cx="1989841" cy="2194268"/>
          </a:xfrm>
          <a:prstGeom prst="rect">
            <a:avLst/>
          </a:prstGeom>
          <a:solidFill>
            <a:srgbClr val="BCB3D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dplyr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library(janitor)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magrittr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lubridate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naniar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74C5AC8-6455-19C7-F463-CCB84081E429}"/>
              </a:ext>
            </a:extLst>
          </p:cNvPr>
          <p:cNvSpPr/>
          <p:nvPr/>
        </p:nvSpPr>
        <p:spPr>
          <a:xfrm>
            <a:off x="334321" y="5049672"/>
            <a:ext cx="3091267" cy="15285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86A236-79A5-FD2C-218D-ECE788FA150A}"/>
              </a:ext>
            </a:extLst>
          </p:cNvPr>
          <p:cNvSpPr txBox="1">
            <a:spLocks/>
          </p:cNvSpPr>
          <p:nvPr/>
        </p:nvSpPr>
        <p:spPr>
          <a:xfrm>
            <a:off x="3043989" y="5049672"/>
            <a:ext cx="7423485" cy="152855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</a:p>
          <a:p>
            <a:r>
              <a:rPr lang="en-GB" sz="18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plots 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bar plots, heatmaps </a:t>
            </a:r>
          </a:p>
          <a:p>
            <a:r>
              <a:rPr lang="en-GB" sz="1800" dirty="0"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statistical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F779F-F347-916F-C402-6E1F33DF51A5}"/>
              </a:ext>
            </a:extLst>
          </p:cNvPr>
          <p:cNvSpPr/>
          <p:nvPr/>
        </p:nvSpPr>
        <p:spPr>
          <a:xfrm>
            <a:off x="6878472" y="5044835"/>
            <a:ext cx="2385229" cy="1528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library(ggplot2)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RColorBrewer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library(sf)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descriptr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51BDAF-BA0C-66E1-01D0-B3A42724D347}"/>
              </a:ext>
            </a:extLst>
          </p:cNvPr>
          <p:cNvSpPr/>
          <p:nvPr/>
        </p:nvSpPr>
        <p:spPr>
          <a:xfrm>
            <a:off x="9263698" y="5044835"/>
            <a:ext cx="1989841" cy="1528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epitools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finalfit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knitr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library(broom)</a:t>
            </a:r>
          </a:p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library(BSDA)</a:t>
            </a:r>
          </a:p>
          <a:p>
            <a:endParaRPr lang="en-GB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5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CDFF-A850-962E-DF6F-8FAD25C1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"/>
            <a:ext cx="12192000" cy="820132"/>
          </a:xfr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Number of calls by geographic regions</a:t>
            </a:r>
          </a:p>
        </p:txBody>
      </p:sp>
      <p:pic>
        <p:nvPicPr>
          <p:cNvPr id="3" name="Picture 2" descr="This is a heat map which shows the distribution of emergency calls by geographic regions. &#10;You can see that most of the calls originated from the Central belt of Scotland, the most populated area, with the highest number of calls in Glasgow.">
            <a:extLst>
              <a:ext uri="{FF2B5EF4-FFF2-40B4-BE49-F238E27FC236}">
                <a16:creationId xmlns:a16="http://schemas.microsoft.com/office/drawing/2014/main" id="{90E1B907-DBFC-B782-3F41-93BD1E4D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" y="1718807"/>
            <a:ext cx="3794475" cy="413836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422A3-38A9-BAAF-DD08-9691A26B8B26}"/>
              </a:ext>
            </a:extLst>
          </p:cNvPr>
          <p:cNvSpPr txBox="1">
            <a:spLocks/>
          </p:cNvSpPr>
          <p:nvPr/>
        </p:nvSpPr>
        <p:spPr>
          <a:xfrm>
            <a:off x="8105314" y="1269446"/>
            <a:ext cx="3940001" cy="5037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Blank map</a:t>
            </a:r>
          </a:p>
          <a:p>
            <a:pPr lvl="1"/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GeoJSON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file with coordinates of UK boundaries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Filtered to Scotland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library(sf)</a:t>
            </a:r>
          </a:p>
          <a:p>
            <a:pPr marL="457189" lvl="1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Dataset for map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Downloaded file UK postcodes &amp; coordinates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Merged with SAS dataset based on postcode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CouncilArea2019Code</a:t>
            </a:r>
          </a:p>
          <a:p>
            <a:pPr marL="457189" lvl="1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Final map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Library (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ggplot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This is a heat map which shows the distribution of emergency calls per 10,000 population by geographic regions. ">
            <a:extLst>
              <a:ext uri="{FF2B5EF4-FFF2-40B4-BE49-F238E27FC236}">
                <a16:creationId xmlns:a16="http://schemas.microsoft.com/office/drawing/2014/main" id="{5431981D-6BE0-929B-F157-E74CA66EF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687" y="1718807"/>
            <a:ext cx="4035902" cy="4151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2BC29-8AD5-F731-318C-EC47795991F8}"/>
              </a:ext>
            </a:extLst>
          </p:cNvPr>
          <p:cNvSpPr txBox="1"/>
          <p:nvPr/>
        </p:nvSpPr>
        <p:spPr>
          <a:xfrm>
            <a:off x="146685" y="5950572"/>
            <a:ext cx="379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Number of calls</a:t>
            </a:r>
            <a:endParaRPr lang="en-GB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C681C-4FE6-F6AD-C096-D92582E65423}"/>
              </a:ext>
            </a:extLst>
          </p:cNvPr>
          <p:cNvSpPr txBox="1"/>
          <p:nvPr/>
        </p:nvSpPr>
        <p:spPr>
          <a:xfrm>
            <a:off x="4207400" y="5950572"/>
            <a:ext cx="379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Number of calls per 10,000 people 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0280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 Population pyramid shows the gender-age distribution of the chest pain patients. It shows that there were slightly more men calling then women and most of the patients were over the age of 70.">
            <a:extLst>
              <a:ext uri="{FF2B5EF4-FFF2-40B4-BE49-F238E27FC236}">
                <a16:creationId xmlns:a16="http://schemas.microsoft.com/office/drawing/2014/main" id="{2A80EA86-EE6B-6144-485C-033A9194A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425"/>
            <a:ext cx="7137400" cy="5981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BA29B3-5EDA-EE29-A552-65AAF571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20133"/>
          </a:xfr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Population pyramid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6E545B0-D18B-5A53-F0F9-70CD09721EA2}"/>
              </a:ext>
            </a:extLst>
          </p:cNvPr>
          <p:cNvSpPr txBox="1">
            <a:spLocks/>
          </p:cNvSpPr>
          <p:nvPr/>
        </p:nvSpPr>
        <p:spPr>
          <a:xfrm>
            <a:off x="7230281" y="1352730"/>
            <a:ext cx="4749420" cy="5037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Population pyramid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Library (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ggplot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lvl="1"/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More men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(51%)  than women (45%)</a:t>
            </a:r>
          </a:p>
          <a:p>
            <a:pPr lvl="1"/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Most aged over 70 yrs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(36%)</a:t>
            </a:r>
          </a:p>
          <a:p>
            <a:pPr lvl="1"/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More women over the age of 70</a:t>
            </a:r>
          </a:p>
          <a:p>
            <a:pPr lvl="1"/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N = 54,834</a:t>
            </a:r>
          </a:p>
          <a:p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BB58-9A47-1D4D-A55F-880260ADA1C8}"/>
              </a:ext>
            </a:extLst>
          </p:cNvPr>
          <p:cNvSpPr txBox="1"/>
          <p:nvPr/>
        </p:nvSpPr>
        <p:spPr>
          <a:xfrm>
            <a:off x="1441174" y="1467821"/>
            <a:ext cx="130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DB61D-2403-2CE9-4D88-8512626B32BA}"/>
              </a:ext>
            </a:extLst>
          </p:cNvPr>
          <p:cNvSpPr txBox="1"/>
          <p:nvPr/>
        </p:nvSpPr>
        <p:spPr>
          <a:xfrm>
            <a:off x="4109031" y="1467821"/>
            <a:ext cx="130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75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E8C9-3A0C-FDDC-6D3A-0B2DAAF7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20136"/>
          </a:xfr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Number of calls by deprivation zone</a:t>
            </a:r>
          </a:p>
        </p:txBody>
      </p:sp>
      <p:pic>
        <p:nvPicPr>
          <p:cNvPr id="5" name="Picture 4" descr="This stacked bar plot shows the distribution of age categories by deprivation zone.  The colours represent age brackets: the purple one those under the age of 30 and the dark blue for patients over 70. &#10;The top row shows the most deprived areas and the bottom the least deprived ones.&#10;It shows that in the most deprived areas there was a higher proportion of younger patients, over 50% were younger than 60 years old.&#10;">
            <a:extLst>
              <a:ext uri="{FF2B5EF4-FFF2-40B4-BE49-F238E27FC236}">
                <a16:creationId xmlns:a16="http://schemas.microsoft.com/office/drawing/2014/main" id="{11347053-229E-B054-794F-FDFCB078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848"/>
          <a:stretch/>
        </p:blipFill>
        <p:spPr>
          <a:xfrm>
            <a:off x="1906621" y="1142851"/>
            <a:ext cx="9957807" cy="51758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68BEF-A461-C382-C8D2-7E1CEA5105DA}"/>
              </a:ext>
            </a:extLst>
          </p:cNvPr>
          <p:cNvSpPr txBox="1"/>
          <p:nvPr/>
        </p:nvSpPr>
        <p:spPr>
          <a:xfrm>
            <a:off x="186837" y="1541023"/>
            <a:ext cx="1484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</a:p>
          <a:p>
            <a:pPr algn="ctr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DEPRIVED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2D72A-4969-13B3-6408-9B30C0859A01}"/>
              </a:ext>
            </a:extLst>
          </p:cNvPr>
          <p:cNvSpPr txBox="1"/>
          <p:nvPr/>
        </p:nvSpPr>
        <p:spPr>
          <a:xfrm>
            <a:off x="186837" y="4901478"/>
            <a:ext cx="14847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LEAST</a:t>
            </a:r>
          </a:p>
          <a:p>
            <a:pPr algn="ctr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DEPRIVED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CFDA2-A2E5-68EF-C052-A1DE18C3102D}"/>
              </a:ext>
            </a:extLst>
          </p:cNvPr>
          <p:cNvSpPr txBox="1"/>
          <p:nvPr/>
        </p:nvSpPr>
        <p:spPr>
          <a:xfrm>
            <a:off x="2666489" y="6249258"/>
            <a:ext cx="2705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YOUNGEST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38960D-BA15-BDCB-2CD8-DE61F697D527}"/>
              </a:ext>
            </a:extLst>
          </p:cNvPr>
          <p:cNvSpPr txBox="1"/>
          <p:nvPr/>
        </p:nvSpPr>
        <p:spPr>
          <a:xfrm>
            <a:off x="9056366" y="6249258"/>
            <a:ext cx="1229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OLDEST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85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393aab-0c98-47e5-9894-d3a389a13a61" xsi:nil="true"/>
    <lcf76f155ced4ddcb4097134ff3c332f xmlns="b632ed8f-4da2-450d-be64-a2144744180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48D3552BA4D54EA7D6349B957E6F80" ma:contentTypeVersion="18" ma:contentTypeDescription="Create a new document." ma:contentTypeScope="" ma:versionID="389a28ef84544cc1093a842271bf6509">
  <xsd:schema xmlns:xsd="http://www.w3.org/2001/XMLSchema" xmlns:xs="http://www.w3.org/2001/XMLSchema" xmlns:p="http://schemas.microsoft.com/office/2006/metadata/properties" xmlns:ns2="b632ed8f-4da2-450d-be64-a21447441809" xmlns:ns3="a8393aab-0c98-47e5-9894-d3a389a13a61" targetNamespace="http://schemas.microsoft.com/office/2006/metadata/properties" ma:root="true" ma:fieldsID="0519b0fce0f2b744d8321fc8d947910e" ns2:_="" ns3:_="">
    <xsd:import namespace="b632ed8f-4da2-450d-be64-a21447441809"/>
    <xsd:import namespace="a8393aab-0c98-47e5-9894-d3a389a13a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32ed8f-4da2-450d-be64-a21447441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e3038f7-01d3-45c6-9ff3-08a5a011bc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93aab-0c98-47e5-9894-d3a389a13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bb47aca-9648-48b1-8f33-95e10af35f83}" ma:internalName="TaxCatchAll" ma:showField="CatchAllData" ma:web="a8393aab-0c98-47e5-9894-d3a389a13a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64B89-2A6A-4075-8FE1-73C2E1DB29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066E5C-60A4-4DCD-9B27-FC043AC5DF09}">
  <ds:schemaRefs>
    <ds:schemaRef ds:uri="762921af-885b-465c-a699-e2af7b8fbff5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593a3f1-a8d6-4dfb-9167-45f50b1e5ba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EA6BAC2-DD93-4BC2-B7F9-E6AC035664F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1987</TotalTime>
  <Words>709</Words>
  <Application>Microsoft Office PowerPoint</Application>
  <PresentationFormat>Widescreen</PresentationFormat>
  <Paragraphs>183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Avenir Next LT Pro</vt:lpstr>
      <vt:lpstr>Avenir Next LT Pro Light</vt:lpstr>
      <vt:lpstr>Calibri</vt:lpstr>
      <vt:lpstr>Segoe UI</vt:lpstr>
      <vt:lpstr>Office Theme</vt:lpstr>
      <vt:lpstr>What insights did Scottish Ambulance Service (SAS) gain from combining multiple data sources about all chest pain patients from 2023?  Presentation about the process and findings of a 1-year long MSc dissertation project</vt:lpstr>
      <vt:lpstr>PowerPoint Presentation</vt:lpstr>
      <vt:lpstr>Background of chest pain – literature data</vt:lpstr>
      <vt:lpstr>Scottish Ambulance Service (SAS) data</vt:lpstr>
      <vt:lpstr>Data Cleaning Challenges SAS data quality</vt:lpstr>
      <vt:lpstr>   Data analysis in R</vt:lpstr>
      <vt:lpstr>Number of calls by geographic regions</vt:lpstr>
      <vt:lpstr>Population pyramid</vt:lpstr>
      <vt:lpstr>Number of calls by deprivation zone</vt:lpstr>
      <vt:lpstr>   Conclusion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Katalin Koszegi</dc:creator>
  <cp:lastModifiedBy>Katalin Koszegi</cp:lastModifiedBy>
  <cp:revision>87</cp:revision>
  <dcterms:created xsi:type="dcterms:W3CDTF">2024-11-03T19:58:19Z</dcterms:created>
  <dcterms:modified xsi:type="dcterms:W3CDTF">2024-11-18T19:43:26Z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0x0101001A48D3552BA4D54EA7D6349B957E6F80</vt:lpwstr>
  </property>
</Properties>
</file>