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6.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12.jpeg" ContentType="image/jpeg"/>
  <Override PartName="/ppt/media/image7.png" ContentType="image/png"/>
  <Override PartName="/ppt/media/image8.gif" ContentType="image/gif"/>
  <Override PartName="/ppt/media/image9.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7102475" cy="9388475"/>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CAC2CF-67B3-4746-82CA-6C678A12EEF7}" type="doc">
      <dgm:prSet loTypeId="urn:microsoft.com/office/officeart/2005/8/layout/radial5" loCatId="cycle" qsTypeId="urn:microsoft.com/office/officeart/2005/8/quickstyle/simple4" qsCatId="simple" csTypeId="urn:microsoft.com/office/officeart/2005/8/colors/accent1_2" csCatId="accent1" phldr="1"/>
      <dgm:spPr/>
      <dgm:t>
        <a:bodyPr/>
        <a:lstStyle/>
        <a:p>
          <a:endParaRPr lang="fr-CA"/>
        </a:p>
      </dgm:t>
    </dgm:pt>
    <dgm:pt modelId="{5DBA9FC3-1AE9-4915-AD9A-289F90C0DB93}">
      <dgm:prSet phldrT="[Texte]"/>
      <dgm:spPr/>
      <dgm:t>
        <a:bodyPr/>
        <a:lstStyle/>
        <a:p>
          <a:r>
            <a:rPr lang="fr-CA"/>
            <a:t>Messaging System</a:t>
          </a:r>
        </a:p>
      </dgm:t>
    </dgm:pt>
    <dgm:pt modelId="{B8EB8600-0E14-44FC-A70F-0CB3E10EBCCE}" type="parTrans" cxnId="{76F933E0-A77F-45FF-8834-D1948FED0C88}">
      <dgm:prSet/>
      <dgm:spPr/>
      <dgm:t>
        <a:bodyPr/>
        <a:lstStyle/>
        <a:p>
          <a:endParaRPr lang="fr-CA"/>
        </a:p>
      </dgm:t>
    </dgm:pt>
    <dgm:pt modelId="{37D7099F-9BC9-4FA0-AD63-B11BCFB89B7F}" type="sibTrans" cxnId="{76F933E0-A77F-45FF-8834-D1948FED0C88}">
      <dgm:prSet/>
      <dgm:spPr/>
      <dgm:t>
        <a:bodyPr/>
        <a:lstStyle/>
        <a:p>
          <a:endParaRPr lang="fr-CA"/>
        </a:p>
      </dgm:t>
    </dgm:pt>
    <dgm:pt modelId="{89B9EB79-70EC-4419-B7D7-6F85F971D3E2}">
      <dgm:prSet phldrT="[Texte]"/>
      <dgm:spPr/>
      <dgm:t>
        <a:bodyPr anchor="ctr" anchorCtr="0"/>
        <a:lstStyle/>
        <a:p>
          <a:r>
            <a:rPr lang="fr-CA" err="1"/>
            <a:t>DSpace</a:t>
          </a:r>
          <a:endParaRPr lang="fr-CA"/>
        </a:p>
      </dgm:t>
    </dgm:pt>
    <dgm:pt modelId="{060A4001-7DBA-4B1C-A6D4-DF3FB8A67DF4}" type="parTrans" cxnId="{0DBC32EE-7E02-44AC-9916-8DCF3E5E2795}">
      <dgm:prSet>
        <dgm:style>
          <a:lnRef idx="1">
            <a:schemeClr val="accent1"/>
          </a:lnRef>
          <a:fillRef idx="2">
            <a:schemeClr val="accent1"/>
          </a:fillRef>
          <a:effectRef idx="1">
            <a:schemeClr val="accent1"/>
          </a:effectRef>
          <a:fontRef idx="minor">
            <a:schemeClr val="dk1"/>
          </a:fontRef>
        </dgm:style>
      </dgm:prSet>
      <dgm:spPr/>
      <dgm:t>
        <a:bodyPr/>
        <a:lstStyle/>
        <a:p>
          <a:r>
            <a:rPr lang="fr-CA" dirty="0"/>
            <a:t>Messages</a:t>
          </a:r>
        </a:p>
      </dgm:t>
    </dgm:pt>
    <dgm:pt modelId="{0B913391-2CC7-45B8-A0AD-6E78A93FDAAB}" type="sibTrans" cxnId="{0DBC32EE-7E02-44AC-9916-8DCF3E5E2795}">
      <dgm:prSet/>
      <dgm:spPr/>
      <dgm:t>
        <a:bodyPr/>
        <a:lstStyle/>
        <a:p>
          <a:endParaRPr lang="fr-CA"/>
        </a:p>
      </dgm:t>
    </dgm:pt>
    <dgm:pt modelId="{64DE0985-4A55-4FA9-98C0-A2F29D9E51B2}">
      <dgm:prSet phldrT="[Texte]"/>
      <dgm:spPr/>
      <dgm:t>
        <a:bodyPr anchor="ctr" anchorCtr="0"/>
        <a:lstStyle/>
        <a:p>
          <a:r>
            <a:rPr lang="fr-CA"/>
            <a:t>VIVO</a:t>
          </a:r>
        </a:p>
      </dgm:t>
    </dgm:pt>
    <dgm:pt modelId="{D2694465-6798-4B90-949E-BBF661079312}" type="parTrans" cxnId="{B4545F46-D704-4377-929B-B739DB2B092A}">
      <dgm:prSet>
        <dgm:style>
          <a:lnRef idx="1">
            <a:schemeClr val="accent1"/>
          </a:lnRef>
          <a:fillRef idx="2">
            <a:schemeClr val="accent1"/>
          </a:fillRef>
          <a:effectRef idx="1">
            <a:schemeClr val="accent1"/>
          </a:effectRef>
          <a:fontRef idx="minor">
            <a:schemeClr val="dk1"/>
          </a:fontRef>
        </dgm:style>
      </dgm:prSet>
      <dgm:spPr/>
      <dgm:t>
        <a:bodyPr/>
        <a:lstStyle/>
        <a:p>
          <a:r>
            <a:rPr lang="fr-CA" dirty="0"/>
            <a:t>Messages</a:t>
          </a:r>
        </a:p>
      </dgm:t>
    </dgm:pt>
    <dgm:pt modelId="{9F74FADB-042F-4B38-823C-A3A8F89B183B}" type="sibTrans" cxnId="{B4545F46-D704-4377-929B-B739DB2B092A}">
      <dgm:prSet/>
      <dgm:spPr/>
      <dgm:t>
        <a:bodyPr/>
        <a:lstStyle/>
        <a:p>
          <a:endParaRPr lang="fr-CA"/>
        </a:p>
      </dgm:t>
    </dgm:pt>
    <dgm:pt modelId="{A73EE1F2-EEE3-45FB-ADF5-07F9903CBA1B}">
      <dgm:prSet phldrT="[Texte]"/>
      <dgm:spPr/>
      <dgm:t>
        <a:bodyPr anchor="ctr" anchorCtr="0"/>
        <a:lstStyle/>
        <a:p>
          <a:r>
            <a:rPr lang="fr-CA" err="1"/>
            <a:t>Other</a:t>
          </a:r>
          <a:r>
            <a:rPr lang="fr-CA"/>
            <a:t> data sources</a:t>
          </a:r>
        </a:p>
      </dgm:t>
    </dgm:pt>
    <dgm:pt modelId="{68296808-75C4-4838-AB6B-EAE4D34FE64C}" type="parTrans" cxnId="{EB6A86E2-F98D-4093-A4B9-9077F3D5B444}">
      <dgm:prSet>
        <dgm:style>
          <a:lnRef idx="1">
            <a:schemeClr val="accent1"/>
          </a:lnRef>
          <a:fillRef idx="2">
            <a:schemeClr val="accent1"/>
          </a:fillRef>
          <a:effectRef idx="1">
            <a:schemeClr val="accent1"/>
          </a:effectRef>
          <a:fontRef idx="minor">
            <a:schemeClr val="dk1"/>
          </a:fontRef>
        </dgm:style>
      </dgm:prSet>
      <dgm:spPr/>
      <dgm:t>
        <a:bodyPr/>
        <a:lstStyle/>
        <a:p>
          <a:r>
            <a:rPr lang="fr-CA" dirty="0"/>
            <a:t>Messages</a:t>
          </a:r>
        </a:p>
      </dgm:t>
    </dgm:pt>
    <dgm:pt modelId="{C624DB37-9A2D-4B01-8268-FD7F2F9B4EA3}" type="sibTrans" cxnId="{EB6A86E2-F98D-4093-A4B9-9077F3D5B444}">
      <dgm:prSet/>
      <dgm:spPr/>
      <dgm:t>
        <a:bodyPr/>
        <a:lstStyle/>
        <a:p>
          <a:endParaRPr lang="fr-CA"/>
        </a:p>
      </dgm:t>
    </dgm:pt>
    <dgm:pt modelId="{3BC69D42-CF91-4503-A06D-4C46F04A79EF}" type="pres">
      <dgm:prSet presAssocID="{95CAC2CF-67B3-4746-82CA-6C678A12EEF7}" presName="Name0" presStyleCnt="0">
        <dgm:presLayoutVars>
          <dgm:chMax val="1"/>
          <dgm:dir/>
          <dgm:animLvl val="ctr"/>
          <dgm:resizeHandles val="exact"/>
        </dgm:presLayoutVars>
      </dgm:prSet>
      <dgm:spPr/>
    </dgm:pt>
    <dgm:pt modelId="{325E351F-1DD0-4AEF-9BB2-51186A74F217}" type="pres">
      <dgm:prSet presAssocID="{5DBA9FC3-1AE9-4915-AD9A-289F90C0DB93}" presName="centerShape" presStyleLbl="node0" presStyleIdx="0" presStyleCnt="1"/>
      <dgm:spPr/>
    </dgm:pt>
    <dgm:pt modelId="{92231153-B06E-48C3-AC77-79356C85BB0E}" type="pres">
      <dgm:prSet presAssocID="{060A4001-7DBA-4B1C-A6D4-DF3FB8A67DF4}" presName="parTrans" presStyleLbl="sibTrans2D1" presStyleIdx="0" presStyleCnt="3" custScaleX="163274" custLinFactNeighborY="-5216"/>
      <dgm:spPr>
        <a:prstGeom prst="leftRightArrow">
          <a:avLst/>
        </a:prstGeom>
      </dgm:spPr>
    </dgm:pt>
    <dgm:pt modelId="{8E9F3F91-A2E4-4426-BF2E-1BEED417ADBA}" type="pres">
      <dgm:prSet presAssocID="{060A4001-7DBA-4B1C-A6D4-DF3FB8A67DF4}" presName="connectorText" presStyleLbl="sibTrans2D1" presStyleIdx="0" presStyleCnt="3"/>
      <dgm:spPr/>
    </dgm:pt>
    <dgm:pt modelId="{0F3CDC1D-D90C-4441-BFB6-4136FB69B89F}" type="pres">
      <dgm:prSet presAssocID="{89B9EB79-70EC-4419-B7D7-6F85F971D3E2}" presName="node" presStyleLbl="node1" presStyleIdx="0" presStyleCnt="3" custScaleY="51595">
        <dgm:presLayoutVars>
          <dgm:bulletEnabled val="1"/>
        </dgm:presLayoutVars>
      </dgm:prSet>
      <dgm:spPr>
        <a:prstGeom prst="rect">
          <a:avLst/>
        </a:prstGeom>
      </dgm:spPr>
    </dgm:pt>
    <dgm:pt modelId="{F5E5B467-4E11-41DC-ABD7-E7CE2D6283A7}" type="pres">
      <dgm:prSet presAssocID="{D2694465-6798-4B90-949E-BBF661079312}" presName="parTrans" presStyleLbl="sibTrans2D1" presStyleIdx="1" presStyleCnt="3" custScaleX="138669" custLinFactNeighborX="-12299" custLinFactNeighborY="-12576"/>
      <dgm:spPr>
        <a:prstGeom prst="leftRightArrow">
          <a:avLst/>
        </a:prstGeom>
      </dgm:spPr>
    </dgm:pt>
    <dgm:pt modelId="{BC39920C-B494-483B-8F1E-BC961FB71994}" type="pres">
      <dgm:prSet presAssocID="{D2694465-6798-4B90-949E-BBF661079312}" presName="connectorText" presStyleLbl="sibTrans2D1" presStyleIdx="1" presStyleCnt="3"/>
      <dgm:spPr/>
    </dgm:pt>
    <dgm:pt modelId="{67DAFBAA-0025-49A7-84ED-7097CA791EB2}" type="pres">
      <dgm:prSet presAssocID="{64DE0985-4A55-4FA9-98C0-A2F29D9E51B2}" presName="node" presStyleLbl="node1" presStyleIdx="1" presStyleCnt="3" custScaleY="51595" custRadScaleRad="115370">
        <dgm:presLayoutVars>
          <dgm:bulletEnabled val="1"/>
        </dgm:presLayoutVars>
      </dgm:prSet>
      <dgm:spPr>
        <a:prstGeom prst="rect">
          <a:avLst/>
        </a:prstGeom>
      </dgm:spPr>
    </dgm:pt>
    <dgm:pt modelId="{DBFCF6F7-46BC-4211-9DF2-F65E764AE649}" type="pres">
      <dgm:prSet presAssocID="{68296808-75C4-4838-AB6B-EAE4D34FE64C}" presName="parTrans" presStyleLbl="sibTrans2D1" presStyleIdx="2" presStyleCnt="3" custScaleX="126839" custLinFactNeighborX="7468" custLinFactNeighborY="-9538"/>
      <dgm:spPr>
        <a:prstGeom prst="leftRightArrow">
          <a:avLst/>
        </a:prstGeom>
      </dgm:spPr>
    </dgm:pt>
    <dgm:pt modelId="{1CB59D42-E36C-4A56-90A6-3DE41C610094}" type="pres">
      <dgm:prSet presAssocID="{68296808-75C4-4838-AB6B-EAE4D34FE64C}" presName="connectorText" presStyleLbl="sibTrans2D1" presStyleIdx="2" presStyleCnt="3"/>
      <dgm:spPr/>
    </dgm:pt>
    <dgm:pt modelId="{B7DCEF13-9F9D-4B4C-9ED2-6F2188F2B245}" type="pres">
      <dgm:prSet presAssocID="{A73EE1F2-EEE3-45FB-ADF5-07F9903CBA1B}" presName="node" presStyleLbl="node1" presStyleIdx="2" presStyleCnt="3" custScaleY="51595" custRadScaleRad="116040" custRadScaleInc="-733">
        <dgm:presLayoutVars>
          <dgm:bulletEnabled val="1"/>
        </dgm:presLayoutVars>
      </dgm:prSet>
      <dgm:spPr>
        <a:prstGeom prst="rect">
          <a:avLst/>
        </a:prstGeom>
      </dgm:spPr>
    </dgm:pt>
  </dgm:ptLst>
  <dgm:cxnLst>
    <dgm:cxn modelId="{778E0216-FB89-4310-9500-2A1AAE97DDC4}" type="presOf" srcId="{89B9EB79-70EC-4419-B7D7-6F85F971D3E2}" destId="{0F3CDC1D-D90C-4441-BFB6-4136FB69B89F}" srcOrd="0" destOrd="0" presId="urn:microsoft.com/office/officeart/2005/8/layout/radial5"/>
    <dgm:cxn modelId="{3E4ABE39-94D0-4DD0-9701-51037341E1CB}" type="presOf" srcId="{060A4001-7DBA-4B1C-A6D4-DF3FB8A67DF4}" destId="{92231153-B06E-48C3-AC77-79356C85BB0E}" srcOrd="0" destOrd="0" presId="urn:microsoft.com/office/officeart/2005/8/layout/radial5"/>
    <dgm:cxn modelId="{6760DB5B-6240-408E-92E9-50C942360BD3}" type="presOf" srcId="{D2694465-6798-4B90-949E-BBF661079312}" destId="{F5E5B467-4E11-41DC-ABD7-E7CE2D6283A7}" srcOrd="0" destOrd="0" presId="urn:microsoft.com/office/officeart/2005/8/layout/radial5"/>
    <dgm:cxn modelId="{B4545F46-D704-4377-929B-B739DB2B092A}" srcId="{5DBA9FC3-1AE9-4915-AD9A-289F90C0DB93}" destId="{64DE0985-4A55-4FA9-98C0-A2F29D9E51B2}" srcOrd="1" destOrd="0" parTransId="{D2694465-6798-4B90-949E-BBF661079312}" sibTransId="{9F74FADB-042F-4B38-823C-A3A8F89B183B}"/>
    <dgm:cxn modelId="{3A8AED74-599D-40C7-978F-32B20D266A3F}" type="presOf" srcId="{68296808-75C4-4838-AB6B-EAE4D34FE64C}" destId="{DBFCF6F7-46BC-4211-9DF2-F65E764AE649}" srcOrd="0" destOrd="0" presId="urn:microsoft.com/office/officeart/2005/8/layout/radial5"/>
    <dgm:cxn modelId="{2A1B43A0-9D77-4770-BB44-EE4E1E8B9D9A}" type="presOf" srcId="{5DBA9FC3-1AE9-4915-AD9A-289F90C0DB93}" destId="{325E351F-1DD0-4AEF-9BB2-51186A74F217}" srcOrd="0" destOrd="0" presId="urn:microsoft.com/office/officeart/2005/8/layout/radial5"/>
    <dgm:cxn modelId="{CA67BBB2-749D-4BD8-B6E4-68DA1325F3D4}" type="presOf" srcId="{95CAC2CF-67B3-4746-82CA-6C678A12EEF7}" destId="{3BC69D42-CF91-4503-A06D-4C46F04A79EF}" srcOrd="0" destOrd="0" presId="urn:microsoft.com/office/officeart/2005/8/layout/radial5"/>
    <dgm:cxn modelId="{C0D11BB6-DA2A-4444-8394-D3CAEB5C53DE}" type="presOf" srcId="{68296808-75C4-4838-AB6B-EAE4D34FE64C}" destId="{1CB59D42-E36C-4A56-90A6-3DE41C610094}" srcOrd="1" destOrd="0" presId="urn:microsoft.com/office/officeart/2005/8/layout/radial5"/>
    <dgm:cxn modelId="{A7B270C6-75D0-435C-ADF6-7F5E0ECF6A0A}" type="presOf" srcId="{64DE0985-4A55-4FA9-98C0-A2F29D9E51B2}" destId="{67DAFBAA-0025-49A7-84ED-7097CA791EB2}" srcOrd="0" destOrd="0" presId="urn:microsoft.com/office/officeart/2005/8/layout/radial5"/>
    <dgm:cxn modelId="{DF65A4D7-B1F6-4966-B9E2-6CA7C4827118}" type="presOf" srcId="{A73EE1F2-EEE3-45FB-ADF5-07F9903CBA1B}" destId="{B7DCEF13-9F9D-4B4C-9ED2-6F2188F2B245}" srcOrd="0" destOrd="0" presId="urn:microsoft.com/office/officeart/2005/8/layout/radial5"/>
    <dgm:cxn modelId="{76F933E0-A77F-45FF-8834-D1948FED0C88}" srcId="{95CAC2CF-67B3-4746-82CA-6C678A12EEF7}" destId="{5DBA9FC3-1AE9-4915-AD9A-289F90C0DB93}" srcOrd="0" destOrd="0" parTransId="{B8EB8600-0E14-44FC-A70F-0CB3E10EBCCE}" sibTransId="{37D7099F-9BC9-4FA0-AD63-B11BCFB89B7F}"/>
    <dgm:cxn modelId="{EB6A86E2-F98D-4093-A4B9-9077F3D5B444}" srcId="{5DBA9FC3-1AE9-4915-AD9A-289F90C0DB93}" destId="{A73EE1F2-EEE3-45FB-ADF5-07F9903CBA1B}" srcOrd="2" destOrd="0" parTransId="{68296808-75C4-4838-AB6B-EAE4D34FE64C}" sibTransId="{C624DB37-9A2D-4B01-8268-FD7F2F9B4EA3}"/>
    <dgm:cxn modelId="{0CBC6CEA-98A7-4EA4-916B-63C1CEF10C4A}" type="presOf" srcId="{060A4001-7DBA-4B1C-A6D4-DF3FB8A67DF4}" destId="{8E9F3F91-A2E4-4426-BF2E-1BEED417ADBA}" srcOrd="1" destOrd="0" presId="urn:microsoft.com/office/officeart/2005/8/layout/radial5"/>
    <dgm:cxn modelId="{0DBC32EE-7E02-44AC-9916-8DCF3E5E2795}" srcId="{5DBA9FC3-1AE9-4915-AD9A-289F90C0DB93}" destId="{89B9EB79-70EC-4419-B7D7-6F85F971D3E2}" srcOrd="0" destOrd="0" parTransId="{060A4001-7DBA-4B1C-A6D4-DF3FB8A67DF4}" sibTransId="{0B913391-2CC7-45B8-A0AD-6E78A93FDAAB}"/>
    <dgm:cxn modelId="{726A37F2-D54E-4146-8072-B41175BBCC37}" type="presOf" srcId="{D2694465-6798-4B90-949E-BBF661079312}" destId="{BC39920C-B494-483B-8F1E-BC961FB71994}" srcOrd="1" destOrd="0" presId="urn:microsoft.com/office/officeart/2005/8/layout/radial5"/>
    <dgm:cxn modelId="{AE6A3926-4A43-41DB-8CD8-AB443064CE87}" type="presParOf" srcId="{3BC69D42-CF91-4503-A06D-4C46F04A79EF}" destId="{325E351F-1DD0-4AEF-9BB2-51186A74F217}" srcOrd="0" destOrd="0" presId="urn:microsoft.com/office/officeart/2005/8/layout/radial5"/>
    <dgm:cxn modelId="{FE20FC1F-67BA-4BE1-A41C-CFE8D43B5B38}" type="presParOf" srcId="{3BC69D42-CF91-4503-A06D-4C46F04A79EF}" destId="{92231153-B06E-48C3-AC77-79356C85BB0E}" srcOrd="1" destOrd="0" presId="urn:microsoft.com/office/officeart/2005/8/layout/radial5"/>
    <dgm:cxn modelId="{EEEF85E8-D78F-47B3-8E39-12B2B506067F}" type="presParOf" srcId="{92231153-B06E-48C3-AC77-79356C85BB0E}" destId="{8E9F3F91-A2E4-4426-BF2E-1BEED417ADBA}" srcOrd="0" destOrd="0" presId="urn:microsoft.com/office/officeart/2005/8/layout/radial5"/>
    <dgm:cxn modelId="{8EA7CFF0-D22F-4399-8F70-067C3B8591F4}" type="presParOf" srcId="{3BC69D42-CF91-4503-A06D-4C46F04A79EF}" destId="{0F3CDC1D-D90C-4441-BFB6-4136FB69B89F}" srcOrd="2" destOrd="0" presId="urn:microsoft.com/office/officeart/2005/8/layout/radial5"/>
    <dgm:cxn modelId="{A4D0C624-5153-4700-81C4-2E3E6B3A8C5F}" type="presParOf" srcId="{3BC69D42-CF91-4503-A06D-4C46F04A79EF}" destId="{F5E5B467-4E11-41DC-ABD7-E7CE2D6283A7}" srcOrd="3" destOrd="0" presId="urn:microsoft.com/office/officeart/2005/8/layout/radial5"/>
    <dgm:cxn modelId="{2CFC8770-82DE-4D06-AFD8-43ED77CF803E}" type="presParOf" srcId="{F5E5B467-4E11-41DC-ABD7-E7CE2D6283A7}" destId="{BC39920C-B494-483B-8F1E-BC961FB71994}" srcOrd="0" destOrd="0" presId="urn:microsoft.com/office/officeart/2005/8/layout/radial5"/>
    <dgm:cxn modelId="{08A51ECF-3CB0-4126-ACCF-803310C0F190}" type="presParOf" srcId="{3BC69D42-CF91-4503-A06D-4C46F04A79EF}" destId="{67DAFBAA-0025-49A7-84ED-7097CA791EB2}" srcOrd="4" destOrd="0" presId="urn:microsoft.com/office/officeart/2005/8/layout/radial5"/>
    <dgm:cxn modelId="{0A5C2B81-24B7-420A-814B-B91B9778CAF0}" type="presParOf" srcId="{3BC69D42-CF91-4503-A06D-4C46F04A79EF}" destId="{DBFCF6F7-46BC-4211-9DF2-F65E764AE649}" srcOrd="5" destOrd="0" presId="urn:microsoft.com/office/officeart/2005/8/layout/radial5"/>
    <dgm:cxn modelId="{A0AD2404-1AC1-420B-AD7B-946E3BE2B0D1}" type="presParOf" srcId="{DBFCF6F7-46BC-4211-9DF2-F65E764AE649}" destId="{1CB59D42-E36C-4A56-90A6-3DE41C610094}" srcOrd="0" destOrd="0" presId="urn:microsoft.com/office/officeart/2005/8/layout/radial5"/>
    <dgm:cxn modelId="{7F7FF25C-1137-4BE2-8437-A5C5720F91C9}" type="presParOf" srcId="{3BC69D42-CF91-4503-A06D-4C46F04A79EF}" destId="{B7DCEF13-9F9D-4B4C-9ED2-6F2188F2B245}" srcOrd="6" destOrd="0" presId="urn:microsoft.com/office/officeart/2005/8/layout/radial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E351F-1DD0-4AEF-9BB2-51186A74F217}">
      <dsp:nvSpPr>
        <dsp:cNvPr id="0" name=""/>
        <dsp:cNvSpPr/>
      </dsp:nvSpPr>
      <dsp:spPr>
        <a:xfrm>
          <a:off x="1924566" y="1817060"/>
          <a:ext cx="1296444" cy="1296444"/>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fr-CA" sz="1600" kern="1200"/>
            <a:t>Messaging System</a:t>
          </a:r>
        </a:p>
      </dsp:txBody>
      <dsp:txXfrm>
        <a:off x="2114426" y="2006920"/>
        <a:ext cx="916724" cy="916724"/>
      </dsp:txXfrm>
    </dsp:sp>
    <dsp:sp modelId="{92231153-B06E-48C3-AC77-79356C85BB0E}">
      <dsp:nvSpPr>
        <dsp:cNvPr id="0" name=""/>
        <dsp:cNvSpPr/>
      </dsp:nvSpPr>
      <dsp:spPr>
        <a:xfrm rot="16200000">
          <a:off x="2212365" y="1169663"/>
          <a:ext cx="720846" cy="440791"/>
        </a:xfrm>
        <a:prstGeom prst="leftRightArrow">
          <a:avLst/>
        </a:prstGeom>
        <a:gradFill rotWithShape="1">
          <a:gsLst>
            <a:gs pos="0">
              <a:schemeClr val="accent1">
                <a:tint val="65000"/>
                <a:shade val="92000"/>
                <a:satMod val="130000"/>
              </a:schemeClr>
            </a:gs>
            <a:gs pos="45000">
              <a:schemeClr val="accent1">
                <a:tint val="60000"/>
                <a:shade val="99000"/>
                <a:satMod val="120000"/>
              </a:schemeClr>
            </a:gs>
            <a:gs pos="100000">
              <a:schemeClr val="accent1">
                <a:tint val="55000"/>
                <a:satMod val="140000"/>
              </a:schemeClr>
            </a:gs>
          </a:gsLst>
          <a:path path="circle">
            <a:fillToRect l="100000" t="100000" r="100000" b="100000"/>
          </a:path>
        </a:gradFill>
        <a:ln w="12700" cap="flat" cmpd="sng" algn="ctr">
          <a:solidFill>
            <a:schemeClr val="accent1"/>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fr-CA" sz="1000" kern="1200" dirty="0"/>
            <a:t>Messages</a:t>
          </a:r>
        </a:p>
      </dsp:txBody>
      <dsp:txXfrm>
        <a:off x="2278484" y="1323940"/>
        <a:ext cx="588609" cy="264475"/>
      </dsp:txXfrm>
    </dsp:sp>
    <dsp:sp modelId="{0F3CDC1D-D90C-4441-BFB6-4136FB69B89F}">
      <dsp:nvSpPr>
        <dsp:cNvPr id="0" name=""/>
        <dsp:cNvSpPr/>
      </dsp:nvSpPr>
      <dsp:spPr>
        <a:xfrm>
          <a:off x="1924566" y="315150"/>
          <a:ext cx="1296444" cy="668900"/>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fr-CA" sz="1600" kern="1200" err="1"/>
            <a:t>DSpace</a:t>
          </a:r>
          <a:endParaRPr lang="fr-CA" sz="1600" kern="1200"/>
        </a:p>
      </dsp:txBody>
      <dsp:txXfrm>
        <a:off x="1924566" y="315150"/>
        <a:ext cx="1296444" cy="668900"/>
      </dsp:txXfrm>
    </dsp:sp>
    <dsp:sp modelId="{F5E5B467-4E11-41DC-ABD7-E7CE2D6283A7}">
      <dsp:nvSpPr>
        <dsp:cNvPr id="0" name=""/>
        <dsp:cNvSpPr/>
      </dsp:nvSpPr>
      <dsp:spPr>
        <a:xfrm rot="1800000">
          <a:off x="3122190" y="2743398"/>
          <a:ext cx="696558" cy="440791"/>
        </a:xfrm>
        <a:prstGeom prst="leftRightArrow">
          <a:avLst/>
        </a:prstGeom>
        <a:gradFill rotWithShape="1">
          <a:gsLst>
            <a:gs pos="0">
              <a:schemeClr val="accent1">
                <a:tint val="65000"/>
                <a:shade val="92000"/>
                <a:satMod val="130000"/>
              </a:schemeClr>
            </a:gs>
            <a:gs pos="45000">
              <a:schemeClr val="accent1">
                <a:tint val="60000"/>
                <a:shade val="99000"/>
                <a:satMod val="120000"/>
              </a:schemeClr>
            </a:gs>
            <a:gs pos="100000">
              <a:schemeClr val="accent1">
                <a:tint val="55000"/>
                <a:satMod val="140000"/>
              </a:schemeClr>
            </a:gs>
          </a:gsLst>
          <a:path path="circle">
            <a:fillToRect l="100000" t="100000" r="100000" b="100000"/>
          </a:path>
        </a:gradFill>
        <a:ln w="12700" cap="flat" cmpd="sng" algn="ctr">
          <a:solidFill>
            <a:schemeClr val="accent1"/>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fr-CA" sz="1000" kern="1200" dirty="0"/>
            <a:t>Messages</a:t>
          </a:r>
        </a:p>
      </dsp:txBody>
      <dsp:txXfrm>
        <a:off x="3131048" y="2798497"/>
        <a:ext cx="564321" cy="264475"/>
      </dsp:txXfrm>
    </dsp:sp>
    <dsp:sp modelId="{67DAFBAA-0025-49A7-84ED-7097CA791EB2}">
      <dsp:nvSpPr>
        <dsp:cNvPr id="0" name=""/>
        <dsp:cNvSpPr/>
      </dsp:nvSpPr>
      <dsp:spPr>
        <a:xfrm>
          <a:off x="3738675" y="3178209"/>
          <a:ext cx="1296444" cy="668900"/>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fr-CA" sz="1600" kern="1200"/>
            <a:t>VIVO</a:t>
          </a:r>
        </a:p>
      </dsp:txBody>
      <dsp:txXfrm>
        <a:off x="3738675" y="3178209"/>
        <a:ext cx="1296444" cy="668900"/>
      </dsp:txXfrm>
    </dsp:sp>
    <dsp:sp modelId="{DBFCF6F7-46BC-4211-9DF2-F65E764AE649}">
      <dsp:nvSpPr>
        <dsp:cNvPr id="0" name=""/>
        <dsp:cNvSpPr/>
      </dsp:nvSpPr>
      <dsp:spPr>
        <a:xfrm rot="8973612">
          <a:off x="1325933" y="2767789"/>
          <a:ext cx="647124" cy="440791"/>
        </a:xfrm>
        <a:prstGeom prst="leftRightArrow">
          <a:avLst/>
        </a:prstGeom>
        <a:gradFill rotWithShape="1">
          <a:gsLst>
            <a:gs pos="0">
              <a:schemeClr val="accent1">
                <a:tint val="65000"/>
                <a:shade val="92000"/>
                <a:satMod val="130000"/>
              </a:schemeClr>
            </a:gs>
            <a:gs pos="45000">
              <a:schemeClr val="accent1">
                <a:tint val="60000"/>
                <a:shade val="99000"/>
                <a:satMod val="120000"/>
              </a:schemeClr>
            </a:gs>
            <a:gs pos="100000">
              <a:schemeClr val="accent1">
                <a:tint val="55000"/>
                <a:satMod val="140000"/>
              </a:schemeClr>
            </a:gs>
          </a:gsLst>
          <a:path path="circle">
            <a:fillToRect l="100000" t="100000" r="100000" b="100000"/>
          </a:path>
        </a:gradFill>
        <a:ln w="12700" cap="flat" cmpd="sng" algn="ctr">
          <a:solidFill>
            <a:schemeClr val="accent1"/>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fr-CA" sz="1000" kern="1200" dirty="0"/>
            <a:t>Messages</a:t>
          </a:r>
        </a:p>
      </dsp:txBody>
      <dsp:txXfrm rot="10800000">
        <a:off x="1449056" y="2822449"/>
        <a:ext cx="514887" cy="264475"/>
      </dsp:txXfrm>
    </dsp:sp>
    <dsp:sp modelId="{B7DCEF13-9F9D-4B4C-9ED2-6F2188F2B245}">
      <dsp:nvSpPr>
        <dsp:cNvPr id="0" name=""/>
        <dsp:cNvSpPr/>
      </dsp:nvSpPr>
      <dsp:spPr>
        <a:xfrm>
          <a:off x="108062" y="3198266"/>
          <a:ext cx="1296444" cy="668900"/>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fr-CA" sz="1600" kern="1200" err="1"/>
            <a:t>Other</a:t>
          </a:r>
          <a:r>
            <a:rPr lang="fr-CA" sz="1600" kern="1200"/>
            <a:t> data sources</a:t>
          </a:r>
        </a:p>
      </dsp:txBody>
      <dsp:txXfrm>
        <a:off x="108062" y="3198266"/>
        <a:ext cx="1296444" cy="668900"/>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sldImg"/>
          </p:nvPr>
        </p:nvSpPr>
        <p:spPr>
          <a:xfrm>
            <a:off x="421920" y="713520"/>
            <a:ext cx="6258240" cy="3520080"/>
          </a:xfrm>
          <a:prstGeom prst="rect">
            <a:avLst/>
          </a:prstGeom>
        </p:spPr>
        <p:txBody>
          <a:bodyPr lIns="0" rIns="0" tIns="0" bIns="0" anchor="ctr">
            <a:noAutofit/>
          </a:bodyPr>
          <a:p>
            <a:pPr algn="ctr"/>
            <a:r>
              <a:rPr b="0" lang="fr-CA" sz="4400" spc="-1" strike="noStrike">
                <a:latin typeface="Arial"/>
              </a:rPr>
              <a:t>Cliquez </a:t>
            </a:r>
            <a:r>
              <a:rPr b="0" lang="fr-CA" sz="4400" spc="-1" strike="noStrike">
                <a:latin typeface="Arial"/>
              </a:rPr>
              <a:t>pour </a:t>
            </a:r>
            <a:r>
              <a:rPr b="0" lang="fr-CA" sz="4400" spc="-1" strike="noStrike">
                <a:latin typeface="Arial"/>
              </a:rPr>
              <a:t>déplacer </a:t>
            </a:r>
            <a:r>
              <a:rPr b="0" lang="fr-CA" sz="4400" spc="-1" strike="noStrike">
                <a:latin typeface="Arial"/>
              </a:rPr>
              <a:t>la diapo</a:t>
            </a:r>
            <a:endParaRPr b="0" lang="fr-CA" sz="4400" spc="-1" strike="noStrike">
              <a:latin typeface="Arial"/>
            </a:endParaRPr>
          </a:p>
        </p:txBody>
      </p:sp>
      <p:sp>
        <p:nvSpPr>
          <p:cNvPr id="86" name="PlaceHolder 2"/>
          <p:cNvSpPr>
            <a:spLocks noGrp="1"/>
          </p:cNvSpPr>
          <p:nvPr>
            <p:ph type="body"/>
          </p:nvPr>
        </p:nvSpPr>
        <p:spPr>
          <a:xfrm>
            <a:off x="709920" y="4459320"/>
            <a:ext cx="5681520" cy="4224240"/>
          </a:xfrm>
          <a:prstGeom prst="rect">
            <a:avLst/>
          </a:prstGeom>
        </p:spPr>
        <p:txBody>
          <a:bodyPr lIns="0" rIns="0" tIns="0" bIns="0">
            <a:noAutofit/>
          </a:bodyPr>
          <a:p>
            <a:r>
              <a:rPr b="0" lang="fr-CA" sz="2000" spc="-1" strike="noStrike">
                <a:latin typeface="Arial"/>
              </a:rPr>
              <a:t>Cliquez pour modifier le format des notes</a:t>
            </a:r>
            <a:endParaRPr b="0" lang="fr-CA" sz="2000" spc="-1" strike="noStrike">
              <a:latin typeface="Arial"/>
            </a:endParaRPr>
          </a:p>
        </p:txBody>
      </p:sp>
      <p:sp>
        <p:nvSpPr>
          <p:cNvPr id="87" name="PlaceHolder 3"/>
          <p:cNvSpPr>
            <a:spLocks noGrp="1"/>
          </p:cNvSpPr>
          <p:nvPr>
            <p:ph type="hdr"/>
          </p:nvPr>
        </p:nvSpPr>
        <p:spPr>
          <a:xfrm>
            <a:off x="0" y="0"/>
            <a:ext cx="3081960" cy="468720"/>
          </a:xfrm>
          <a:prstGeom prst="rect">
            <a:avLst/>
          </a:prstGeom>
        </p:spPr>
        <p:txBody>
          <a:bodyPr lIns="0" rIns="0" tIns="0" bIns="0">
            <a:noAutofit/>
          </a:bodyPr>
          <a:p>
            <a:r>
              <a:rPr b="0" lang="fr-CA" sz="1400" spc="-1" strike="noStrike">
                <a:latin typeface="Times New Roman"/>
              </a:rPr>
              <a:t>&lt;en-tête&gt;</a:t>
            </a:r>
            <a:endParaRPr b="0" lang="fr-CA" sz="1400" spc="-1" strike="noStrike">
              <a:latin typeface="Times New Roman"/>
            </a:endParaRPr>
          </a:p>
        </p:txBody>
      </p:sp>
      <p:sp>
        <p:nvSpPr>
          <p:cNvPr id="88" name="PlaceHolder 4"/>
          <p:cNvSpPr>
            <a:spLocks noGrp="1"/>
          </p:cNvSpPr>
          <p:nvPr>
            <p:ph type="dt"/>
          </p:nvPr>
        </p:nvSpPr>
        <p:spPr>
          <a:xfrm>
            <a:off x="4020120" y="0"/>
            <a:ext cx="3081960" cy="468720"/>
          </a:xfrm>
          <a:prstGeom prst="rect">
            <a:avLst/>
          </a:prstGeom>
        </p:spPr>
        <p:txBody>
          <a:bodyPr lIns="0" rIns="0" tIns="0" bIns="0">
            <a:noAutofit/>
          </a:bodyPr>
          <a:p>
            <a:pPr algn="r"/>
            <a:r>
              <a:rPr b="0" lang="fr-CA" sz="1400" spc="-1" strike="noStrike">
                <a:latin typeface="Times New Roman"/>
              </a:rPr>
              <a:t>&lt;date/heure&gt;</a:t>
            </a:r>
            <a:endParaRPr b="0" lang="fr-CA" sz="1400" spc="-1" strike="noStrike">
              <a:latin typeface="Times New Roman"/>
            </a:endParaRPr>
          </a:p>
        </p:txBody>
      </p:sp>
      <p:sp>
        <p:nvSpPr>
          <p:cNvPr id="89" name="PlaceHolder 5"/>
          <p:cNvSpPr>
            <a:spLocks noGrp="1"/>
          </p:cNvSpPr>
          <p:nvPr>
            <p:ph type="ftr"/>
          </p:nvPr>
        </p:nvSpPr>
        <p:spPr>
          <a:xfrm>
            <a:off x="0" y="8919360"/>
            <a:ext cx="3081960" cy="468720"/>
          </a:xfrm>
          <a:prstGeom prst="rect">
            <a:avLst/>
          </a:prstGeom>
        </p:spPr>
        <p:txBody>
          <a:bodyPr lIns="0" rIns="0" tIns="0" bIns="0" anchor="b">
            <a:noAutofit/>
          </a:bodyPr>
          <a:p>
            <a:r>
              <a:rPr b="0" lang="fr-CA" sz="1400" spc="-1" strike="noStrike">
                <a:latin typeface="Times New Roman"/>
              </a:rPr>
              <a:t>&lt;pied de page&gt;</a:t>
            </a:r>
            <a:endParaRPr b="0" lang="fr-CA" sz="1400" spc="-1" strike="noStrike">
              <a:latin typeface="Times New Roman"/>
            </a:endParaRPr>
          </a:p>
        </p:txBody>
      </p:sp>
      <p:sp>
        <p:nvSpPr>
          <p:cNvPr id="90" name="PlaceHolder 6"/>
          <p:cNvSpPr>
            <a:spLocks noGrp="1"/>
          </p:cNvSpPr>
          <p:nvPr>
            <p:ph type="sldNum"/>
          </p:nvPr>
        </p:nvSpPr>
        <p:spPr>
          <a:xfrm>
            <a:off x="4020120" y="8919360"/>
            <a:ext cx="3081960" cy="468720"/>
          </a:xfrm>
          <a:prstGeom prst="rect">
            <a:avLst/>
          </a:prstGeom>
        </p:spPr>
        <p:txBody>
          <a:bodyPr lIns="0" rIns="0" tIns="0" bIns="0" anchor="b">
            <a:noAutofit/>
          </a:bodyPr>
          <a:p>
            <a:pPr algn="r"/>
            <a:fld id="{07F09D36-390A-459F-AE32-1F8737BF8584}" type="slidenum">
              <a:rPr b="0" lang="fr-CA" sz="1400" spc="-1" strike="noStrike">
                <a:latin typeface="Times New Roman"/>
              </a:rPr>
              <a:t>&lt;numéro&gt;</a:t>
            </a:fld>
            <a:endParaRPr b="0" lang="fr-CA"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sldImg"/>
          </p:nvPr>
        </p:nvSpPr>
        <p:spPr>
          <a:xfrm>
            <a:off x="735120" y="1173240"/>
            <a:ext cx="5631840" cy="3168000"/>
          </a:xfrm>
          <a:prstGeom prst="rect">
            <a:avLst/>
          </a:prstGeom>
        </p:spPr>
      </p:sp>
      <p:sp>
        <p:nvSpPr>
          <p:cNvPr id="275" name="PlaceHolder 2"/>
          <p:cNvSpPr>
            <a:spLocks noGrp="1"/>
          </p:cNvSpPr>
          <p:nvPr>
            <p:ph type="body"/>
          </p:nvPr>
        </p:nvSpPr>
        <p:spPr>
          <a:xfrm>
            <a:off x="710280" y="4518360"/>
            <a:ext cx="5681160" cy="3696120"/>
          </a:xfrm>
          <a:prstGeom prst="rect">
            <a:avLst/>
          </a:prstGeom>
        </p:spPr>
        <p:txBody>
          <a:bodyPr lIns="94320" rIns="94320" tIns="47160" bIns="47160">
            <a:noAutofit/>
          </a:bodyPr>
          <a:p>
            <a:pPr marL="216000" indent="-215640">
              <a:lnSpc>
                <a:spcPct val="100000"/>
              </a:lnSpc>
              <a:tabLst>
                <a:tab algn="l" pos="0"/>
              </a:tabLst>
            </a:pPr>
            <a:r>
              <a:rPr b="0" lang="en-US" sz="2000" spc="-1" strike="noStrike">
                <a:latin typeface="Arial"/>
              </a:rPr>
              <a:t>Data mapping between de VIVO and DSpace is a process that can be performed in multiple ways. Here we present three approaches that can be considered for this task</a:t>
            </a:r>
            <a:endParaRPr b="0" lang="fr-CA" sz="2000" spc="-1" strike="noStrike">
              <a:latin typeface="Arial"/>
            </a:endParaRPr>
          </a:p>
        </p:txBody>
      </p:sp>
      <p:sp>
        <p:nvSpPr>
          <p:cNvPr id="276" name="CustomShape 3"/>
          <p:cNvSpPr/>
          <p:nvPr/>
        </p:nvSpPr>
        <p:spPr>
          <a:xfrm>
            <a:off x="4023000" y="8917560"/>
            <a:ext cx="3076920" cy="470160"/>
          </a:xfrm>
          <a:prstGeom prst="rect">
            <a:avLst/>
          </a:prstGeom>
          <a:noFill/>
          <a:ln>
            <a:noFill/>
          </a:ln>
        </p:spPr>
        <p:style>
          <a:lnRef idx="0"/>
          <a:fillRef idx="0"/>
          <a:effectRef idx="0"/>
          <a:fontRef idx="minor"/>
        </p:style>
        <p:txBody>
          <a:bodyPr lIns="94320" rIns="94320" tIns="47160" bIns="47160" anchor="b">
            <a:noAutofit/>
          </a:bodyPr>
          <a:p>
            <a:pPr algn="r">
              <a:lnSpc>
                <a:spcPct val="100000"/>
              </a:lnSpc>
            </a:pPr>
            <a:fld id="{E1608185-A396-4373-9E02-B91CD68C9137}" type="slidenum">
              <a:rPr b="0" lang="fr-CA" sz="1200" spc="-1" strike="noStrike">
                <a:latin typeface="Times New Roman"/>
              </a:rPr>
              <a:t>&lt;numéro&gt;</a:t>
            </a:fld>
            <a:endParaRPr b="0" lang="fr-CA" sz="12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sldImg"/>
          </p:nvPr>
        </p:nvSpPr>
        <p:spPr>
          <a:xfrm>
            <a:off x="735120" y="1173240"/>
            <a:ext cx="5631840" cy="3168000"/>
          </a:xfrm>
          <a:prstGeom prst="rect">
            <a:avLst/>
          </a:prstGeom>
        </p:spPr>
      </p:sp>
      <p:sp>
        <p:nvSpPr>
          <p:cNvPr id="299" name="PlaceHolder 2"/>
          <p:cNvSpPr>
            <a:spLocks noGrp="1"/>
          </p:cNvSpPr>
          <p:nvPr>
            <p:ph type="body"/>
          </p:nvPr>
        </p:nvSpPr>
        <p:spPr>
          <a:xfrm>
            <a:off x="710280" y="4518360"/>
            <a:ext cx="5681160" cy="3696120"/>
          </a:xfrm>
          <a:prstGeom prst="rect">
            <a:avLst/>
          </a:prstGeom>
        </p:spPr>
        <p:txBody>
          <a:bodyPr lIns="94320" rIns="94320" tIns="47160" bIns="47160">
            <a:noAutofit/>
          </a:bodyPr>
          <a:p>
            <a:pPr marL="216000" indent="-215640">
              <a:lnSpc>
                <a:spcPct val="100000"/>
              </a:lnSpc>
              <a:tabLst>
                <a:tab algn="l" pos="0"/>
              </a:tabLst>
            </a:pPr>
            <a:r>
              <a:rPr b="0" lang="en-US" sz="2000" spc="-1" strike="noStrike">
                <a:latin typeface="Arial"/>
              </a:rPr>
              <a:t>This slide presents the main components of the solution allowing communication and data exchange between VIVO and Dspace in order to make them accessible to a web client. The solution offers a standardized interface and a single access point to a web client that will manage the communication between Dspace and vivo</a:t>
            </a:r>
            <a:endParaRPr b="0" lang="fr-CA" sz="2000" spc="-1" strike="noStrike">
              <a:latin typeface="Arial"/>
            </a:endParaRPr>
          </a:p>
          <a:p>
            <a:pPr marL="216000" indent="-215640">
              <a:lnSpc>
                <a:spcPct val="100000"/>
              </a:lnSpc>
              <a:tabLst>
                <a:tab algn="l" pos="0"/>
              </a:tabLst>
            </a:pPr>
            <a:endParaRPr b="0" lang="fr-CA" sz="2000" spc="-1" strike="noStrike">
              <a:latin typeface="Arial"/>
            </a:endParaRPr>
          </a:p>
          <a:p>
            <a:pPr marL="216000" indent="-215640">
              <a:lnSpc>
                <a:spcPct val="100000"/>
              </a:lnSpc>
              <a:buClr>
                <a:srgbClr val="000000"/>
              </a:buClr>
              <a:buFont typeface="Wingdings" charset="2"/>
              <a:buChar char=""/>
              <a:tabLst>
                <a:tab algn="l" pos="0"/>
              </a:tabLst>
            </a:pPr>
            <a:r>
              <a:rPr b="1" lang="en-US" sz="2000" spc="-1" strike="noStrike">
                <a:latin typeface="Arial"/>
              </a:rPr>
              <a:t>Facade</a:t>
            </a:r>
            <a:r>
              <a:rPr b="0" lang="en-US" sz="2000" spc="-1" strike="noStrike">
                <a:latin typeface="Arial"/>
              </a:rPr>
              <a:t> is a </a:t>
            </a:r>
            <a:r>
              <a:rPr b="0" i="1" lang="en-US" sz="2000" spc="-1" strike="noStrike">
                <a:latin typeface="Arial"/>
              </a:rPr>
              <a:t>structural design pattern </a:t>
            </a:r>
            <a:r>
              <a:rPr b="0" lang="en-US" sz="2000" spc="-1" strike="noStrike">
                <a:latin typeface="Arial"/>
              </a:rPr>
              <a:t>that provides an interface for easy access to a library, framework or any complex set of classes.</a:t>
            </a:r>
            <a:endParaRPr b="0" lang="fr-CA" sz="2000" spc="-1" strike="noStrike">
              <a:latin typeface="Arial"/>
            </a:endParaRPr>
          </a:p>
          <a:p>
            <a:pPr marL="216000" indent="-215640">
              <a:lnSpc>
                <a:spcPct val="100000"/>
              </a:lnSpc>
              <a:buClr>
                <a:srgbClr val="000000"/>
              </a:buClr>
              <a:buFont typeface="Wingdings" charset="2"/>
              <a:buChar char=""/>
              <a:tabLst>
                <a:tab algn="l" pos="0"/>
              </a:tabLst>
            </a:pPr>
            <a:r>
              <a:rPr b="1" lang="en-US" sz="2000" spc="-1" strike="noStrike">
                <a:latin typeface="Arial"/>
              </a:rPr>
              <a:t>RDFizer </a:t>
            </a:r>
            <a:r>
              <a:rPr b="0" lang="en-US" sz="2000" spc="-1" strike="noStrike">
                <a:latin typeface="Arial"/>
              </a:rPr>
              <a:t>is an on-demand translator of DSpace data into a set of RDF triples that are stored in a triplestore accessible through a SPARQL endpoint.</a:t>
            </a:r>
            <a:endParaRPr b="0" lang="fr-CA" sz="2000" spc="-1" strike="noStrike">
              <a:latin typeface="Arial"/>
            </a:endParaRPr>
          </a:p>
          <a:p>
            <a:pPr marL="216000" indent="-215640">
              <a:lnSpc>
                <a:spcPct val="100000"/>
              </a:lnSpc>
              <a:buClr>
                <a:srgbClr val="000000"/>
              </a:buClr>
              <a:buFont typeface="Wingdings" charset="2"/>
              <a:buChar char=""/>
              <a:tabLst>
                <a:tab algn="l" pos="0"/>
              </a:tabLst>
            </a:pPr>
            <a:r>
              <a:rPr b="0" lang="en-US" sz="2000" spc="-1" strike="noStrike">
                <a:latin typeface="Arial"/>
              </a:rPr>
              <a:t>The </a:t>
            </a:r>
            <a:r>
              <a:rPr b="1" lang="en-US" sz="2000" spc="-1" strike="noStrike">
                <a:latin typeface="Arial"/>
              </a:rPr>
              <a:t>DSpace/VIVO facade</a:t>
            </a:r>
            <a:r>
              <a:rPr b="0" lang="en-US" sz="2000" spc="-1" strike="noStrike">
                <a:latin typeface="Arial"/>
              </a:rPr>
              <a:t> is accessible to a web client and provides a </a:t>
            </a:r>
            <a:r>
              <a:rPr b="1" lang="en-US" sz="2000" spc="-1" strike="noStrike">
                <a:latin typeface="Arial"/>
              </a:rPr>
              <a:t>single-entry point </a:t>
            </a:r>
            <a:r>
              <a:rPr b="0" lang="en-US" sz="2000" spc="-1" strike="noStrike">
                <a:latin typeface="Arial"/>
              </a:rPr>
              <a:t>that unifies communications between the various components of the ecosystem</a:t>
            </a:r>
            <a:endParaRPr b="0" lang="fr-CA" sz="2000" spc="-1" strike="noStrike">
              <a:latin typeface="Arial"/>
            </a:endParaRPr>
          </a:p>
          <a:p>
            <a:pPr marL="216000" indent="-215640">
              <a:lnSpc>
                <a:spcPct val="100000"/>
              </a:lnSpc>
              <a:buClr>
                <a:srgbClr val="000000"/>
              </a:buClr>
              <a:buFont typeface="Wingdings" charset="2"/>
              <a:buChar char=""/>
              <a:tabLst>
                <a:tab algn="l" pos="0"/>
              </a:tabLst>
            </a:pPr>
            <a:r>
              <a:rPr b="0" lang="en-US" sz="2000" spc="-1" strike="noStrike">
                <a:latin typeface="Arial"/>
              </a:rPr>
              <a:t>The </a:t>
            </a:r>
            <a:r>
              <a:rPr b="1" lang="en-US" sz="2000" spc="-1" strike="noStrike">
                <a:latin typeface="Arial"/>
              </a:rPr>
              <a:t>SPARQL federated search </a:t>
            </a:r>
            <a:r>
              <a:rPr b="0" lang="en-US" sz="2000" spc="-1" strike="noStrike">
                <a:latin typeface="Arial"/>
              </a:rPr>
              <a:t>allows to unify the result of a search even though it is distributed over the two data sources Fuseki and VIVO</a:t>
            </a:r>
            <a:endParaRPr b="0" lang="fr-CA" sz="2000" spc="-1" strike="noStrike">
              <a:latin typeface="Arial"/>
            </a:endParaRPr>
          </a:p>
          <a:p>
            <a:pPr marL="216000" indent="-215640">
              <a:lnSpc>
                <a:spcPct val="100000"/>
              </a:lnSpc>
              <a:buClr>
                <a:srgbClr val="000000"/>
              </a:buClr>
              <a:buFont typeface="Wingdings" charset="2"/>
              <a:buChar char=""/>
              <a:tabLst>
                <a:tab algn="l" pos="0"/>
              </a:tabLst>
            </a:pPr>
            <a:r>
              <a:rPr b="0" lang="en-US" sz="2000" spc="-1" strike="noStrike">
                <a:latin typeface="Arial"/>
              </a:rPr>
              <a:t>The data synchronization periodicity is delegated to an external service of the facade which is in fact a kind of Web client</a:t>
            </a:r>
            <a:endParaRPr b="0" lang="fr-CA" sz="2000" spc="-1" strike="noStrike">
              <a:latin typeface="Arial"/>
            </a:endParaRPr>
          </a:p>
        </p:txBody>
      </p:sp>
      <p:sp>
        <p:nvSpPr>
          <p:cNvPr id="300" name="CustomShape 3"/>
          <p:cNvSpPr/>
          <p:nvPr/>
        </p:nvSpPr>
        <p:spPr>
          <a:xfrm>
            <a:off x="4023000" y="8917560"/>
            <a:ext cx="3076920" cy="470160"/>
          </a:xfrm>
          <a:prstGeom prst="rect">
            <a:avLst/>
          </a:prstGeom>
          <a:noFill/>
          <a:ln>
            <a:noFill/>
          </a:ln>
        </p:spPr>
        <p:style>
          <a:lnRef idx="0"/>
          <a:fillRef idx="0"/>
          <a:effectRef idx="0"/>
          <a:fontRef idx="minor"/>
        </p:style>
        <p:txBody>
          <a:bodyPr lIns="94320" rIns="94320" tIns="47160" bIns="47160" anchor="b">
            <a:noAutofit/>
          </a:bodyPr>
          <a:p>
            <a:pPr algn="r">
              <a:lnSpc>
                <a:spcPct val="100000"/>
              </a:lnSpc>
            </a:pPr>
            <a:fld id="{64DC4FD3-62B9-4368-A414-84E881DB89BD}" type="slidenum">
              <a:rPr b="0" lang="fr-CA" sz="1200" spc="-1" strike="noStrike">
                <a:latin typeface="Times New Roman"/>
              </a:rPr>
              <a:t>&lt;numéro&gt;</a:t>
            </a:fld>
            <a:endParaRPr b="0" lang="fr-CA"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sldImg"/>
          </p:nvPr>
        </p:nvSpPr>
        <p:spPr>
          <a:xfrm>
            <a:off x="735120" y="1173240"/>
            <a:ext cx="5631840" cy="3168000"/>
          </a:xfrm>
          <a:prstGeom prst="rect">
            <a:avLst/>
          </a:prstGeom>
        </p:spPr>
      </p:sp>
      <p:sp>
        <p:nvSpPr>
          <p:cNvPr id="302" name="PlaceHolder 2"/>
          <p:cNvSpPr>
            <a:spLocks noGrp="1"/>
          </p:cNvSpPr>
          <p:nvPr>
            <p:ph type="body"/>
          </p:nvPr>
        </p:nvSpPr>
        <p:spPr>
          <a:xfrm>
            <a:off x="710280" y="4518360"/>
            <a:ext cx="5681160" cy="3696120"/>
          </a:xfrm>
          <a:prstGeom prst="rect">
            <a:avLst/>
          </a:prstGeom>
        </p:spPr>
        <p:txBody>
          <a:bodyPr lIns="94320" rIns="94320" tIns="47160" bIns="47160">
            <a:noAutofit/>
          </a:bodyPr>
          <a:p>
            <a:pPr marL="216000" indent="-215640">
              <a:lnSpc>
                <a:spcPct val="100000"/>
              </a:lnSpc>
              <a:tabLst>
                <a:tab algn="l" pos="0"/>
              </a:tabLst>
            </a:pPr>
            <a:r>
              <a:rPr b="0" lang="en-US" sz="2000" spc="-1" strike="noStrike">
                <a:latin typeface="Arial"/>
              </a:rPr>
              <a:t>The second solution consists in modifying the Dspace architecture to include Semantic Web functionalities. The communication between de VIVO and Dspace is always provided by a façade</a:t>
            </a:r>
            <a:endParaRPr b="0" lang="fr-CA" sz="2000" spc="-1" strike="noStrike">
              <a:latin typeface="Arial"/>
            </a:endParaRPr>
          </a:p>
          <a:p>
            <a:pPr marL="216000" indent="-215640">
              <a:lnSpc>
                <a:spcPct val="100000"/>
              </a:lnSpc>
              <a:tabLst>
                <a:tab algn="l" pos="0"/>
              </a:tabLst>
            </a:pPr>
            <a:r>
              <a:rPr b="0" lang="en-US" sz="2000" spc="-1" strike="noStrike">
                <a:latin typeface="Arial"/>
              </a:rPr>
              <a:t>Here are the details of this architectural model</a:t>
            </a:r>
            <a:endParaRPr b="0" lang="fr-CA" sz="2000" spc="-1" strike="noStrike">
              <a:latin typeface="Arial"/>
            </a:endParaRPr>
          </a:p>
          <a:p>
            <a:pPr marL="216000" indent="-215640">
              <a:lnSpc>
                <a:spcPct val="100000"/>
              </a:lnSpc>
              <a:tabLst>
                <a:tab algn="l" pos="0"/>
              </a:tabLst>
            </a:pPr>
            <a:endParaRPr b="0" lang="fr-CA" sz="2000" spc="-1" strike="noStrike">
              <a:latin typeface="Arial"/>
            </a:endParaRPr>
          </a:p>
          <a:p>
            <a:pPr marL="268200" indent="-267480">
              <a:lnSpc>
                <a:spcPct val="100000"/>
              </a:lnSpc>
              <a:buClr>
                <a:srgbClr val="000000"/>
              </a:buClr>
              <a:buFont typeface="+mj-lt"/>
              <a:buAutoNum type="arabicPeriod"/>
              <a:tabLst>
                <a:tab algn="l" pos="0"/>
              </a:tabLst>
            </a:pPr>
            <a:r>
              <a:rPr b="0" lang="en-US" sz="2000" spc="-1" strike="noStrike">
                <a:latin typeface="Arial"/>
              </a:rPr>
              <a:t>Extend the storage layer by adding an RDF triplet database (TDB) whose contents are synchronized in real time with the system's metadatabase</a:t>
            </a:r>
            <a:endParaRPr b="0" lang="fr-CA" sz="2000" spc="-1" strike="noStrike">
              <a:latin typeface="Arial"/>
            </a:endParaRPr>
          </a:p>
          <a:p>
            <a:pPr marL="268200" indent="-267480">
              <a:lnSpc>
                <a:spcPct val="100000"/>
              </a:lnSpc>
              <a:buClr>
                <a:srgbClr val="000000"/>
              </a:buClr>
              <a:buFont typeface="+mj-lt"/>
              <a:buAutoNum type="arabicPeriod"/>
              <a:tabLst>
                <a:tab algn="l" pos="0"/>
              </a:tabLst>
            </a:pPr>
            <a:r>
              <a:rPr b="0" lang="en-US" sz="2000" spc="-1" strike="noStrike">
                <a:latin typeface="Arial"/>
              </a:rPr>
              <a:t>Add a SPARQL query editor and SPARQL endpoint Api to the application layer</a:t>
            </a:r>
            <a:endParaRPr b="0" lang="fr-CA" sz="2000" spc="-1" strike="noStrike">
              <a:latin typeface="Arial"/>
            </a:endParaRPr>
          </a:p>
          <a:p>
            <a:pPr marL="268200" indent="-267480">
              <a:lnSpc>
                <a:spcPct val="100000"/>
              </a:lnSpc>
              <a:buClr>
                <a:srgbClr val="000000"/>
              </a:buClr>
              <a:buFont typeface="+mj-lt"/>
              <a:buAutoNum type="arabicPeriod"/>
              <a:tabLst>
                <a:tab algn="l" pos="0"/>
              </a:tabLst>
            </a:pPr>
            <a:r>
              <a:rPr b="0" lang="en-US" sz="2000" spc="-1" strike="noStrike">
                <a:latin typeface="Arial"/>
              </a:rPr>
              <a:t>Data synchronization between VIVO and DSpace is ensured by the facade through the SPARQL protocol</a:t>
            </a:r>
            <a:endParaRPr b="0" lang="fr-CA" sz="2000" spc="-1" strike="noStrike">
              <a:latin typeface="Arial"/>
            </a:endParaRPr>
          </a:p>
          <a:p>
            <a:pPr marL="268200" indent="-267480">
              <a:lnSpc>
                <a:spcPct val="100000"/>
              </a:lnSpc>
              <a:buClr>
                <a:srgbClr val="000000"/>
              </a:buClr>
              <a:buFont typeface="+mj-lt"/>
              <a:buAutoNum type="arabicPeriod"/>
              <a:tabLst>
                <a:tab algn="l" pos="0"/>
              </a:tabLst>
            </a:pPr>
            <a:r>
              <a:rPr b="0" lang="en-US" sz="2000" spc="-1" strike="noStrike">
                <a:latin typeface="Arial"/>
              </a:rPr>
              <a:t>The DSpace semantic instance can thus become a LOD node</a:t>
            </a:r>
            <a:endParaRPr b="0" lang="fr-CA" sz="2000" spc="-1" strike="noStrike">
              <a:latin typeface="Arial"/>
            </a:endParaRPr>
          </a:p>
        </p:txBody>
      </p:sp>
      <p:sp>
        <p:nvSpPr>
          <p:cNvPr id="303" name="CustomShape 3"/>
          <p:cNvSpPr/>
          <p:nvPr/>
        </p:nvSpPr>
        <p:spPr>
          <a:xfrm>
            <a:off x="4023000" y="8917560"/>
            <a:ext cx="3076920" cy="470160"/>
          </a:xfrm>
          <a:prstGeom prst="rect">
            <a:avLst/>
          </a:prstGeom>
          <a:noFill/>
          <a:ln>
            <a:noFill/>
          </a:ln>
        </p:spPr>
        <p:style>
          <a:lnRef idx="0"/>
          <a:fillRef idx="0"/>
          <a:effectRef idx="0"/>
          <a:fontRef idx="minor"/>
        </p:style>
        <p:txBody>
          <a:bodyPr lIns="94320" rIns="94320" tIns="47160" bIns="47160" anchor="b">
            <a:noAutofit/>
          </a:bodyPr>
          <a:p>
            <a:pPr algn="r">
              <a:lnSpc>
                <a:spcPct val="100000"/>
              </a:lnSpc>
            </a:pPr>
            <a:fld id="{1F7BB51C-96E7-4507-A1D0-2E57FD6385C1}" type="slidenum">
              <a:rPr b="0" lang="fr-CA" sz="1200" spc="-1" strike="noStrike">
                <a:latin typeface="Times New Roman"/>
              </a:rPr>
              <a:t>&lt;numéro&gt;</a:t>
            </a:fld>
            <a:endParaRPr b="0" lang="fr-CA"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sldImg"/>
          </p:nvPr>
        </p:nvSpPr>
        <p:spPr>
          <a:xfrm>
            <a:off x="735120" y="1173240"/>
            <a:ext cx="5631840" cy="3168000"/>
          </a:xfrm>
          <a:prstGeom prst="rect">
            <a:avLst/>
          </a:prstGeom>
        </p:spPr>
      </p:sp>
      <p:sp>
        <p:nvSpPr>
          <p:cNvPr id="305" name="PlaceHolder 2"/>
          <p:cNvSpPr>
            <a:spLocks noGrp="1"/>
          </p:cNvSpPr>
          <p:nvPr>
            <p:ph type="body"/>
          </p:nvPr>
        </p:nvSpPr>
        <p:spPr>
          <a:xfrm>
            <a:off x="710280" y="4518360"/>
            <a:ext cx="5681160" cy="4223160"/>
          </a:xfrm>
          <a:prstGeom prst="rect">
            <a:avLst/>
          </a:prstGeom>
        </p:spPr>
        <p:txBody>
          <a:bodyPr lIns="94320" rIns="94320" tIns="47160" bIns="47160">
            <a:noAutofit/>
          </a:bodyPr>
          <a:p>
            <a:pPr marL="216000" indent="-215640">
              <a:lnSpc>
                <a:spcPct val="100000"/>
              </a:lnSpc>
              <a:tabLst>
                <a:tab algn="l" pos="0"/>
              </a:tabLst>
            </a:pPr>
            <a:r>
              <a:rPr b="0" lang="en-US" sz="2000" spc="-1" strike="noStrike">
                <a:latin typeface="Arial"/>
              </a:rPr>
              <a:t>This solution aims to delegate the data exchange control mechanism to a centralized system that manages communications by receiving and sending messages that can contain either commands or data. </a:t>
            </a:r>
            <a:endParaRPr b="0" lang="fr-CA" sz="2000" spc="-1" strike="noStrike">
              <a:latin typeface="Arial"/>
            </a:endParaRPr>
          </a:p>
          <a:p>
            <a:pPr marL="216000" indent="-215640">
              <a:lnSpc>
                <a:spcPct val="100000"/>
              </a:lnSpc>
              <a:tabLst>
                <a:tab algn="l" pos="0"/>
              </a:tabLst>
            </a:pPr>
            <a:endParaRPr b="0" lang="fr-CA" sz="2000" spc="-1" strike="noStrike">
              <a:latin typeface="Arial"/>
            </a:endParaRPr>
          </a:p>
          <a:p>
            <a:pPr marL="216000" indent="-215640">
              <a:lnSpc>
                <a:spcPct val="100000"/>
              </a:lnSpc>
              <a:tabLst>
                <a:tab algn="l" pos="0"/>
              </a:tabLst>
            </a:pPr>
            <a:r>
              <a:rPr b="0" lang="en-US" sz="2000" spc="-1" strike="noStrike">
                <a:latin typeface="Arial"/>
              </a:rPr>
              <a:t>By decentralizing the data sources and making them all equivalent to each other this type of solution offers highly scalable, adaptive, incremental characteristics. </a:t>
            </a:r>
            <a:endParaRPr b="0" lang="fr-CA" sz="2000" spc="-1" strike="noStrike">
              <a:latin typeface="Arial"/>
            </a:endParaRPr>
          </a:p>
          <a:p>
            <a:pPr marL="216000" indent="-215640">
              <a:lnSpc>
                <a:spcPct val="100000"/>
              </a:lnSpc>
              <a:tabLst>
                <a:tab algn="l" pos="0"/>
              </a:tabLst>
            </a:pPr>
            <a:r>
              <a:rPr b="0" lang="en-US" sz="2000" spc="-1" strike="noStrike">
                <a:latin typeface="Arial"/>
              </a:rPr>
              <a:t>For this solution we use the message design pattern.</a:t>
            </a:r>
            <a:endParaRPr b="0" lang="fr-CA" sz="2000" spc="-1" strike="noStrike">
              <a:latin typeface="Arial"/>
            </a:endParaRPr>
          </a:p>
          <a:p>
            <a:pPr marL="216000" indent="-215640">
              <a:lnSpc>
                <a:spcPct val="100000"/>
              </a:lnSpc>
              <a:tabLst>
                <a:tab algn="l" pos="0"/>
              </a:tabLst>
            </a:pPr>
            <a:endParaRPr b="0" lang="fr-CA" sz="2000" spc="-1" strike="noStrike">
              <a:latin typeface="Arial"/>
            </a:endParaRPr>
          </a:p>
          <a:p>
            <a:pPr marL="171360" indent="-170640">
              <a:lnSpc>
                <a:spcPct val="100000"/>
              </a:lnSpc>
              <a:buClr>
                <a:srgbClr val="404040"/>
              </a:buClr>
              <a:buFont typeface="Arial"/>
              <a:buChar char="•"/>
              <a:tabLst>
                <a:tab algn="l" pos="0"/>
              </a:tabLst>
            </a:pPr>
            <a:r>
              <a:rPr b="0" lang="en-US" sz="1200" spc="-1" strike="noStrike">
                <a:solidFill>
                  <a:srgbClr val="404040"/>
                </a:solidFill>
                <a:latin typeface="+mn-lt"/>
                <a:ea typeface="+mn-ea"/>
              </a:rPr>
              <a:t>The main objective of the </a:t>
            </a:r>
            <a:r>
              <a:rPr b="0" i="1" lang="en-US" sz="1200" spc="-1" strike="noStrike">
                <a:solidFill>
                  <a:srgbClr val="404040"/>
                </a:solidFill>
                <a:latin typeface="+mn-lt"/>
                <a:ea typeface="+mn-ea"/>
              </a:rPr>
              <a:t>Message Design Pattern</a:t>
            </a:r>
            <a:r>
              <a:rPr b="0" lang="en-US" sz="1200" spc="-1" strike="noStrike">
                <a:solidFill>
                  <a:srgbClr val="404040"/>
                </a:solidFill>
                <a:latin typeface="+mn-lt"/>
                <a:ea typeface="+mn-ea"/>
              </a:rPr>
              <a:t> is to decouple the software from its external interfaces. </a:t>
            </a:r>
            <a:endParaRPr b="0" lang="fr-CA" sz="1200" spc="-1" strike="noStrike">
              <a:latin typeface="Arial"/>
            </a:endParaRPr>
          </a:p>
          <a:p>
            <a:pPr marL="171360" indent="-170640">
              <a:lnSpc>
                <a:spcPct val="100000"/>
              </a:lnSpc>
              <a:buClr>
                <a:srgbClr val="000000"/>
              </a:buClr>
              <a:buFont typeface="Arial"/>
              <a:buChar char="•"/>
              <a:tabLst>
                <a:tab algn="l" pos="0"/>
              </a:tabLst>
            </a:pPr>
            <a:r>
              <a:rPr b="0" lang="en-US" sz="2000" spc="-1" strike="noStrike">
                <a:solidFill>
                  <a:srgbClr val="404040"/>
                </a:solidFill>
                <a:latin typeface="+mn-lt"/>
                <a:ea typeface="+mn-ea"/>
              </a:rPr>
              <a:t>This pattern allows iterative interface development while maintaining backward compatibility.</a:t>
            </a:r>
            <a:endParaRPr b="0" lang="fr-CA" sz="2000" spc="-1" strike="noStrike">
              <a:latin typeface="Arial"/>
            </a:endParaRPr>
          </a:p>
          <a:p>
            <a:pPr marL="171360" indent="-170640">
              <a:lnSpc>
                <a:spcPct val="100000"/>
              </a:lnSpc>
              <a:buClr>
                <a:srgbClr val="000000"/>
              </a:buClr>
              <a:buFont typeface="Arial"/>
              <a:buChar char="•"/>
              <a:tabLst>
                <a:tab algn="l" pos="0"/>
              </a:tabLst>
            </a:pPr>
            <a:r>
              <a:rPr b="0" lang="en-US" sz="2000" spc="-1" strike="noStrike">
                <a:solidFill>
                  <a:srgbClr val="404040"/>
                </a:solidFill>
                <a:latin typeface="+mn-lt"/>
                <a:ea typeface="+mn-ea"/>
              </a:rPr>
              <a:t>The </a:t>
            </a:r>
            <a:r>
              <a:rPr b="0" lang="en-US" sz="1200" spc="-1" strike="noStrike">
                <a:solidFill>
                  <a:srgbClr val="404040"/>
                </a:solidFill>
                <a:latin typeface="+mn-lt"/>
                <a:ea typeface="+mn-ea"/>
              </a:rPr>
              <a:t>message is an exchange of information between a sender and one or many receivers</a:t>
            </a:r>
            <a:r>
              <a:rPr b="0" lang="en-US" sz="2000" spc="-1" strike="noStrike">
                <a:solidFill>
                  <a:srgbClr val="404040"/>
                </a:solidFill>
                <a:latin typeface="+mn-lt"/>
                <a:ea typeface="+mn-ea"/>
              </a:rPr>
              <a:t>. The message management is provided by the messaging system</a:t>
            </a:r>
            <a:endParaRPr b="0" lang="fr-CA" sz="2000" spc="-1" strike="noStrike">
              <a:latin typeface="Arial"/>
            </a:endParaRPr>
          </a:p>
          <a:p>
            <a:pPr marL="171360" indent="-170640">
              <a:lnSpc>
                <a:spcPct val="100000"/>
              </a:lnSpc>
              <a:buClr>
                <a:srgbClr val="404040"/>
              </a:buClr>
              <a:buFont typeface="Arial"/>
              <a:buChar char="•"/>
              <a:tabLst>
                <a:tab algn="l" pos="0"/>
              </a:tabLst>
            </a:pPr>
            <a:r>
              <a:rPr b="0" lang="en-US" sz="1200" spc="-1" strike="noStrike">
                <a:solidFill>
                  <a:srgbClr val="404040"/>
                </a:solidFill>
                <a:latin typeface="+mn-lt"/>
                <a:ea typeface="+mn-ea"/>
              </a:rPr>
              <a:t> </a:t>
            </a:r>
            <a:r>
              <a:rPr b="0" lang="en-US" sz="1200" spc="-1" strike="noStrike">
                <a:solidFill>
                  <a:srgbClr val="404040"/>
                </a:solidFill>
                <a:latin typeface="+mn-lt"/>
                <a:ea typeface="+mn-ea"/>
              </a:rPr>
              <a:t>In the message flow example, Dspace is the sender of the message and the receivers are VIVO and the other sources that are connected to the Messaging system.</a:t>
            </a:r>
            <a:endParaRPr b="0" lang="fr-CA" sz="1200" spc="-1" strike="noStrike">
              <a:latin typeface="Arial"/>
            </a:endParaRPr>
          </a:p>
          <a:p>
            <a:pPr marL="171360" indent="-170640">
              <a:lnSpc>
                <a:spcPct val="100000"/>
              </a:lnSpc>
              <a:buClr>
                <a:srgbClr val="404040"/>
              </a:buClr>
              <a:buFont typeface="Arial"/>
              <a:buChar char="•"/>
              <a:tabLst>
                <a:tab algn="l" pos="0"/>
              </a:tabLst>
            </a:pPr>
            <a:r>
              <a:rPr b="0" lang="en-US" sz="1200" spc="-1" strike="noStrike">
                <a:solidFill>
                  <a:srgbClr val="404040"/>
                </a:solidFill>
                <a:latin typeface="+mn-lt"/>
                <a:ea typeface="+mn-ea"/>
              </a:rPr>
              <a:t>Data from different sources are synchronized in real time.</a:t>
            </a:r>
            <a:endParaRPr b="0" lang="fr-CA" sz="1200" spc="-1" strike="noStrike">
              <a:latin typeface="Arial"/>
            </a:endParaRPr>
          </a:p>
          <a:p>
            <a:pPr marL="171360" indent="-170640">
              <a:lnSpc>
                <a:spcPct val="100000"/>
              </a:lnSpc>
              <a:buClr>
                <a:srgbClr val="404040"/>
              </a:buClr>
              <a:buFont typeface="Arial"/>
              <a:buChar char="•"/>
              <a:tabLst>
                <a:tab algn="l" pos="0"/>
              </a:tabLst>
            </a:pPr>
            <a:r>
              <a:rPr b="0" lang="en-US" sz="1200" spc="-1" strike="noStrike">
                <a:solidFill>
                  <a:srgbClr val="404040"/>
                </a:solidFill>
                <a:latin typeface="+mn-lt"/>
                <a:ea typeface="+mn-ea"/>
              </a:rPr>
              <a:t>The DSpace/VIVO facade allows federated search execution using SPARQL query</a:t>
            </a:r>
            <a:endParaRPr b="0" lang="fr-CA" sz="1200" spc="-1" strike="noStrike">
              <a:latin typeface="Arial"/>
            </a:endParaRPr>
          </a:p>
          <a:p>
            <a:pPr marL="171360" indent="-170640">
              <a:lnSpc>
                <a:spcPct val="100000"/>
              </a:lnSpc>
              <a:buClr>
                <a:srgbClr val="000000"/>
              </a:buClr>
              <a:buFont typeface="Arial"/>
              <a:buChar char="•"/>
              <a:tabLst>
                <a:tab algn="l" pos="0"/>
              </a:tabLst>
            </a:pPr>
            <a:r>
              <a:rPr b="0" lang="en-US" sz="2000" spc="-1" strike="noStrike">
                <a:solidFill>
                  <a:srgbClr val="404040"/>
                </a:solidFill>
                <a:latin typeface="+mn-lt"/>
                <a:ea typeface="+mn-ea"/>
              </a:rPr>
              <a:t>Data can also be accessed by a client directly from the messaging system</a:t>
            </a:r>
            <a:endParaRPr b="0" lang="fr-CA" sz="2000" spc="-1" strike="noStrike">
              <a:latin typeface="Arial"/>
            </a:endParaRPr>
          </a:p>
          <a:p>
            <a:pPr marL="171360" indent="-170640">
              <a:lnSpc>
                <a:spcPct val="100000"/>
              </a:lnSpc>
              <a:buClr>
                <a:srgbClr val="404040"/>
              </a:buClr>
              <a:buFont typeface="Arial"/>
              <a:buChar char="•"/>
              <a:tabLst>
                <a:tab algn="l" pos="0"/>
              </a:tabLst>
            </a:pPr>
            <a:r>
              <a:rPr b="0" lang="en-US" sz="1200" spc="-1" strike="noStrike">
                <a:solidFill>
                  <a:srgbClr val="404040"/>
                </a:solidFill>
                <a:latin typeface="+mn-lt"/>
                <a:ea typeface="+mn-ea"/>
              </a:rPr>
              <a:t>The current VIVO-DataConnect project uses this </a:t>
            </a:r>
            <a:r>
              <a:rPr b="0" lang="en-US" sz="2000" spc="-1" strike="noStrike">
                <a:solidFill>
                  <a:srgbClr val="404040"/>
                </a:solidFill>
                <a:latin typeface="+mn-lt"/>
                <a:ea typeface="+mn-ea"/>
              </a:rPr>
              <a:t>pattern. It is specially designed to standardize the integration of external data sources such as Orchid</a:t>
            </a:r>
            <a:endParaRPr b="0" lang="fr-CA" sz="2000" spc="-1" strike="noStrike">
              <a:latin typeface="Arial"/>
            </a:endParaRPr>
          </a:p>
        </p:txBody>
      </p:sp>
      <p:sp>
        <p:nvSpPr>
          <p:cNvPr id="306" name="CustomShape 3"/>
          <p:cNvSpPr/>
          <p:nvPr/>
        </p:nvSpPr>
        <p:spPr>
          <a:xfrm>
            <a:off x="4023000" y="8917560"/>
            <a:ext cx="3076920" cy="470160"/>
          </a:xfrm>
          <a:prstGeom prst="rect">
            <a:avLst/>
          </a:prstGeom>
          <a:noFill/>
          <a:ln>
            <a:noFill/>
          </a:ln>
        </p:spPr>
        <p:style>
          <a:lnRef idx="0"/>
          <a:fillRef idx="0"/>
          <a:effectRef idx="0"/>
          <a:fontRef idx="minor"/>
        </p:style>
        <p:txBody>
          <a:bodyPr lIns="94320" rIns="94320" tIns="47160" bIns="47160" anchor="b">
            <a:noAutofit/>
          </a:bodyPr>
          <a:p>
            <a:pPr algn="r">
              <a:lnSpc>
                <a:spcPct val="100000"/>
              </a:lnSpc>
            </a:pPr>
            <a:fld id="{7F5661D6-D56B-4B94-A2C4-2FD7BDA77D04}" type="slidenum">
              <a:rPr b="0" lang="fr-CA" sz="1200" spc="-1" strike="noStrike">
                <a:latin typeface="Times New Roman"/>
              </a:rPr>
              <a:t>&lt;numéro&gt;</a:t>
            </a:fld>
            <a:endParaRPr b="0" lang="fr-CA"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sldImg"/>
          </p:nvPr>
        </p:nvSpPr>
        <p:spPr>
          <a:xfrm>
            <a:off x="735120" y="1173240"/>
            <a:ext cx="5631840" cy="3168000"/>
          </a:xfrm>
          <a:prstGeom prst="rect">
            <a:avLst/>
          </a:prstGeom>
        </p:spPr>
      </p:sp>
      <p:sp>
        <p:nvSpPr>
          <p:cNvPr id="308" name="PlaceHolder 2"/>
          <p:cNvSpPr>
            <a:spLocks noGrp="1"/>
          </p:cNvSpPr>
          <p:nvPr>
            <p:ph type="body"/>
          </p:nvPr>
        </p:nvSpPr>
        <p:spPr>
          <a:xfrm>
            <a:off x="710280" y="4518360"/>
            <a:ext cx="5681160" cy="3696120"/>
          </a:xfrm>
          <a:prstGeom prst="rect">
            <a:avLst/>
          </a:prstGeom>
        </p:spPr>
        <p:txBody>
          <a:bodyPr lIns="94320" rIns="94320" tIns="47160" bIns="47160">
            <a:noAutofit/>
          </a:bodyPr>
          <a:p>
            <a:pPr marL="216000" indent="-215640">
              <a:lnSpc>
                <a:spcPct val="100000"/>
              </a:lnSpc>
              <a:tabLst>
                <a:tab algn="l" pos="0"/>
              </a:tabLst>
            </a:pPr>
            <a:r>
              <a:rPr b="0" lang="en-US" sz="2000" spc="-1" strike="noStrike">
                <a:latin typeface="Arial"/>
              </a:rPr>
              <a:t>This table aims to make a summary comparison between the three architectures</a:t>
            </a:r>
            <a:endParaRPr b="0" lang="fr-CA" sz="2000" spc="-1" strike="noStrike">
              <a:latin typeface="Arial"/>
            </a:endParaRPr>
          </a:p>
        </p:txBody>
      </p:sp>
      <p:sp>
        <p:nvSpPr>
          <p:cNvPr id="309" name="CustomShape 3"/>
          <p:cNvSpPr/>
          <p:nvPr/>
        </p:nvSpPr>
        <p:spPr>
          <a:xfrm>
            <a:off x="4023000" y="8917560"/>
            <a:ext cx="3076920" cy="470160"/>
          </a:xfrm>
          <a:prstGeom prst="rect">
            <a:avLst/>
          </a:prstGeom>
          <a:noFill/>
          <a:ln>
            <a:noFill/>
          </a:ln>
        </p:spPr>
        <p:style>
          <a:lnRef idx="0"/>
          <a:fillRef idx="0"/>
          <a:effectRef idx="0"/>
          <a:fontRef idx="minor"/>
        </p:style>
        <p:txBody>
          <a:bodyPr lIns="94320" rIns="94320" tIns="47160" bIns="47160" anchor="b">
            <a:noAutofit/>
          </a:bodyPr>
          <a:p>
            <a:pPr algn="r">
              <a:lnSpc>
                <a:spcPct val="100000"/>
              </a:lnSpc>
            </a:pPr>
            <a:fld id="{E2CFF603-7C23-440D-B7B6-318A50CD5A26}" type="slidenum">
              <a:rPr b="0" lang="fr-CA" sz="1200" spc="-1" strike="noStrike">
                <a:latin typeface="Times New Roman"/>
              </a:rPr>
              <a:t>&lt;numéro&gt;</a:t>
            </a:fld>
            <a:endParaRPr b="0" lang="fr-CA"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sldImg"/>
          </p:nvPr>
        </p:nvSpPr>
        <p:spPr>
          <a:xfrm>
            <a:off x="735120" y="1173240"/>
            <a:ext cx="5631840" cy="3168000"/>
          </a:xfrm>
          <a:prstGeom prst="rect">
            <a:avLst/>
          </a:prstGeom>
        </p:spPr>
      </p:sp>
      <p:sp>
        <p:nvSpPr>
          <p:cNvPr id="278" name="PlaceHolder 2"/>
          <p:cNvSpPr>
            <a:spLocks noGrp="1"/>
          </p:cNvSpPr>
          <p:nvPr>
            <p:ph type="body"/>
          </p:nvPr>
        </p:nvSpPr>
        <p:spPr>
          <a:xfrm>
            <a:off x="710280" y="4518360"/>
            <a:ext cx="5681160" cy="3696120"/>
          </a:xfrm>
          <a:prstGeom prst="rect">
            <a:avLst/>
          </a:prstGeom>
        </p:spPr>
        <p:txBody>
          <a:bodyPr lIns="94320" rIns="94320" tIns="47160" bIns="47160">
            <a:noAutofit/>
          </a:bodyPr>
          <a:p>
            <a:pPr marL="216000" indent="-215640">
              <a:lnSpc>
                <a:spcPct val="100000"/>
              </a:lnSpc>
              <a:buClr>
                <a:srgbClr val="000000"/>
              </a:buClr>
              <a:buFont typeface="Wingdings" charset="2"/>
              <a:buChar char=""/>
            </a:pPr>
            <a:r>
              <a:rPr b="0" lang="en-US" sz="2000" spc="-1" strike="noStrike">
                <a:latin typeface="Arial"/>
              </a:rPr>
              <a:t>The first approach is to use the RDFIzer which is currently provided by Dspace</a:t>
            </a:r>
            <a:endParaRPr b="0" lang="fr-CA" sz="2000" spc="-1" strike="noStrike">
              <a:latin typeface="Arial"/>
            </a:endParaRPr>
          </a:p>
          <a:p>
            <a:pPr marL="216000" indent="-215640">
              <a:lnSpc>
                <a:spcPct val="100000"/>
              </a:lnSpc>
              <a:tabLst>
                <a:tab algn="l" pos="0"/>
              </a:tabLst>
            </a:pPr>
            <a:endParaRPr b="0" lang="fr-CA" sz="2000" spc="-1" strike="noStrike">
              <a:latin typeface="Arial"/>
            </a:endParaRPr>
          </a:p>
          <a:p>
            <a:pPr marL="216000" indent="-215640">
              <a:lnSpc>
                <a:spcPct val="100000"/>
              </a:lnSpc>
              <a:buClr>
                <a:srgbClr val="000000"/>
              </a:buClr>
              <a:buFont typeface="Wingdings" charset="2"/>
              <a:buChar char=""/>
              <a:tabLst>
                <a:tab algn="l" pos="0"/>
              </a:tabLst>
            </a:pPr>
            <a:r>
              <a:rPr b="0" lang="en-US" sz="2000" spc="-1" strike="noStrike">
                <a:latin typeface="Arial"/>
              </a:rPr>
              <a:t>The transformation process we propose, which has been tested several times consists of: </a:t>
            </a:r>
            <a:endParaRPr b="0" lang="fr-CA" sz="2000" spc="-1" strike="noStrike">
              <a:latin typeface="Arial"/>
            </a:endParaRPr>
          </a:p>
          <a:p>
            <a:pPr lvl="1" marL="216000" indent="-215640">
              <a:lnSpc>
                <a:spcPct val="100000"/>
              </a:lnSpc>
              <a:buClr>
                <a:srgbClr val="000000"/>
              </a:buClr>
              <a:buFont typeface="Wingdings" charset="2"/>
              <a:buChar char=""/>
              <a:tabLst>
                <a:tab algn="l" pos="0"/>
              </a:tabLst>
            </a:pPr>
            <a:r>
              <a:rPr b="0" lang="en-US" sz="2000" spc="-1" strike="noStrike">
                <a:latin typeface="Arial"/>
              </a:rPr>
              <a:t>first, translating the DSpace source data into an RDF graph representation. This task to be performed by the DSpace RDFizer</a:t>
            </a:r>
            <a:endParaRPr b="0" lang="fr-CA" sz="2000" spc="-1" strike="noStrike">
              <a:latin typeface="Arial"/>
            </a:endParaRPr>
          </a:p>
          <a:p>
            <a:pPr lvl="1" marL="216000" indent="-215640">
              <a:lnSpc>
                <a:spcPct val="100000"/>
              </a:lnSpc>
              <a:buClr>
                <a:srgbClr val="000000"/>
              </a:buClr>
              <a:buFont typeface="Wingdings" charset="2"/>
              <a:buChar char=""/>
              <a:tabLst>
                <a:tab algn="l" pos="0"/>
              </a:tabLst>
            </a:pPr>
            <a:r>
              <a:rPr b="0" lang="en-US" sz="2000" spc="-1" strike="noStrike">
                <a:latin typeface="Arial"/>
              </a:rPr>
              <a:t>Second, translate into VIVO perspective the DSpace source data within an RDF format using a SPARQL construct query</a:t>
            </a:r>
            <a:endParaRPr b="0" lang="fr-CA" sz="2000" spc="-1" strike="noStrike">
              <a:latin typeface="Arial"/>
            </a:endParaRPr>
          </a:p>
          <a:p>
            <a:pPr marL="216000" indent="-215640">
              <a:lnSpc>
                <a:spcPct val="100000"/>
              </a:lnSpc>
              <a:buClr>
                <a:srgbClr val="000000"/>
              </a:buClr>
              <a:buFont typeface="Wingdings" charset="2"/>
              <a:buChar char=""/>
              <a:tabLst>
                <a:tab algn="l" pos="0"/>
              </a:tabLst>
            </a:pPr>
            <a:r>
              <a:rPr b="0" lang="en-US" sz="2000" spc="-1" strike="noStrike">
                <a:latin typeface="Arial"/>
              </a:rPr>
              <a:t>The SPARQL query uses the following files as input </a:t>
            </a:r>
            <a:r>
              <a:rPr b="0" lang="fr-CA" sz="2000" spc="-1" strike="noStrike">
                <a:latin typeface="Arial"/>
              </a:rPr>
              <a:t>: </a:t>
            </a:r>
            <a:endParaRPr b="0" lang="fr-CA" sz="2000" spc="-1" strike="noStrike">
              <a:latin typeface="Arial"/>
            </a:endParaRPr>
          </a:p>
          <a:p>
            <a:pPr lvl="1" marL="216000" indent="-215640">
              <a:lnSpc>
                <a:spcPct val="100000"/>
              </a:lnSpc>
              <a:buClr>
                <a:srgbClr val="000000"/>
              </a:buClr>
              <a:buFont typeface="Wingdings" charset="2"/>
              <a:buChar char=""/>
              <a:tabLst>
                <a:tab algn="l" pos="0"/>
              </a:tabLst>
            </a:pPr>
            <a:r>
              <a:rPr b="0" lang="fr-CA" sz="2000" spc="-1" strike="noStrike">
                <a:latin typeface="Arial"/>
              </a:rPr>
              <a:t>DSpace source data in RDF format</a:t>
            </a:r>
            <a:endParaRPr b="0" lang="fr-CA" sz="2000" spc="-1" strike="noStrike">
              <a:latin typeface="Arial"/>
            </a:endParaRPr>
          </a:p>
          <a:p>
            <a:pPr lvl="1" marL="216000" indent="-215640">
              <a:lnSpc>
                <a:spcPct val="100000"/>
              </a:lnSpc>
              <a:buClr>
                <a:srgbClr val="000000"/>
              </a:buClr>
              <a:buFont typeface="Wingdings" charset="2"/>
              <a:buChar char=""/>
              <a:tabLst>
                <a:tab algn="l" pos="0"/>
              </a:tabLst>
            </a:pPr>
            <a:r>
              <a:rPr b="0" lang="en-US" sz="2000" spc="-1" strike="noStrike">
                <a:latin typeface="Arial"/>
              </a:rPr>
              <a:t>the files representing the DSpace data semantics which are in RDF </a:t>
            </a:r>
            <a:endParaRPr b="0" lang="fr-CA" sz="2000" spc="-1" strike="noStrike">
              <a:latin typeface="Arial"/>
            </a:endParaRPr>
          </a:p>
          <a:p>
            <a:pPr lvl="1" marL="216000" indent="-215640">
              <a:lnSpc>
                <a:spcPct val="100000"/>
              </a:lnSpc>
              <a:buClr>
                <a:srgbClr val="000000"/>
              </a:buClr>
              <a:buFont typeface="Wingdings" charset="2"/>
              <a:buChar char=""/>
              <a:tabLst>
                <a:tab algn="l" pos="0"/>
              </a:tabLst>
            </a:pPr>
            <a:r>
              <a:rPr b="0" lang="en-US" sz="2000" spc="-1" strike="noStrike">
                <a:latin typeface="Arial"/>
              </a:rPr>
              <a:t>the VIVO ontology used to contextualize the data sources in the VIVO perspective</a:t>
            </a:r>
            <a:endParaRPr b="0" lang="fr-CA" sz="2000" spc="-1" strike="noStrike">
              <a:latin typeface="Arial"/>
            </a:endParaRPr>
          </a:p>
        </p:txBody>
      </p:sp>
      <p:sp>
        <p:nvSpPr>
          <p:cNvPr id="279" name="CustomShape 3"/>
          <p:cNvSpPr/>
          <p:nvPr/>
        </p:nvSpPr>
        <p:spPr>
          <a:xfrm>
            <a:off x="4023000" y="8917560"/>
            <a:ext cx="3076920" cy="470160"/>
          </a:xfrm>
          <a:prstGeom prst="rect">
            <a:avLst/>
          </a:prstGeom>
          <a:noFill/>
          <a:ln>
            <a:noFill/>
          </a:ln>
        </p:spPr>
        <p:style>
          <a:lnRef idx="0"/>
          <a:fillRef idx="0"/>
          <a:effectRef idx="0"/>
          <a:fontRef idx="minor"/>
        </p:style>
        <p:txBody>
          <a:bodyPr lIns="94320" rIns="94320" tIns="47160" bIns="47160" anchor="b">
            <a:noAutofit/>
          </a:bodyPr>
          <a:p>
            <a:pPr algn="r">
              <a:lnSpc>
                <a:spcPct val="100000"/>
              </a:lnSpc>
            </a:pPr>
            <a:fld id="{D429281F-A809-4AA9-B874-222D46CDCC41}" type="slidenum">
              <a:rPr b="0" lang="fr-CA" sz="1200" spc="-1" strike="noStrike">
                <a:latin typeface="Times New Roman"/>
              </a:rPr>
              <a:t>&lt;numéro&gt;</a:t>
            </a:fld>
            <a:endParaRPr b="0" lang="fr-CA"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sldImg"/>
          </p:nvPr>
        </p:nvSpPr>
        <p:spPr>
          <a:xfrm>
            <a:off x="735120" y="1173240"/>
            <a:ext cx="5631840" cy="3168000"/>
          </a:xfrm>
          <a:prstGeom prst="rect">
            <a:avLst/>
          </a:prstGeom>
        </p:spPr>
      </p:sp>
      <p:sp>
        <p:nvSpPr>
          <p:cNvPr id="281" name="PlaceHolder 2"/>
          <p:cNvSpPr>
            <a:spLocks noGrp="1"/>
          </p:cNvSpPr>
          <p:nvPr>
            <p:ph type="body"/>
          </p:nvPr>
        </p:nvSpPr>
        <p:spPr>
          <a:xfrm>
            <a:off x="710280" y="4518360"/>
            <a:ext cx="5681160" cy="3696120"/>
          </a:xfrm>
          <a:prstGeom prst="rect">
            <a:avLst/>
          </a:prstGeom>
        </p:spPr>
        <p:txBody>
          <a:bodyPr lIns="94320" rIns="94320" tIns="47160" bIns="47160">
            <a:noAutofit/>
          </a:bodyPr>
          <a:p>
            <a:pPr marL="216000" indent="-215640">
              <a:lnSpc>
                <a:spcPct val="100000"/>
              </a:lnSpc>
              <a:tabLst>
                <a:tab algn="l" pos="0"/>
              </a:tabLst>
            </a:pPr>
            <a:r>
              <a:rPr b="0" lang="en-US" sz="2000" spc="-1" strike="noStrike">
                <a:latin typeface="Arial"/>
              </a:rPr>
              <a:t>This approach consists in producing a VIVO representation of DSpace data from a source data extraction mechanism directly from the Postgres database used by DSpace.</a:t>
            </a:r>
            <a:endParaRPr b="0" lang="fr-CA" sz="2000" spc="-1" strike="noStrike">
              <a:latin typeface="Arial"/>
            </a:endParaRPr>
          </a:p>
          <a:p>
            <a:pPr marL="216000" indent="-215640">
              <a:lnSpc>
                <a:spcPct val="100000"/>
              </a:lnSpc>
              <a:tabLst>
                <a:tab algn="l" pos="0"/>
              </a:tabLst>
            </a:pPr>
            <a:endParaRPr b="0" lang="fr-CA" sz="2000" spc="-1" strike="noStrike">
              <a:latin typeface="Arial"/>
            </a:endParaRPr>
          </a:p>
          <a:p>
            <a:pPr marL="216000" indent="-215640">
              <a:lnSpc>
                <a:spcPct val="100000"/>
              </a:lnSpc>
              <a:tabLst>
                <a:tab algn="l" pos="0"/>
              </a:tabLst>
            </a:pPr>
            <a:r>
              <a:rPr b="0" lang="en-US" sz="2000" spc="-1" strike="noStrike">
                <a:latin typeface="Arial"/>
              </a:rPr>
              <a:t>The block 1 presents the semantization process of the Dspace data structure. The process consists in extracting the database schema and storing it in an XML or CSV file. The translation of this XML file into RDF is produced by the XML2JSON and JSON2RDF utilities. The result of this process is an RDF ontology representing the structure of the source database tables. This process does not involve any particular risk since we have implemented this type of processing in many of our projects.</a:t>
            </a:r>
            <a:endParaRPr b="0" lang="fr-CA" sz="2000" spc="-1" strike="noStrike">
              <a:latin typeface="Arial"/>
            </a:endParaRPr>
          </a:p>
          <a:p>
            <a:pPr marL="216000" indent="-215640">
              <a:lnSpc>
                <a:spcPct val="100000"/>
              </a:lnSpc>
              <a:tabLst>
                <a:tab algn="l" pos="0"/>
              </a:tabLst>
            </a:pPr>
            <a:endParaRPr b="0" lang="fr-CA" sz="2000" spc="-1" strike="noStrike">
              <a:latin typeface="Arial"/>
            </a:endParaRPr>
          </a:p>
          <a:p>
            <a:pPr marL="216000" indent="-215640">
              <a:lnSpc>
                <a:spcPct val="100000"/>
              </a:lnSpc>
              <a:tabLst>
                <a:tab algn="l" pos="0"/>
              </a:tabLst>
            </a:pPr>
            <a:r>
              <a:rPr b="0" lang="en-US" sz="2000" spc="-1" strike="noStrike">
                <a:latin typeface="Arial"/>
              </a:rPr>
              <a:t>Block 2 which has been processed similarly to block one is mainly oriented to extract the data contained in the database.  The result is therefore a graph of data in RDF format that are structured in the Dspace perspective.</a:t>
            </a:r>
            <a:endParaRPr b="0" lang="fr-CA" sz="2000" spc="-1" strike="noStrike">
              <a:latin typeface="Arial"/>
            </a:endParaRPr>
          </a:p>
          <a:p>
            <a:pPr marL="216000" indent="-215640">
              <a:lnSpc>
                <a:spcPct val="100000"/>
              </a:lnSpc>
              <a:tabLst>
                <a:tab algn="l" pos="0"/>
              </a:tabLst>
            </a:pPr>
            <a:endParaRPr b="0" lang="fr-CA" sz="2000" spc="-1" strike="noStrike">
              <a:latin typeface="Arial"/>
            </a:endParaRPr>
          </a:p>
          <a:p>
            <a:pPr marL="216000" indent="-215640">
              <a:lnSpc>
                <a:spcPct val="100000"/>
              </a:lnSpc>
              <a:tabLst>
                <a:tab algn="l" pos="0"/>
              </a:tabLst>
            </a:pPr>
            <a:r>
              <a:rPr b="0" lang="en-US" sz="2000" spc="-1" strike="noStrike">
                <a:latin typeface="Arial"/>
              </a:rPr>
              <a:t>Finally, block 3 consists in performing a mapping between the semantized data from the Dspace perspective to a semantized data from the VIVO perspective. As for the previous approach, this mapping is performed by a SPARQL construct query.</a:t>
            </a:r>
            <a:endParaRPr b="0" lang="fr-CA" sz="2000" spc="-1" strike="noStrike">
              <a:latin typeface="Arial"/>
            </a:endParaRPr>
          </a:p>
          <a:p>
            <a:pPr marL="216000" indent="-215640">
              <a:lnSpc>
                <a:spcPct val="100000"/>
              </a:lnSpc>
              <a:tabLst>
                <a:tab algn="l" pos="0"/>
              </a:tabLst>
            </a:pPr>
            <a:endParaRPr b="0" lang="fr-CA" sz="2000" spc="-1" strike="noStrike">
              <a:latin typeface="Arial"/>
            </a:endParaRPr>
          </a:p>
          <a:p>
            <a:pPr marL="216000" indent="-215640">
              <a:lnSpc>
                <a:spcPct val="100000"/>
              </a:lnSpc>
              <a:tabLst>
                <a:tab algn="l" pos="0"/>
              </a:tabLst>
            </a:pPr>
            <a:r>
              <a:rPr b="0" lang="en-US" sz="2000" spc="-1" strike="noStrike">
                <a:latin typeface="Arial"/>
              </a:rPr>
              <a:t>The process of the third approach is similar to the second approach except that the data source comes from the Dspace REST-API instead of from the Postgres database.</a:t>
            </a:r>
            <a:endParaRPr b="0" lang="fr-CA" sz="2000" spc="-1" strike="noStrike">
              <a:latin typeface="Arial"/>
            </a:endParaRPr>
          </a:p>
        </p:txBody>
      </p:sp>
      <p:sp>
        <p:nvSpPr>
          <p:cNvPr id="282" name="CustomShape 3"/>
          <p:cNvSpPr/>
          <p:nvPr/>
        </p:nvSpPr>
        <p:spPr>
          <a:xfrm>
            <a:off x="4023000" y="8917560"/>
            <a:ext cx="3076920" cy="470160"/>
          </a:xfrm>
          <a:prstGeom prst="rect">
            <a:avLst/>
          </a:prstGeom>
          <a:noFill/>
          <a:ln>
            <a:noFill/>
          </a:ln>
        </p:spPr>
        <p:style>
          <a:lnRef idx="0"/>
          <a:fillRef idx="0"/>
          <a:effectRef idx="0"/>
          <a:fontRef idx="minor"/>
        </p:style>
        <p:txBody>
          <a:bodyPr lIns="94320" rIns="94320" tIns="47160" bIns="47160" anchor="b">
            <a:noAutofit/>
          </a:bodyPr>
          <a:p>
            <a:pPr algn="r">
              <a:lnSpc>
                <a:spcPct val="100000"/>
              </a:lnSpc>
            </a:pPr>
            <a:fld id="{31D1DC5A-22EC-4F18-B197-CFAA4FB593D7}" type="slidenum">
              <a:rPr b="0" lang="fr-CA" sz="1200" spc="-1" strike="noStrike">
                <a:latin typeface="Times New Roman"/>
              </a:rPr>
              <a:t>&lt;numéro&gt;</a:t>
            </a:fld>
            <a:endParaRPr b="0" lang="fr-CA"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sldImg"/>
          </p:nvPr>
        </p:nvSpPr>
        <p:spPr>
          <a:xfrm>
            <a:off x="735120" y="1173240"/>
            <a:ext cx="5631840" cy="3168000"/>
          </a:xfrm>
          <a:prstGeom prst="rect">
            <a:avLst/>
          </a:prstGeom>
        </p:spPr>
      </p:sp>
      <p:sp>
        <p:nvSpPr>
          <p:cNvPr id="284" name="PlaceHolder 2"/>
          <p:cNvSpPr>
            <a:spLocks noGrp="1"/>
          </p:cNvSpPr>
          <p:nvPr>
            <p:ph type="body"/>
          </p:nvPr>
        </p:nvSpPr>
        <p:spPr>
          <a:xfrm>
            <a:off x="710280" y="4518360"/>
            <a:ext cx="5681160" cy="3696120"/>
          </a:xfrm>
          <a:prstGeom prst="rect">
            <a:avLst/>
          </a:prstGeom>
        </p:spPr>
        <p:txBody>
          <a:bodyPr lIns="94320" rIns="94320" tIns="47160" bIns="47160">
            <a:noAutofit/>
          </a:bodyPr>
          <a:p>
            <a:pPr marL="216000" indent="-215640">
              <a:lnSpc>
                <a:spcPct val="100000"/>
              </a:lnSpc>
              <a:tabLst>
                <a:tab algn="l" pos="0"/>
              </a:tabLst>
            </a:pPr>
            <a:r>
              <a:rPr b="0" lang="en-US" sz="2000" spc="-1" strike="noStrike">
                <a:latin typeface="Arial"/>
              </a:rPr>
              <a:t>This approach consists in producing a VIVO representation of DSpace data from a source data extraction mechanism directly from the Postgres database used by DSpace.</a:t>
            </a:r>
            <a:endParaRPr b="0" lang="fr-CA" sz="2000" spc="-1" strike="noStrike">
              <a:latin typeface="Arial"/>
            </a:endParaRPr>
          </a:p>
          <a:p>
            <a:pPr marL="216000" indent="-215640">
              <a:lnSpc>
                <a:spcPct val="100000"/>
              </a:lnSpc>
              <a:tabLst>
                <a:tab algn="l" pos="0"/>
              </a:tabLst>
            </a:pPr>
            <a:endParaRPr b="0" lang="fr-CA" sz="2000" spc="-1" strike="noStrike">
              <a:latin typeface="Arial"/>
            </a:endParaRPr>
          </a:p>
          <a:p>
            <a:pPr marL="216000" indent="-215640">
              <a:lnSpc>
                <a:spcPct val="100000"/>
              </a:lnSpc>
              <a:tabLst>
                <a:tab algn="l" pos="0"/>
              </a:tabLst>
            </a:pPr>
            <a:r>
              <a:rPr b="0" lang="en-US" sz="2000" spc="-1" strike="noStrike">
                <a:latin typeface="Arial"/>
              </a:rPr>
              <a:t>The block 1 presents the semantization process of the Dspace data structure. The process consists in extracting the database schema and storing it in an XML or CSV file. The translation of this XML file into RDF is produced by the XML2JSON and JSON2RDF utilities. The result of this process is an RDF ontology representing the structure of the source database tables. This process does not involve any particular risk since we have implemented this type of processing in many of our projects.</a:t>
            </a:r>
            <a:endParaRPr b="0" lang="fr-CA" sz="2000" spc="-1" strike="noStrike">
              <a:latin typeface="Arial"/>
            </a:endParaRPr>
          </a:p>
          <a:p>
            <a:pPr marL="216000" indent="-215640">
              <a:lnSpc>
                <a:spcPct val="100000"/>
              </a:lnSpc>
              <a:tabLst>
                <a:tab algn="l" pos="0"/>
              </a:tabLst>
            </a:pPr>
            <a:endParaRPr b="0" lang="fr-CA" sz="2000" spc="-1" strike="noStrike">
              <a:latin typeface="Arial"/>
            </a:endParaRPr>
          </a:p>
          <a:p>
            <a:pPr marL="216000" indent="-215640">
              <a:lnSpc>
                <a:spcPct val="100000"/>
              </a:lnSpc>
              <a:tabLst>
                <a:tab algn="l" pos="0"/>
              </a:tabLst>
            </a:pPr>
            <a:r>
              <a:rPr b="0" lang="en-US" sz="2000" spc="-1" strike="noStrike">
                <a:latin typeface="Arial"/>
              </a:rPr>
              <a:t>Block 2 which has been processed similarly to block one is mainly oriented to extract the data contained in the database.  The result is therefore a graph of data in RDF format that are structured in the Dspace perspective.</a:t>
            </a:r>
            <a:endParaRPr b="0" lang="fr-CA" sz="2000" spc="-1" strike="noStrike">
              <a:latin typeface="Arial"/>
            </a:endParaRPr>
          </a:p>
          <a:p>
            <a:pPr marL="216000" indent="-215640">
              <a:lnSpc>
                <a:spcPct val="100000"/>
              </a:lnSpc>
              <a:tabLst>
                <a:tab algn="l" pos="0"/>
              </a:tabLst>
            </a:pPr>
            <a:endParaRPr b="0" lang="fr-CA" sz="2000" spc="-1" strike="noStrike">
              <a:latin typeface="Arial"/>
            </a:endParaRPr>
          </a:p>
          <a:p>
            <a:pPr marL="216000" indent="-215640">
              <a:lnSpc>
                <a:spcPct val="100000"/>
              </a:lnSpc>
              <a:tabLst>
                <a:tab algn="l" pos="0"/>
              </a:tabLst>
            </a:pPr>
            <a:r>
              <a:rPr b="0" lang="en-US" sz="2000" spc="-1" strike="noStrike">
                <a:latin typeface="Arial"/>
              </a:rPr>
              <a:t>Finally, block 3 consists in performing a mapping between the semantized data from the Dspace perspective to a semantized data from the VIVO perspective. As for the previous approach, this mapping is performed by a SPARQL construct query.</a:t>
            </a:r>
            <a:endParaRPr b="0" lang="fr-CA" sz="2000" spc="-1" strike="noStrike">
              <a:latin typeface="Arial"/>
            </a:endParaRPr>
          </a:p>
          <a:p>
            <a:pPr marL="216000" indent="-215640">
              <a:lnSpc>
                <a:spcPct val="100000"/>
              </a:lnSpc>
              <a:tabLst>
                <a:tab algn="l" pos="0"/>
              </a:tabLst>
            </a:pPr>
            <a:endParaRPr b="0" lang="fr-CA" sz="2000" spc="-1" strike="noStrike">
              <a:latin typeface="Arial"/>
            </a:endParaRPr>
          </a:p>
          <a:p>
            <a:pPr marL="216000" indent="-215640">
              <a:lnSpc>
                <a:spcPct val="100000"/>
              </a:lnSpc>
              <a:tabLst>
                <a:tab algn="l" pos="0"/>
              </a:tabLst>
            </a:pPr>
            <a:r>
              <a:rPr b="0" lang="en-US" sz="2000" spc="-1" strike="noStrike">
                <a:latin typeface="Arial"/>
              </a:rPr>
              <a:t>The process of the third approach is similar to the second approach except that the data source comes from the Dspace REST-API instead of from the Postgres database.</a:t>
            </a:r>
            <a:endParaRPr b="0" lang="fr-CA" sz="2000" spc="-1" strike="noStrike">
              <a:latin typeface="Arial"/>
            </a:endParaRPr>
          </a:p>
        </p:txBody>
      </p:sp>
      <p:sp>
        <p:nvSpPr>
          <p:cNvPr id="285" name="CustomShape 3"/>
          <p:cNvSpPr/>
          <p:nvPr/>
        </p:nvSpPr>
        <p:spPr>
          <a:xfrm>
            <a:off x="4023000" y="8917560"/>
            <a:ext cx="3076920" cy="470160"/>
          </a:xfrm>
          <a:prstGeom prst="rect">
            <a:avLst/>
          </a:prstGeom>
          <a:noFill/>
          <a:ln>
            <a:noFill/>
          </a:ln>
        </p:spPr>
        <p:style>
          <a:lnRef idx="0"/>
          <a:fillRef idx="0"/>
          <a:effectRef idx="0"/>
          <a:fontRef idx="minor"/>
        </p:style>
        <p:txBody>
          <a:bodyPr lIns="94320" rIns="94320" tIns="47160" bIns="47160" anchor="b">
            <a:noAutofit/>
          </a:bodyPr>
          <a:p>
            <a:pPr algn="r">
              <a:lnSpc>
                <a:spcPct val="100000"/>
              </a:lnSpc>
            </a:pPr>
            <a:fld id="{863286AB-F628-494D-90F0-53E6BCA191C1}" type="slidenum">
              <a:rPr b="0" lang="fr-CA" sz="1200" spc="-1" strike="noStrike">
                <a:latin typeface="Times New Roman"/>
              </a:rPr>
              <a:t>&lt;numéro&gt;</a:t>
            </a:fld>
            <a:endParaRPr b="0" lang="fr-CA"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sldImg"/>
          </p:nvPr>
        </p:nvSpPr>
        <p:spPr>
          <a:xfrm>
            <a:off x="735120" y="1173240"/>
            <a:ext cx="5631840" cy="3168000"/>
          </a:xfrm>
          <a:prstGeom prst="rect">
            <a:avLst/>
          </a:prstGeom>
        </p:spPr>
      </p:sp>
      <p:sp>
        <p:nvSpPr>
          <p:cNvPr id="287" name="PlaceHolder 2"/>
          <p:cNvSpPr>
            <a:spLocks noGrp="1"/>
          </p:cNvSpPr>
          <p:nvPr>
            <p:ph type="body"/>
          </p:nvPr>
        </p:nvSpPr>
        <p:spPr>
          <a:xfrm>
            <a:off x="710280" y="4518360"/>
            <a:ext cx="5681160" cy="3696120"/>
          </a:xfrm>
          <a:prstGeom prst="rect">
            <a:avLst/>
          </a:prstGeom>
        </p:spPr>
        <p:txBody>
          <a:bodyPr lIns="94320" rIns="94320" tIns="47160" bIns="47160">
            <a:noAutofit/>
          </a:bodyPr>
          <a:p>
            <a:endParaRPr b="0" lang="fr-CA" sz="2000" spc="-1" strike="noStrike">
              <a:latin typeface="Arial"/>
            </a:endParaRPr>
          </a:p>
        </p:txBody>
      </p:sp>
      <p:sp>
        <p:nvSpPr>
          <p:cNvPr id="288" name="CustomShape 3"/>
          <p:cNvSpPr/>
          <p:nvPr/>
        </p:nvSpPr>
        <p:spPr>
          <a:xfrm>
            <a:off x="4023000" y="8917560"/>
            <a:ext cx="3076920" cy="470160"/>
          </a:xfrm>
          <a:prstGeom prst="rect">
            <a:avLst/>
          </a:prstGeom>
          <a:noFill/>
          <a:ln>
            <a:noFill/>
          </a:ln>
        </p:spPr>
        <p:style>
          <a:lnRef idx="0"/>
          <a:fillRef idx="0"/>
          <a:effectRef idx="0"/>
          <a:fontRef idx="minor"/>
        </p:style>
        <p:txBody>
          <a:bodyPr lIns="94320" rIns="94320" tIns="47160" bIns="47160" anchor="b">
            <a:noAutofit/>
          </a:bodyPr>
          <a:p>
            <a:pPr algn="r">
              <a:lnSpc>
                <a:spcPct val="100000"/>
              </a:lnSpc>
            </a:pPr>
            <a:fld id="{72C72985-AEBA-4C13-B6E2-954C96764814}" type="slidenum">
              <a:rPr b="0" lang="fr-CA" sz="1200" spc="-1" strike="noStrike">
                <a:latin typeface="Times New Roman"/>
              </a:rPr>
              <a:t>&lt;numéro&gt;</a:t>
            </a:fld>
            <a:endParaRPr b="0" lang="fr-CA"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sldImg"/>
          </p:nvPr>
        </p:nvSpPr>
        <p:spPr>
          <a:xfrm>
            <a:off x="735120" y="1173240"/>
            <a:ext cx="5631840" cy="3168000"/>
          </a:xfrm>
          <a:prstGeom prst="rect">
            <a:avLst/>
          </a:prstGeom>
        </p:spPr>
      </p:sp>
      <p:sp>
        <p:nvSpPr>
          <p:cNvPr id="290" name="PlaceHolder 2"/>
          <p:cNvSpPr>
            <a:spLocks noGrp="1"/>
          </p:cNvSpPr>
          <p:nvPr>
            <p:ph type="body"/>
          </p:nvPr>
        </p:nvSpPr>
        <p:spPr>
          <a:xfrm>
            <a:off x="710280" y="4518360"/>
            <a:ext cx="5681160" cy="3696120"/>
          </a:xfrm>
          <a:prstGeom prst="rect">
            <a:avLst/>
          </a:prstGeom>
        </p:spPr>
        <p:txBody>
          <a:bodyPr lIns="94320" rIns="94320" tIns="47160" bIns="47160">
            <a:noAutofit/>
          </a:bodyPr>
          <a:p>
            <a:pPr marL="216000" indent="-215640">
              <a:lnSpc>
                <a:spcPct val="100000"/>
              </a:lnSpc>
              <a:tabLst>
                <a:tab algn="l" pos="0"/>
              </a:tabLst>
            </a:pPr>
            <a:r>
              <a:rPr b="0" lang="en-US" sz="2000" spc="-1" strike="noStrike">
                <a:latin typeface="Arial"/>
              </a:rPr>
              <a:t>In this slide we will focus on the data structure that is produced by the Dspace RDFizer</a:t>
            </a:r>
            <a:endParaRPr b="0" lang="fr-CA" sz="2000" spc="-1" strike="noStrike">
              <a:latin typeface="Arial"/>
            </a:endParaRPr>
          </a:p>
          <a:p>
            <a:pPr marL="216000" indent="-215640">
              <a:lnSpc>
                <a:spcPct val="100000"/>
              </a:lnSpc>
              <a:tabLst>
                <a:tab algn="l" pos="0"/>
              </a:tabLst>
            </a:pPr>
            <a:endParaRPr b="0" lang="fr-CA" sz="2000" spc="-1" strike="noStrike">
              <a:latin typeface="Arial"/>
            </a:endParaRPr>
          </a:p>
          <a:p>
            <a:pPr marL="216000" indent="-215640">
              <a:lnSpc>
                <a:spcPct val="100000"/>
              </a:lnSpc>
              <a:tabLst>
                <a:tab algn="l" pos="0"/>
              </a:tabLst>
            </a:pPr>
            <a:r>
              <a:rPr b="0" lang="en-US" sz="2000" spc="-1" strike="noStrike">
                <a:latin typeface="Arial"/>
              </a:rPr>
              <a:t>Files are provided with the Dspace RDFIzer. These two ontologies represent the data semantics that are provided when the RDFIzer extracts data from Dspace.</a:t>
            </a:r>
            <a:endParaRPr b="0" lang="fr-CA" sz="2000" spc="-1" strike="noStrike">
              <a:latin typeface="Arial"/>
            </a:endParaRPr>
          </a:p>
          <a:p>
            <a:pPr marL="216000" indent="-215640">
              <a:lnSpc>
                <a:spcPct val="100000"/>
              </a:lnSpc>
              <a:tabLst>
                <a:tab algn="l" pos="0"/>
              </a:tabLst>
            </a:pPr>
            <a:endParaRPr b="0" lang="fr-CA" sz="2000" spc="-1" strike="noStrike">
              <a:latin typeface="Arial"/>
            </a:endParaRPr>
          </a:p>
          <a:p>
            <a:pPr marL="216000" indent="-215640">
              <a:lnSpc>
                <a:spcPct val="100000"/>
              </a:lnSpc>
              <a:tabLst>
                <a:tab algn="l" pos="0"/>
              </a:tabLst>
            </a:pPr>
            <a:r>
              <a:rPr b="0" lang="en-US" sz="2000" spc="-1" strike="noStrike">
                <a:latin typeface="Arial"/>
              </a:rPr>
              <a:t>These three panels are a visual representation of the Dspace metadata ontologies content as presented in VIVO-Studio. It shows the property structure, the class structure and the individuals contained in these ontologies.</a:t>
            </a:r>
            <a:endParaRPr b="0" lang="fr-CA" sz="2000" spc="-1" strike="noStrike">
              <a:latin typeface="Arial"/>
            </a:endParaRPr>
          </a:p>
          <a:p>
            <a:pPr marL="216000" indent="-215640">
              <a:lnSpc>
                <a:spcPct val="100000"/>
              </a:lnSpc>
              <a:tabLst>
                <a:tab algn="l" pos="0"/>
              </a:tabLst>
            </a:pPr>
            <a:endParaRPr b="0" lang="fr-CA" sz="2000" spc="-1" strike="noStrike">
              <a:latin typeface="Arial"/>
            </a:endParaRPr>
          </a:p>
          <a:p>
            <a:pPr marL="216000" indent="-215640">
              <a:lnSpc>
                <a:spcPct val="100000"/>
              </a:lnSpc>
              <a:tabLst>
                <a:tab algn="l" pos="0"/>
              </a:tabLst>
            </a:pPr>
            <a:r>
              <a:rPr b="0" lang="en-US" sz="2000" spc="-1" strike="noStrike">
                <a:latin typeface="Arial"/>
              </a:rPr>
              <a:t>For example, here is the data structure for the "create a title" action </a:t>
            </a:r>
            <a:endParaRPr b="0" lang="fr-CA" sz="2000" spc="-1" strike="noStrike">
              <a:latin typeface="Arial"/>
            </a:endParaRPr>
          </a:p>
          <a:p>
            <a:pPr marL="216000" indent="-215640">
              <a:lnSpc>
                <a:spcPct val="100000"/>
              </a:lnSpc>
              <a:tabLst>
                <a:tab algn="l" pos="0"/>
              </a:tabLst>
            </a:pPr>
            <a:endParaRPr b="0" lang="fr-CA" sz="2000" spc="-1" strike="noStrike">
              <a:latin typeface="Arial"/>
            </a:endParaRPr>
          </a:p>
          <a:p>
            <a:pPr marL="216000" indent="-215640">
              <a:lnSpc>
                <a:spcPct val="100000"/>
              </a:lnSpc>
              <a:tabLst>
                <a:tab algn="l" pos="0"/>
              </a:tabLst>
            </a:pPr>
            <a:r>
              <a:rPr b="0" lang="en-US" sz="2000" spc="-1" strike="noStrike">
                <a:latin typeface="Arial"/>
              </a:rPr>
              <a:t>First of all the definition of the action in this case "create".</a:t>
            </a:r>
            <a:endParaRPr b="0" lang="fr-CA" sz="2000" spc="-1" strike="noStrike">
              <a:latin typeface="Arial"/>
            </a:endParaRPr>
          </a:p>
          <a:p>
            <a:pPr marL="216000" indent="-215640">
              <a:lnSpc>
                <a:spcPct val="100000"/>
              </a:lnSpc>
              <a:tabLst>
                <a:tab algn="l" pos="0"/>
              </a:tabLst>
            </a:pPr>
            <a:r>
              <a:rPr b="0" lang="en-US" sz="2000" spc="-1" strike="noStrike">
                <a:latin typeface="Arial"/>
              </a:rPr>
              <a:t>Secondly, the definition of the target predicate associated with the action</a:t>
            </a:r>
            <a:endParaRPr b="0" lang="fr-CA" sz="2000" spc="-1" strike="noStrike">
              <a:latin typeface="Arial"/>
            </a:endParaRPr>
          </a:p>
          <a:p>
            <a:pPr marL="216000" indent="-215640">
              <a:lnSpc>
                <a:spcPct val="100000"/>
              </a:lnSpc>
              <a:tabLst>
                <a:tab algn="l" pos="0"/>
              </a:tabLst>
            </a:pPr>
            <a:r>
              <a:rPr b="0" lang="en-US" sz="2000" spc="-1" strike="noStrike">
                <a:latin typeface="Arial"/>
              </a:rPr>
              <a:t>And finally the command reification that will be injected in the target ontology</a:t>
            </a:r>
            <a:endParaRPr b="0" lang="fr-CA" sz="2000" spc="-1" strike="noStrike">
              <a:latin typeface="Arial"/>
            </a:endParaRPr>
          </a:p>
        </p:txBody>
      </p:sp>
      <p:sp>
        <p:nvSpPr>
          <p:cNvPr id="291" name="CustomShape 3"/>
          <p:cNvSpPr/>
          <p:nvPr/>
        </p:nvSpPr>
        <p:spPr>
          <a:xfrm>
            <a:off x="4023000" y="8917560"/>
            <a:ext cx="3076920" cy="470160"/>
          </a:xfrm>
          <a:prstGeom prst="rect">
            <a:avLst/>
          </a:prstGeom>
          <a:noFill/>
          <a:ln>
            <a:noFill/>
          </a:ln>
        </p:spPr>
        <p:style>
          <a:lnRef idx="0"/>
          <a:fillRef idx="0"/>
          <a:effectRef idx="0"/>
          <a:fontRef idx="minor"/>
        </p:style>
        <p:txBody>
          <a:bodyPr lIns="94320" rIns="94320" tIns="47160" bIns="47160" anchor="b">
            <a:noAutofit/>
          </a:bodyPr>
          <a:p>
            <a:pPr algn="r">
              <a:lnSpc>
                <a:spcPct val="100000"/>
              </a:lnSpc>
            </a:pPr>
            <a:fld id="{5A8344BF-E6C1-447A-8711-13819690400A}" type="slidenum">
              <a:rPr b="0" lang="fr-CA" sz="1200" spc="-1" strike="noStrike">
                <a:latin typeface="Times New Roman"/>
              </a:rPr>
              <a:t>&lt;numéro&gt;</a:t>
            </a:fld>
            <a:endParaRPr b="0" lang="fr-CA"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sldImg"/>
          </p:nvPr>
        </p:nvSpPr>
        <p:spPr>
          <a:xfrm>
            <a:off x="735120" y="1173240"/>
            <a:ext cx="5631840" cy="3168000"/>
          </a:xfrm>
          <a:prstGeom prst="rect">
            <a:avLst/>
          </a:prstGeom>
        </p:spPr>
      </p:sp>
      <p:sp>
        <p:nvSpPr>
          <p:cNvPr id="293" name="PlaceHolder 2"/>
          <p:cNvSpPr>
            <a:spLocks noGrp="1"/>
          </p:cNvSpPr>
          <p:nvPr>
            <p:ph type="body"/>
          </p:nvPr>
        </p:nvSpPr>
        <p:spPr>
          <a:xfrm>
            <a:off x="710280" y="4518360"/>
            <a:ext cx="5681160" cy="3696120"/>
          </a:xfrm>
          <a:prstGeom prst="rect">
            <a:avLst/>
          </a:prstGeom>
        </p:spPr>
        <p:txBody>
          <a:bodyPr lIns="94320" rIns="94320" tIns="47160" bIns="47160">
            <a:noAutofit/>
          </a:bodyPr>
          <a:p>
            <a:pPr marL="216000" indent="-215640">
              <a:lnSpc>
                <a:spcPct val="100000"/>
              </a:lnSpc>
              <a:tabLst>
                <a:tab algn="l" pos="0"/>
              </a:tabLst>
            </a:pPr>
            <a:r>
              <a:rPr b="0" lang="en-US" sz="2000" spc="-1" strike="noStrike">
                <a:latin typeface="Arial"/>
              </a:rPr>
              <a:t>This slide presents an example of the DSpace RDFizer data mapping to the VIVO perspective. This is a type of processing that could be performed by the SPARQL construct.</a:t>
            </a:r>
            <a:endParaRPr b="0" lang="fr-CA" sz="2000" spc="-1" strike="noStrike">
              <a:latin typeface="Arial"/>
            </a:endParaRPr>
          </a:p>
          <a:p>
            <a:pPr marL="216000" indent="-215640">
              <a:lnSpc>
                <a:spcPct val="100000"/>
              </a:lnSpc>
              <a:tabLst>
                <a:tab algn="l" pos="0"/>
              </a:tabLst>
            </a:pPr>
            <a:endParaRPr b="0" lang="fr-CA" sz="2000" spc="-1" strike="noStrike">
              <a:latin typeface="Arial"/>
            </a:endParaRPr>
          </a:p>
          <a:p>
            <a:pPr marL="216000" indent="-215640">
              <a:lnSpc>
                <a:spcPct val="100000"/>
              </a:lnSpc>
              <a:tabLst>
                <a:tab algn="l" pos="0"/>
              </a:tabLst>
            </a:pPr>
            <a:r>
              <a:rPr b="0" lang="en-US" sz="2000" spc="-1" strike="noStrike">
                <a:latin typeface="Arial"/>
              </a:rPr>
              <a:t>First the predicate contained in the action reification is interpreted as a VIVO document.</a:t>
            </a:r>
            <a:endParaRPr b="0" lang="fr-CA" sz="2000" spc="-1" strike="noStrike">
              <a:latin typeface="Arial"/>
            </a:endParaRPr>
          </a:p>
          <a:p>
            <a:pPr marL="216000" indent="-215640">
              <a:lnSpc>
                <a:spcPct val="100000"/>
              </a:lnSpc>
              <a:tabLst>
                <a:tab algn="l" pos="0"/>
              </a:tabLst>
            </a:pPr>
            <a:r>
              <a:rPr b="0" lang="en-US" sz="2000" spc="-1" strike="noStrike">
                <a:latin typeface="Arial"/>
              </a:rPr>
              <a:t>Secondly the title value is translated in the VIVO ontology into an RDFS:label</a:t>
            </a:r>
            <a:endParaRPr b="0" lang="fr-CA" sz="2000" spc="-1" strike="noStrike">
              <a:latin typeface="Arial"/>
            </a:endParaRPr>
          </a:p>
          <a:p>
            <a:pPr marL="216000" indent="-215640">
              <a:lnSpc>
                <a:spcPct val="100000"/>
              </a:lnSpc>
              <a:tabLst>
                <a:tab algn="l" pos="0"/>
              </a:tabLst>
            </a:pPr>
            <a:r>
              <a:rPr b="0" lang="en-US" sz="2000" spc="-1" strike="noStrike">
                <a:latin typeface="Arial"/>
              </a:rPr>
              <a:t>Finally the subject which is a DOI is encoded in bibo:doi of the VIVO entity.</a:t>
            </a:r>
            <a:endParaRPr b="0" lang="fr-CA" sz="2000" spc="-1" strike="noStrike">
              <a:latin typeface="Arial"/>
            </a:endParaRPr>
          </a:p>
        </p:txBody>
      </p:sp>
      <p:sp>
        <p:nvSpPr>
          <p:cNvPr id="294" name="CustomShape 3"/>
          <p:cNvSpPr/>
          <p:nvPr/>
        </p:nvSpPr>
        <p:spPr>
          <a:xfrm>
            <a:off x="4023000" y="8917560"/>
            <a:ext cx="3076920" cy="470160"/>
          </a:xfrm>
          <a:prstGeom prst="rect">
            <a:avLst/>
          </a:prstGeom>
          <a:noFill/>
          <a:ln>
            <a:noFill/>
          </a:ln>
        </p:spPr>
        <p:style>
          <a:lnRef idx="0"/>
          <a:fillRef idx="0"/>
          <a:effectRef idx="0"/>
          <a:fontRef idx="minor"/>
        </p:style>
        <p:txBody>
          <a:bodyPr lIns="94320" rIns="94320" tIns="47160" bIns="47160" anchor="b">
            <a:noAutofit/>
          </a:bodyPr>
          <a:p>
            <a:pPr algn="r">
              <a:lnSpc>
                <a:spcPct val="100000"/>
              </a:lnSpc>
            </a:pPr>
            <a:fld id="{605F1779-FF5F-4BEC-A9E1-F4594AF77C73}" type="slidenum">
              <a:rPr b="0" lang="fr-CA" sz="1200" spc="-1" strike="noStrike">
                <a:latin typeface="Times New Roman"/>
              </a:rPr>
              <a:t>&lt;numéro&gt;</a:t>
            </a:fld>
            <a:endParaRPr b="0" lang="fr-CA"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sldImg"/>
          </p:nvPr>
        </p:nvSpPr>
        <p:spPr>
          <a:xfrm>
            <a:off x="735120" y="1173240"/>
            <a:ext cx="5631840" cy="3168000"/>
          </a:xfrm>
          <a:prstGeom prst="rect">
            <a:avLst/>
          </a:prstGeom>
        </p:spPr>
      </p:sp>
      <p:sp>
        <p:nvSpPr>
          <p:cNvPr id="296" name="PlaceHolder 2"/>
          <p:cNvSpPr>
            <a:spLocks noGrp="1"/>
          </p:cNvSpPr>
          <p:nvPr>
            <p:ph type="body"/>
          </p:nvPr>
        </p:nvSpPr>
        <p:spPr>
          <a:xfrm>
            <a:off x="710280" y="4518360"/>
            <a:ext cx="5681160" cy="3696120"/>
          </a:xfrm>
          <a:prstGeom prst="rect">
            <a:avLst/>
          </a:prstGeom>
        </p:spPr>
        <p:txBody>
          <a:bodyPr lIns="94320" rIns="94320" tIns="47160" bIns="47160">
            <a:noAutofit/>
          </a:bodyPr>
          <a:p>
            <a:pPr marL="216000" indent="-215640">
              <a:lnSpc>
                <a:spcPct val="100000"/>
              </a:lnSpc>
              <a:tabLst>
                <a:tab algn="l" pos="0"/>
              </a:tabLst>
            </a:pPr>
            <a:r>
              <a:rPr b="0" lang="en-US" sz="2000" spc="-1" strike="noStrike">
                <a:latin typeface="Arial"/>
              </a:rPr>
              <a:t>To answer these questions we will present three solutions: </a:t>
            </a:r>
            <a:endParaRPr b="0" lang="fr-CA" sz="2000" spc="-1" strike="noStrike">
              <a:latin typeface="Arial"/>
            </a:endParaRPr>
          </a:p>
          <a:p>
            <a:pPr marL="216000" indent="-215640">
              <a:lnSpc>
                <a:spcPct val="100000"/>
              </a:lnSpc>
              <a:tabLst>
                <a:tab algn="l" pos="0"/>
              </a:tabLst>
            </a:pPr>
            <a:r>
              <a:rPr b="0" lang="en-US" sz="2000" spc="-1" strike="noStrike">
                <a:latin typeface="Arial"/>
              </a:rPr>
              <a:t>1- VIVO's Dspace facade, </a:t>
            </a:r>
            <a:endParaRPr b="0" lang="fr-CA" sz="2000" spc="-1" strike="noStrike">
              <a:latin typeface="Arial"/>
            </a:endParaRPr>
          </a:p>
          <a:p>
            <a:pPr marL="216000" indent="-215640">
              <a:lnSpc>
                <a:spcPct val="100000"/>
              </a:lnSpc>
              <a:tabLst>
                <a:tab algn="l" pos="0"/>
              </a:tabLst>
            </a:pPr>
            <a:r>
              <a:rPr b="0" lang="en-US" sz="2000" spc="-1" strike="noStrike">
                <a:latin typeface="Arial"/>
              </a:rPr>
              <a:t>2- the addition of semantic functionality to Dspace, and </a:t>
            </a:r>
            <a:endParaRPr b="0" lang="fr-CA" sz="2000" spc="-1" strike="noStrike">
              <a:latin typeface="Arial"/>
            </a:endParaRPr>
          </a:p>
          <a:p>
            <a:pPr marL="216000" indent="-215640">
              <a:lnSpc>
                <a:spcPct val="100000"/>
              </a:lnSpc>
              <a:tabLst>
                <a:tab algn="l" pos="0"/>
              </a:tabLst>
            </a:pPr>
            <a:r>
              <a:rPr b="0" lang="en-US" sz="2000" spc="-1" strike="noStrike">
                <a:latin typeface="Arial"/>
              </a:rPr>
              <a:t>3- the use of the messaging pattern to ensure communication between de VIVO and Dspace.</a:t>
            </a:r>
            <a:endParaRPr b="0" lang="fr-CA" sz="2000" spc="-1" strike="noStrike">
              <a:latin typeface="Arial"/>
            </a:endParaRPr>
          </a:p>
        </p:txBody>
      </p:sp>
      <p:sp>
        <p:nvSpPr>
          <p:cNvPr id="297" name="CustomShape 3"/>
          <p:cNvSpPr/>
          <p:nvPr/>
        </p:nvSpPr>
        <p:spPr>
          <a:xfrm>
            <a:off x="4023000" y="8917560"/>
            <a:ext cx="3076920" cy="470160"/>
          </a:xfrm>
          <a:prstGeom prst="rect">
            <a:avLst/>
          </a:prstGeom>
          <a:noFill/>
          <a:ln>
            <a:noFill/>
          </a:ln>
        </p:spPr>
        <p:style>
          <a:lnRef idx="0"/>
          <a:fillRef idx="0"/>
          <a:effectRef idx="0"/>
          <a:fontRef idx="minor"/>
        </p:style>
        <p:txBody>
          <a:bodyPr lIns="94320" rIns="94320" tIns="47160" bIns="47160" anchor="b">
            <a:noAutofit/>
          </a:bodyPr>
          <a:p>
            <a:pPr algn="r">
              <a:lnSpc>
                <a:spcPct val="100000"/>
              </a:lnSpc>
            </a:pPr>
            <a:fld id="{EE908BDD-0B2B-447F-8EB4-0A10F0257705}" type="slidenum">
              <a:rPr b="0" lang="fr-CA" sz="1200" spc="-1" strike="noStrike">
                <a:latin typeface="Times New Roman"/>
              </a:rPr>
              <a:t>&lt;numéro&gt;</a:t>
            </a:fld>
            <a:endParaRPr b="0" lang="fr-CA"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CA" sz="4400" spc="-1" strike="noStrike">
              <a:latin typeface="Arial"/>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0" lang="fr-CA" sz="3200" spc="-1" strike="noStrike">
              <a:latin typeface="Arial"/>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0" lang="fr-CA"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CA" sz="4400" spc="-1" strike="noStrike">
              <a:latin typeface="Arial"/>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fr-CA" sz="3200" spc="-1" strike="noStrike">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fr-CA" sz="3200" spc="-1" strike="noStrike">
              <a:latin typeface="Arial"/>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0" lang="fr-CA" sz="3200" spc="-1" strike="noStrike">
              <a:latin typeface="Arial"/>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0" lang="fr-CA"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CA" sz="4400" spc="-1" strike="noStrike">
              <a:latin typeface="Arial"/>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0" lang="fr-CA" sz="3200" spc="-1" strike="noStrike">
              <a:latin typeface="Arial"/>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0" lang="fr-CA" sz="3200" spc="-1" strike="noStrike">
              <a:latin typeface="Arial"/>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0" lang="fr-CA" sz="3200" spc="-1" strike="noStrike">
              <a:latin typeface="Arial"/>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0" lang="fr-CA" sz="3200" spc="-1" strike="noStrike">
              <a:latin typeface="Arial"/>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0" lang="fr-CA" sz="3200" spc="-1" strike="noStrike">
              <a:latin typeface="Arial"/>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0" lang="fr-CA"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CA" sz="4400" spc="-1" strike="noStrike">
              <a:latin typeface="Arial"/>
            </a:endParaRPr>
          </a:p>
        </p:txBody>
      </p:sp>
      <p:sp>
        <p:nvSpPr>
          <p:cNvPr id="5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fr-C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CA" sz="4400" spc="-1" strike="noStrike">
              <a:latin typeface="Arial"/>
            </a:endParaRPr>
          </a:p>
        </p:txBody>
      </p:sp>
      <p:sp>
        <p:nvSpPr>
          <p:cNvPr id="52" name="PlaceHolder 2"/>
          <p:cNvSpPr>
            <a:spLocks noGrp="1"/>
          </p:cNvSpPr>
          <p:nvPr>
            <p:ph type="body"/>
          </p:nvPr>
        </p:nvSpPr>
        <p:spPr>
          <a:xfrm>
            <a:off x="609480" y="1604520"/>
            <a:ext cx="10972440" cy="3977280"/>
          </a:xfrm>
          <a:prstGeom prst="rect">
            <a:avLst/>
          </a:prstGeom>
        </p:spPr>
        <p:txBody>
          <a:bodyPr lIns="0" rIns="0" tIns="0" bIns="0">
            <a:normAutofit/>
          </a:bodyPr>
          <a:p>
            <a:endParaRPr b="0" lang="fr-CA"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CA"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fr-CA"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fr-CA"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CA"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fr-C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CA" sz="4400" spc="-1" strike="noStrike">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rIns="0" tIns="0" bIns="0">
            <a:normAutofit/>
          </a:bodyPr>
          <a:p>
            <a:endParaRPr b="0" lang="fr-CA" sz="3200" spc="-1" strike="noStrike">
              <a:latin typeface="Arial"/>
            </a:endParaRPr>
          </a:p>
        </p:txBody>
      </p:sp>
      <p:sp>
        <p:nvSpPr>
          <p:cNvPr id="60" name="PlaceHolder 3"/>
          <p:cNvSpPr>
            <a:spLocks noGrp="1"/>
          </p:cNvSpPr>
          <p:nvPr>
            <p:ph type="body"/>
          </p:nvPr>
        </p:nvSpPr>
        <p:spPr>
          <a:xfrm>
            <a:off x="6231960" y="1604520"/>
            <a:ext cx="5354280" cy="3977280"/>
          </a:xfrm>
          <a:prstGeom prst="rect">
            <a:avLst/>
          </a:prstGeom>
        </p:spPr>
        <p:txBody>
          <a:bodyPr lIns="0" rIns="0" tIns="0" bIns="0">
            <a:normAutofit/>
          </a:bodyPr>
          <a:p>
            <a:endParaRPr b="0" lang="fr-CA" sz="3200" spc="-1" strike="noStrike">
              <a:latin typeface="Arial"/>
            </a:endParaRPr>
          </a:p>
        </p:txBody>
      </p:sp>
      <p:sp>
        <p:nvSpPr>
          <p:cNvPr id="61" name="PlaceHolder 4"/>
          <p:cNvSpPr>
            <a:spLocks noGrp="1"/>
          </p:cNvSpPr>
          <p:nvPr>
            <p:ph type="body"/>
          </p:nvPr>
        </p:nvSpPr>
        <p:spPr>
          <a:xfrm>
            <a:off x="609480" y="3682080"/>
            <a:ext cx="5354280" cy="1896840"/>
          </a:xfrm>
          <a:prstGeom prst="rect">
            <a:avLst/>
          </a:prstGeom>
        </p:spPr>
        <p:txBody>
          <a:bodyPr lIns="0" rIns="0" tIns="0" bIns="0">
            <a:normAutofit/>
          </a:bodyPr>
          <a:p>
            <a:endParaRPr b="0" lang="fr-CA"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CA"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fr-C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CA" sz="4400" spc="-1" strike="noStrike">
              <a:latin typeface="Arial"/>
            </a:endParaRPr>
          </a:p>
        </p:txBody>
      </p:sp>
      <p:sp>
        <p:nvSpPr>
          <p:cNvPr id="63" name="PlaceHolder 2"/>
          <p:cNvSpPr>
            <a:spLocks noGrp="1"/>
          </p:cNvSpPr>
          <p:nvPr>
            <p:ph type="body"/>
          </p:nvPr>
        </p:nvSpPr>
        <p:spPr>
          <a:xfrm>
            <a:off x="609480" y="1604520"/>
            <a:ext cx="5354280" cy="3977280"/>
          </a:xfrm>
          <a:prstGeom prst="rect">
            <a:avLst/>
          </a:prstGeom>
        </p:spPr>
        <p:txBody>
          <a:bodyPr lIns="0" rIns="0" tIns="0" bIns="0">
            <a:normAutofit/>
          </a:bodyPr>
          <a:p>
            <a:endParaRPr b="0" lang="fr-CA"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fr-CA" sz="3200" spc="-1" strike="noStrike">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normAutofit/>
          </a:bodyPr>
          <a:p>
            <a:endParaRPr b="0" lang="fr-CA"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CA"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fr-CA"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fr-CA" sz="3200" spc="-1" strike="noStrike">
              <a:latin typeface="Arial"/>
            </a:endParaRPr>
          </a:p>
        </p:txBody>
      </p:sp>
      <p:sp>
        <p:nvSpPr>
          <p:cNvPr id="69" name="PlaceHolder 4"/>
          <p:cNvSpPr>
            <a:spLocks noGrp="1"/>
          </p:cNvSpPr>
          <p:nvPr>
            <p:ph type="body"/>
          </p:nvPr>
        </p:nvSpPr>
        <p:spPr>
          <a:xfrm>
            <a:off x="609480" y="3682080"/>
            <a:ext cx="10972440" cy="1896840"/>
          </a:xfrm>
          <a:prstGeom prst="rect">
            <a:avLst/>
          </a:prstGeom>
        </p:spPr>
        <p:txBody>
          <a:bodyPr lIns="0" rIns="0" tIns="0" bIns="0">
            <a:normAutofit/>
          </a:bodyPr>
          <a:p>
            <a:endParaRPr b="0" lang="fr-CA"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CA" sz="4400" spc="-1" strike="noStrike">
              <a:latin typeface="Arial"/>
            </a:endParaRPr>
          </a:p>
        </p:txBody>
      </p:sp>
      <p:sp>
        <p:nvSpPr>
          <p:cNvPr id="71" name="PlaceHolder 2"/>
          <p:cNvSpPr>
            <a:spLocks noGrp="1"/>
          </p:cNvSpPr>
          <p:nvPr>
            <p:ph type="body"/>
          </p:nvPr>
        </p:nvSpPr>
        <p:spPr>
          <a:xfrm>
            <a:off x="609480" y="1604520"/>
            <a:ext cx="10972440" cy="1896840"/>
          </a:xfrm>
          <a:prstGeom prst="rect">
            <a:avLst/>
          </a:prstGeom>
        </p:spPr>
        <p:txBody>
          <a:bodyPr lIns="0" rIns="0" tIns="0" bIns="0">
            <a:normAutofit/>
          </a:bodyPr>
          <a:p>
            <a:endParaRPr b="0" lang="fr-CA" sz="3200" spc="-1" strike="noStrike">
              <a:latin typeface="Arial"/>
            </a:endParaRPr>
          </a:p>
        </p:txBody>
      </p:sp>
      <p:sp>
        <p:nvSpPr>
          <p:cNvPr id="72" name="PlaceHolder 3"/>
          <p:cNvSpPr>
            <a:spLocks noGrp="1"/>
          </p:cNvSpPr>
          <p:nvPr>
            <p:ph type="body"/>
          </p:nvPr>
        </p:nvSpPr>
        <p:spPr>
          <a:xfrm>
            <a:off x="609480" y="3682080"/>
            <a:ext cx="10972440" cy="1896840"/>
          </a:xfrm>
          <a:prstGeom prst="rect">
            <a:avLst/>
          </a:prstGeom>
        </p:spPr>
        <p:txBody>
          <a:bodyPr lIns="0" rIns="0" tIns="0" bIns="0">
            <a:normAutofit/>
          </a:bodyPr>
          <a:p>
            <a:endParaRPr b="0" lang="fr-CA"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CA" sz="4400" spc="-1" strike="noStrike">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fr-CA"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fr-CA" sz="3200" spc="-1" strike="noStrike">
              <a:latin typeface="Arial"/>
            </a:endParaRPr>
          </a:p>
        </p:txBody>
      </p:sp>
      <p:sp>
        <p:nvSpPr>
          <p:cNvPr id="76" name="PlaceHolder 4"/>
          <p:cNvSpPr>
            <a:spLocks noGrp="1"/>
          </p:cNvSpPr>
          <p:nvPr>
            <p:ph type="body"/>
          </p:nvPr>
        </p:nvSpPr>
        <p:spPr>
          <a:xfrm>
            <a:off x="609480" y="3682080"/>
            <a:ext cx="5354280" cy="1896840"/>
          </a:xfrm>
          <a:prstGeom prst="rect">
            <a:avLst/>
          </a:prstGeom>
        </p:spPr>
        <p:txBody>
          <a:bodyPr lIns="0" rIns="0" tIns="0" bIns="0">
            <a:normAutofit/>
          </a:bodyPr>
          <a:p>
            <a:endParaRPr b="0" lang="fr-CA" sz="3200" spc="-1" strike="noStrike">
              <a:latin typeface="Arial"/>
            </a:endParaRPr>
          </a:p>
        </p:txBody>
      </p:sp>
      <p:sp>
        <p:nvSpPr>
          <p:cNvPr id="77" name="PlaceHolder 5"/>
          <p:cNvSpPr>
            <a:spLocks noGrp="1"/>
          </p:cNvSpPr>
          <p:nvPr>
            <p:ph type="body"/>
          </p:nvPr>
        </p:nvSpPr>
        <p:spPr>
          <a:xfrm>
            <a:off x="6231960" y="3682080"/>
            <a:ext cx="5354280" cy="1896840"/>
          </a:xfrm>
          <a:prstGeom prst="rect">
            <a:avLst/>
          </a:prstGeom>
        </p:spPr>
        <p:txBody>
          <a:bodyPr lIns="0" rIns="0" tIns="0" bIns="0">
            <a:normAutofit/>
          </a:bodyPr>
          <a:p>
            <a:endParaRPr b="0" lang="fr-CA"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CA" sz="4400" spc="-1" strike="noStrike">
              <a:latin typeface="Arial"/>
            </a:endParaRPr>
          </a:p>
        </p:txBody>
      </p:sp>
      <p:sp>
        <p:nvSpPr>
          <p:cNvPr id="79" name="PlaceHolder 2"/>
          <p:cNvSpPr>
            <a:spLocks noGrp="1"/>
          </p:cNvSpPr>
          <p:nvPr>
            <p:ph type="body"/>
          </p:nvPr>
        </p:nvSpPr>
        <p:spPr>
          <a:xfrm>
            <a:off x="609480" y="1604520"/>
            <a:ext cx="3533040" cy="1896840"/>
          </a:xfrm>
          <a:prstGeom prst="rect">
            <a:avLst/>
          </a:prstGeom>
        </p:spPr>
        <p:txBody>
          <a:bodyPr lIns="0" rIns="0" tIns="0" bIns="0">
            <a:normAutofit/>
          </a:bodyPr>
          <a:p>
            <a:endParaRPr b="0" lang="fr-CA" sz="3200" spc="-1" strike="noStrike">
              <a:latin typeface="Arial"/>
            </a:endParaRPr>
          </a:p>
        </p:txBody>
      </p:sp>
      <p:sp>
        <p:nvSpPr>
          <p:cNvPr id="80" name="PlaceHolder 3"/>
          <p:cNvSpPr>
            <a:spLocks noGrp="1"/>
          </p:cNvSpPr>
          <p:nvPr>
            <p:ph type="body"/>
          </p:nvPr>
        </p:nvSpPr>
        <p:spPr>
          <a:xfrm>
            <a:off x="4319640" y="1604520"/>
            <a:ext cx="3533040" cy="1896840"/>
          </a:xfrm>
          <a:prstGeom prst="rect">
            <a:avLst/>
          </a:prstGeom>
        </p:spPr>
        <p:txBody>
          <a:bodyPr lIns="0" rIns="0" tIns="0" bIns="0">
            <a:normAutofit/>
          </a:bodyPr>
          <a:p>
            <a:endParaRPr b="0" lang="fr-CA" sz="3200" spc="-1" strike="noStrike">
              <a:latin typeface="Arial"/>
            </a:endParaRPr>
          </a:p>
        </p:txBody>
      </p:sp>
      <p:sp>
        <p:nvSpPr>
          <p:cNvPr id="81" name="PlaceHolder 4"/>
          <p:cNvSpPr>
            <a:spLocks noGrp="1"/>
          </p:cNvSpPr>
          <p:nvPr>
            <p:ph type="body"/>
          </p:nvPr>
        </p:nvSpPr>
        <p:spPr>
          <a:xfrm>
            <a:off x="8029800" y="1604520"/>
            <a:ext cx="3533040" cy="1896840"/>
          </a:xfrm>
          <a:prstGeom prst="rect">
            <a:avLst/>
          </a:prstGeom>
        </p:spPr>
        <p:txBody>
          <a:bodyPr lIns="0" rIns="0" tIns="0" bIns="0">
            <a:normAutofit/>
          </a:bodyPr>
          <a:p>
            <a:endParaRPr b="0" lang="fr-CA" sz="3200" spc="-1" strike="noStrike">
              <a:latin typeface="Arial"/>
            </a:endParaRPr>
          </a:p>
        </p:txBody>
      </p:sp>
      <p:sp>
        <p:nvSpPr>
          <p:cNvPr id="82" name="PlaceHolder 5"/>
          <p:cNvSpPr>
            <a:spLocks noGrp="1"/>
          </p:cNvSpPr>
          <p:nvPr>
            <p:ph type="body"/>
          </p:nvPr>
        </p:nvSpPr>
        <p:spPr>
          <a:xfrm>
            <a:off x="609480" y="3682080"/>
            <a:ext cx="3533040" cy="1896840"/>
          </a:xfrm>
          <a:prstGeom prst="rect">
            <a:avLst/>
          </a:prstGeom>
        </p:spPr>
        <p:txBody>
          <a:bodyPr lIns="0" rIns="0" tIns="0" bIns="0">
            <a:normAutofit/>
          </a:bodyPr>
          <a:p>
            <a:endParaRPr b="0" lang="fr-CA" sz="3200" spc="-1" strike="noStrike">
              <a:latin typeface="Arial"/>
            </a:endParaRPr>
          </a:p>
        </p:txBody>
      </p:sp>
      <p:sp>
        <p:nvSpPr>
          <p:cNvPr id="83" name="PlaceHolder 6"/>
          <p:cNvSpPr>
            <a:spLocks noGrp="1"/>
          </p:cNvSpPr>
          <p:nvPr>
            <p:ph type="body"/>
          </p:nvPr>
        </p:nvSpPr>
        <p:spPr>
          <a:xfrm>
            <a:off x="4319640" y="3682080"/>
            <a:ext cx="3533040" cy="1896840"/>
          </a:xfrm>
          <a:prstGeom prst="rect">
            <a:avLst/>
          </a:prstGeom>
        </p:spPr>
        <p:txBody>
          <a:bodyPr lIns="0" rIns="0" tIns="0" bIns="0">
            <a:normAutofit/>
          </a:bodyPr>
          <a:p>
            <a:endParaRPr b="0" lang="fr-CA" sz="3200" spc="-1" strike="noStrike">
              <a:latin typeface="Arial"/>
            </a:endParaRPr>
          </a:p>
        </p:txBody>
      </p:sp>
      <p:sp>
        <p:nvSpPr>
          <p:cNvPr id="84" name="PlaceHolder 7"/>
          <p:cNvSpPr>
            <a:spLocks noGrp="1"/>
          </p:cNvSpPr>
          <p:nvPr>
            <p:ph type="body"/>
          </p:nvPr>
        </p:nvSpPr>
        <p:spPr>
          <a:xfrm>
            <a:off x="8029800" y="3682080"/>
            <a:ext cx="3533040" cy="1896840"/>
          </a:xfrm>
          <a:prstGeom prst="rect">
            <a:avLst/>
          </a:prstGeom>
        </p:spPr>
        <p:txBody>
          <a:bodyPr lIns="0" rIns="0" tIns="0" bIns="0">
            <a:normAutofit/>
          </a:bodyPr>
          <a:p>
            <a:endParaRPr b="0" lang="fr-CA"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CA" sz="4400" spc="-1" strike="noStrike">
              <a:latin typeface="Arial"/>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0" lang="fr-CA"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CA" sz="4400" spc="-1" strike="noStrike">
              <a:latin typeface="Arial"/>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0" lang="fr-CA" sz="3200" spc="-1" strike="noStrike">
              <a:latin typeface="Arial"/>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0" lang="fr-CA"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CA"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fr-C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CA" sz="4400" spc="-1" strike="noStrike">
              <a:latin typeface="Arial"/>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0" lang="fr-CA" sz="3200" spc="-1" strike="noStrike">
              <a:latin typeface="Arial"/>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fr-CA" sz="3200" spc="-1" strike="noStrike">
              <a:latin typeface="Arial"/>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0" lang="fr-CA"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CA" sz="4400" spc="-1" strike="noStrike">
              <a:latin typeface="Arial"/>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0" lang="fr-CA" sz="3200" spc="-1" strike="noStrike">
              <a:latin typeface="Arial"/>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0" lang="fr-CA" sz="3200" spc="-1" strike="noStrike">
              <a:latin typeface="Arial"/>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0" lang="fr-CA"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CA" sz="4400" spc="-1" strike="noStrike">
              <a:latin typeface="Arial"/>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0" lang="fr-CA"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fr-CA" sz="3200" spc="-1" strike="noStrike">
              <a:latin typeface="Arial"/>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0" lang="fr-CA"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3240" y="6400800"/>
            <a:ext cx="12188160" cy="456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0" y="6334200"/>
            <a:ext cx="12188160" cy="63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3"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fr-CA" sz="4400" spc="-1" strike="noStrike">
                <a:latin typeface="Arial"/>
              </a:rPr>
              <a:t>Clique</a:t>
            </a:r>
            <a:r>
              <a:rPr b="0" lang="fr-CA" sz="4400" spc="-1" strike="noStrike">
                <a:latin typeface="Arial"/>
              </a:rPr>
              <a:t>z pour </a:t>
            </a:r>
            <a:r>
              <a:rPr b="0" lang="fr-CA" sz="4400" spc="-1" strike="noStrike">
                <a:latin typeface="Arial"/>
              </a:rPr>
              <a:t>éditer </a:t>
            </a:r>
            <a:r>
              <a:rPr b="0" lang="fr-CA" sz="4400" spc="-1" strike="noStrike">
                <a:latin typeface="Arial"/>
              </a:rPr>
              <a:t>le </a:t>
            </a:r>
            <a:r>
              <a:rPr b="0" lang="fr-CA" sz="4400" spc="-1" strike="noStrike">
                <a:latin typeface="Arial"/>
              </a:rPr>
              <a:t>format </a:t>
            </a:r>
            <a:r>
              <a:rPr b="0" lang="fr-CA" sz="4400" spc="-1" strike="noStrike">
                <a:latin typeface="Arial"/>
              </a:rPr>
              <a:t>du </a:t>
            </a:r>
            <a:r>
              <a:rPr b="0" lang="fr-CA" sz="4400" spc="-1" strike="noStrike">
                <a:latin typeface="Arial"/>
              </a:rPr>
              <a:t>texte-</a:t>
            </a:r>
            <a:r>
              <a:rPr b="0" lang="fr-CA" sz="4400" spc="-1" strike="noStrike">
                <a:latin typeface="Arial"/>
              </a:rPr>
              <a:t>titre</a:t>
            </a:r>
            <a:endParaRPr b="0" lang="fr-CA" sz="4400" spc="-1" strike="noStrike">
              <a:latin typeface="Arial"/>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CA" sz="3200" spc="-1" strike="noStrike">
                <a:latin typeface="Arial"/>
              </a:rPr>
              <a:t>Cliquez pour éditer le format du plan de texte</a:t>
            </a:r>
            <a:endParaRPr b="0" lang="fr-CA" sz="3200" spc="-1" strike="noStrike">
              <a:latin typeface="Arial"/>
            </a:endParaRPr>
          </a:p>
          <a:p>
            <a:pPr lvl="1" marL="864000" indent="-324000">
              <a:spcBef>
                <a:spcPts val="1134"/>
              </a:spcBef>
              <a:buClr>
                <a:srgbClr val="000000"/>
              </a:buClr>
              <a:buSzPct val="75000"/>
              <a:buFont typeface="Symbol" charset="2"/>
              <a:buChar char=""/>
            </a:pPr>
            <a:r>
              <a:rPr b="0" lang="fr-CA" sz="2800" spc="-1" strike="noStrike">
                <a:latin typeface="Arial"/>
              </a:rPr>
              <a:t>Second niveau de plan</a:t>
            </a:r>
            <a:endParaRPr b="0" lang="fr-CA" sz="2800" spc="-1" strike="noStrike">
              <a:latin typeface="Arial"/>
            </a:endParaRPr>
          </a:p>
          <a:p>
            <a:pPr lvl="2" marL="1296000" indent="-288000">
              <a:spcBef>
                <a:spcPts val="850"/>
              </a:spcBef>
              <a:buClr>
                <a:srgbClr val="000000"/>
              </a:buClr>
              <a:buSzPct val="45000"/>
              <a:buFont typeface="Wingdings" charset="2"/>
              <a:buChar char=""/>
            </a:pPr>
            <a:r>
              <a:rPr b="0" lang="fr-CA" sz="2400" spc="-1" strike="noStrike">
                <a:latin typeface="Arial"/>
              </a:rPr>
              <a:t>Troisième niveau de plan</a:t>
            </a:r>
            <a:endParaRPr b="0" lang="fr-CA" sz="2400" spc="-1" strike="noStrike">
              <a:latin typeface="Arial"/>
            </a:endParaRPr>
          </a:p>
          <a:p>
            <a:pPr lvl="3" marL="1728000" indent="-216000">
              <a:spcBef>
                <a:spcPts val="567"/>
              </a:spcBef>
              <a:buClr>
                <a:srgbClr val="000000"/>
              </a:buClr>
              <a:buSzPct val="75000"/>
              <a:buFont typeface="Symbol" charset="2"/>
              <a:buChar char=""/>
            </a:pPr>
            <a:r>
              <a:rPr b="0" lang="fr-CA" sz="2000" spc="-1" strike="noStrike">
                <a:latin typeface="Arial"/>
              </a:rPr>
              <a:t>Quatrième niveau de plan</a:t>
            </a:r>
            <a:endParaRPr b="0" lang="fr-CA" sz="2000" spc="-1" strike="noStrike">
              <a:latin typeface="Arial"/>
            </a:endParaRPr>
          </a:p>
          <a:p>
            <a:pPr lvl="4" marL="2160000" indent="-216000">
              <a:spcBef>
                <a:spcPts val="283"/>
              </a:spcBef>
              <a:buClr>
                <a:srgbClr val="000000"/>
              </a:buClr>
              <a:buSzPct val="45000"/>
              <a:buFont typeface="Wingdings" charset="2"/>
              <a:buChar char=""/>
            </a:pPr>
            <a:r>
              <a:rPr b="0" lang="fr-CA" sz="2000" spc="-1" strike="noStrike">
                <a:latin typeface="Arial"/>
              </a:rPr>
              <a:t>Cinquième niveau de plan</a:t>
            </a:r>
            <a:endParaRPr b="0" lang="fr-CA" sz="2000" spc="-1" strike="noStrike">
              <a:latin typeface="Arial"/>
            </a:endParaRPr>
          </a:p>
          <a:p>
            <a:pPr lvl="5" marL="2592000" indent="-216000">
              <a:spcBef>
                <a:spcPts val="283"/>
              </a:spcBef>
              <a:buClr>
                <a:srgbClr val="000000"/>
              </a:buClr>
              <a:buSzPct val="45000"/>
              <a:buFont typeface="Wingdings" charset="2"/>
              <a:buChar char=""/>
            </a:pPr>
            <a:r>
              <a:rPr b="0" lang="fr-CA" sz="2000" spc="-1" strike="noStrike">
                <a:latin typeface="Arial"/>
              </a:rPr>
              <a:t>Sixième niveau de plan</a:t>
            </a:r>
            <a:endParaRPr b="0" lang="fr-CA" sz="2000" spc="-1" strike="noStrike">
              <a:latin typeface="Arial"/>
            </a:endParaRPr>
          </a:p>
          <a:p>
            <a:pPr lvl="6" marL="3024000" indent="-216000">
              <a:spcBef>
                <a:spcPts val="283"/>
              </a:spcBef>
              <a:buClr>
                <a:srgbClr val="000000"/>
              </a:buClr>
              <a:buSzPct val="45000"/>
              <a:buFont typeface="Wingdings" charset="2"/>
              <a:buChar char=""/>
            </a:pPr>
            <a:r>
              <a:rPr b="0" lang="fr-CA" sz="2000" spc="-1" strike="noStrike">
                <a:latin typeface="Arial"/>
              </a:rPr>
              <a:t>Septième niveau de plan</a:t>
            </a:r>
            <a:endParaRPr b="0" lang="fr-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hidden="1"/>
          <p:cNvSpPr/>
          <p:nvPr/>
        </p:nvSpPr>
        <p:spPr>
          <a:xfrm>
            <a:off x="3240" y="6400800"/>
            <a:ext cx="12188160" cy="456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2" name="CustomShape 2" hidden="1"/>
          <p:cNvSpPr/>
          <p:nvPr/>
        </p:nvSpPr>
        <p:spPr>
          <a:xfrm>
            <a:off x="0" y="6334200"/>
            <a:ext cx="12188160" cy="63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3"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44" name="CustomShape 4"/>
          <p:cNvSpPr/>
          <p:nvPr/>
        </p:nvSpPr>
        <p:spPr>
          <a:xfrm>
            <a:off x="3240" y="6400800"/>
            <a:ext cx="12188160" cy="456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5" name="CustomShape 5"/>
          <p:cNvSpPr/>
          <p:nvPr/>
        </p:nvSpPr>
        <p:spPr>
          <a:xfrm>
            <a:off x="0" y="6334200"/>
            <a:ext cx="12188160" cy="63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6" name="Line 6"/>
          <p:cNvSpPr/>
          <p:nvPr/>
        </p:nvSpPr>
        <p:spPr>
          <a:xfrm>
            <a:off x="1207440" y="4343400"/>
            <a:ext cx="987552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47" name="PlaceHolder 7"/>
          <p:cNvSpPr>
            <a:spLocks noGrp="1"/>
          </p:cNvSpPr>
          <p:nvPr>
            <p:ph type="title"/>
          </p:nvPr>
        </p:nvSpPr>
        <p:spPr>
          <a:xfrm>
            <a:off x="609480" y="273600"/>
            <a:ext cx="10972440" cy="1144800"/>
          </a:xfrm>
          <a:prstGeom prst="rect">
            <a:avLst/>
          </a:prstGeom>
        </p:spPr>
        <p:txBody>
          <a:bodyPr lIns="0" rIns="0" tIns="0" bIns="0" anchor="ctr">
            <a:noAutofit/>
          </a:bodyPr>
          <a:p>
            <a:pPr algn="ctr"/>
            <a:r>
              <a:rPr b="0" lang="fr-CA" sz="4400" spc="-1" strike="noStrike">
                <a:latin typeface="Arial"/>
              </a:rPr>
              <a:t>Cliquez pour éditer le format du texte-titre</a:t>
            </a:r>
            <a:endParaRPr b="0" lang="fr-CA" sz="4400" spc="-1" strike="noStrike">
              <a:latin typeface="Arial"/>
            </a:endParaRPr>
          </a:p>
        </p:txBody>
      </p:sp>
      <p:sp>
        <p:nvSpPr>
          <p:cNvPr id="48"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CA" sz="3200" spc="-1" strike="noStrike">
                <a:latin typeface="Arial"/>
              </a:rPr>
              <a:t>Cliquez pour éditer le format du plan de texte</a:t>
            </a:r>
            <a:endParaRPr b="0" lang="fr-CA" sz="3200" spc="-1" strike="noStrike">
              <a:latin typeface="Arial"/>
            </a:endParaRPr>
          </a:p>
          <a:p>
            <a:pPr lvl="1" marL="864000" indent="-324000">
              <a:spcBef>
                <a:spcPts val="1134"/>
              </a:spcBef>
              <a:buClr>
                <a:srgbClr val="000000"/>
              </a:buClr>
              <a:buSzPct val="75000"/>
              <a:buFont typeface="Symbol" charset="2"/>
              <a:buChar char=""/>
            </a:pPr>
            <a:r>
              <a:rPr b="0" lang="fr-CA" sz="2800" spc="-1" strike="noStrike">
                <a:latin typeface="Arial"/>
              </a:rPr>
              <a:t>Second niveau de plan</a:t>
            </a:r>
            <a:endParaRPr b="0" lang="fr-CA" sz="2800" spc="-1" strike="noStrike">
              <a:latin typeface="Arial"/>
            </a:endParaRPr>
          </a:p>
          <a:p>
            <a:pPr lvl="2" marL="1296000" indent="-288000">
              <a:spcBef>
                <a:spcPts val="850"/>
              </a:spcBef>
              <a:buClr>
                <a:srgbClr val="000000"/>
              </a:buClr>
              <a:buSzPct val="45000"/>
              <a:buFont typeface="Wingdings" charset="2"/>
              <a:buChar char=""/>
            </a:pPr>
            <a:r>
              <a:rPr b="0" lang="fr-CA" sz="2400" spc="-1" strike="noStrike">
                <a:latin typeface="Arial"/>
              </a:rPr>
              <a:t>Troisième niveau de plan</a:t>
            </a:r>
            <a:endParaRPr b="0" lang="fr-CA" sz="2400" spc="-1" strike="noStrike">
              <a:latin typeface="Arial"/>
            </a:endParaRPr>
          </a:p>
          <a:p>
            <a:pPr lvl="3" marL="1728000" indent="-216000">
              <a:spcBef>
                <a:spcPts val="567"/>
              </a:spcBef>
              <a:buClr>
                <a:srgbClr val="000000"/>
              </a:buClr>
              <a:buSzPct val="75000"/>
              <a:buFont typeface="Symbol" charset="2"/>
              <a:buChar char=""/>
            </a:pPr>
            <a:r>
              <a:rPr b="0" lang="fr-CA" sz="2000" spc="-1" strike="noStrike">
                <a:latin typeface="Arial"/>
              </a:rPr>
              <a:t>Quatrième niveau de plan</a:t>
            </a:r>
            <a:endParaRPr b="0" lang="fr-CA" sz="2000" spc="-1" strike="noStrike">
              <a:latin typeface="Arial"/>
            </a:endParaRPr>
          </a:p>
          <a:p>
            <a:pPr lvl="4" marL="2160000" indent="-216000">
              <a:spcBef>
                <a:spcPts val="283"/>
              </a:spcBef>
              <a:buClr>
                <a:srgbClr val="000000"/>
              </a:buClr>
              <a:buSzPct val="45000"/>
              <a:buFont typeface="Wingdings" charset="2"/>
              <a:buChar char=""/>
            </a:pPr>
            <a:r>
              <a:rPr b="0" lang="fr-CA" sz="2000" spc="-1" strike="noStrike">
                <a:latin typeface="Arial"/>
              </a:rPr>
              <a:t>Cinquième niveau de plan</a:t>
            </a:r>
            <a:endParaRPr b="0" lang="fr-CA" sz="2000" spc="-1" strike="noStrike">
              <a:latin typeface="Arial"/>
            </a:endParaRPr>
          </a:p>
          <a:p>
            <a:pPr lvl="5" marL="2592000" indent="-216000">
              <a:spcBef>
                <a:spcPts val="283"/>
              </a:spcBef>
              <a:buClr>
                <a:srgbClr val="000000"/>
              </a:buClr>
              <a:buSzPct val="45000"/>
              <a:buFont typeface="Wingdings" charset="2"/>
              <a:buChar char=""/>
            </a:pPr>
            <a:r>
              <a:rPr b="0" lang="fr-CA" sz="2000" spc="-1" strike="noStrike">
                <a:latin typeface="Arial"/>
              </a:rPr>
              <a:t>Sixième niveau de plan</a:t>
            </a:r>
            <a:endParaRPr b="0" lang="fr-CA" sz="2000" spc="-1" strike="noStrike">
              <a:latin typeface="Arial"/>
            </a:endParaRPr>
          </a:p>
          <a:p>
            <a:pPr lvl="6" marL="3024000" indent="-216000">
              <a:spcBef>
                <a:spcPts val="283"/>
              </a:spcBef>
              <a:buClr>
                <a:srgbClr val="000000"/>
              </a:buClr>
              <a:buSzPct val="45000"/>
              <a:buFont typeface="Wingdings" charset="2"/>
              <a:buChar char=""/>
            </a:pPr>
            <a:r>
              <a:rPr b="0" lang="fr-CA" sz="2000" spc="-1" strike="noStrike">
                <a:latin typeface="Arial"/>
              </a:rPr>
              <a:t>Septième niveau de plan</a:t>
            </a:r>
            <a:endParaRPr b="0" lang="fr-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hyperlink" Target="https://wiki.lyrasis.org/display/DSDOC7x/Linked+%28Open%29+Data" TargetMode="Externa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slideLayout" Target="../slideLayouts/slideLayout1.xml"/><Relationship Id="rId7"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8.gif"/><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jpeg"/><Relationship Id="rId6" Type="http://schemas.openxmlformats.org/officeDocument/2006/relationships/slideLayout" Target="../slideLayouts/slideLayout1.xml"/><Relationship Id="rId7"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hyperlink" Target="https://doi.org/10.13140/RG.2.2.22501.83681" TargetMode="External"/><Relationship Id="rId7" Type="http://schemas.openxmlformats.org/officeDocument/2006/relationships/slideLayout" Target="../slideLayouts/slideLayout1.xml"/><Relationship Id="rId8"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hyperlink" Target="https://wiki.lyrasis.org/display/DSDOC7x/Linked+%28Open%29+Data" TargetMode="External"/><Relationship Id="rId2" Type="http://schemas.openxmlformats.org/officeDocument/2006/relationships/slideLayout" Target="../slideLayouts/slideLayout1.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Relationship Id="rId5"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1" name="CustomShape 1"/>
          <p:cNvSpPr/>
          <p:nvPr/>
        </p:nvSpPr>
        <p:spPr>
          <a:xfrm>
            <a:off x="0" y="6400800"/>
            <a:ext cx="12191400" cy="456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92" name="CustomShape 2"/>
          <p:cNvSpPr/>
          <p:nvPr/>
        </p:nvSpPr>
        <p:spPr>
          <a:xfrm>
            <a:off x="0" y="6334200"/>
            <a:ext cx="12191400" cy="65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3" name="Line 3"/>
          <p:cNvSpPr/>
          <p:nvPr/>
        </p:nvSpPr>
        <p:spPr>
          <a:xfrm>
            <a:off x="1207440" y="4343400"/>
            <a:ext cx="987552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94" name="CustomShape 4"/>
          <p:cNvSpPr/>
          <p:nvPr/>
        </p:nvSpPr>
        <p:spPr>
          <a:xfrm>
            <a:off x="0" y="0"/>
            <a:ext cx="1218816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95" name="CustomShape 5"/>
          <p:cNvSpPr/>
          <p:nvPr/>
        </p:nvSpPr>
        <p:spPr>
          <a:xfrm>
            <a:off x="965160" y="643320"/>
            <a:ext cx="6254280" cy="5053320"/>
          </a:xfrm>
          <a:prstGeom prst="rect">
            <a:avLst/>
          </a:prstGeom>
          <a:noFill/>
          <a:ln>
            <a:noFill/>
          </a:ln>
        </p:spPr>
        <p:style>
          <a:lnRef idx="0"/>
          <a:fillRef idx="0"/>
          <a:effectRef idx="0"/>
          <a:fontRef idx="minor"/>
        </p:style>
        <p:txBody>
          <a:bodyPr lIns="90000" rIns="90000" tIns="45000" bIns="45000" anchor="ctr">
            <a:normAutofit/>
          </a:bodyPr>
          <a:p>
            <a:pPr algn="r">
              <a:lnSpc>
                <a:spcPct val="85000"/>
              </a:lnSpc>
            </a:pPr>
            <a:r>
              <a:rPr b="0" lang="en-US" sz="5000" spc="-52" strike="noStrike">
                <a:solidFill>
                  <a:srgbClr val="262626"/>
                </a:solidFill>
                <a:latin typeface="Calibri Light"/>
              </a:rPr>
              <a:t>What might be the approach for mapping between different models of DSpace and VIVO (elements, concepts, fields)?  </a:t>
            </a:r>
            <a:endParaRPr b="0" lang="fr-CA" sz="5000" spc="-1" strike="noStrike">
              <a:latin typeface="Arial"/>
            </a:endParaRPr>
          </a:p>
        </p:txBody>
      </p:sp>
      <p:sp>
        <p:nvSpPr>
          <p:cNvPr id="96" name="CustomShape 6"/>
          <p:cNvSpPr/>
          <p:nvPr/>
        </p:nvSpPr>
        <p:spPr>
          <a:xfrm>
            <a:off x="7871040" y="643320"/>
            <a:ext cx="3340800" cy="5053320"/>
          </a:xfrm>
          <a:prstGeom prst="rect">
            <a:avLst/>
          </a:prstGeom>
          <a:noFill/>
          <a:ln>
            <a:noFill/>
          </a:ln>
        </p:spPr>
        <p:style>
          <a:lnRef idx="0"/>
          <a:fillRef idx="0"/>
          <a:effectRef idx="0"/>
          <a:fontRef idx="minor"/>
        </p:style>
        <p:txBody>
          <a:bodyPr lIns="90000" rIns="90000" tIns="45000" bIns="45000" anchor="ctr">
            <a:normAutofit/>
          </a:bodyPr>
          <a:p>
            <a:pPr>
              <a:lnSpc>
                <a:spcPct val="90000"/>
              </a:lnSpc>
              <a:spcBef>
                <a:spcPts val="1199"/>
              </a:spcBef>
              <a:spcAft>
                <a:spcPts val="201"/>
              </a:spcAft>
              <a:tabLst>
                <a:tab algn="l" pos="0"/>
              </a:tabLst>
            </a:pPr>
            <a:r>
              <a:rPr b="0" lang="en-US" sz="2400" spc="197" strike="noStrike" cap="all">
                <a:solidFill>
                  <a:srgbClr val="344068"/>
                </a:solidFill>
                <a:latin typeface="Calibri Light"/>
              </a:rPr>
              <a:t>Three different approaches:</a:t>
            </a:r>
            <a:endParaRPr b="0" lang="fr-CA" sz="2400" spc="-1" strike="noStrike">
              <a:latin typeface="Arial"/>
            </a:endParaRPr>
          </a:p>
          <a:p>
            <a:pPr lvl="1" marL="800280" indent="-342360">
              <a:lnSpc>
                <a:spcPct val="90000"/>
              </a:lnSpc>
              <a:spcBef>
                <a:spcPts val="201"/>
              </a:spcBef>
              <a:spcAft>
                <a:spcPts val="400"/>
              </a:spcAft>
              <a:buClr>
                <a:srgbClr val="1cade4"/>
              </a:buClr>
              <a:buFont typeface="Calibri Light"/>
              <a:buAutoNum type="arabicPeriod"/>
              <a:tabLst>
                <a:tab algn="l" pos="0"/>
              </a:tabLst>
            </a:pPr>
            <a:r>
              <a:rPr b="0" lang="en-US" sz="1800" spc="-1" strike="noStrike">
                <a:solidFill>
                  <a:srgbClr val="8b8b8b"/>
                </a:solidFill>
                <a:latin typeface="Calibri"/>
              </a:rPr>
              <a:t>Using the Dspace RDFizer</a:t>
            </a:r>
            <a:endParaRPr b="0" lang="fr-CA" sz="1800" spc="-1" strike="noStrike">
              <a:latin typeface="Arial"/>
            </a:endParaRPr>
          </a:p>
          <a:p>
            <a:pPr lvl="1" marL="800280" indent="-342360">
              <a:lnSpc>
                <a:spcPct val="90000"/>
              </a:lnSpc>
              <a:spcBef>
                <a:spcPts val="201"/>
              </a:spcBef>
              <a:spcAft>
                <a:spcPts val="400"/>
              </a:spcAft>
              <a:buClr>
                <a:srgbClr val="1cade4"/>
              </a:buClr>
              <a:buFont typeface="Calibri Light"/>
              <a:buAutoNum type="arabicPeriod"/>
              <a:tabLst>
                <a:tab algn="l" pos="0"/>
              </a:tabLst>
            </a:pPr>
            <a:r>
              <a:rPr b="0" lang="en-US" sz="1800" spc="-1" strike="noStrike">
                <a:solidFill>
                  <a:srgbClr val="8b8b8b"/>
                </a:solidFill>
                <a:latin typeface="Calibri"/>
              </a:rPr>
              <a:t>Build a VIVO exporter from Dspace Postgres database</a:t>
            </a:r>
            <a:endParaRPr b="0" lang="fr-CA" sz="1800" spc="-1" strike="noStrike">
              <a:latin typeface="Arial"/>
            </a:endParaRPr>
          </a:p>
          <a:p>
            <a:pPr lvl="1" marL="800280" indent="-342360">
              <a:lnSpc>
                <a:spcPct val="90000"/>
              </a:lnSpc>
              <a:spcBef>
                <a:spcPts val="201"/>
              </a:spcBef>
              <a:spcAft>
                <a:spcPts val="400"/>
              </a:spcAft>
              <a:buClr>
                <a:srgbClr val="1cade4"/>
              </a:buClr>
              <a:buFont typeface="Calibri Light"/>
              <a:buAutoNum type="arabicPeriod"/>
              <a:tabLst>
                <a:tab algn="l" pos="0"/>
              </a:tabLst>
            </a:pPr>
            <a:r>
              <a:rPr b="0" lang="en-US" sz="1800" spc="-1" strike="noStrike">
                <a:solidFill>
                  <a:srgbClr val="8b8b8b"/>
                </a:solidFill>
                <a:latin typeface="Calibri"/>
              </a:rPr>
              <a:t>Build a VIVO exporter from DSpace REST-api</a:t>
            </a:r>
            <a:br/>
            <a:r>
              <a:rPr b="0" lang="en-US" sz="1800" spc="-1" strike="noStrike">
                <a:solidFill>
                  <a:srgbClr val="8b8b8b"/>
                </a:solidFill>
                <a:latin typeface="Calibri"/>
              </a:rPr>
              <a:t> </a:t>
            </a:r>
            <a:endParaRPr b="0" lang="fr-CA" sz="1800" spc="-1" strike="noStrike">
              <a:latin typeface="Arial"/>
            </a:endParaRPr>
          </a:p>
        </p:txBody>
      </p:sp>
      <p:sp>
        <p:nvSpPr>
          <p:cNvPr id="97" name="Line 7"/>
          <p:cNvSpPr/>
          <p:nvPr/>
        </p:nvSpPr>
        <p:spPr>
          <a:xfrm>
            <a:off x="7534440" y="1391040"/>
            <a:ext cx="0" cy="3558240"/>
          </a:xfrm>
          <a:prstGeom prst="line">
            <a:avLst/>
          </a:prstGeom>
          <a:ln>
            <a:solidFill>
              <a:schemeClr val="tx2"/>
            </a:solidFill>
            <a:round/>
          </a:ln>
        </p:spPr>
        <p:style>
          <a:lnRef idx="1">
            <a:schemeClr val="accent1"/>
          </a:lnRef>
          <a:fillRef idx="0">
            <a:schemeClr val="accent1"/>
          </a:fillRef>
          <a:effectRef idx="0">
            <a:schemeClr val="accent1"/>
          </a:effectRef>
          <a:fontRef idx="minor"/>
        </p:style>
      </p:sp>
      <p:sp>
        <p:nvSpPr>
          <p:cNvPr id="98" name="CustomShape 8"/>
          <p:cNvSpPr/>
          <p:nvPr/>
        </p:nvSpPr>
        <p:spPr>
          <a:xfrm>
            <a:off x="3240" y="6400800"/>
            <a:ext cx="12188160" cy="456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99" name="CustomShape 9"/>
          <p:cNvSpPr/>
          <p:nvPr/>
        </p:nvSpPr>
        <p:spPr>
          <a:xfrm>
            <a:off x="0" y="6341040"/>
            <a:ext cx="12188160" cy="63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1097280" y="286560"/>
            <a:ext cx="10057680" cy="1450080"/>
          </a:xfrm>
          <a:prstGeom prst="rect">
            <a:avLst/>
          </a:prstGeom>
          <a:noFill/>
          <a:ln>
            <a:noFill/>
          </a:ln>
        </p:spPr>
        <p:style>
          <a:lnRef idx="0"/>
          <a:fillRef idx="0"/>
          <a:effectRef idx="0"/>
          <a:fontRef idx="minor"/>
        </p:style>
        <p:txBody>
          <a:bodyPr lIns="90000" rIns="90000" tIns="45000" bIns="45000" anchor="b">
            <a:normAutofit fontScale="55000"/>
          </a:bodyPr>
          <a:p>
            <a:pPr>
              <a:lnSpc>
                <a:spcPct val="85000"/>
              </a:lnSpc>
            </a:pPr>
            <a:r>
              <a:rPr b="0" lang="fr-CA" sz="4800" spc="-52" strike="noStrike">
                <a:solidFill>
                  <a:srgbClr val="404040"/>
                </a:solidFill>
                <a:latin typeface="Calibri Light"/>
              </a:rPr>
              <a:t>Architectural solution 1 : DSpace/VIVO facade </a:t>
            </a:r>
            <a:r>
              <a:rPr b="0" i="1" lang="en-US" sz="3100" spc="-52" strike="noStrike">
                <a:solidFill>
                  <a:srgbClr val="404040"/>
                </a:solidFill>
                <a:latin typeface="Calibri Light"/>
              </a:rPr>
              <a:t>A single, standardized access point between VIVO and Dspace.</a:t>
            </a:r>
            <a:endParaRPr b="0" lang="fr-CA" sz="3100" spc="-1" strike="noStrike">
              <a:latin typeface="Arial"/>
            </a:endParaRPr>
          </a:p>
        </p:txBody>
      </p:sp>
      <p:sp>
        <p:nvSpPr>
          <p:cNvPr id="216" name="CustomShape 2"/>
          <p:cNvSpPr/>
          <p:nvPr/>
        </p:nvSpPr>
        <p:spPr>
          <a:xfrm>
            <a:off x="9573480" y="2112120"/>
            <a:ext cx="1520640" cy="91368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fr-CA" sz="1800" spc="-1" strike="noStrike">
                <a:solidFill>
                  <a:srgbClr val="ffffff"/>
                </a:solidFill>
                <a:latin typeface="Calibri"/>
                <a:ea typeface="DejaVu Sans"/>
              </a:rPr>
              <a:t>DSpace</a:t>
            </a:r>
            <a:endParaRPr b="0" lang="fr-CA" sz="1800" spc="-1" strike="noStrike">
              <a:latin typeface="Arial"/>
            </a:endParaRPr>
          </a:p>
        </p:txBody>
      </p:sp>
      <p:sp>
        <p:nvSpPr>
          <p:cNvPr id="217" name="CustomShape 3"/>
          <p:cNvSpPr/>
          <p:nvPr/>
        </p:nvSpPr>
        <p:spPr>
          <a:xfrm>
            <a:off x="9573480" y="3217320"/>
            <a:ext cx="1520640" cy="91368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fr-CA" sz="1800" spc="-1" strike="noStrike">
                <a:solidFill>
                  <a:srgbClr val="ffffff"/>
                </a:solidFill>
                <a:latin typeface="Calibri"/>
                <a:ea typeface="DejaVu Sans"/>
              </a:rPr>
              <a:t>Apache Jena/Fuseki</a:t>
            </a:r>
            <a:endParaRPr b="0" lang="fr-CA" sz="1800" spc="-1" strike="noStrike">
              <a:latin typeface="Arial"/>
            </a:endParaRPr>
          </a:p>
        </p:txBody>
      </p:sp>
      <p:sp>
        <p:nvSpPr>
          <p:cNvPr id="218" name="CustomShape 4"/>
          <p:cNvSpPr/>
          <p:nvPr/>
        </p:nvSpPr>
        <p:spPr>
          <a:xfrm>
            <a:off x="9573480" y="4322880"/>
            <a:ext cx="1520640" cy="91368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fr-CA" sz="1800" spc="-1" strike="noStrike">
                <a:solidFill>
                  <a:srgbClr val="ffffff"/>
                </a:solidFill>
                <a:latin typeface="Calibri"/>
                <a:ea typeface="DejaVu Sans"/>
              </a:rPr>
              <a:t>VIVO</a:t>
            </a:r>
            <a:endParaRPr b="0" lang="fr-CA" sz="1800" spc="-1" strike="noStrike">
              <a:latin typeface="Arial"/>
            </a:endParaRPr>
          </a:p>
        </p:txBody>
      </p:sp>
      <p:sp>
        <p:nvSpPr>
          <p:cNvPr id="219" name="CustomShape 5"/>
          <p:cNvSpPr/>
          <p:nvPr/>
        </p:nvSpPr>
        <p:spPr>
          <a:xfrm>
            <a:off x="5829840" y="2299680"/>
            <a:ext cx="1600920" cy="3029760"/>
          </a:xfrm>
          <a:prstGeom prst="roundRect">
            <a:avLst>
              <a:gd name="adj" fmla="val 16667"/>
            </a:avLst>
          </a:prstGeom>
          <a:ln>
            <a:round/>
          </a:ln>
        </p:spPr>
        <p:style>
          <a:lnRef idx="2">
            <a:schemeClr val="accent4">
              <a:shade val="50000"/>
            </a:schemeClr>
          </a:lnRef>
          <a:fillRef idx="1">
            <a:schemeClr val="accent4"/>
          </a:fillRef>
          <a:effectRef idx="0">
            <a:schemeClr val="accent4"/>
          </a:effectRef>
          <a:fontRef idx="minor"/>
        </p:style>
        <p:txBody>
          <a:bodyPr lIns="90000" rIns="90000" tIns="45000" bIns="45000">
            <a:noAutofit/>
          </a:bodyPr>
          <a:p>
            <a:pPr algn="ctr">
              <a:lnSpc>
                <a:spcPct val="100000"/>
              </a:lnSpc>
            </a:pPr>
            <a:r>
              <a:rPr b="0" lang="fr-CA" sz="1800" spc="-1" strike="noStrike">
                <a:solidFill>
                  <a:srgbClr val="ffffff"/>
                </a:solidFill>
                <a:latin typeface="Calibri"/>
                <a:ea typeface="DejaVu Sans"/>
              </a:rPr>
              <a:t>DSpace/VIVO Facade</a:t>
            </a:r>
            <a:endParaRPr b="0" lang="fr-CA" sz="1800" spc="-1" strike="noStrike">
              <a:latin typeface="Arial"/>
            </a:endParaRPr>
          </a:p>
        </p:txBody>
      </p:sp>
      <p:sp>
        <p:nvSpPr>
          <p:cNvPr id="220" name="CustomShape 6"/>
          <p:cNvSpPr/>
          <p:nvPr/>
        </p:nvSpPr>
        <p:spPr>
          <a:xfrm>
            <a:off x="11320920" y="2484360"/>
            <a:ext cx="509040" cy="1302120"/>
          </a:xfrm>
          <a:prstGeom prst="curvedLeftArrow">
            <a:avLst>
              <a:gd name="adj1" fmla="val 25000"/>
              <a:gd name="adj2" fmla="val 50000"/>
              <a:gd name="adj3" fmla="val 25000"/>
            </a:avLst>
          </a:prstGeom>
          <a:gradFill rotWithShape="0">
            <a:gsLst>
              <a:gs pos="0">
                <a:srgbClr val="91c9f0"/>
              </a:gs>
              <a:gs pos="100000">
                <a:srgbClr val="a8d8fc"/>
              </a:gs>
            </a:gsLst>
            <a:path path="circle">
              <a:fillToRect l="50000" t="50000" r="50000" b="50000"/>
            </a:path>
          </a:gradFill>
          <a:ln>
            <a:solidFill>
              <a:srgbClr val="16abe3"/>
            </a:solidFill>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sp>
      <p:sp>
        <p:nvSpPr>
          <p:cNvPr id="221" name="CustomShape 7"/>
          <p:cNvSpPr/>
          <p:nvPr/>
        </p:nvSpPr>
        <p:spPr>
          <a:xfrm rot="5400000">
            <a:off x="10869840" y="2950920"/>
            <a:ext cx="104868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fr-CA" sz="1800" spc="-1" strike="noStrike">
                <a:solidFill>
                  <a:srgbClr val="000000"/>
                </a:solidFill>
                <a:latin typeface="Calibri"/>
                <a:ea typeface="DejaVu Sans"/>
              </a:rPr>
              <a:t>RDFizer</a:t>
            </a:r>
            <a:endParaRPr b="0" lang="fr-CA" sz="1800" spc="-1" strike="noStrike">
              <a:latin typeface="Arial"/>
            </a:endParaRPr>
          </a:p>
        </p:txBody>
      </p:sp>
      <p:sp>
        <p:nvSpPr>
          <p:cNvPr id="222" name="CustomShape 8"/>
          <p:cNvSpPr/>
          <p:nvPr/>
        </p:nvSpPr>
        <p:spPr>
          <a:xfrm>
            <a:off x="4736880" y="2091240"/>
            <a:ext cx="913680" cy="913680"/>
          </a:xfrm>
          <a:prstGeom prst="smileyFace">
            <a:avLst>
              <a:gd name="adj" fmla="val 4653"/>
            </a:avLst>
          </a:prstGeom>
          <a:ln>
            <a:round/>
          </a:ln>
        </p:spPr>
        <p:style>
          <a:lnRef idx="2">
            <a:schemeClr val="accent1">
              <a:shade val="50000"/>
            </a:schemeClr>
          </a:lnRef>
          <a:fillRef idx="1">
            <a:schemeClr val="accent1"/>
          </a:fillRef>
          <a:effectRef idx="0">
            <a:schemeClr val="accent1"/>
          </a:effectRef>
          <a:fontRef idx="minor"/>
        </p:style>
      </p:sp>
      <p:sp>
        <p:nvSpPr>
          <p:cNvPr id="223" name="CustomShape 9"/>
          <p:cNvSpPr/>
          <p:nvPr/>
        </p:nvSpPr>
        <p:spPr>
          <a:xfrm>
            <a:off x="4486680" y="3026520"/>
            <a:ext cx="141408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fr-CA" sz="1800" spc="-1" strike="noStrike">
                <a:solidFill>
                  <a:srgbClr val="000000"/>
                </a:solidFill>
                <a:latin typeface="Calibri"/>
                <a:ea typeface="DejaVu Sans"/>
              </a:rPr>
              <a:t>Web Client</a:t>
            </a:r>
            <a:endParaRPr b="0" lang="fr-CA" sz="1800" spc="-1" strike="noStrike">
              <a:latin typeface="Arial"/>
            </a:endParaRPr>
          </a:p>
        </p:txBody>
      </p:sp>
      <p:sp>
        <p:nvSpPr>
          <p:cNvPr id="224" name="CustomShape 10"/>
          <p:cNvSpPr/>
          <p:nvPr/>
        </p:nvSpPr>
        <p:spPr>
          <a:xfrm rot="5400000">
            <a:off x="4950720" y="3371040"/>
            <a:ext cx="849600" cy="849600"/>
          </a:xfrm>
          <a:prstGeom prst="leftUpArrow">
            <a:avLst>
              <a:gd name="adj1" fmla="val 25000"/>
              <a:gd name="adj2" fmla="val 25000"/>
              <a:gd name="adj3" fmla="val 25000"/>
            </a:avLst>
          </a:prstGeom>
          <a:gradFill rotWithShape="0">
            <a:gsLst>
              <a:gs pos="0">
                <a:srgbClr val="91c9f0"/>
              </a:gs>
              <a:gs pos="100000">
                <a:srgbClr val="a8d8fc"/>
              </a:gs>
            </a:gsLst>
            <a:path path="circle">
              <a:fillToRect l="50000" t="50000" r="50000" b="50000"/>
            </a:path>
          </a:gradFill>
          <a:ln>
            <a:solidFill>
              <a:srgbClr val="16abe3"/>
            </a:solidFill>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sp>
      <p:sp>
        <p:nvSpPr>
          <p:cNvPr id="225" name="CustomShape 11"/>
          <p:cNvSpPr/>
          <p:nvPr/>
        </p:nvSpPr>
        <p:spPr>
          <a:xfrm>
            <a:off x="4568400" y="4143600"/>
            <a:ext cx="133488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fr-CA" sz="1800" spc="-1" strike="noStrike">
                <a:solidFill>
                  <a:srgbClr val="000000"/>
                </a:solidFill>
                <a:latin typeface="Calibri"/>
                <a:ea typeface="DejaVu Sans"/>
              </a:rPr>
              <a:t>HTTP Rest</a:t>
            </a:r>
            <a:endParaRPr b="0" lang="fr-CA" sz="1800" spc="-1" strike="noStrike">
              <a:latin typeface="Arial"/>
            </a:endParaRPr>
          </a:p>
        </p:txBody>
      </p:sp>
      <p:sp>
        <p:nvSpPr>
          <p:cNvPr id="226" name="CustomShape 12"/>
          <p:cNvSpPr/>
          <p:nvPr/>
        </p:nvSpPr>
        <p:spPr>
          <a:xfrm>
            <a:off x="7497000" y="2345040"/>
            <a:ext cx="2010600" cy="549360"/>
          </a:xfrm>
          <a:prstGeom prst="rightArrow">
            <a:avLst>
              <a:gd name="adj1" fmla="val 50000"/>
              <a:gd name="adj2" fmla="val 50000"/>
            </a:avLst>
          </a:prstGeom>
          <a:gradFill rotWithShape="0">
            <a:gsLst>
              <a:gs pos="0">
                <a:srgbClr val="91c9f0"/>
              </a:gs>
              <a:gs pos="100000">
                <a:srgbClr val="a8d8fc"/>
              </a:gs>
            </a:gsLst>
            <a:path path="circle">
              <a:fillToRect l="50000" t="50000" r="50000" b="50000"/>
            </a:path>
          </a:gradFill>
          <a:ln>
            <a:solidFill>
              <a:srgbClr val="16abe3"/>
            </a:solidFill>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normAutofit/>
          </a:bodyPr>
          <a:p>
            <a:pPr algn="ctr">
              <a:lnSpc>
                <a:spcPct val="100000"/>
              </a:lnSpc>
            </a:pPr>
            <a:r>
              <a:rPr b="0" lang="fr-CA" sz="1800" spc="-1" strike="noStrike">
                <a:solidFill>
                  <a:srgbClr val="000000"/>
                </a:solidFill>
                <a:latin typeface="Calibri"/>
                <a:ea typeface="DejaVu Sans"/>
              </a:rPr>
              <a:t>HTTP: REST</a:t>
            </a:r>
            <a:endParaRPr b="0" lang="fr-CA" sz="1800" spc="-1" strike="noStrike">
              <a:latin typeface="Arial"/>
            </a:endParaRPr>
          </a:p>
        </p:txBody>
      </p:sp>
      <p:sp>
        <p:nvSpPr>
          <p:cNvPr id="227" name="CustomShape 13"/>
          <p:cNvSpPr/>
          <p:nvPr/>
        </p:nvSpPr>
        <p:spPr>
          <a:xfrm flipH="1">
            <a:off x="7460280" y="3395880"/>
            <a:ext cx="2010600" cy="549360"/>
          </a:xfrm>
          <a:prstGeom prst="rightArrow">
            <a:avLst>
              <a:gd name="adj1" fmla="val 50000"/>
              <a:gd name="adj2" fmla="val 50000"/>
            </a:avLst>
          </a:prstGeom>
          <a:gradFill rotWithShape="0">
            <a:gsLst>
              <a:gs pos="0">
                <a:srgbClr val="91c9f0"/>
              </a:gs>
              <a:gs pos="100000">
                <a:srgbClr val="a8d8fc"/>
              </a:gs>
            </a:gsLst>
            <a:path path="circle">
              <a:fillToRect l="50000" t="50000" r="50000" b="50000"/>
            </a:path>
          </a:gradFill>
          <a:ln>
            <a:solidFill>
              <a:srgbClr val="16abe3"/>
            </a:solidFill>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normAutofit/>
          </a:bodyPr>
          <a:p>
            <a:pPr algn="ctr">
              <a:lnSpc>
                <a:spcPct val="100000"/>
              </a:lnSpc>
            </a:pPr>
            <a:r>
              <a:rPr b="0" lang="fr-CA" sz="1800" spc="-1" strike="noStrike">
                <a:solidFill>
                  <a:srgbClr val="000000"/>
                </a:solidFill>
                <a:latin typeface="Calibri"/>
                <a:ea typeface="DejaVu Sans"/>
              </a:rPr>
              <a:t>SPARQL Query</a:t>
            </a:r>
            <a:endParaRPr b="0" lang="fr-CA" sz="1800" spc="-1" strike="noStrike">
              <a:latin typeface="Arial"/>
            </a:endParaRPr>
          </a:p>
        </p:txBody>
      </p:sp>
      <p:sp>
        <p:nvSpPr>
          <p:cNvPr id="228" name="CustomShape 14"/>
          <p:cNvSpPr/>
          <p:nvPr/>
        </p:nvSpPr>
        <p:spPr>
          <a:xfrm flipH="1">
            <a:off x="7460280" y="4221360"/>
            <a:ext cx="2010600" cy="549360"/>
          </a:xfrm>
          <a:prstGeom prst="rightArrow">
            <a:avLst>
              <a:gd name="adj1" fmla="val 50000"/>
              <a:gd name="adj2" fmla="val 50000"/>
            </a:avLst>
          </a:prstGeom>
          <a:gradFill rotWithShape="0">
            <a:gsLst>
              <a:gs pos="0">
                <a:srgbClr val="91c9f0"/>
              </a:gs>
              <a:gs pos="100000">
                <a:srgbClr val="a8d8fc"/>
              </a:gs>
            </a:gsLst>
            <a:path path="circle">
              <a:fillToRect l="50000" t="50000" r="50000" b="50000"/>
            </a:path>
          </a:gradFill>
          <a:ln>
            <a:solidFill>
              <a:srgbClr val="16abe3"/>
            </a:solidFill>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normAutofit/>
          </a:bodyPr>
          <a:p>
            <a:pPr algn="ctr">
              <a:lnSpc>
                <a:spcPct val="100000"/>
              </a:lnSpc>
            </a:pPr>
            <a:r>
              <a:rPr b="0" lang="fr-CA" sz="1800" spc="-1" strike="noStrike">
                <a:solidFill>
                  <a:srgbClr val="000000"/>
                </a:solidFill>
                <a:latin typeface="Calibri"/>
                <a:ea typeface="DejaVu Sans"/>
              </a:rPr>
              <a:t>SPARQL Query</a:t>
            </a:r>
            <a:endParaRPr b="0" lang="fr-CA" sz="1800" spc="-1" strike="noStrike">
              <a:latin typeface="Arial"/>
            </a:endParaRPr>
          </a:p>
        </p:txBody>
      </p:sp>
      <p:sp>
        <p:nvSpPr>
          <p:cNvPr id="229" name="CustomShape 15"/>
          <p:cNvSpPr/>
          <p:nvPr/>
        </p:nvSpPr>
        <p:spPr>
          <a:xfrm>
            <a:off x="7532640" y="4687200"/>
            <a:ext cx="2010600" cy="549360"/>
          </a:xfrm>
          <a:prstGeom prst="rightArrow">
            <a:avLst>
              <a:gd name="adj1" fmla="val 50000"/>
              <a:gd name="adj2" fmla="val 50000"/>
            </a:avLst>
          </a:prstGeom>
          <a:gradFill rotWithShape="0">
            <a:gsLst>
              <a:gs pos="0">
                <a:srgbClr val="91c9f0"/>
              </a:gs>
              <a:gs pos="100000">
                <a:srgbClr val="a8d8fc"/>
              </a:gs>
            </a:gsLst>
            <a:path path="circle">
              <a:fillToRect l="50000" t="50000" r="50000" b="50000"/>
            </a:path>
          </a:gradFill>
          <a:ln>
            <a:solidFill>
              <a:srgbClr val="16abe3"/>
            </a:solidFill>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normAutofit/>
          </a:bodyPr>
          <a:p>
            <a:pPr algn="ctr">
              <a:lnSpc>
                <a:spcPct val="100000"/>
              </a:lnSpc>
            </a:pPr>
            <a:r>
              <a:rPr b="0" lang="fr-CA" sz="1800" spc="-1" strike="noStrike">
                <a:solidFill>
                  <a:srgbClr val="000000"/>
                </a:solidFill>
                <a:latin typeface="Calibri"/>
                <a:ea typeface="DejaVu Sans"/>
              </a:rPr>
              <a:t>SPARQL Update</a:t>
            </a:r>
            <a:endParaRPr b="0" lang="fr-CA" sz="1800" spc="-1" strike="noStrike">
              <a:latin typeface="Arial"/>
            </a:endParaRPr>
          </a:p>
        </p:txBody>
      </p:sp>
      <p:sp>
        <p:nvSpPr>
          <p:cNvPr id="230" name="CustomShape 16"/>
          <p:cNvSpPr/>
          <p:nvPr/>
        </p:nvSpPr>
        <p:spPr>
          <a:xfrm>
            <a:off x="6630840" y="5751720"/>
            <a:ext cx="5878080" cy="72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CA" sz="1400" spc="-1" strike="noStrike">
                <a:solidFill>
                  <a:srgbClr val="000000"/>
                </a:solidFill>
                <a:latin typeface="Calibri"/>
                <a:ea typeface="DejaVu Sans"/>
              </a:rPr>
              <a:t>DSpace/LOD Document: </a:t>
            </a:r>
            <a:r>
              <a:rPr b="0" lang="fr-CA" sz="1400" spc="-1" strike="noStrike" u="sng">
                <a:solidFill>
                  <a:srgbClr val="6eac1c"/>
                </a:solidFill>
                <a:uFillTx/>
                <a:latin typeface="Calibri"/>
                <a:ea typeface="DejaVu Sans"/>
                <a:hlinkClick r:id="rId1"/>
              </a:rPr>
              <a:t>https://wiki.lyrasis.org/display/DSDOC7x/Linked+%28Open%29+Data</a:t>
            </a:r>
            <a:r>
              <a:rPr b="0" lang="fr-CA" sz="1400" spc="-1" strike="noStrike">
                <a:solidFill>
                  <a:srgbClr val="000000"/>
                </a:solidFill>
                <a:latin typeface="Calibri"/>
                <a:ea typeface="DejaVu Sans"/>
              </a:rPr>
              <a:t> </a:t>
            </a:r>
            <a:endParaRPr b="0" lang="fr-CA" sz="1400" spc="-1" strike="noStrike">
              <a:latin typeface="Arial"/>
            </a:endParaRPr>
          </a:p>
        </p:txBody>
      </p:sp>
      <p:pic>
        <p:nvPicPr>
          <p:cNvPr id="231" name="Espace réservé du contenu 35" descr="Une image contenant texte&#10;&#10;Description générée automatiquement"/>
          <p:cNvPicPr/>
          <p:nvPr/>
        </p:nvPicPr>
        <p:blipFill>
          <a:blip r:embed="rId2"/>
          <a:stretch/>
        </p:blipFill>
        <p:spPr>
          <a:xfrm>
            <a:off x="6106680" y="3236040"/>
            <a:ext cx="1047600" cy="568440"/>
          </a:xfrm>
          <a:prstGeom prst="rect">
            <a:avLst/>
          </a:prstGeom>
          <a:ln>
            <a:noFill/>
          </a:ln>
        </p:spPr>
      </p:pic>
      <p:pic>
        <p:nvPicPr>
          <p:cNvPr id="232" name="Picture 2" descr="ASP.NET Core Swagger UI Authorization using IdentityServer4"/>
          <p:cNvPicPr/>
          <p:nvPr/>
        </p:nvPicPr>
        <p:blipFill>
          <a:blip r:embed="rId3"/>
          <a:stretch/>
        </p:blipFill>
        <p:spPr>
          <a:xfrm>
            <a:off x="6014880" y="3930480"/>
            <a:ext cx="1230840" cy="344160"/>
          </a:xfrm>
          <a:prstGeom prst="rect">
            <a:avLst/>
          </a:prstGeom>
          <a:ln>
            <a:noFill/>
          </a:ln>
        </p:spPr>
      </p:pic>
      <p:pic>
        <p:nvPicPr>
          <p:cNvPr id="233" name="Image 39" descr=""/>
          <p:cNvPicPr/>
          <p:nvPr/>
        </p:nvPicPr>
        <p:blipFill>
          <a:blip r:embed="rId4"/>
          <a:stretch/>
        </p:blipFill>
        <p:spPr>
          <a:xfrm>
            <a:off x="6200640" y="4400280"/>
            <a:ext cx="859680" cy="863640"/>
          </a:xfrm>
          <a:prstGeom prst="rect">
            <a:avLst/>
          </a:prstGeom>
          <a:ln>
            <a:noFill/>
          </a:ln>
        </p:spPr>
      </p:pic>
      <p:sp>
        <p:nvSpPr>
          <p:cNvPr id="234" name="CustomShape 17"/>
          <p:cNvSpPr/>
          <p:nvPr/>
        </p:nvSpPr>
        <p:spPr>
          <a:xfrm>
            <a:off x="1097280" y="1845720"/>
            <a:ext cx="3508560" cy="4022640"/>
          </a:xfrm>
          <a:prstGeom prst="rect">
            <a:avLst/>
          </a:prstGeom>
          <a:noFill/>
          <a:ln>
            <a:noFill/>
          </a:ln>
        </p:spPr>
        <p:style>
          <a:lnRef idx="0"/>
          <a:fillRef idx="0"/>
          <a:effectRef idx="0"/>
          <a:fontRef idx="minor"/>
        </p:style>
        <p:txBody>
          <a:bodyPr lIns="0" rIns="0" tIns="45000" bIns="45000">
            <a:normAutofit fontScale="32000"/>
          </a:bodyPr>
          <a:p>
            <a:pPr marL="91440" indent="-90720">
              <a:lnSpc>
                <a:spcPct val="90000"/>
              </a:lnSpc>
              <a:spcBef>
                <a:spcPts val="1199"/>
              </a:spcBef>
              <a:spcAft>
                <a:spcPts val="201"/>
              </a:spcAft>
              <a:buClr>
                <a:srgbClr val="1cade4"/>
              </a:buClr>
              <a:buFont typeface="Wingdings" charset="2"/>
              <a:buChar char=""/>
            </a:pPr>
            <a:r>
              <a:rPr b="1" lang="en-US" sz="2000" spc="-1" strike="noStrike">
                <a:solidFill>
                  <a:srgbClr val="404040"/>
                </a:solidFill>
                <a:latin typeface="Calibri"/>
              </a:rPr>
              <a:t>Facade</a:t>
            </a:r>
            <a:r>
              <a:rPr b="0" lang="en-US" sz="2000" spc="-1" strike="noStrike">
                <a:solidFill>
                  <a:srgbClr val="404040"/>
                </a:solidFill>
                <a:latin typeface="Calibri"/>
              </a:rPr>
              <a:t> is a </a:t>
            </a:r>
            <a:r>
              <a:rPr b="0" i="1" lang="en-US" sz="2000" spc="-1" strike="noStrike">
                <a:solidFill>
                  <a:srgbClr val="404040"/>
                </a:solidFill>
                <a:latin typeface="Calibri"/>
              </a:rPr>
              <a:t>structural design pattern </a:t>
            </a:r>
            <a:r>
              <a:rPr b="0" lang="en-US" sz="2000" spc="-1" strike="noStrike">
                <a:solidFill>
                  <a:srgbClr val="404040"/>
                </a:solidFill>
                <a:latin typeface="Calibri"/>
              </a:rPr>
              <a:t>that provides an interface for easy access to a library, framework or any complex set of classes.</a:t>
            </a:r>
            <a:endParaRPr b="0" lang="fr-CA" sz="2000" spc="-1" strike="noStrike">
              <a:latin typeface="Arial"/>
            </a:endParaRPr>
          </a:p>
          <a:p>
            <a:pPr marL="91440" indent="-90720">
              <a:lnSpc>
                <a:spcPct val="90000"/>
              </a:lnSpc>
              <a:spcBef>
                <a:spcPts val="1199"/>
              </a:spcBef>
              <a:spcAft>
                <a:spcPts val="201"/>
              </a:spcAft>
              <a:buClr>
                <a:srgbClr val="1cade4"/>
              </a:buClr>
              <a:buFont typeface="Wingdings" charset="2"/>
              <a:buChar char=""/>
            </a:pPr>
            <a:r>
              <a:rPr b="1" lang="en-US" sz="2000" spc="-1" strike="noStrike">
                <a:solidFill>
                  <a:srgbClr val="404040"/>
                </a:solidFill>
                <a:latin typeface="Calibri"/>
              </a:rPr>
              <a:t>RDFizer </a:t>
            </a:r>
            <a:r>
              <a:rPr b="0" lang="en-US" sz="2000" spc="-1" strike="noStrike">
                <a:solidFill>
                  <a:srgbClr val="404040"/>
                </a:solidFill>
                <a:latin typeface="Calibri"/>
              </a:rPr>
              <a:t>is an on-demand translator of DSpace data into a set of RDF triples that are stored in a triplestore accessible through a SPARQL endpoint.</a:t>
            </a:r>
            <a:endParaRPr b="0" lang="fr-CA" sz="2000" spc="-1" strike="noStrike">
              <a:latin typeface="Arial"/>
            </a:endParaRPr>
          </a:p>
          <a:p>
            <a:pPr marL="91440" indent="-90720">
              <a:lnSpc>
                <a:spcPct val="90000"/>
              </a:lnSpc>
              <a:spcBef>
                <a:spcPts val="1199"/>
              </a:spcBef>
              <a:spcAft>
                <a:spcPts val="201"/>
              </a:spcAft>
              <a:buClr>
                <a:srgbClr val="1cade4"/>
              </a:buClr>
              <a:buFont typeface="Wingdings" charset="2"/>
              <a:buChar char=""/>
            </a:pPr>
            <a:r>
              <a:rPr b="0" lang="en-US" sz="2000" spc="-1" strike="noStrike">
                <a:solidFill>
                  <a:srgbClr val="404040"/>
                </a:solidFill>
                <a:latin typeface="Calibri"/>
              </a:rPr>
              <a:t>The </a:t>
            </a:r>
            <a:r>
              <a:rPr b="1" lang="en-US" sz="2000" spc="-1" strike="noStrike">
                <a:solidFill>
                  <a:srgbClr val="404040"/>
                </a:solidFill>
                <a:latin typeface="Calibri"/>
              </a:rPr>
              <a:t>DSpace/VIVO facade</a:t>
            </a:r>
            <a:r>
              <a:rPr b="0" lang="en-US" sz="2000" spc="-1" strike="noStrike">
                <a:solidFill>
                  <a:srgbClr val="404040"/>
                </a:solidFill>
                <a:latin typeface="Calibri"/>
              </a:rPr>
              <a:t> is accessible to a web client and provides a </a:t>
            </a:r>
            <a:r>
              <a:rPr b="1" lang="en-US" sz="2000" spc="-1" strike="noStrike">
                <a:solidFill>
                  <a:srgbClr val="404040"/>
                </a:solidFill>
                <a:latin typeface="Calibri"/>
              </a:rPr>
              <a:t>single-entry point </a:t>
            </a:r>
            <a:r>
              <a:rPr b="0" lang="en-US" sz="2000" spc="-1" strike="noStrike">
                <a:solidFill>
                  <a:srgbClr val="404040"/>
                </a:solidFill>
                <a:latin typeface="Calibri"/>
              </a:rPr>
              <a:t>that unifies communications between the various components of the ecosystem</a:t>
            </a:r>
            <a:endParaRPr b="0" lang="fr-CA" sz="2000" spc="-1" strike="noStrike">
              <a:latin typeface="Arial"/>
            </a:endParaRPr>
          </a:p>
          <a:p>
            <a:pPr marL="91440" indent="-90720">
              <a:lnSpc>
                <a:spcPct val="90000"/>
              </a:lnSpc>
              <a:spcBef>
                <a:spcPts val="1199"/>
              </a:spcBef>
              <a:spcAft>
                <a:spcPts val="201"/>
              </a:spcAft>
              <a:buClr>
                <a:srgbClr val="1cade4"/>
              </a:buClr>
              <a:buFont typeface="Wingdings" charset="2"/>
              <a:buChar char=""/>
            </a:pPr>
            <a:r>
              <a:rPr b="0" lang="en-US" sz="2000" spc="-1" strike="noStrike">
                <a:solidFill>
                  <a:srgbClr val="404040"/>
                </a:solidFill>
                <a:latin typeface="Calibri"/>
              </a:rPr>
              <a:t>The </a:t>
            </a:r>
            <a:r>
              <a:rPr b="1" lang="en-US" sz="2000" spc="-1" strike="noStrike">
                <a:solidFill>
                  <a:srgbClr val="404040"/>
                </a:solidFill>
                <a:latin typeface="Calibri"/>
              </a:rPr>
              <a:t>SPARQL federated search </a:t>
            </a:r>
            <a:r>
              <a:rPr b="0" lang="en-US" sz="2000" spc="-1" strike="noStrike">
                <a:solidFill>
                  <a:srgbClr val="404040"/>
                </a:solidFill>
                <a:latin typeface="Calibri"/>
              </a:rPr>
              <a:t>allows to unify the result of a search even though it is distributed over the two data sources Fuseki and VIVO</a:t>
            </a:r>
            <a:endParaRPr b="0" lang="fr-CA" sz="2000" spc="-1" strike="noStrike">
              <a:latin typeface="Arial"/>
            </a:endParaRPr>
          </a:p>
          <a:p>
            <a:pPr marL="91440" indent="-90720">
              <a:lnSpc>
                <a:spcPct val="90000"/>
              </a:lnSpc>
              <a:spcBef>
                <a:spcPts val="1199"/>
              </a:spcBef>
              <a:spcAft>
                <a:spcPts val="201"/>
              </a:spcAft>
              <a:buClr>
                <a:srgbClr val="1cade4"/>
              </a:buClr>
              <a:buFont typeface="Wingdings" charset="2"/>
              <a:buChar char=""/>
            </a:pPr>
            <a:r>
              <a:rPr b="0" lang="en-US" sz="2000" spc="-1" strike="noStrike">
                <a:solidFill>
                  <a:srgbClr val="404040"/>
                </a:solidFill>
                <a:latin typeface="Calibri"/>
              </a:rPr>
              <a:t> </a:t>
            </a:r>
            <a:endParaRPr b="0" lang="fr-CA" sz="2000" spc="-1" strike="noStrike">
              <a:latin typeface="Arial"/>
            </a:endParaRPr>
          </a:p>
        </p:txBody>
      </p:sp>
      <p:pic>
        <p:nvPicPr>
          <p:cNvPr id="235" name="Graphique 4" descr="Flux de travail avec un remplissage uni"/>
          <p:cNvPicPr/>
          <p:nvPr/>
        </p:nvPicPr>
        <p:blipFill>
          <a:blip r:embed="rId5"/>
          <a:stretch/>
        </p:blipFill>
        <p:spPr>
          <a:xfrm>
            <a:off x="4725360" y="2091240"/>
            <a:ext cx="913680" cy="913680"/>
          </a:xfrm>
          <a:prstGeom prst="rect">
            <a:avLst/>
          </a:prstGeom>
          <a:ln>
            <a:noFill/>
          </a:ln>
        </p:spPr>
      </p:pic>
    </p:spTree>
  </p:cSld>
  <mc:AlternateContent>
    <mc:Choice Requires="p14">
      <p:transition spd="slow" p14:dur="2000"/>
    </mc:Choice>
    <mc:Fallback>
      <p:transition spd="slow"/>
    </mc:Fallback>
  </mc:AlternateContent>
  <p:timing>
    <p:tnLst>
      <p:par>
        <p:cTn id="157" dur="indefinite" restart="never" nodeType="tmRoot">
          <p:childTnLst>
            <p:seq>
              <p:cTn id="158" dur="indefinite" nodeType="mainSeq">
                <p:childTnLst>
                  <p:par>
                    <p:cTn id="159" fill="hold">
                      <p:stCondLst>
                        <p:cond delay="indefinite"/>
                      </p:stCondLst>
                      <p:childTnLst>
                        <p:par>
                          <p:cTn id="160" fill="hold">
                            <p:stCondLst>
                              <p:cond delay="0"/>
                            </p:stCondLst>
                            <p:childTnLst>
                              <p:par>
                                <p:cTn id="161" nodeType="clickEffect" fill="hold" presetClass="entr" presetID="1">
                                  <p:stCondLst>
                                    <p:cond delay="0"/>
                                  </p:stCondLst>
                                  <p:childTnLst>
                                    <p:set>
                                      <p:cBhvr>
                                        <p:cTn id="162" dur="1" fill="hold">
                                          <p:stCondLst>
                                            <p:cond delay="0"/>
                                          </p:stCondLst>
                                        </p:cTn>
                                        <p:tgtEl>
                                          <p:spTgt spid="234">
                                            <p:txEl>
                                              <p:pRg st="1" end="1"/>
                                            </p:txEl>
                                          </p:spTgt>
                                        </p:tgtEl>
                                        <p:attrNameLst>
                                          <p:attrName>style.visibility</p:attrName>
                                        </p:attrNameLst>
                                      </p:cBhvr>
                                      <p:to>
                                        <p:strVal val="visible"/>
                                      </p:to>
                                    </p:set>
                                  </p:childTnLst>
                                </p:cTn>
                              </p:par>
                              <p:par>
                                <p:cTn id="163" nodeType="withEffect" fill="hold" presetClass="entr" presetID="1">
                                  <p:stCondLst>
                                    <p:cond delay="0"/>
                                  </p:stCondLst>
                                  <p:childTnLst>
                                    <p:set>
                                      <p:cBhvr>
                                        <p:cTn id="164" dur="1" fill="hold">
                                          <p:stCondLst>
                                            <p:cond delay="0"/>
                                          </p:stCondLst>
                                        </p:cTn>
                                        <p:tgtEl>
                                          <p:spTgt spid="216"/>
                                        </p:tgtEl>
                                        <p:attrNameLst>
                                          <p:attrName>style.visibility</p:attrName>
                                        </p:attrNameLst>
                                      </p:cBhvr>
                                      <p:to>
                                        <p:strVal val="visible"/>
                                      </p:to>
                                    </p:set>
                                  </p:childTnLst>
                                </p:cTn>
                              </p:par>
                              <p:par>
                                <p:cTn id="165" nodeType="withEffect" fill="hold" presetClass="entr" presetID="1">
                                  <p:stCondLst>
                                    <p:cond delay="0"/>
                                  </p:stCondLst>
                                  <p:childTnLst>
                                    <p:set>
                                      <p:cBhvr>
                                        <p:cTn id="166" dur="1" fill="hold">
                                          <p:stCondLst>
                                            <p:cond delay="0"/>
                                          </p:stCondLst>
                                        </p:cTn>
                                        <p:tgtEl>
                                          <p:spTgt spid="217"/>
                                        </p:tgtEl>
                                        <p:attrNameLst>
                                          <p:attrName>style.visibility</p:attrName>
                                        </p:attrNameLst>
                                      </p:cBhvr>
                                      <p:to>
                                        <p:strVal val="visible"/>
                                      </p:to>
                                    </p:set>
                                  </p:childTnLst>
                                </p:cTn>
                              </p:par>
                              <p:par>
                                <p:cTn id="167" nodeType="withEffect" fill="hold" presetClass="entr" presetID="1">
                                  <p:stCondLst>
                                    <p:cond delay="0"/>
                                  </p:stCondLst>
                                  <p:childTnLst>
                                    <p:set>
                                      <p:cBhvr>
                                        <p:cTn id="168" dur="1" fill="hold">
                                          <p:stCondLst>
                                            <p:cond delay="0"/>
                                          </p:stCondLst>
                                        </p:cTn>
                                        <p:tgtEl>
                                          <p:spTgt spid="220"/>
                                        </p:tgtEl>
                                        <p:attrNameLst>
                                          <p:attrName>style.visibility</p:attrName>
                                        </p:attrNameLst>
                                      </p:cBhvr>
                                      <p:to>
                                        <p:strVal val="visible"/>
                                      </p:to>
                                    </p:set>
                                  </p:childTnLst>
                                </p:cTn>
                              </p:par>
                              <p:par>
                                <p:cTn id="169" nodeType="withEffect" fill="hold" presetClass="entr" presetID="1">
                                  <p:stCondLst>
                                    <p:cond delay="0"/>
                                  </p:stCondLst>
                                  <p:childTnLst>
                                    <p:set>
                                      <p:cBhvr>
                                        <p:cTn id="170" dur="1" fill="hold">
                                          <p:stCondLst>
                                            <p:cond delay="0"/>
                                          </p:stCondLst>
                                        </p:cTn>
                                        <p:tgtEl>
                                          <p:spTgt spid="230"/>
                                        </p:tgtEl>
                                        <p:attrNameLst>
                                          <p:attrName>style.visibility</p:attrName>
                                        </p:attrNameLst>
                                      </p:cBhvr>
                                      <p:to>
                                        <p:strVal val="visible"/>
                                      </p:to>
                                    </p:set>
                                  </p:childTnLst>
                                </p:cTn>
                              </p:par>
                              <p:par>
                                <p:cTn id="171" nodeType="withEffect" fill="hold" presetClass="entr" presetID="1">
                                  <p:stCondLst>
                                    <p:cond delay="0"/>
                                  </p:stCondLst>
                                  <p:childTnLst>
                                    <p:set>
                                      <p:cBhvr>
                                        <p:cTn id="172" dur="1" fill="hold">
                                          <p:stCondLst>
                                            <p:cond delay="0"/>
                                          </p:stCondLst>
                                        </p:cTn>
                                        <p:tgtEl>
                                          <p:spTgt spid="221"/>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nodeType="clickEffect" fill="hold" presetClass="entr" presetID="1">
                                  <p:stCondLst>
                                    <p:cond delay="0"/>
                                  </p:stCondLst>
                                  <p:childTnLst>
                                    <p:set>
                                      <p:cBhvr>
                                        <p:cTn id="176" dur="1" fill="hold">
                                          <p:stCondLst>
                                            <p:cond delay="0"/>
                                          </p:stCondLst>
                                        </p:cTn>
                                        <p:tgtEl>
                                          <p:spTgt spid="234">
                                            <p:txEl>
                                              <p:pRg st="2" end="2"/>
                                            </p:txEl>
                                          </p:spTgt>
                                        </p:tgtEl>
                                        <p:attrNameLst>
                                          <p:attrName>style.visibility</p:attrName>
                                        </p:attrNameLst>
                                      </p:cBhvr>
                                      <p:to>
                                        <p:strVal val="visible"/>
                                      </p:to>
                                    </p:set>
                                  </p:childTnLst>
                                </p:cTn>
                              </p:par>
                              <p:par>
                                <p:cTn id="177" nodeType="withEffect" fill="hold" presetClass="entr" presetID="1">
                                  <p:stCondLst>
                                    <p:cond delay="0"/>
                                  </p:stCondLst>
                                  <p:childTnLst>
                                    <p:set>
                                      <p:cBhvr>
                                        <p:cTn id="178" dur="1" fill="hold">
                                          <p:stCondLst>
                                            <p:cond delay="0"/>
                                          </p:stCondLst>
                                        </p:cTn>
                                        <p:tgtEl>
                                          <p:spTgt spid="231"/>
                                        </p:tgtEl>
                                        <p:attrNameLst>
                                          <p:attrName>style.visibility</p:attrName>
                                        </p:attrNameLst>
                                      </p:cBhvr>
                                      <p:to>
                                        <p:strVal val="visible"/>
                                      </p:to>
                                    </p:set>
                                  </p:childTnLst>
                                </p:cTn>
                              </p:par>
                              <p:par>
                                <p:cTn id="179" nodeType="withEffect" fill="hold" presetClass="entr" presetID="1">
                                  <p:stCondLst>
                                    <p:cond delay="0"/>
                                  </p:stCondLst>
                                  <p:childTnLst>
                                    <p:set>
                                      <p:cBhvr>
                                        <p:cTn id="180" dur="1" fill="hold">
                                          <p:stCondLst>
                                            <p:cond delay="0"/>
                                          </p:stCondLst>
                                        </p:cTn>
                                        <p:tgtEl>
                                          <p:spTgt spid="232"/>
                                        </p:tgtEl>
                                        <p:attrNameLst>
                                          <p:attrName>style.visibility</p:attrName>
                                        </p:attrNameLst>
                                      </p:cBhvr>
                                      <p:to>
                                        <p:strVal val="visible"/>
                                      </p:to>
                                    </p:set>
                                  </p:childTnLst>
                                </p:cTn>
                              </p:par>
                              <p:par>
                                <p:cTn id="181" nodeType="withEffect" fill="hold" presetClass="entr" presetID="1">
                                  <p:stCondLst>
                                    <p:cond delay="0"/>
                                  </p:stCondLst>
                                  <p:childTnLst>
                                    <p:set>
                                      <p:cBhvr>
                                        <p:cTn id="182" dur="1" fill="hold">
                                          <p:stCondLst>
                                            <p:cond delay="0"/>
                                          </p:stCondLst>
                                        </p:cTn>
                                        <p:tgtEl>
                                          <p:spTgt spid="233"/>
                                        </p:tgtEl>
                                        <p:attrNameLst>
                                          <p:attrName>style.visibility</p:attrName>
                                        </p:attrNameLst>
                                      </p:cBhvr>
                                      <p:to>
                                        <p:strVal val="visible"/>
                                      </p:to>
                                    </p:set>
                                  </p:childTnLst>
                                </p:cTn>
                              </p:par>
                              <p:par>
                                <p:cTn id="183" nodeType="withEffect" fill="hold" presetClass="entr" presetID="1">
                                  <p:stCondLst>
                                    <p:cond delay="0"/>
                                  </p:stCondLst>
                                  <p:childTnLst>
                                    <p:set>
                                      <p:cBhvr>
                                        <p:cTn id="184" dur="1" fill="hold">
                                          <p:stCondLst>
                                            <p:cond delay="0"/>
                                          </p:stCondLst>
                                        </p:cTn>
                                        <p:tgtEl>
                                          <p:spTgt spid="223"/>
                                        </p:tgtEl>
                                        <p:attrNameLst>
                                          <p:attrName>style.visibility</p:attrName>
                                        </p:attrNameLst>
                                      </p:cBhvr>
                                      <p:to>
                                        <p:strVal val="visible"/>
                                      </p:to>
                                    </p:set>
                                  </p:childTnLst>
                                </p:cTn>
                              </p:par>
                              <p:par>
                                <p:cTn id="185" nodeType="withEffect" fill="hold" presetClass="entr" presetID="1">
                                  <p:stCondLst>
                                    <p:cond delay="0"/>
                                  </p:stCondLst>
                                  <p:childTnLst>
                                    <p:set>
                                      <p:cBhvr>
                                        <p:cTn id="186" dur="1" fill="hold">
                                          <p:stCondLst>
                                            <p:cond delay="0"/>
                                          </p:stCondLst>
                                        </p:cTn>
                                        <p:tgtEl>
                                          <p:spTgt spid="224"/>
                                        </p:tgtEl>
                                        <p:attrNameLst>
                                          <p:attrName>style.visibility</p:attrName>
                                        </p:attrNameLst>
                                      </p:cBhvr>
                                      <p:to>
                                        <p:strVal val="visible"/>
                                      </p:to>
                                    </p:set>
                                  </p:childTnLst>
                                </p:cTn>
                              </p:par>
                              <p:par>
                                <p:cTn id="187" nodeType="withEffect" fill="hold" presetClass="entr" presetID="1">
                                  <p:stCondLst>
                                    <p:cond delay="0"/>
                                  </p:stCondLst>
                                  <p:childTnLst>
                                    <p:set>
                                      <p:cBhvr>
                                        <p:cTn id="188" dur="1" fill="hold">
                                          <p:stCondLst>
                                            <p:cond delay="0"/>
                                          </p:stCondLst>
                                        </p:cTn>
                                        <p:tgtEl>
                                          <p:spTgt spid="225"/>
                                        </p:tgtEl>
                                        <p:attrNameLst>
                                          <p:attrName>style.visibility</p:attrName>
                                        </p:attrNameLst>
                                      </p:cBhvr>
                                      <p:to>
                                        <p:strVal val="visible"/>
                                      </p:to>
                                    </p:set>
                                  </p:childTnLst>
                                </p:cTn>
                              </p:par>
                              <p:par>
                                <p:cTn id="189" nodeType="withEffect" fill="hold" presetClass="entr" presetID="1">
                                  <p:stCondLst>
                                    <p:cond delay="0"/>
                                  </p:stCondLst>
                                  <p:childTnLst>
                                    <p:set>
                                      <p:cBhvr>
                                        <p:cTn id="190" dur="1" fill="hold">
                                          <p:stCondLst>
                                            <p:cond delay="0"/>
                                          </p:stCondLst>
                                        </p:cTn>
                                        <p:tgtEl>
                                          <p:spTgt spid="222"/>
                                        </p:tgtEl>
                                        <p:attrNameLst>
                                          <p:attrName>style.visibility</p:attrName>
                                        </p:attrNameLst>
                                      </p:cBhvr>
                                      <p:to>
                                        <p:strVal val="visible"/>
                                      </p:to>
                                    </p:set>
                                  </p:childTnLst>
                                </p:cTn>
                              </p:par>
                              <p:par>
                                <p:cTn id="191" nodeType="withEffect" fill="hold" presetClass="entr" presetID="1">
                                  <p:stCondLst>
                                    <p:cond delay="0"/>
                                  </p:stCondLst>
                                  <p:childTnLst>
                                    <p:set>
                                      <p:cBhvr>
                                        <p:cTn id="192" dur="1" fill="hold">
                                          <p:stCondLst>
                                            <p:cond delay="0"/>
                                          </p:stCondLst>
                                        </p:cTn>
                                        <p:tgtEl>
                                          <p:spTgt spid="219"/>
                                        </p:tgtEl>
                                        <p:attrNameLst>
                                          <p:attrName>style.visibility</p:attrName>
                                        </p:attrNameLst>
                                      </p:cBhvr>
                                      <p:to>
                                        <p:strVal val="visible"/>
                                      </p:to>
                                    </p:set>
                                  </p:childTnLst>
                                </p:cTn>
                              </p:par>
                              <p:par>
                                <p:cTn id="193" nodeType="withEffect" fill="hold" presetClass="entr" presetID="1">
                                  <p:stCondLst>
                                    <p:cond delay="0"/>
                                  </p:stCondLst>
                                  <p:childTnLst>
                                    <p:set>
                                      <p:cBhvr>
                                        <p:cTn id="194" dur="1" fill="hold">
                                          <p:stCondLst>
                                            <p:cond delay="0"/>
                                          </p:stCondLst>
                                        </p:cTn>
                                        <p:tgtEl>
                                          <p:spTgt spid="218"/>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nodeType="clickEffect" fill="hold" presetClass="entr" presetID="1">
                                  <p:stCondLst>
                                    <p:cond delay="0"/>
                                  </p:stCondLst>
                                  <p:childTnLst>
                                    <p:set>
                                      <p:cBhvr>
                                        <p:cTn id="198" dur="1" fill="hold">
                                          <p:stCondLst>
                                            <p:cond delay="0"/>
                                          </p:stCondLst>
                                        </p:cTn>
                                        <p:tgtEl>
                                          <p:spTgt spid="234">
                                            <p:txEl>
                                              <p:pRg st="3" end="3"/>
                                            </p:txEl>
                                          </p:spTgt>
                                        </p:tgtEl>
                                        <p:attrNameLst>
                                          <p:attrName>style.visibility</p:attrName>
                                        </p:attrNameLst>
                                      </p:cBhvr>
                                      <p:to>
                                        <p:strVal val="visible"/>
                                      </p:to>
                                    </p:set>
                                  </p:childTnLst>
                                </p:cTn>
                              </p:par>
                              <p:par>
                                <p:cTn id="199" nodeType="withEffect" fill="hold" presetClass="entr" presetID="1">
                                  <p:stCondLst>
                                    <p:cond delay="0"/>
                                  </p:stCondLst>
                                  <p:childTnLst>
                                    <p:set>
                                      <p:cBhvr>
                                        <p:cTn id="200" dur="1" fill="hold">
                                          <p:stCondLst>
                                            <p:cond delay="0"/>
                                          </p:stCondLst>
                                        </p:cTn>
                                        <p:tgtEl>
                                          <p:spTgt spid="226"/>
                                        </p:tgtEl>
                                        <p:attrNameLst>
                                          <p:attrName>style.visibility</p:attrName>
                                        </p:attrNameLst>
                                      </p:cBhvr>
                                      <p:to>
                                        <p:strVal val="visible"/>
                                      </p:to>
                                    </p:set>
                                  </p:childTnLst>
                                </p:cTn>
                              </p:par>
                              <p:par>
                                <p:cTn id="201" nodeType="withEffect" fill="hold" presetClass="entr" presetID="1">
                                  <p:stCondLst>
                                    <p:cond delay="0"/>
                                  </p:stCondLst>
                                  <p:childTnLst>
                                    <p:set>
                                      <p:cBhvr>
                                        <p:cTn id="202" dur="1" fill="hold">
                                          <p:stCondLst>
                                            <p:cond delay="0"/>
                                          </p:stCondLst>
                                        </p:cTn>
                                        <p:tgtEl>
                                          <p:spTgt spid="227"/>
                                        </p:tgtEl>
                                        <p:attrNameLst>
                                          <p:attrName>style.visibility</p:attrName>
                                        </p:attrNameLst>
                                      </p:cBhvr>
                                      <p:to>
                                        <p:strVal val="visible"/>
                                      </p:to>
                                    </p:set>
                                  </p:childTnLst>
                                </p:cTn>
                              </p:par>
                              <p:par>
                                <p:cTn id="203" nodeType="withEffect" fill="hold" presetClass="entr" presetID="1">
                                  <p:stCondLst>
                                    <p:cond delay="0"/>
                                  </p:stCondLst>
                                  <p:childTnLst>
                                    <p:set>
                                      <p:cBhvr>
                                        <p:cTn id="204" dur="1" fill="hold">
                                          <p:stCondLst>
                                            <p:cond delay="0"/>
                                          </p:stCondLst>
                                        </p:cTn>
                                        <p:tgtEl>
                                          <p:spTgt spid="228"/>
                                        </p:tgtEl>
                                        <p:attrNameLst>
                                          <p:attrName>style.visibility</p:attrName>
                                        </p:attrNameLst>
                                      </p:cBhvr>
                                      <p:to>
                                        <p:strVal val="visible"/>
                                      </p:to>
                                    </p:set>
                                  </p:childTnLst>
                                </p:cTn>
                              </p:par>
                              <p:par>
                                <p:cTn id="205" nodeType="withEffect" fill="hold" presetClass="entr" presetID="1">
                                  <p:stCondLst>
                                    <p:cond delay="0"/>
                                  </p:stCondLst>
                                  <p:childTnLst>
                                    <p:set>
                                      <p:cBhvr>
                                        <p:cTn id="206" dur="1" fill="hold">
                                          <p:stCondLst>
                                            <p:cond delay="0"/>
                                          </p:stCondLst>
                                        </p:cTn>
                                        <p:tgtEl>
                                          <p:spTgt spid="229"/>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nodeType="clickEffect" fill="hold" presetClass="entr" presetID="1">
                                  <p:stCondLst>
                                    <p:cond delay="0"/>
                                  </p:stCondLst>
                                  <p:childTnLst>
                                    <p:set>
                                      <p:cBhvr>
                                        <p:cTn id="210" dur="1" fill="hold">
                                          <p:stCondLst>
                                            <p:cond delay="0"/>
                                          </p:stCondLst>
                                        </p:cTn>
                                        <p:tgtEl>
                                          <p:spTgt spid="234">
                                            <p:txEl>
                                              <p:pRg st="4" end="4"/>
                                            </p:txEl>
                                          </p:spTgt>
                                        </p:tgtEl>
                                        <p:attrNameLst>
                                          <p:attrName>style.visibility</p:attrName>
                                        </p:attrNameLst>
                                      </p:cBhvr>
                                      <p:to>
                                        <p:strVal val="visible"/>
                                      </p:to>
                                    </p:set>
                                  </p:childTnLst>
                                </p:cTn>
                              </p:par>
                              <p:par>
                                <p:cTn id="211" nodeType="withEffect" fill="hold" presetClass="entr" presetID="1">
                                  <p:stCondLst>
                                    <p:cond delay="0"/>
                                  </p:stCondLst>
                                  <p:childTnLst>
                                    <p:set>
                                      <p:cBhvr>
                                        <p:cTn id="212" dur="1" fill="hold">
                                          <p:stCondLst>
                                            <p:cond delay="0"/>
                                          </p:stCondLst>
                                        </p:cTn>
                                        <p:tgtEl>
                                          <p:spTgt spid="235"/>
                                        </p:tgtEl>
                                        <p:attrNameLst>
                                          <p:attrName>style.visibility</p:attrName>
                                        </p:attrNameLst>
                                      </p:cBhvr>
                                      <p:to>
                                        <p:strVal val="visible"/>
                                      </p:to>
                                    </p:set>
                                  </p:childTnLst>
                                </p:cTn>
                              </p:par>
                              <p:par>
                                <p:cTn id="213" nodeType="withEffect" fill="hold" presetClass="exit" presetID="1">
                                  <p:stCondLst>
                                    <p:cond delay="0"/>
                                  </p:stCondLst>
                                  <p:childTnLst>
                                    <p:set>
                                      <p:cBhvr>
                                        <p:cTn id="214" dur="1" fill="hold">
                                          <p:stCondLst>
                                            <p:cond delay="0"/>
                                          </p:stCondLst>
                                        </p:cTn>
                                        <p:tgtEl>
                                          <p:spTgt spid="22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1097280" y="286560"/>
            <a:ext cx="10057680" cy="1450080"/>
          </a:xfrm>
          <a:prstGeom prst="rect">
            <a:avLst/>
          </a:prstGeom>
          <a:noFill/>
          <a:ln>
            <a:noFill/>
          </a:ln>
        </p:spPr>
        <p:style>
          <a:lnRef idx="0"/>
          <a:fillRef idx="0"/>
          <a:effectRef idx="0"/>
          <a:fontRef idx="minor"/>
        </p:style>
        <p:txBody>
          <a:bodyPr lIns="90000" rIns="90000" tIns="45000" bIns="45000" anchor="b">
            <a:normAutofit fontScale="64000"/>
          </a:bodyPr>
          <a:p>
            <a:pPr>
              <a:lnSpc>
                <a:spcPct val="85000"/>
              </a:lnSpc>
            </a:pPr>
            <a:r>
              <a:rPr b="0" lang="en-CA" sz="4800" spc="-52" strike="noStrike">
                <a:solidFill>
                  <a:srgbClr val="404040"/>
                </a:solidFill>
                <a:latin typeface="Calibri Light"/>
              </a:rPr>
              <a:t>Architectural solution 2 : </a:t>
            </a:r>
            <a:br/>
            <a:r>
              <a:rPr b="0" lang="en-US" sz="4800" spc="-52" strike="noStrike">
                <a:solidFill>
                  <a:srgbClr val="404040"/>
                </a:solidFill>
                <a:latin typeface="Calibri Light"/>
              </a:rPr>
              <a:t>Add semantic web functionality to DSpace</a:t>
            </a:r>
            <a:endParaRPr b="0" lang="fr-CA" sz="4800" spc="-1" strike="noStrike">
              <a:latin typeface="Arial"/>
            </a:endParaRPr>
          </a:p>
        </p:txBody>
      </p:sp>
      <p:sp>
        <p:nvSpPr>
          <p:cNvPr id="237" name="CustomShape 2"/>
          <p:cNvSpPr/>
          <p:nvPr/>
        </p:nvSpPr>
        <p:spPr>
          <a:xfrm>
            <a:off x="1097280" y="1845720"/>
            <a:ext cx="3745440" cy="4022640"/>
          </a:xfrm>
          <a:prstGeom prst="rect">
            <a:avLst/>
          </a:prstGeom>
          <a:noFill/>
          <a:ln>
            <a:noFill/>
          </a:ln>
        </p:spPr>
        <p:style>
          <a:lnRef idx="0"/>
          <a:fillRef idx="0"/>
          <a:effectRef idx="0"/>
          <a:fontRef idx="minor"/>
        </p:style>
        <p:txBody>
          <a:bodyPr lIns="0" rIns="0" tIns="45000" bIns="45000">
            <a:normAutofit fontScale="80000"/>
          </a:bodyPr>
          <a:p>
            <a:pPr marL="268200" indent="-267480">
              <a:lnSpc>
                <a:spcPct val="90000"/>
              </a:lnSpc>
              <a:spcBef>
                <a:spcPts val="1199"/>
              </a:spcBef>
              <a:spcAft>
                <a:spcPts val="201"/>
              </a:spcAft>
              <a:buClr>
                <a:srgbClr val="1cade4"/>
              </a:buClr>
              <a:buFont typeface="Calibri Light"/>
              <a:buAutoNum type="arabicPeriod"/>
            </a:pPr>
            <a:r>
              <a:rPr b="0" lang="en-US" sz="2000" spc="-1" strike="noStrike">
                <a:solidFill>
                  <a:srgbClr val="404040"/>
                </a:solidFill>
                <a:latin typeface="Calibri"/>
              </a:rPr>
              <a:t>Extend the storage layer by adding an RDF triplet database (TDB) whose contents are synchronized in real time with the system's metadatabase</a:t>
            </a:r>
            <a:endParaRPr b="0" lang="fr-CA" sz="2000" spc="-1" strike="noStrike">
              <a:latin typeface="Arial"/>
            </a:endParaRPr>
          </a:p>
          <a:p>
            <a:pPr marL="268200" indent="-267480">
              <a:lnSpc>
                <a:spcPct val="90000"/>
              </a:lnSpc>
              <a:spcBef>
                <a:spcPts val="1199"/>
              </a:spcBef>
              <a:spcAft>
                <a:spcPts val="201"/>
              </a:spcAft>
              <a:buClr>
                <a:srgbClr val="1cade4"/>
              </a:buClr>
              <a:buFont typeface="Calibri Light"/>
              <a:buAutoNum type="arabicPeriod"/>
            </a:pPr>
            <a:r>
              <a:rPr b="0" lang="en-US" sz="2000" spc="-1" strike="noStrike">
                <a:solidFill>
                  <a:srgbClr val="404040"/>
                </a:solidFill>
                <a:latin typeface="Calibri"/>
              </a:rPr>
              <a:t>Add a SPARQL query editor and SPARQL endpoint Api to the application layer</a:t>
            </a:r>
            <a:endParaRPr b="0" lang="fr-CA" sz="2000" spc="-1" strike="noStrike">
              <a:latin typeface="Arial"/>
            </a:endParaRPr>
          </a:p>
          <a:p>
            <a:pPr marL="268200" indent="-267480">
              <a:lnSpc>
                <a:spcPct val="90000"/>
              </a:lnSpc>
              <a:spcBef>
                <a:spcPts val="1199"/>
              </a:spcBef>
              <a:spcAft>
                <a:spcPts val="201"/>
              </a:spcAft>
              <a:buClr>
                <a:srgbClr val="1cade4"/>
              </a:buClr>
              <a:buFont typeface="Calibri Light"/>
              <a:buAutoNum type="arabicPeriod"/>
            </a:pPr>
            <a:r>
              <a:rPr b="0" lang="en-US" sz="2000" spc="-1" strike="noStrike">
                <a:solidFill>
                  <a:srgbClr val="404040"/>
                </a:solidFill>
                <a:latin typeface="Calibri"/>
              </a:rPr>
              <a:t>Data synchronization between VIVO and DSpace is ensured by the facade through the SPARQL protocol</a:t>
            </a:r>
            <a:endParaRPr b="0" lang="fr-CA" sz="2000" spc="-1" strike="noStrike">
              <a:latin typeface="Arial"/>
            </a:endParaRPr>
          </a:p>
          <a:p>
            <a:pPr marL="268200" indent="-267480">
              <a:lnSpc>
                <a:spcPct val="90000"/>
              </a:lnSpc>
              <a:spcBef>
                <a:spcPts val="1199"/>
              </a:spcBef>
              <a:spcAft>
                <a:spcPts val="201"/>
              </a:spcAft>
              <a:buClr>
                <a:srgbClr val="1cade4"/>
              </a:buClr>
              <a:buFont typeface="Calibri Light"/>
              <a:buAutoNum type="arabicPeriod"/>
            </a:pPr>
            <a:r>
              <a:rPr b="0" lang="en-US" sz="2000" spc="-1" strike="noStrike">
                <a:solidFill>
                  <a:srgbClr val="404040"/>
                </a:solidFill>
                <a:latin typeface="Calibri"/>
              </a:rPr>
              <a:t> </a:t>
            </a:r>
            <a:endParaRPr b="0" lang="fr-CA" sz="2000" spc="-1" strike="noStrike">
              <a:latin typeface="Arial"/>
            </a:endParaRPr>
          </a:p>
        </p:txBody>
      </p:sp>
      <p:pic>
        <p:nvPicPr>
          <p:cNvPr id="238" name="Espace réservé du contenu 4" descr=""/>
          <p:cNvPicPr/>
          <p:nvPr/>
        </p:nvPicPr>
        <p:blipFill>
          <a:blip r:embed="rId1"/>
          <a:stretch/>
        </p:blipFill>
        <p:spPr>
          <a:xfrm>
            <a:off x="8398440" y="2351880"/>
            <a:ext cx="3044520" cy="3079080"/>
          </a:xfrm>
          <a:prstGeom prst="rect">
            <a:avLst/>
          </a:prstGeom>
          <a:ln>
            <a:noFill/>
          </a:ln>
        </p:spPr>
      </p:pic>
      <p:sp>
        <p:nvSpPr>
          <p:cNvPr id="239" name="CustomShape 3"/>
          <p:cNvSpPr/>
          <p:nvPr/>
        </p:nvSpPr>
        <p:spPr>
          <a:xfrm>
            <a:off x="7392600" y="4906800"/>
            <a:ext cx="880560" cy="42012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rmAutofit fontScale="48000"/>
          </a:bodyPr>
          <a:p>
            <a:pPr algn="ctr">
              <a:lnSpc>
                <a:spcPct val="100000"/>
              </a:lnSpc>
            </a:pPr>
            <a:r>
              <a:rPr b="0" lang="fr-CA" sz="1800" spc="-1" strike="noStrike">
                <a:solidFill>
                  <a:srgbClr val="ffffff"/>
                </a:solidFill>
                <a:latin typeface="Calibri"/>
                <a:ea typeface="DejaVu Sans"/>
              </a:rPr>
              <a:t>Jena TDB</a:t>
            </a:r>
            <a:endParaRPr b="0" lang="fr-CA" sz="1800" spc="-1" strike="noStrike">
              <a:latin typeface="Arial"/>
            </a:endParaRPr>
          </a:p>
        </p:txBody>
      </p:sp>
      <p:sp>
        <p:nvSpPr>
          <p:cNvPr id="240" name="CustomShape 4"/>
          <p:cNvSpPr/>
          <p:nvPr/>
        </p:nvSpPr>
        <p:spPr>
          <a:xfrm>
            <a:off x="7392600" y="2415600"/>
            <a:ext cx="880560" cy="38268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rmAutofit fontScale="14000"/>
          </a:bodyPr>
          <a:p>
            <a:pPr algn="ctr">
              <a:lnSpc>
                <a:spcPct val="100000"/>
              </a:lnSpc>
            </a:pPr>
            <a:r>
              <a:rPr b="0" lang="fr-CA" sz="1800" spc="-1" strike="noStrike">
                <a:solidFill>
                  <a:srgbClr val="ffffff"/>
                </a:solidFill>
                <a:latin typeface="Calibri"/>
                <a:ea typeface="DejaVu Sans"/>
              </a:rPr>
              <a:t>SPARQL Query Editor</a:t>
            </a:r>
            <a:endParaRPr b="0" lang="fr-CA" sz="1800" spc="-1" strike="noStrike">
              <a:latin typeface="Arial"/>
            </a:endParaRPr>
          </a:p>
        </p:txBody>
      </p:sp>
      <p:sp>
        <p:nvSpPr>
          <p:cNvPr id="241" name="CustomShape 5"/>
          <p:cNvSpPr/>
          <p:nvPr/>
        </p:nvSpPr>
        <p:spPr>
          <a:xfrm>
            <a:off x="7320600" y="2367360"/>
            <a:ext cx="1077120" cy="937440"/>
          </a:xfrm>
          <a:prstGeom prst="rect">
            <a:avLst/>
          </a:prstGeom>
          <a:noFill/>
          <a:ln>
            <a:round/>
          </a:ln>
        </p:spPr>
        <p:style>
          <a:lnRef idx="2">
            <a:schemeClr val="dk1"/>
          </a:lnRef>
          <a:fillRef idx="1">
            <a:schemeClr val="lt1"/>
          </a:fillRef>
          <a:effectRef idx="0">
            <a:schemeClr val="dk1"/>
          </a:effectRef>
          <a:fontRef idx="minor"/>
        </p:style>
      </p:sp>
      <p:sp>
        <p:nvSpPr>
          <p:cNvPr id="242" name="CustomShape 6"/>
          <p:cNvSpPr/>
          <p:nvPr/>
        </p:nvSpPr>
        <p:spPr>
          <a:xfrm>
            <a:off x="7320600" y="4789440"/>
            <a:ext cx="1077120" cy="623880"/>
          </a:xfrm>
          <a:prstGeom prst="rect">
            <a:avLst/>
          </a:prstGeom>
          <a:noFill/>
          <a:ln>
            <a:round/>
          </a:ln>
        </p:spPr>
        <p:style>
          <a:lnRef idx="2">
            <a:schemeClr val="dk1"/>
          </a:lnRef>
          <a:fillRef idx="1">
            <a:schemeClr val="lt1"/>
          </a:fillRef>
          <a:effectRef idx="0">
            <a:schemeClr val="dk1"/>
          </a:effectRef>
          <a:fontRef idx="minor"/>
        </p:style>
      </p:sp>
      <p:sp>
        <p:nvSpPr>
          <p:cNvPr id="243" name="CustomShape 7"/>
          <p:cNvSpPr/>
          <p:nvPr/>
        </p:nvSpPr>
        <p:spPr>
          <a:xfrm>
            <a:off x="9228600" y="5457960"/>
            <a:ext cx="1269720" cy="81684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fr-CA" sz="1800" spc="-1" strike="noStrike">
                <a:solidFill>
                  <a:srgbClr val="ffffff"/>
                </a:solidFill>
                <a:latin typeface="Calibri"/>
                <a:ea typeface="DejaVu Sans"/>
              </a:rPr>
              <a:t>VIVO</a:t>
            </a:r>
            <a:endParaRPr b="0" lang="fr-CA" sz="1800" spc="-1" strike="noStrike">
              <a:latin typeface="Arial"/>
            </a:endParaRPr>
          </a:p>
        </p:txBody>
      </p:sp>
      <p:sp>
        <p:nvSpPr>
          <p:cNvPr id="244" name="CustomShape 8"/>
          <p:cNvSpPr/>
          <p:nvPr/>
        </p:nvSpPr>
        <p:spPr>
          <a:xfrm>
            <a:off x="4898880" y="3264120"/>
            <a:ext cx="1068840" cy="3029760"/>
          </a:xfrm>
          <a:prstGeom prst="roundRect">
            <a:avLst>
              <a:gd name="adj" fmla="val 16667"/>
            </a:avLst>
          </a:prstGeom>
          <a:ln>
            <a:round/>
          </a:ln>
        </p:spPr>
        <p:style>
          <a:lnRef idx="2">
            <a:schemeClr val="accent4">
              <a:shade val="50000"/>
            </a:schemeClr>
          </a:lnRef>
          <a:fillRef idx="1">
            <a:schemeClr val="accent4"/>
          </a:fillRef>
          <a:effectRef idx="0">
            <a:schemeClr val="accent4"/>
          </a:effectRef>
          <a:fontRef idx="minor"/>
        </p:style>
        <p:txBody>
          <a:bodyPr lIns="90000" rIns="90000" tIns="45000" bIns="45000">
            <a:normAutofit/>
          </a:bodyPr>
          <a:p>
            <a:pPr algn="ctr">
              <a:lnSpc>
                <a:spcPct val="100000"/>
              </a:lnSpc>
            </a:pPr>
            <a:r>
              <a:rPr b="0" lang="fr-CA" sz="1800" spc="-1" strike="noStrike">
                <a:solidFill>
                  <a:srgbClr val="ffffff"/>
                </a:solidFill>
                <a:latin typeface="Calibri"/>
                <a:ea typeface="DejaVu Sans"/>
              </a:rPr>
              <a:t>DSpace/VIVO Facade</a:t>
            </a:r>
            <a:endParaRPr b="0" lang="fr-CA" sz="1800" spc="-1" strike="noStrike">
              <a:latin typeface="Arial"/>
            </a:endParaRPr>
          </a:p>
        </p:txBody>
      </p:sp>
      <p:sp>
        <p:nvSpPr>
          <p:cNvPr id="245" name="CustomShape 9"/>
          <p:cNvSpPr/>
          <p:nvPr/>
        </p:nvSpPr>
        <p:spPr>
          <a:xfrm flipH="1">
            <a:off x="6222600" y="5441760"/>
            <a:ext cx="2853360" cy="465120"/>
          </a:xfrm>
          <a:prstGeom prst="rightArrow">
            <a:avLst>
              <a:gd name="adj1" fmla="val 50000"/>
              <a:gd name="adj2" fmla="val 50000"/>
            </a:avLst>
          </a:prstGeom>
          <a:gradFill rotWithShape="0">
            <a:gsLst>
              <a:gs pos="0">
                <a:srgbClr val="91c9f0"/>
              </a:gs>
              <a:gs pos="100000">
                <a:srgbClr val="a8d8fc"/>
              </a:gs>
            </a:gsLst>
            <a:path path="circle">
              <a:fillToRect l="50000" t="50000" r="50000" b="50000"/>
            </a:path>
          </a:gradFill>
          <a:ln>
            <a:solidFill>
              <a:srgbClr val="16abe3"/>
            </a:solidFill>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normAutofit/>
          </a:bodyPr>
          <a:p>
            <a:pPr algn="ctr">
              <a:lnSpc>
                <a:spcPct val="100000"/>
              </a:lnSpc>
            </a:pPr>
            <a:r>
              <a:rPr b="0" lang="fr-CA" sz="1800" spc="-1" strike="noStrike">
                <a:solidFill>
                  <a:srgbClr val="000000"/>
                </a:solidFill>
                <a:latin typeface="Calibri"/>
                <a:ea typeface="DejaVu Sans"/>
              </a:rPr>
              <a:t>SPARQL Query</a:t>
            </a:r>
            <a:endParaRPr b="0" lang="fr-CA" sz="1800" spc="-1" strike="noStrike">
              <a:latin typeface="Arial"/>
            </a:endParaRPr>
          </a:p>
        </p:txBody>
      </p:sp>
      <p:sp>
        <p:nvSpPr>
          <p:cNvPr id="246" name="CustomShape 10"/>
          <p:cNvSpPr/>
          <p:nvPr/>
        </p:nvSpPr>
        <p:spPr>
          <a:xfrm>
            <a:off x="6223320" y="5809680"/>
            <a:ext cx="2853360" cy="465120"/>
          </a:xfrm>
          <a:prstGeom prst="rightArrow">
            <a:avLst>
              <a:gd name="adj1" fmla="val 50000"/>
              <a:gd name="adj2" fmla="val 50000"/>
            </a:avLst>
          </a:prstGeom>
          <a:gradFill rotWithShape="0">
            <a:gsLst>
              <a:gs pos="0">
                <a:srgbClr val="91c9f0"/>
              </a:gs>
              <a:gs pos="100000">
                <a:srgbClr val="a8d8fc"/>
              </a:gs>
            </a:gsLst>
            <a:path path="circle">
              <a:fillToRect l="50000" t="50000" r="50000" b="50000"/>
            </a:path>
          </a:gradFill>
          <a:ln>
            <a:solidFill>
              <a:srgbClr val="16abe3"/>
            </a:solidFill>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normAutofit/>
          </a:bodyPr>
          <a:p>
            <a:pPr algn="ctr">
              <a:lnSpc>
                <a:spcPct val="100000"/>
              </a:lnSpc>
            </a:pPr>
            <a:r>
              <a:rPr b="0" lang="fr-CA" sz="1800" spc="-1" strike="noStrike">
                <a:solidFill>
                  <a:srgbClr val="000000"/>
                </a:solidFill>
                <a:latin typeface="Calibri"/>
                <a:ea typeface="DejaVu Sans"/>
              </a:rPr>
              <a:t>SPARQL Update</a:t>
            </a:r>
            <a:endParaRPr b="0" lang="fr-CA" sz="1800" spc="-1" strike="noStrike">
              <a:latin typeface="Arial"/>
            </a:endParaRPr>
          </a:p>
        </p:txBody>
      </p:sp>
      <p:sp>
        <p:nvSpPr>
          <p:cNvPr id="247" name="CustomShape 11"/>
          <p:cNvSpPr/>
          <p:nvPr/>
        </p:nvSpPr>
        <p:spPr>
          <a:xfrm flipH="1" rot="19227000">
            <a:off x="6003720" y="2964960"/>
            <a:ext cx="1163160" cy="465120"/>
          </a:xfrm>
          <a:prstGeom prst="rightArrow">
            <a:avLst>
              <a:gd name="adj1" fmla="val 50000"/>
              <a:gd name="adj2" fmla="val 50000"/>
            </a:avLst>
          </a:prstGeom>
          <a:gradFill rotWithShape="0">
            <a:gsLst>
              <a:gs pos="0">
                <a:srgbClr val="91c9f0"/>
              </a:gs>
              <a:gs pos="100000">
                <a:srgbClr val="a8d8fc"/>
              </a:gs>
            </a:gsLst>
            <a:path path="circle">
              <a:fillToRect l="50000" t="50000" r="50000" b="50000"/>
            </a:path>
          </a:gradFill>
          <a:ln>
            <a:solidFill>
              <a:srgbClr val="16abe3"/>
            </a:solidFill>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normAutofit/>
          </a:bodyPr>
          <a:p>
            <a:pPr algn="ctr">
              <a:lnSpc>
                <a:spcPct val="100000"/>
              </a:lnSpc>
            </a:pPr>
            <a:r>
              <a:rPr b="0" lang="fr-CA" sz="1800" spc="-1" strike="noStrike">
                <a:solidFill>
                  <a:srgbClr val="000000"/>
                </a:solidFill>
                <a:latin typeface="Calibri"/>
                <a:ea typeface="DejaVu Sans"/>
              </a:rPr>
              <a:t>SPARQL Query</a:t>
            </a:r>
            <a:endParaRPr b="0" lang="fr-CA" sz="1800" spc="-1" strike="noStrike">
              <a:latin typeface="Arial"/>
            </a:endParaRPr>
          </a:p>
        </p:txBody>
      </p:sp>
      <p:sp>
        <p:nvSpPr>
          <p:cNvPr id="248" name="CustomShape 12"/>
          <p:cNvSpPr/>
          <p:nvPr/>
        </p:nvSpPr>
        <p:spPr>
          <a:xfrm rot="19009200">
            <a:off x="6184080" y="3408480"/>
            <a:ext cx="1163160" cy="465120"/>
          </a:xfrm>
          <a:prstGeom prst="rightArrow">
            <a:avLst>
              <a:gd name="adj1" fmla="val 50000"/>
              <a:gd name="adj2" fmla="val 50000"/>
            </a:avLst>
          </a:prstGeom>
          <a:gradFill rotWithShape="0">
            <a:gsLst>
              <a:gs pos="0">
                <a:srgbClr val="91c9f0"/>
              </a:gs>
              <a:gs pos="100000">
                <a:srgbClr val="a8d8fc"/>
              </a:gs>
            </a:gsLst>
            <a:path path="circle">
              <a:fillToRect l="50000" t="50000" r="50000" b="50000"/>
            </a:path>
          </a:gradFill>
          <a:ln>
            <a:solidFill>
              <a:srgbClr val="16abe3"/>
            </a:solidFill>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normAutofit/>
          </a:bodyPr>
          <a:p>
            <a:pPr algn="ctr">
              <a:lnSpc>
                <a:spcPct val="100000"/>
              </a:lnSpc>
            </a:pPr>
            <a:r>
              <a:rPr b="0" lang="fr-CA" sz="1800" spc="-1" strike="noStrike">
                <a:solidFill>
                  <a:srgbClr val="000000"/>
                </a:solidFill>
                <a:latin typeface="Calibri"/>
                <a:ea typeface="DejaVu Sans"/>
              </a:rPr>
              <a:t>SPARQL Update</a:t>
            </a:r>
            <a:endParaRPr b="0" lang="fr-CA" sz="1800" spc="-1" strike="noStrike">
              <a:latin typeface="Arial"/>
            </a:endParaRPr>
          </a:p>
        </p:txBody>
      </p:sp>
      <p:pic>
        <p:nvPicPr>
          <p:cNvPr id="249" name="Espace réservé du contenu 35" descr="Une image contenant texte&#10;&#10;Description générée automatiquement"/>
          <p:cNvPicPr/>
          <p:nvPr/>
        </p:nvPicPr>
        <p:blipFill>
          <a:blip r:embed="rId2"/>
          <a:stretch/>
        </p:blipFill>
        <p:spPr>
          <a:xfrm>
            <a:off x="5123160" y="4619880"/>
            <a:ext cx="587160" cy="318600"/>
          </a:xfrm>
          <a:prstGeom prst="rect">
            <a:avLst/>
          </a:prstGeom>
          <a:ln>
            <a:noFill/>
          </a:ln>
        </p:spPr>
      </p:pic>
      <p:pic>
        <p:nvPicPr>
          <p:cNvPr id="250" name="Picture 2" descr="ASP.NET Core Swagger UI Authorization using IdentityServer4"/>
          <p:cNvPicPr/>
          <p:nvPr/>
        </p:nvPicPr>
        <p:blipFill>
          <a:blip r:embed="rId3"/>
          <a:stretch/>
        </p:blipFill>
        <p:spPr>
          <a:xfrm>
            <a:off x="5071680" y="5112000"/>
            <a:ext cx="689760" cy="192600"/>
          </a:xfrm>
          <a:prstGeom prst="rect">
            <a:avLst/>
          </a:prstGeom>
          <a:ln>
            <a:noFill/>
          </a:ln>
        </p:spPr>
      </p:pic>
      <p:pic>
        <p:nvPicPr>
          <p:cNvPr id="251" name="Image 18" descr=""/>
          <p:cNvPicPr/>
          <p:nvPr/>
        </p:nvPicPr>
        <p:blipFill>
          <a:blip r:embed="rId4"/>
          <a:stretch/>
        </p:blipFill>
        <p:spPr>
          <a:xfrm>
            <a:off x="5175720" y="5478120"/>
            <a:ext cx="481680" cy="483840"/>
          </a:xfrm>
          <a:prstGeom prst="rect">
            <a:avLst/>
          </a:prstGeom>
          <a:ln>
            <a:noFill/>
          </a:ln>
        </p:spPr>
      </p:pic>
      <p:pic>
        <p:nvPicPr>
          <p:cNvPr id="252" name="Image 21" descr=""/>
          <p:cNvPicPr/>
          <p:nvPr/>
        </p:nvPicPr>
        <p:blipFill>
          <a:blip r:embed="rId5"/>
          <a:stretch/>
        </p:blipFill>
        <p:spPr>
          <a:xfrm>
            <a:off x="5277600" y="1812600"/>
            <a:ext cx="1330560" cy="1164240"/>
          </a:xfrm>
          <a:prstGeom prst="rect">
            <a:avLst/>
          </a:prstGeom>
          <a:ln>
            <a:noFill/>
          </a:ln>
        </p:spPr>
      </p:pic>
      <p:sp>
        <p:nvSpPr>
          <p:cNvPr id="253" name="CustomShape 13"/>
          <p:cNvSpPr/>
          <p:nvPr/>
        </p:nvSpPr>
        <p:spPr>
          <a:xfrm>
            <a:off x="6281640" y="1745280"/>
            <a:ext cx="65520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fr-CA" sz="1800" spc="-1" strike="noStrike">
                <a:solidFill>
                  <a:srgbClr val="000000"/>
                </a:solidFill>
                <a:latin typeface="Calibri"/>
                <a:ea typeface="DejaVu Sans"/>
              </a:rPr>
              <a:t>LOD</a:t>
            </a:r>
            <a:endParaRPr b="0" lang="fr-CA" sz="1800" spc="-1" strike="noStrike">
              <a:latin typeface="Arial"/>
            </a:endParaRPr>
          </a:p>
        </p:txBody>
      </p:sp>
      <p:sp>
        <p:nvSpPr>
          <p:cNvPr id="254" name="CustomShape 14"/>
          <p:cNvSpPr/>
          <p:nvPr/>
        </p:nvSpPr>
        <p:spPr>
          <a:xfrm rot="16200000">
            <a:off x="7068240" y="1621440"/>
            <a:ext cx="244800" cy="1163160"/>
          </a:xfrm>
          <a:prstGeom prst="leftUpArrow">
            <a:avLst>
              <a:gd name="adj1" fmla="val 25000"/>
              <a:gd name="adj2" fmla="val 25000"/>
              <a:gd name="adj3" fmla="val 25000"/>
            </a:avLst>
          </a:prstGeom>
          <a:gradFill rotWithShape="0">
            <a:gsLst>
              <a:gs pos="0">
                <a:srgbClr val="91c9f0"/>
              </a:gs>
              <a:gs pos="100000">
                <a:srgbClr val="a8d8fc"/>
              </a:gs>
            </a:gsLst>
            <a:path path="circle">
              <a:fillToRect l="50000" t="50000" r="50000" b="50000"/>
            </a:path>
          </a:gradFill>
          <a:ln>
            <a:solidFill>
              <a:srgbClr val="16abe3"/>
            </a:solidFill>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sp>
      <p:sp>
        <p:nvSpPr>
          <p:cNvPr id="255" name="CustomShape 15"/>
          <p:cNvSpPr/>
          <p:nvPr/>
        </p:nvSpPr>
        <p:spPr>
          <a:xfrm>
            <a:off x="7418880" y="2840400"/>
            <a:ext cx="880560" cy="38268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rmAutofit fontScale="9000"/>
          </a:bodyPr>
          <a:p>
            <a:pPr algn="ctr">
              <a:lnSpc>
                <a:spcPct val="100000"/>
              </a:lnSpc>
            </a:pPr>
            <a:r>
              <a:rPr b="0" lang="fr-CA" sz="1800" spc="-1" strike="noStrike">
                <a:solidFill>
                  <a:srgbClr val="ffffff"/>
                </a:solidFill>
                <a:latin typeface="Calibri"/>
                <a:ea typeface="DejaVu Sans"/>
              </a:rPr>
              <a:t>SPARQL endPoint API</a:t>
            </a:r>
            <a:endParaRPr b="0" lang="fr-CA" sz="1800" spc="-1" strike="noStrike">
              <a:latin typeface="Arial"/>
            </a:endParaRPr>
          </a:p>
        </p:txBody>
      </p:sp>
      <p:sp>
        <p:nvSpPr>
          <p:cNvPr id="256" name="CustomShape 16"/>
          <p:cNvSpPr/>
          <p:nvPr/>
        </p:nvSpPr>
        <p:spPr>
          <a:xfrm>
            <a:off x="7933680" y="2035080"/>
            <a:ext cx="410544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fr-CA" sz="1800" spc="-1" strike="noStrike">
                <a:solidFill>
                  <a:srgbClr val="000000"/>
                </a:solidFill>
                <a:latin typeface="Calibri"/>
                <a:ea typeface="DejaVu Sans"/>
              </a:rPr>
              <a:t>DSpace technological architecture</a:t>
            </a:r>
            <a:endParaRPr b="0" lang="fr-CA" sz="1800" spc="-1" strike="noStrike">
              <a:latin typeface="Arial"/>
            </a:endParaRPr>
          </a:p>
        </p:txBody>
      </p:sp>
      <p:sp>
        <p:nvSpPr>
          <p:cNvPr id="257" name="CustomShape 17"/>
          <p:cNvSpPr/>
          <p:nvPr/>
        </p:nvSpPr>
        <p:spPr>
          <a:xfrm>
            <a:off x="7328160" y="2383200"/>
            <a:ext cx="1077120" cy="3029760"/>
          </a:xfrm>
          <a:prstGeom prst="rect">
            <a:avLst/>
          </a:prstGeom>
          <a:noFill/>
          <a:ln>
            <a:round/>
          </a:ln>
        </p:spPr>
        <p:style>
          <a:lnRef idx="2">
            <a:schemeClr val="dk1"/>
          </a:lnRef>
          <a:fillRef idx="1">
            <a:schemeClr val="lt1"/>
          </a:fillRef>
          <a:effectRef idx="0">
            <a:schemeClr val="dk1"/>
          </a:effectRef>
          <a:fontRef idx="minor"/>
        </p:style>
      </p:sp>
    </p:spTree>
  </p:cSld>
  <mc:AlternateContent>
    <mc:Choice Requires="p14">
      <p:transition spd="slow" p14:dur="2000"/>
    </mc:Choice>
    <mc:Fallback>
      <p:transition spd="slow"/>
    </mc:Fallback>
  </mc:AlternateContent>
  <p:timing>
    <p:tnLst>
      <p:par>
        <p:cTn id="215" dur="indefinite" restart="never" nodeType="tmRoot">
          <p:childTnLst>
            <p:seq>
              <p:cTn id="216" dur="indefinite" nodeType="mainSeq">
                <p:childTnLst>
                  <p:par>
                    <p:cTn id="217" fill="hold">
                      <p:stCondLst>
                        <p:cond delay="indefinite"/>
                      </p:stCondLst>
                      <p:childTnLst>
                        <p:par>
                          <p:cTn id="218" fill="hold">
                            <p:stCondLst>
                              <p:cond delay="0"/>
                            </p:stCondLst>
                            <p:childTnLst>
                              <p:par>
                                <p:cTn id="219" nodeType="clickEffect" fill="hold" presetClass="entr" presetID="1">
                                  <p:stCondLst>
                                    <p:cond delay="0"/>
                                  </p:stCondLst>
                                  <p:childTnLst>
                                    <p:set>
                                      <p:cBhvr>
                                        <p:cTn id="220" dur="1" fill="hold">
                                          <p:stCondLst>
                                            <p:cond delay="0"/>
                                          </p:stCondLst>
                                        </p:cTn>
                                        <p:tgtEl>
                                          <p:spTgt spid="237">
                                            <p:txEl>
                                              <p:pRg st="0" end="0"/>
                                            </p:txEl>
                                          </p:spTgt>
                                        </p:tgtEl>
                                        <p:attrNameLst>
                                          <p:attrName>style.visibility</p:attrName>
                                        </p:attrNameLst>
                                      </p:cBhvr>
                                      <p:to>
                                        <p:strVal val="visible"/>
                                      </p:to>
                                    </p:set>
                                  </p:childTnLst>
                                </p:cTn>
                              </p:par>
                              <p:par>
                                <p:cTn id="221" nodeType="withEffect" fill="hold" presetClass="entr" presetID="1">
                                  <p:stCondLst>
                                    <p:cond delay="0"/>
                                  </p:stCondLst>
                                  <p:childTnLst>
                                    <p:set>
                                      <p:cBhvr>
                                        <p:cTn id="222" dur="1" fill="hold">
                                          <p:stCondLst>
                                            <p:cond delay="0"/>
                                          </p:stCondLst>
                                        </p:cTn>
                                        <p:tgtEl>
                                          <p:spTgt spid="242"/>
                                        </p:tgtEl>
                                        <p:attrNameLst>
                                          <p:attrName>style.visibility</p:attrName>
                                        </p:attrNameLst>
                                      </p:cBhvr>
                                      <p:to>
                                        <p:strVal val="visible"/>
                                      </p:to>
                                    </p:set>
                                  </p:childTnLst>
                                </p:cTn>
                              </p:par>
                              <p:par>
                                <p:cTn id="223" nodeType="withEffect" fill="hold" presetClass="entr" presetID="1">
                                  <p:stCondLst>
                                    <p:cond delay="0"/>
                                  </p:stCondLst>
                                  <p:childTnLst>
                                    <p:set>
                                      <p:cBhvr>
                                        <p:cTn id="224" dur="1" fill="hold">
                                          <p:stCondLst>
                                            <p:cond delay="0"/>
                                          </p:stCondLst>
                                        </p:cTn>
                                        <p:tgtEl>
                                          <p:spTgt spid="257"/>
                                        </p:tgtEl>
                                        <p:attrNameLst>
                                          <p:attrName>style.visibility</p:attrName>
                                        </p:attrNameLst>
                                      </p:cBhvr>
                                      <p:to>
                                        <p:strVal val="visible"/>
                                      </p:to>
                                    </p:set>
                                  </p:childTnLst>
                                </p:cTn>
                              </p:par>
                              <p:par>
                                <p:cTn id="225" nodeType="withEffect" fill="hold" presetClass="entr" presetID="1">
                                  <p:stCondLst>
                                    <p:cond delay="0"/>
                                  </p:stCondLst>
                                  <p:childTnLst>
                                    <p:set>
                                      <p:cBhvr>
                                        <p:cTn id="226" dur="1" fill="hold">
                                          <p:stCondLst>
                                            <p:cond delay="0"/>
                                          </p:stCondLst>
                                        </p:cTn>
                                        <p:tgtEl>
                                          <p:spTgt spid="239"/>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nodeType="clickEffect" fill="hold" presetClass="entr" presetID="1">
                                  <p:stCondLst>
                                    <p:cond delay="0"/>
                                  </p:stCondLst>
                                  <p:childTnLst>
                                    <p:set>
                                      <p:cBhvr>
                                        <p:cTn id="230" dur="1" fill="hold">
                                          <p:stCondLst>
                                            <p:cond delay="0"/>
                                          </p:stCondLst>
                                        </p:cTn>
                                        <p:tgtEl>
                                          <p:spTgt spid="237">
                                            <p:txEl>
                                              <p:pRg st="1" end="1"/>
                                            </p:txEl>
                                          </p:spTgt>
                                        </p:tgtEl>
                                        <p:attrNameLst>
                                          <p:attrName>style.visibility</p:attrName>
                                        </p:attrNameLst>
                                      </p:cBhvr>
                                      <p:to>
                                        <p:strVal val="visible"/>
                                      </p:to>
                                    </p:set>
                                  </p:childTnLst>
                                </p:cTn>
                              </p:par>
                              <p:par>
                                <p:cTn id="231" nodeType="withEffect" fill="hold" presetClass="entr" presetID="1">
                                  <p:stCondLst>
                                    <p:cond delay="0"/>
                                  </p:stCondLst>
                                  <p:childTnLst>
                                    <p:set>
                                      <p:cBhvr>
                                        <p:cTn id="232" dur="1" fill="hold">
                                          <p:stCondLst>
                                            <p:cond delay="0"/>
                                          </p:stCondLst>
                                        </p:cTn>
                                        <p:tgtEl>
                                          <p:spTgt spid="241"/>
                                        </p:tgtEl>
                                        <p:attrNameLst>
                                          <p:attrName>style.visibility</p:attrName>
                                        </p:attrNameLst>
                                      </p:cBhvr>
                                      <p:to>
                                        <p:strVal val="visible"/>
                                      </p:to>
                                    </p:set>
                                  </p:childTnLst>
                                </p:cTn>
                              </p:par>
                              <p:par>
                                <p:cTn id="233" nodeType="withEffect" fill="hold" presetClass="entr" presetID="1">
                                  <p:stCondLst>
                                    <p:cond delay="0"/>
                                  </p:stCondLst>
                                  <p:childTnLst>
                                    <p:set>
                                      <p:cBhvr>
                                        <p:cTn id="234" dur="1" fill="hold">
                                          <p:stCondLst>
                                            <p:cond delay="0"/>
                                          </p:stCondLst>
                                        </p:cTn>
                                        <p:tgtEl>
                                          <p:spTgt spid="255"/>
                                        </p:tgtEl>
                                        <p:attrNameLst>
                                          <p:attrName>style.visibility</p:attrName>
                                        </p:attrNameLst>
                                      </p:cBhvr>
                                      <p:to>
                                        <p:strVal val="visible"/>
                                      </p:to>
                                    </p:set>
                                  </p:childTnLst>
                                </p:cTn>
                              </p:par>
                              <p:par>
                                <p:cTn id="235" nodeType="withEffect" fill="hold" presetClass="entr" presetID="1">
                                  <p:stCondLst>
                                    <p:cond delay="0"/>
                                  </p:stCondLst>
                                  <p:childTnLst>
                                    <p:set>
                                      <p:cBhvr>
                                        <p:cTn id="236" dur="1" fill="hold">
                                          <p:stCondLst>
                                            <p:cond delay="0"/>
                                          </p:stCondLst>
                                        </p:cTn>
                                        <p:tgtEl>
                                          <p:spTgt spid="240"/>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nodeType="clickEffect" fill="hold" presetClass="entr" presetID="1">
                                  <p:stCondLst>
                                    <p:cond delay="0"/>
                                  </p:stCondLst>
                                  <p:childTnLst>
                                    <p:set>
                                      <p:cBhvr>
                                        <p:cTn id="240" dur="1" fill="hold">
                                          <p:stCondLst>
                                            <p:cond delay="0"/>
                                          </p:stCondLst>
                                        </p:cTn>
                                        <p:tgtEl>
                                          <p:spTgt spid="237">
                                            <p:txEl>
                                              <p:pRg st="2" end="2"/>
                                            </p:txEl>
                                          </p:spTgt>
                                        </p:tgtEl>
                                        <p:attrNameLst>
                                          <p:attrName>style.visibility</p:attrName>
                                        </p:attrNameLst>
                                      </p:cBhvr>
                                      <p:to>
                                        <p:strVal val="visible"/>
                                      </p:to>
                                    </p:set>
                                  </p:childTnLst>
                                </p:cTn>
                              </p:par>
                              <p:par>
                                <p:cTn id="241" nodeType="withEffect" fill="hold" presetClass="entr" presetID="1">
                                  <p:stCondLst>
                                    <p:cond delay="0"/>
                                  </p:stCondLst>
                                  <p:childTnLst>
                                    <p:set>
                                      <p:cBhvr>
                                        <p:cTn id="242" dur="1" fill="hold">
                                          <p:stCondLst>
                                            <p:cond delay="0"/>
                                          </p:stCondLst>
                                        </p:cTn>
                                        <p:tgtEl>
                                          <p:spTgt spid="243"/>
                                        </p:tgtEl>
                                        <p:attrNameLst>
                                          <p:attrName>style.visibility</p:attrName>
                                        </p:attrNameLst>
                                      </p:cBhvr>
                                      <p:to>
                                        <p:strVal val="visible"/>
                                      </p:to>
                                    </p:set>
                                  </p:childTnLst>
                                </p:cTn>
                              </p:par>
                              <p:par>
                                <p:cTn id="243" nodeType="withEffect" fill="hold" presetClass="entr" presetID="1">
                                  <p:stCondLst>
                                    <p:cond delay="0"/>
                                  </p:stCondLst>
                                  <p:childTnLst>
                                    <p:set>
                                      <p:cBhvr>
                                        <p:cTn id="244" dur="1" fill="hold">
                                          <p:stCondLst>
                                            <p:cond delay="0"/>
                                          </p:stCondLst>
                                        </p:cTn>
                                        <p:tgtEl>
                                          <p:spTgt spid="244"/>
                                        </p:tgtEl>
                                        <p:attrNameLst>
                                          <p:attrName>style.visibility</p:attrName>
                                        </p:attrNameLst>
                                      </p:cBhvr>
                                      <p:to>
                                        <p:strVal val="visible"/>
                                      </p:to>
                                    </p:set>
                                  </p:childTnLst>
                                </p:cTn>
                              </p:par>
                              <p:par>
                                <p:cTn id="245" nodeType="withEffect" fill="hold" presetClass="entr" presetID="1">
                                  <p:stCondLst>
                                    <p:cond delay="0"/>
                                  </p:stCondLst>
                                  <p:childTnLst>
                                    <p:set>
                                      <p:cBhvr>
                                        <p:cTn id="246" dur="1" fill="hold">
                                          <p:stCondLst>
                                            <p:cond delay="0"/>
                                          </p:stCondLst>
                                        </p:cTn>
                                        <p:tgtEl>
                                          <p:spTgt spid="250"/>
                                        </p:tgtEl>
                                        <p:attrNameLst>
                                          <p:attrName>style.visibility</p:attrName>
                                        </p:attrNameLst>
                                      </p:cBhvr>
                                      <p:to>
                                        <p:strVal val="visible"/>
                                      </p:to>
                                    </p:set>
                                  </p:childTnLst>
                                </p:cTn>
                              </p:par>
                              <p:par>
                                <p:cTn id="247" nodeType="withEffect" fill="hold" presetClass="entr" presetID="1">
                                  <p:stCondLst>
                                    <p:cond delay="0"/>
                                  </p:stCondLst>
                                  <p:childTnLst>
                                    <p:set>
                                      <p:cBhvr>
                                        <p:cTn id="248" dur="1" fill="hold">
                                          <p:stCondLst>
                                            <p:cond delay="0"/>
                                          </p:stCondLst>
                                        </p:cTn>
                                        <p:tgtEl>
                                          <p:spTgt spid="251"/>
                                        </p:tgtEl>
                                        <p:attrNameLst>
                                          <p:attrName>style.visibility</p:attrName>
                                        </p:attrNameLst>
                                      </p:cBhvr>
                                      <p:to>
                                        <p:strVal val="visible"/>
                                      </p:to>
                                    </p:set>
                                  </p:childTnLst>
                                </p:cTn>
                              </p:par>
                              <p:par>
                                <p:cTn id="249" nodeType="withEffect" fill="hold" presetClass="entr" presetID="1">
                                  <p:stCondLst>
                                    <p:cond delay="0"/>
                                  </p:stCondLst>
                                  <p:childTnLst>
                                    <p:set>
                                      <p:cBhvr>
                                        <p:cTn id="250" dur="1" fill="hold">
                                          <p:stCondLst>
                                            <p:cond delay="0"/>
                                          </p:stCondLst>
                                        </p:cTn>
                                        <p:tgtEl>
                                          <p:spTgt spid="249"/>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nodeType="clickEffect" fill="hold" presetClass="entr" presetID="1">
                                  <p:stCondLst>
                                    <p:cond delay="0"/>
                                  </p:stCondLst>
                                  <p:childTnLst>
                                    <p:set>
                                      <p:cBhvr>
                                        <p:cTn id="254" dur="1" fill="hold">
                                          <p:stCondLst>
                                            <p:cond delay="0"/>
                                          </p:stCondLst>
                                        </p:cTn>
                                        <p:tgtEl>
                                          <p:spTgt spid="247"/>
                                        </p:tgtEl>
                                        <p:attrNameLst>
                                          <p:attrName>style.visibility</p:attrName>
                                        </p:attrNameLst>
                                      </p:cBhvr>
                                      <p:to>
                                        <p:strVal val="visible"/>
                                      </p:to>
                                    </p:set>
                                  </p:childTnLst>
                                </p:cTn>
                              </p:par>
                              <p:par>
                                <p:cTn id="255" nodeType="withEffect" fill="hold" presetClass="entr" presetID="1">
                                  <p:stCondLst>
                                    <p:cond delay="0"/>
                                  </p:stCondLst>
                                  <p:childTnLst>
                                    <p:set>
                                      <p:cBhvr>
                                        <p:cTn id="256" dur="1" fill="hold">
                                          <p:stCondLst>
                                            <p:cond delay="0"/>
                                          </p:stCondLst>
                                        </p:cTn>
                                        <p:tgtEl>
                                          <p:spTgt spid="248"/>
                                        </p:tgtEl>
                                        <p:attrNameLst>
                                          <p:attrName>style.visibility</p:attrName>
                                        </p:attrNameLst>
                                      </p:cBhvr>
                                      <p:to>
                                        <p:strVal val="visible"/>
                                      </p:to>
                                    </p:set>
                                  </p:childTnLst>
                                </p:cTn>
                              </p:par>
                              <p:par>
                                <p:cTn id="257" nodeType="withEffect" fill="hold" presetClass="entr" presetID="1">
                                  <p:stCondLst>
                                    <p:cond delay="0"/>
                                  </p:stCondLst>
                                  <p:childTnLst>
                                    <p:set>
                                      <p:cBhvr>
                                        <p:cTn id="258" dur="1" fill="hold">
                                          <p:stCondLst>
                                            <p:cond delay="0"/>
                                          </p:stCondLst>
                                        </p:cTn>
                                        <p:tgtEl>
                                          <p:spTgt spid="245"/>
                                        </p:tgtEl>
                                        <p:attrNameLst>
                                          <p:attrName>style.visibility</p:attrName>
                                        </p:attrNameLst>
                                      </p:cBhvr>
                                      <p:to>
                                        <p:strVal val="visible"/>
                                      </p:to>
                                    </p:set>
                                  </p:childTnLst>
                                </p:cTn>
                              </p:par>
                              <p:par>
                                <p:cTn id="259" nodeType="withEffect" fill="hold" presetClass="entr" presetID="1">
                                  <p:stCondLst>
                                    <p:cond delay="0"/>
                                  </p:stCondLst>
                                  <p:childTnLst>
                                    <p:set>
                                      <p:cBhvr>
                                        <p:cTn id="260" dur="1" fill="hold">
                                          <p:stCondLst>
                                            <p:cond delay="0"/>
                                          </p:stCondLst>
                                        </p:cTn>
                                        <p:tgtEl>
                                          <p:spTgt spid="246"/>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nodeType="clickEffect" fill="hold" presetClass="entr" presetID="1">
                                  <p:stCondLst>
                                    <p:cond delay="0"/>
                                  </p:stCondLst>
                                  <p:childTnLst>
                                    <p:set>
                                      <p:cBhvr>
                                        <p:cTn id="264" dur="1" fill="hold">
                                          <p:stCondLst>
                                            <p:cond delay="0"/>
                                          </p:stCondLst>
                                        </p:cTn>
                                        <p:tgtEl>
                                          <p:spTgt spid="237">
                                            <p:txEl>
                                              <p:pRg st="3" end="3"/>
                                            </p:txEl>
                                          </p:spTgt>
                                        </p:tgtEl>
                                        <p:attrNameLst>
                                          <p:attrName>style.visibility</p:attrName>
                                        </p:attrNameLst>
                                      </p:cBhvr>
                                      <p:to>
                                        <p:strVal val="visible"/>
                                      </p:to>
                                    </p:set>
                                  </p:childTnLst>
                                </p:cTn>
                              </p:par>
                              <p:par>
                                <p:cTn id="265" nodeType="withEffect" fill="hold" presetClass="entr" presetID="1">
                                  <p:stCondLst>
                                    <p:cond delay="0"/>
                                  </p:stCondLst>
                                  <p:childTnLst>
                                    <p:set>
                                      <p:cBhvr>
                                        <p:cTn id="266" dur="1" fill="hold">
                                          <p:stCondLst>
                                            <p:cond delay="0"/>
                                          </p:stCondLst>
                                        </p:cTn>
                                        <p:tgtEl>
                                          <p:spTgt spid="254"/>
                                        </p:tgtEl>
                                        <p:attrNameLst>
                                          <p:attrName>style.visibility</p:attrName>
                                        </p:attrNameLst>
                                      </p:cBhvr>
                                      <p:to>
                                        <p:strVal val="visible"/>
                                      </p:to>
                                    </p:set>
                                  </p:childTnLst>
                                </p:cTn>
                              </p:par>
                              <p:par>
                                <p:cTn id="267" nodeType="withEffect" fill="hold" presetClass="entr" presetID="1">
                                  <p:stCondLst>
                                    <p:cond delay="0"/>
                                  </p:stCondLst>
                                  <p:childTnLst>
                                    <p:set>
                                      <p:cBhvr>
                                        <p:cTn id="268" dur="1" fill="hold">
                                          <p:stCondLst>
                                            <p:cond delay="0"/>
                                          </p:stCondLst>
                                        </p:cTn>
                                        <p:tgtEl>
                                          <p:spTgt spid="253"/>
                                        </p:tgtEl>
                                        <p:attrNameLst>
                                          <p:attrName>style.visibility</p:attrName>
                                        </p:attrNameLst>
                                      </p:cBhvr>
                                      <p:to>
                                        <p:strVal val="visible"/>
                                      </p:to>
                                    </p:set>
                                  </p:childTnLst>
                                </p:cTn>
                              </p:par>
                              <p:par>
                                <p:cTn id="269" nodeType="withEffect" fill="hold" presetClass="entr" presetID="1">
                                  <p:stCondLst>
                                    <p:cond delay="0"/>
                                  </p:stCondLst>
                                  <p:childTnLst>
                                    <p:set>
                                      <p:cBhvr>
                                        <p:cTn id="270" dur="1" fill="hold">
                                          <p:stCondLst>
                                            <p:cond delay="0"/>
                                          </p:stCondLst>
                                        </p:cTn>
                                        <p:tgtEl>
                                          <p:spTgt spid="2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1097280" y="286560"/>
            <a:ext cx="10057680" cy="1450080"/>
          </a:xfrm>
          <a:prstGeom prst="rect">
            <a:avLst/>
          </a:prstGeom>
          <a:noFill/>
          <a:ln>
            <a:noFill/>
          </a:ln>
        </p:spPr>
        <p:style>
          <a:lnRef idx="0"/>
          <a:fillRef idx="0"/>
          <a:effectRef idx="0"/>
          <a:fontRef idx="minor"/>
        </p:style>
        <p:txBody>
          <a:bodyPr lIns="90000" rIns="90000" tIns="45000" bIns="45000" anchor="b">
            <a:normAutofit/>
          </a:bodyPr>
          <a:p>
            <a:pPr>
              <a:lnSpc>
                <a:spcPct val="85000"/>
              </a:lnSpc>
            </a:pPr>
            <a:r>
              <a:rPr b="0" lang="en-CA" sz="4800" spc="-52" strike="noStrike">
                <a:solidFill>
                  <a:srgbClr val="404040"/>
                </a:solidFill>
                <a:latin typeface="Calibri Light"/>
              </a:rPr>
              <a:t>Architectural solution 3 : </a:t>
            </a:r>
            <a:br/>
            <a:r>
              <a:rPr b="1" lang="fr-CA" sz="4800" spc="-52" strike="noStrike">
                <a:solidFill>
                  <a:srgbClr val="404040"/>
                </a:solidFill>
                <a:latin typeface="Calibri Light"/>
              </a:rPr>
              <a:t>Messaging patterns</a:t>
            </a:r>
            <a:endParaRPr b="0" lang="fr-CA" sz="4800" spc="-1" strike="noStrike">
              <a:latin typeface="Arial"/>
            </a:endParaRPr>
          </a:p>
        </p:txBody>
      </p:sp>
      <p:graphicFrame>
        <p:nvGraphicFramePr>
          <p:cNvPr id="1" name="Diagram1"/>
          <p:cNvGraphicFramePr/>
          <p:nvPr>
            <p:extLst>
              <p:ext uri="{D42A27DB-BD31-4B8C-83A1-F6EECF244321}">
                <p14:modId xmlns:p14="http://schemas.microsoft.com/office/powerpoint/2010/main" val="2884233846"/>
              </p:ext>
            </p:extLst>
          </p:nvPr>
        </p:nvGraphicFramePr>
        <p:xfrm>
          <a:off x="5843880" y="1737360"/>
          <a:ext cx="5144760" cy="40219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59" name="CustomShape 2"/>
          <p:cNvSpPr/>
          <p:nvPr/>
        </p:nvSpPr>
        <p:spPr>
          <a:xfrm>
            <a:off x="10441800" y="2624400"/>
            <a:ext cx="1399320" cy="913680"/>
          </a:xfrm>
          <a:prstGeom prst="rect">
            <a:avLst/>
          </a:prstGeom>
          <a:gradFill rotWithShape="0">
            <a:gsLst>
              <a:gs pos="0">
                <a:srgbClr val="2cbe93"/>
              </a:gs>
              <a:gs pos="100000">
                <a:srgbClr val="3cbf98"/>
              </a:gs>
            </a:gsLst>
            <a:path path="circle">
              <a:fillToRect l="50000" t="50000" r="50000" b="50000"/>
            </a:path>
          </a:gradFill>
          <a:ln>
            <a:solidFill>
              <a:schemeClr val="accent1"/>
            </a:solidFill>
            <a:round/>
          </a:ln>
          <a:effectLst>
            <a:outerShdw algn="br" blurRad="38100" dir="2700000" dist="25455" rotWithShape="0">
              <a:srgbClr val="000000">
                <a:alpha val="60000"/>
              </a:srgbClr>
            </a:outerShdw>
          </a:effectLst>
        </p:spPr>
        <p:style>
          <a:lnRef idx="1">
            <a:schemeClr val="accent4"/>
          </a:lnRef>
          <a:fillRef idx="3">
            <a:schemeClr val="accent4"/>
          </a:fillRef>
          <a:effectRef idx="2">
            <a:schemeClr val="accent4"/>
          </a:effectRef>
          <a:fontRef idx="minor"/>
        </p:style>
        <p:txBody>
          <a:bodyPr lIns="90000" rIns="90000" tIns="45000" bIns="45000" anchor="ctr">
            <a:normAutofit fontScale="48000"/>
          </a:bodyPr>
          <a:p>
            <a:pPr algn="ctr">
              <a:lnSpc>
                <a:spcPct val="100000"/>
              </a:lnSpc>
            </a:pPr>
            <a:r>
              <a:rPr b="0" lang="fr-CA" sz="1800" spc="-1" strike="noStrike">
                <a:solidFill>
                  <a:srgbClr val="ffffff"/>
                </a:solidFill>
                <a:latin typeface="Calibri"/>
                <a:ea typeface="DejaVu Sans"/>
              </a:rPr>
              <a:t>DSpace/VIVO federated search engine API</a:t>
            </a:r>
            <a:endParaRPr b="0" lang="fr-CA" sz="1800" spc="-1" strike="noStrike">
              <a:latin typeface="Arial"/>
            </a:endParaRPr>
          </a:p>
        </p:txBody>
      </p:sp>
      <p:sp>
        <p:nvSpPr>
          <p:cNvPr id="260" name="CustomShape 3"/>
          <p:cNvSpPr/>
          <p:nvPr/>
        </p:nvSpPr>
        <p:spPr>
          <a:xfrm rot="1405200">
            <a:off x="9129240" y="2547360"/>
            <a:ext cx="1301400" cy="408960"/>
          </a:xfrm>
          <a:prstGeom prst="leftRightArrow">
            <a:avLst>
              <a:gd name="adj1" fmla="val 50000"/>
              <a:gd name="adj2" fmla="val 50000"/>
            </a:avLst>
          </a:prstGeom>
          <a:gradFill rotWithShape="0">
            <a:gsLst>
              <a:gs pos="0">
                <a:srgbClr val="91c9f0"/>
              </a:gs>
              <a:gs pos="100000">
                <a:srgbClr val="a8d8fc"/>
              </a:gs>
            </a:gsLst>
            <a:path path="circle">
              <a:fillToRect l="50000" t="50000" r="50000" b="50000"/>
            </a:path>
          </a:gradFill>
          <a:ln>
            <a:solidFill>
              <a:srgbClr val="16abe3"/>
            </a:solidFill>
            <a:round/>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fr-CA" sz="1800" spc="-1" strike="noStrike">
                <a:solidFill>
                  <a:srgbClr val="000000"/>
                </a:solidFill>
                <a:latin typeface="Calibri"/>
                <a:ea typeface="DejaVu Sans"/>
              </a:rPr>
              <a:t>RDF Data</a:t>
            </a:r>
            <a:endParaRPr b="0" lang="fr-CA" sz="1800" spc="-1" strike="noStrike">
              <a:latin typeface="Arial"/>
            </a:endParaRPr>
          </a:p>
        </p:txBody>
      </p:sp>
      <p:sp>
        <p:nvSpPr>
          <p:cNvPr id="261" name="CustomShape 4"/>
          <p:cNvSpPr/>
          <p:nvPr/>
        </p:nvSpPr>
        <p:spPr>
          <a:xfrm rot="18011400">
            <a:off x="10085400" y="3978000"/>
            <a:ext cx="1330920" cy="408960"/>
          </a:xfrm>
          <a:prstGeom prst="leftRightArrow">
            <a:avLst>
              <a:gd name="adj1" fmla="val 50000"/>
              <a:gd name="adj2" fmla="val 50000"/>
            </a:avLst>
          </a:prstGeom>
          <a:gradFill rotWithShape="0">
            <a:gsLst>
              <a:gs pos="0">
                <a:srgbClr val="91c9f0"/>
              </a:gs>
              <a:gs pos="100000">
                <a:srgbClr val="a8d8fc"/>
              </a:gs>
            </a:gsLst>
            <a:path path="circle">
              <a:fillToRect l="50000" t="50000" r="50000" b="50000"/>
            </a:path>
          </a:gradFill>
          <a:ln>
            <a:solidFill>
              <a:srgbClr val="16abe3"/>
            </a:solidFill>
            <a:round/>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fr-CA" sz="1800" spc="-1" strike="noStrike">
                <a:solidFill>
                  <a:srgbClr val="000000"/>
                </a:solidFill>
                <a:latin typeface="Calibri"/>
                <a:ea typeface="DejaVu Sans"/>
              </a:rPr>
              <a:t>RDF Data</a:t>
            </a:r>
            <a:endParaRPr b="0" lang="fr-CA" sz="1800" spc="-1" strike="noStrike">
              <a:latin typeface="Arial"/>
            </a:endParaRPr>
          </a:p>
        </p:txBody>
      </p:sp>
      <p:sp>
        <p:nvSpPr>
          <p:cNvPr id="262" name="CustomShape 5"/>
          <p:cNvSpPr/>
          <p:nvPr/>
        </p:nvSpPr>
        <p:spPr>
          <a:xfrm>
            <a:off x="2464920" y="5951160"/>
            <a:ext cx="10436400" cy="3333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fr-CA" sz="1600" spc="-1" strike="noStrike">
                <a:solidFill>
                  <a:srgbClr val="000000"/>
                </a:solidFill>
                <a:latin typeface="Calibri"/>
                <a:ea typeface="DejaVu Sans"/>
              </a:rPr>
              <a:t>See </a:t>
            </a:r>
            <a:r>
              <a:rPr b="0" lang="fr-CA" sz="1600" spc="-1" strike="noStrike" u="sng">
                <a:solidFill>
                  <a:srgbClr val="6eac1c"/>
                </a:solidFill>
                <a:uFillTx/>
                <a:latin typeface="Calibri"/>
                <a:ea typeface="DejaVu Sans"/>
                <a:hlinkClick r:id="rId6"/>
              </a:rPr>
              <a:t>https://doi.org/10.13140/RG.2.2.22501.83681</a:t>
            </a:r>
            <a:r>
              <a:rPr b="0" lang="fr-CA" sz="1600" spc="-1" strike="noStrike">
                <a:solidFill>
                  <a:srgbClr val="000000"/>
                </a:solidFill>
                <a:latin typeface="Calibri"/>
                <a:ea typeface="DejaVu Sans"/>
              </a:rPr>
              <a:t>  </a:t>
            </a:r>
            <a:r>
              <a:rPr b="0" lang="en-US" sz="1600" spc="-1" strike="noStrike">
                <a:solidFill>
                  <a:srgbClr val="000000"/>
                </a:solidFill>
                <a:latin typeface="Calibri"/>
                <a:ea typeface="DejaVu Sans"/>
              </a:rPr>
              <a:t>for more details on the VIVO-DataConnect project</a:t>
            </a:r>
            <a:endParaRPr b="0" lang="fr-CA" sz="1600" spc="-1" strike="noStrike">
              <a:latin typeface="Arial"/>
            </a:endParaRPr>
          </a:p>
        </p:txBody>
      </p:sp>
      <p:sp>
        <p:nvSpPr>
          <p:cNvPr id="263" name="CustomShape 6"/>
          <p:cNvSpPr/>
          <p:nvPr/>
        </p:nvSpPr>
        <p:spPr>
          <a:xfrm>
            <a:off x="1097280" y="1845720"/>
            <a:ext cx="3920040" cy="4022640"/>
          </a:xfrm>
          <a:prstGeom prst="rect">
            <a:avLst/>
          </a:prstGeom>
          <a:noFill/>
          <a:ln>
            <a:noFill/>
          </a:ln>
        </p:spPr>
        <p:style>
          <a:lnRef idx="0"/>
          <a:fillRef idx="0"/>
          <a:effectRef idx="0"/>
          <a:fontRef idx="minor"/>
        </p:style>
        <p:txBody>
          <a:bodyPr lIns="0" rIns="0" tIns="45000" bIns="45000">
            <a:normAutofit fontScale="20000"/>
          </a:bodyPr>
          <a:p>
            <a:pPr marL="190440" indent="-189720">
              <a:lnSpc>
                <a:spcPct val="90000"/>
              </a:lnSpc>
              <a:spcBef>
                <a:spcPts val="1199"/>
              </a:spcBef>
              <a:spcAft>
                <a:spcPts val="201"/>
              </a:spcAft>
              <a:buClr>
                <a:srgbClr val="1cade4"/>
              </a:buClr>
              <a:buFont typeface="Calibri Light"/>
              <a:buAutoNum type="arabicPeriod"/>
            </a:pPr>
            <a:r>
              <a:rPr b="0" lang="en-US" sz="2000" spc="-1" strike="noStrike">
                <a:solidFill>
                  <a:srgbClr val="404040"/>
                </a:solidFill>
                <a:latin typeface="Calibri"/>
              </a:rPr>
              <a:t>The main objective of the </a:t>
            </a:r>
            <a:r>
              <a:rPr b="0" i="1" lang="en-US" sz="2000" spc="-1" strike="noStrike">
                <a:solidFill>
                  <a:srgbClr val="404040"/>
                </a:solidFill>
                <a:latin typeface="Calibri"/>
              </a:rPr>
              <a:t>Message Design Pattern</a:t>
            </a:r>
            <a:r>
              <a:rPr b="0" lang="en-US" sz="2000" spc="-1" strike="noStrike">
                <a:solidFill>
                  <a:srgbClr val="404040"/>
                </a:solidFill>
                <a:latin typeface="Calibri"/>
              </a:rPr>
              <a:t> is to decouple the software from its external interfaces. </a:t>
            </a:r>
            <a:endParaRPr b="0" lang="fr-CA" sz="2000" spc="-1" strike="noStrike">
              <a:latin typeface="Arial"/>
            </a:endParaRPr>
          </a:p>
          <a:p>
            <a:pPr marL="190440" indent="-189720">
              <a:lnSpc>
                <a:spcPct val="90000"/>
              </a:lnSpc>
              <a:spcBef>
                <a:spcPts val="1199"/>
              </a:spcBef>
              <a:spcAft>
                <a:spcPts val="201"/>
              </a:spcAft>
              <a:buClr>
                <a:srgbClr val="1cade4"/>
              </a:buClr>
              <a:buFont typeface="Calibri Light"/>
              <a:buAutoNum type="arabicPeriod"/>
            </a:pPr>
            <a:r>
              <a:rPr b="0" lang="en-US" sz="2000" spc="-1" strike="noStrike">
                <a:solidFill>
                  <a:srgbClr val="404040"/>
                </a:solidFill>
                <a:latin typeface="Calibri"/>
              </a:rPr>
              <a:t>This pattern allows iterative interface development while maintaining backward compatibility.</a:t>
            </a:r>
            <a:endParaRPr b="0" lang="fr-CA" sz="2000" spc="-1" strike="noStrike">
              <a:latin typeface="Arial"/>
            </a:endParaRPr>
          </a:p>
          <a:p>
            <a:pPr marL="190440" indent="-189720">
              <a:lnSpc>
                <a:spcPct val="90000"/>
              </a:lnSpc>
              <a:spcBef>
                <a:spcPts val="1199"/>
              </a:spcBef>
              <a:spcAft>
                <a:spcPts val="201"/>
              </a:spcAft>
              <a:buClr>
                <a:srgbClr val="1cade4"/>
              </a:buClr>
              <a:buFont typeface="Calibri Light"/>
              <a:buAutoNum type="arabicPeriod"/>
            </a:pPr>
            <a:r>
              <a:rPr b="0" lang="en-US" sz="2000" spc="-1" strike="noStrike">
                <a:solidFill>
                  <a:srgbClr val="404040"/>
                </a:solidFill>
                <a:latin typeface="Calibri"/>
              </a:rPr>
              <a:t>The message is an exchange of information between a sender and one or many receivers. The message management is provided by the </a:t>
            </a:r>
            <a:r>
              <a:rPr b="1" lang="en-US" sz="2000" spc="-1" strike="noStrike">
                <a:solidFill>
                  <a:srgbClr val="404040"/>
                </a:solidFill>
                <a:latin typeface="Calibri"/>
              </a:rPr>
              <a:t>messaging system</a:t>
            </a:r>
            <a:endParaRPr b="0" lang="fr-CA" sz="2000" spc="-1" strike="noStrike">
              <a:latin typeface="Arial"/>
            </a:endParaRPr>
          </a:p>
          <a:p>
            <a:pPr marL="190440" indent="-189720">
              <a:lnSpc>
                <a:spcPct val="90000"/>
              </a:lnSpc>
              <a:spcBef>
                <a:spcPts val="1199"/>
              </a:spcBef>
              <a:spcAft>
                <a:spcPts val="201"/>
              </a:spcAft>
              <a:buClr>
                <a:srgbClr val="1cade4"/>
              </a:buClr>
              <a:buFont typeface="Calibri Light"/>
              <a:buAutoNum type="arabicPeriod"/>
            </a:pPr>
            <a:r>
              <a:rPr b="0" lang="en-US" sz="2000" spc="-1" strike="noStrike">
                <a:solidFill>
                  <a:srgbClr val="404040"/>
                </a:solidFill>
                <a:latin typeface="Calibri"/>
              </a:rPr>
              <a:t>In the message flow example, DSpace is the </a:t>
            </a:r>
            <a:r>
              <a:rPr b="1" lang="en-US" sz="2000" spc="-1" strike="noStrike">
                <a:solidFill>
                  <a:srgbClr val="404040"/>
                </a:solidFill>
                <a:latin typeface="Calibri"/>
              </a:rPr>
              <a:t>sender</a:t>
            </a:r>
            <a:r>
              <a:rPr b="0" lang="en-US" sz="2000" spc="-1" strike="noStrike">
                <a:solidFill>
                  <a:srgbClr val="404040"/>
                </a:solidFill>
                <a:latin typeface="Calibri"/>
              </a:rPr>
              <a:t> of the message and the </a:t>
            </a:r>
            <a:r>
              <a:rPr b="1" lang="en-US" sz="2000" spc="-1" strike="noStrike">
                <a:solidFill>
                  <a:srgbClr val="404040"/>
                </a:solidFill>
                <a:latin typeface="Calibri"/>
              </a:rPr>
              <a:t>receivers</a:t>
            </a:r>
            <a:r>
              <a:rPr b="0" lang="en-US" sz="2000" spc="-1" strike="noStrike">
                <a:solidFill>
                  <a:srgbClr val="404040"/>
                </a:solidFill>
                <a:latin typeface="Calibri"/>
              </a:rPr>
              <a:t> are VIVO and the other sources that are connected to the Messaging system.</a:t>
            </a:r>
            <a:endParaRPr b="0" lang="fr-CA" sz="2000" spc="-1" strike="noStrike">
              <a:latin typeface="Arial"/>
            </a:endParaRPr>
          </a:p>
          <a:p>
            <a:pPr marL="190440" indent="-189720">
              <a:lnSpc>
                <a:spcPct val="90000"/>
              </a:lnSpc>
              <a:spcBef>
                <a:spcPts val="1199"/>
              </a:spcBef>
              <a:spcAft>
                <a:spcPts val="201"/>
              </a:spcAft>
              <a:buClr>
                <a:srgbClr val="1cade4"/>
              </a:buClr>
              <a:buFont typeface="Calibri Light"/>
              <a:buAutoNum type="arabicPeriod"/>
            </a:pPr>
            <a:r>
              <a:rPr b="0" lang="en-US" sz="2000" spc="-1" strike="noStrike">
                <a:solidFill>
                  <a:srgbClr val="404040"/>
                </a:solidFill>
                <a:latin typeface="Calibri"/>
              </a:rPr>
              <a:t>Data from different sources are synchronized in real time</a:t>
            </a:r>
            <a:endParaRPr b="0" lang="fr-CA" sz="2000" spc="-1" strike="noStrike">
              <a:latin typeface="Arial"/>
            </a:endParaRPr>
          </a:p>
          <a:p>
            <a:pPr marL="190440" indent="-189720">
              <a:lnSpc>
                <a:spcPct val="90000"/>
              </a:lnSpc>
              <a:spcBef>
                <a:spcPts val="1199"/>
              </a:spcBef>
              <a:spcAft>
                <a:spcPts val="201"/>
              </a:spcAft>
              <a:buClr>
                <a:srgbClr val="1cade4"/>
              </a:buClr>
              <a:buFont typeface="Calibri Light"/>
              <a:buAutoNum type="arabicPeriod"/>
            </a:pPr>
            <a:r>
              <a:rPr b="0" lang="en-US" sz="2000" spc="-1" strike="noStrike">
                <a:solidFill>
                  <a:srgbClr val="404040"/>
                </a:solidFill>
                <a:latin typeface="Calibri"/>
              </a:rPr>
              <a:t>The DSpace/VIVO facade allows federated search execution using SPARQL query</a:t>
            </a:r>
            <a:endParaRPr b="0" lang="fr-CA" sz="2000" spc="-1" strike="noStrike">
              <a:latin typeface="Arial"/>
            </a:endParaRPr>
          </a:p>
          <a:p>
            <a:pPr marL="190440" indent="-189720">
              <a:lnSpc>
                <a:spcPct val="90000"/>
              </a:lnSpc>
              <a:spcBef>
                <a:spcPts val="1199"/>
              </a:spcBef>
              <a:spcAft>
                <a:spcPts val="201"/>
              </a:spcAft>
              <a:buClr>
                <a:srgbClr val="1cade4"/>
              </a:buClr>
              <a:buFont typeface="Calibri Light"/>
              <a:buAutoNum type="arabicPeriod"/>
            </a:pPr>
            <a:r>
              <a:rPr b="0" lang="en-US" sz="2000" spc="-1" strike="noStrike">
                <a:solidFill>
                  <a:srgbClr val="404040"/>
                </a:solidFill>
                <a:latin typeface="Calibri"/>
              </a:rPr>
              <a:t>Data can also be accessed by a client directly from the messaging system</a:t>
            </a:r>
            <a:endParaRPr b="0" lang="fr-CA" sz="2000" spc="-1" strike="noStrike">
              <a:latin typeface="Arial"/>
            </a:endParaRPr>
          </a:p>
          <a:p>
            <a:pPr marL="190440" indent="-189720">
              <a:lnSpc>
                <a:spcPct val="90000"/>
              </a:lnSpc>
              <a:spcBef>
                <a:spcPts val="1199"/>
              </a:spcBef>
              <a:spcAft>
                <a:spcPts val="201"/>
              </a:spcAft>
              <a:buClr>
                <a:srgbClr val="1cade4"/>
              </a:buClr>
              <a:buFont typeface="Calibri Light"/>
              <a:buAutoNum type="arabicPeriod"/>
            </a:pPr>
            <a:r>
              <a:rPr b="0" lang="en-US" sz="2000" spc="-1" strike="noStrike">
                <a:solidFill>
                  <a:srgbClr val="404040"/>
                </a:solidFill>
                <a:latin typeface="Calibri"/>
              </a:rPr>
              <a:t>The current VIVO-DataConnect project uses this pattern. It is specially designed to standardize the integration of external data sources such as Orchid</a:t>
            </a:r>
            <a:endParaRPr b="0" lang="fr-CA" sz="2000" spc="-1" strike="noStrike">
              <a:latin typeface="Arial"/>
            </a:endParaRPr>
          </a:p>
        </p:txBody>
      </p:sp>
      <p:sp>
        <p:nvSpPr>
          <p:cNvPr id="264" name="CustomShape 7"/>
          <p:cNvSpPr/>
          <p:nvPr/>
        </p:nvSpPr>
        <p:spPr>
          <a:xfrm>
            <a:off x="5798520" y="1977480"/>
            <a:ext cx="1537200" cy="913680"/>
          </a:xfrm>
          <a:prstGeom prst="rect">
            <a:avLst/>
          </a:prstGeom>
          <a:gradFill rotWithShape="0">
            <a:gsLst>
              <a:gs pos="0">
                <a:srgbClr val="2cbe93"/>
              </a:gs>
              <a:gs pos="100000">
                <a:srgbClr val="3cbf98"/>
              </a:gs>
            </a:gsLst>
            <a:path path="circle">
              <a:fillToRect l="50000" t="50000" r="50000" b="50000"/>
            </a:path>
          </a:gradFill>
          <a:ln>
            <a:solidFill>
              <a:srgbClr val="3db894"/>
            </a:solidFill>
            <a:round/>
          </a:ln>
          <a:effectLst>
            <a:outerShdw algn="br" blurRad="38100" dir="2700000" dist="25455" rotWithShape="0">
              <a:srgbClr val="000000">
                <a:alpha val="60000"/>
              </a:srgbClr>
            </a:outerShdw>
          </a:effectLst>
        </p:spPr>
        <p:style>
          <a:lnRef idx="1">
            <a:schemeClr val="accent4"/>
          </a:lnRef>
          <a:fillRef idx="3">
            <a:schemeClr val="accent4"/>
          </a:fillRef>
          <a:effectRef idx="2">
            <a:schemeClr val="accent4"/>
          </a:effectRef>
          <a:fontRef idx="minor"/>
        </p:style>
        <p:txBody>
          <a:bodyPr lIns="90000" rIns="90000" tIns="45000" bIns="45000" anchor="ctr">
            <a:normAutofit/>
          </a:bodyPr>
          <a:p>
            <a:pPr algn="ctr">
              <a:lnSpc>
                <a:spcPct val="100000"/>
              </a:lnSpc>
            </a:pPr>
            <a:r>
              <a:rPr b="0" lang="fr-CA" sz="1800" spc="-1" strike="noStrike">
                <a:solidFill>
                  <a:srgbClr val="ffffff"/>
                </a:solidFill>
                <a:latin typeface="Calibri"/>
                <a:ea typeface="DejaVu Sans"/>
              </a:rPr>
              <a:t>DSpace/VIVO DataClient</a:t>
            </a:r>
            <a:endParaRPr b="0" lang="fr-CA" sz="1800" spc="-1" strike="noStrike">
              <a:latin typeface="Arial"/>
            </a:endParaRPr>
          </a:p>
        </p:txBody>
      </p:sp>
      <p:sp>
        <p:nvSpPr>
          <p:cNvPr id="265" name="CustomShape 8"/>
          <p:cNvSpPr/>
          <p:nvPr/>
        </p:nvSpPr>
        <p:spPr>
          <a:xfrm rot="2197800">
            <a:off x="6649200" y="3191400"/>
            <a:ext cx="1330920" cy="408960"/>
          </a:xfrm>
          <a:prstGeom prst="leftRightArrow">
            <a:avLst>
              <a:gd name="adj1" fmla="val 50000"/>
              <a:gd name="adj2" fmla="val 50000"/>
            </a:avLst>
          </a:prstGeom>
          <a:gradFill rotWithShape="0">
            <a:gsLst>
              <a:gs pos="0">
                <a:srgbClr val="91c9f0"/>
              </a:gs>
              <a:gs pos="100000">
                <a:srgbClr val="a8d8fc"/>
              </a:gs>
            </a:gsLst>
            <a:path path="circle">
              <a:fillToRect l="50000" t="50000" r="50000" b="50000"/>
            </a:path>
          </a:gradFill>
          <a:ln>
            <a:solidFill>
              <a:srgbClr val="16abe3"/>
            </a:solidFill>
            <a:round/>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fr-CA" sz="1800" spc="-1" strike="noStrike">
                <a:solidFill>
                  <a:srgbClr val="000000"/>
                </a:solidFill>
                <a:latin typeface="Calibri"/>
                <a:ea typeface="DejaVu Sans"/>
              </a:rPr>
              <a:t>Messages</a:t>
            </a:r>
            <a:endParaRPr b="0" lang="fr-CA" sz="1800" spc="-1" strike="noStrike">
              <a:latin typeface="Arial"/>
            </a:endParaRPr>
          </a:p>
        </p:txBody>
      </p:sp>
      <p:sp>
        <p:nvSpPr>
          <p:cNvPr id="266" name="CustomShape 9"/>
          <p:cNvSpPr/>
          <p:nvPr/>
        </p:nvSpPr>
        <p:spPr>
          <a:xfrm>
            <a:off x="5536080" y="3890160"/>
            <a:ext cx="1118880" cy="590760"/>
          </a:xfrm>
          <a:prstGeom prst="rect">
            <a:avLst/>
          </a:prstGeom>
          <a:gradFill rotWithShape="0">
            <a:gsLst>
              <a:gs pos="0">
                <a:srgbClr val="2cbe93"/>
              </a:gs>
              <a:gs pos="100000">
                <a:srgbClr val="3cbf98"/>
              </a:gs>
            </a:gsLst>
            <a:path path="circle">
              <a:fillToRect l="50000" t="50000" r="50000" b="50000"/>
            </a:path>
          </a:gradFill>
          <a:ln>
            <a:solidFill>
              <a:srgbClr val="3db894"/>
            </a:solidFill>
            <a:round/>
          </a:ln>
          <a:effectLst>
            <a:outerShdw algn="br" blurRad="38100" dir="2700000" dist="25455" rotWithShape="0">
              <a:srgbClr val="000000">
                <a:alpha val="60000"/>
              </a:srgbClr>
            </a:outerShdw>
          </a:effectLst>
        </p:spPr>
        <p:style>
          <a:lnRef idx="1">
            <a:schemeClr val="accent4"/>
          </a:lnRef>
          <a:fillRef idx="3">
            <a:schemeClr val="accent4"/>
          </a:fillRef>
          <a:effectRef idx="2">
            <a:schemeClr val="accent4"/>
          </a:effectRef>
          <a:fontRef idx="minor"/>
        </p:style>
        <p:txBody>
          <a:bodyPr lIns="90000" rIns="90000" tIns="45000" bIns="45000" anchor="ctr">
            <a:normAutofit/>
          </a:bodyPr>
          <a:p>
            <a:pPr algn="ctr">
              <a:lnSpc>
                <a:spcPct val="100000"/>
              </a:lnSpc>
            </a:pPr>
            <a:r>
              <a:rPr b="0" lang="fr-CA" sz="1800" spc="-1" strike="noStrike">
                <a:solidFill>
                  <a:srgbClr val="ffffff"/>
                </a:solidFill>
                <a:latin typeface="Calibri"/>
                <a:ea typeface="DejaVu Sans"/>
              </a:rPr>
              <a:t>ORCID</a:t>
            </a:r>
            <a:endParaRPr b="0" lang="fr-CA" sz="1800" spc="-1" strike="noStrike">
              <a:latin typeface="Arial"/>
            </a:endParaRPr>
          </a:p>
        </p:txBody>
      </p:sp>
      <p:sp>
        <p:nvSpPr>
          <p:cNvPr id="267" name="CustomShape 10"/>
          <p:cNvSpPr/>
          <p:nvPr/>
        </p:nvSpPr>
        <p:spPr>
          <a:xfrm>
            <a:off x="6720480" y="3985920"/>
            <a:ext cx="1022760" cy="408960"/>
          </a:xfrm>
          <a:prstGeom prst="leftRightArrow">
            <a:avLst>
              <a:gd name="adj1" fmla="val 50000"/>
              <a:gd name="adj2" fmla="val 50000"/>
            </a:avLst>
          </a:prstGeom>
          <a:gradFill rotWithShape="0">
            <a:gsLst>
              <a:gs pos="0">
                <a:srgbClr val="91c9f0"/>
              </a:gs>
              <a:gs pos="100000">
                <a:srgbClr val="a8d8fc"/>
              </a:gs>
            </a:gsLst>
            <a:path path="circle">
              <a:fillToRect l="50000" t="50000" r="50000" b="50000"/>
            </a:path>
          </a:gradFill>
          <a:ln>
            <a:solidFill>
              <a:srgbClr val="16abe3"/>
            </a:solidFill>
            <a:round/>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rmAutofit fontScale="45000"/>
          </a:bodyPr>
          <a:p>
            <a:pPr algn="ctr">
              <a:lnSpc>
                <a:spcPct val="100000"/>
              </a:lnSpc>
            </a:pPr>
            <a:r>
              <a:rPr b="0" lang="fr-CA" sz="1800" spc="-1" strike="noStrike">
                <a:solidFill>
                  <a:srgbClr val="000000"/>
                </a:solidFill>
                <a:latin typeface="Calibri"/>
                <a:ea typeface="DejaVu Sans"/>
              </a:rPr>
              <a:t>Messages</a:t>
            </a:r>
            <a:endParaRPr b="0" lang="fr-CA" sz="1800" spc="-1" strike="noStrike">
              <a:latin typeface="Arial"/>
            </a:endParaRPr>
          </a:p>
        </p:txBody>
      </p:sp>
    </p:spTree>
  </p:cSld>
  <mc:AlternateContent>
    <mc:Choice Requires="p14">
      <p:transition spd="slow" p14:dur="2000"/>
    </mc:Choice>
    <mc:Fallback>
      <p:transition spd="slow"/>
    </mc:Fallback>
  </mc:AlternateContent>
  <p:timing>
    <p:tnLst>
      <p:par>
        <p:cTn id="271" dur="indefinite" restart="never" nodeType="tmRoot">
          <p:childTnLst>
            <p:seq>
              <p:cTn id="272" dur="indefinite" nodeType="mainSeq">
                <p:childTnLst>
                  <p:par>
                    <p:cTn id="273" fill="hold">
                      <p:stCondLst>
                        <p:cond delay="indefinite"/>
                      </p:stCondLst>
                      <p:childTnLst>
                        <p:par>
                          <p:cTn id="274" fill="hold">
                            <p:stCondLst>
                              <p:cond delay="0"/>
                            </p:stCondLst>
                            <p:childTnLst>
                              <p:par>
                                <p:cTn id="275" nodeType="clickEffect" fill="hold" presetClass="entr" presetID="1">
                                  <p:stCondLst>
                                    <p:cond delay="0"/>
                                  </p:stCondLst>
                                  <p:childTnLst>
                                    <p:set>
                                      <p:cBhvr>
                                        <p:cTn id="276" dur="1" fill="hold">
                                          <p:stCondLst>
                                            <p:cond delay="0"/>
                                          </p:stCondLst>
                                        </p:cTn>
                                        <p:tgtEl>
                                          <p:spTgt spid="263">
                                            <p:txEl>
                                              <p:pRg st="0" end="0"/>
                                            </p:txEl>
                                          </p:spTgt>
                                        </p:tgtEl>
                                        <p:attrNameLst>
                                          <p:attrName>style.visibility</p:attrName>
                                        </p:attrNameLst>
                                      </p:cBhvr>
                                      <p:to>
                                        <p:strVal val="visible"/>
                                      </p:to>
                                    </p:set>
                                  </p:childTnLst>
                                </p:cTn>
                              </p:par>
                              <p:par>
                                <p:cTn id="277" nodeType="withEffect" fill="hold" presetClass="entr" presetID="1">
                                  <p:stCondLst>
                                    <p:cond delay="0"/>
                                  </p:stCondLst>
                                  <p:childTnLst>
                                    <p:set>
                                      <p:cBhvr>
                                        <p:cTn id="278" dur="1" fill="hold">
                                          <p:stCondLst>
                                            <p:cond delay="0"/>
                                          </p:stCondLst>
                                        </p:cTn>
                                        <p:tgtEl>
                                          <p:spTgt spid="263">
                                            <p:txEl>
                                              <p:pRg st="1" end="1"/>
                                            </p:txEl>
                                          </p:spTgt>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nodeType="clickEffect" fill="hold" presetClass="entr" presetID="1">
                                  <p:stCondLst>
                                    <p:cond delay="0"/>
                                  </p:stCondLst>
                                  <p:childTnLst>
                                    <p:set>
                                      <p:cBhvr>
                                        <p:cTn id="282" dur="1" fill="hold">
                                          <p:stCondLst>
                                            <p:cond delay="0"/>
                                          </p:stCondLst>
                                        </p:cTn>
                                        <p:tgtEl>
                                          <p:spTgt spid="263">
                                            <p:txEl>
                                              <p:pRg st="2" end="2"/>
                                            </p:txEl>
                                          </p:spTgt>
                                        </p:tgtEl>
                                        <p:attrNameLst>
                                          <p:attrName>style.visibility</p:attrName>
                                        </p:attrNameLst>
                                      </p:cBhvr>
                                      <p:to>
                                        <p:strVal val="visible"/>
                                      </p:to>
                                    </p:set>
                                  </p:childTnLst>
                                </p:cTn>
                              </p:par>
                            </p:childTnLst>
                          </p:cTn>
                        </p:par>
                      </p:childTnLst>
                    </p:cTn>
                  </p:par>
                  <p:par>
                    <p:cTn id="283" fill="hold">
                      <p:stCondLst>
                        <p:cond delay="indefinite"/>
                      </p:stCondLst>
                      <p:childTnLst>
                        <p:par>
                          <p:cTn id="284" fill="hold">
                            <p:stCondLst>
                              <p:cond delay="0"/>
                            </p:stCondLst>
                            <p:childTnLst>
                              <p:par>
                                <p:cTn id="285" nodeType="clickEffect" fill="hold" presetClass="entr" presetID="1">
                                  <p:stCondLst>
                                    <p:cond delay="0"/>
                                  </p:stCondLst>
                                  <p:childTnLst>
                                    <p:set>
                                      <p:cBhvr>
                                        <p:cTn id="286" dur="1" fill="hold">
                                          <p:stCondLst>
                                            <p:cond delay="0"/>
                                          </p:stCondLst>
                                        </p:cTn>
                                        <p:tgtEl>
                                          <p:spTgt spid="263">
                                            <p:txEl>
                                              <p:pRg st="3" end="3"/>
                                            </p:txEl>
                                          </p:spTgt>
                                        </p:tgtEl>
                                        <p:attrNameLst>
                                          <p:attrName>style.visibility</p:attrName>
                                        </p:attrNameLst>
                                      </p:cBhvr>
                                      <p:to>
                                        <p:strVal val="visible"/>
                                      </p:to>
                                    </p:set>
                                  </p:childTnLst>
                                </p:cTn>
                              </p:par>
                            </p:childTnLst>
                          </p:cTn>
                        </p:par>
                      </p:childTnLst>
                    </p:cTn>
                  </p:par>
                  <p:par>
                    <p:cTn id="287" fill="hold">
                      <p:stCondLst>
                        <p:cond delay="indefinite"/>
                      </p:stCondLst>
                      <p:childTnLst>
                        <p:par>
                          <p:cTn id="288" fill="hold">
                            <p:stCondLst>
                              <p:cond delay="0"/>
                            </p:stCondLst>
                            <p:childTnLst>
                              <p:par>
                                <p:cTn id="289" nodeType="clickEffect" fill="hold" presetClass="entr" presetID="1">
                                  <p:stCondLst>
                                    <p:cond delay="0"/>
                                  </p:stCondLst>
                                  <p:childTnLst>
                                    <p:set>
                                      <p:cBhvr>
                                        <p:cTn id="290" dur="1" fill="hold">
                                          <p:stCondLst>
                                            <p:cond delay="0"/>
                                          </p:stCondLst>
                                        </p:cTn>
                                        <p:tgtEl>
                                          <p:spTgt spid="263">
                                            <p:txEl>
                                              <p:pRg st="4" end="4"/>
                                            </p:txEl>
                                          </p:spTgt>
                                        </p:tgtEl>
                                        <p:attrNameLst>
                                          <p:attrName>style.visibility</p:attrName>
                                        </p:attrNameLst>
                                      </p:cBhvr>
                                      <p:to>
                                        <p:strVal val="visible"/>
                                      </p:to>
                                    </p:set>
                                  </p:childTnLst>
                                </p:cTn>
                              </p:par>
                            </p:childTnLst>
                          </p:cTn>
                        </p:par>
                      </p:childTnLst>
                    </p:cTn>
                  </p:par>
                  <p:par>
                    <p:cTn id="291" fill="hold">
                      <p:stCondLst>
                        <p:cond delay="indefinite"/>
                      </p:stCondLst>
                      <p:childTnLst>
                        <p:par>
                          <p:cTn id="292" fill="hold">
                            <p:stCondLst>
                              <p:cond delay="0"/>
                            </p:stCondLst>
                            <p:childTnLst>
                              <p:par>
                                <p:cTn id="293" nodeType="clickEffect" fill="hold" presetClass="entr" presetID="1">
                                  <p:stCondLst>
                                    <p:cond delay="0"/>
                                  </p:stCondLst>
                                  <p:childTnLst>
                                    <p:set>
                                      <p:cBhvr>
                                        <p:cTn id="294" dur="1" fill="hold">
                                          <p:stCondLst>
                                            <p:cond delay="0"/>
                                          </p:stCondLst>
                                        </p:cTn>
                                        <p:tgtEl>
                                          <p:spTgt spid="263">
                                            <p:txEl>
                                              <p:pRg st="5" end="5"/>
                                            </p:txEl>
                                          </p:spTgt>
                                        </p:tgtEl>
                                        <p:attrNameLst>
                                          <p:attrName>style.visibility</p:attrName>
                                        </p:attrNameLst>
                                      </p:cBhvr>
                                      <p:to>
                                        <p:strVal val="visible"/>
                                      </p:to>
                                    </p:set>
                                  </p:childTnLst>
                                </p:cTn>
                              </p:par>
                              <p:par>
                                <p:cTn id="295" nodeType="withEffect" fill="hold" presetClass="entr" presetID="1">
                                  <p:stCondLst>
                                    <p:cond delay="0"/>
                                  </p:stCondLst>
                                  <p:childTnLst>
                                    <p:set>
                                      <p:cBhvr>
                                        <p:cTn id="296" dur="1" fill="hold">
                                          <p:stCondLst>
                                            <p:cond delay="0"/>
                                          </p:stCondLst>
                                        </p:cTn>
                                        <p:tgtEl>
                                          <p:spTgt spid="260"/>
                                        </p:tgtEl>
                                        <p:attrNameLst>
                                          <p:attrName>style.visibility</p:attrName>
                                        </p:attrNameLst>
                                      </p:cBhvr>
                                      <p:to>
                                        <p:strVal val="visible"/>
                                      </p:to>
                                    </p:set>
                                  </p:childTnLst>
                                </p:cTn>
                              </p:par>
                              <p:par>
                                <p:cTn id="297" nodeType="withEffect" fill="hold" presetClass="entr" presetID="1">
                                  <p:stCondLst>
                                    <p:cond delay="0"/>
                                  </p:stCondLst>
                                  <p:childTnLst>
                                    <p:set>
                                      <p:cBhvr>
                                        <p:cTn id="298" dur="1" fill="hold">
                                          <p:stCondLst>
                                            <p:cond delay="0"/>
                                          </p:stCondLst>
                                        </p:cTn>
                                        <p:tgtEl>
                                          <p:spTgt spid="259"/>
                                        </p:tgtEl>
                                        <p:attrNameLst>
                                          <p:attrName>style.visibility</p:attrName>
                                        </p:attrNameLst>
                                      </p:cBhvr>
                                      <p:to>
                                        <p:strVal val="visible"/>
                                      </p:to>
                                    </p:set>
                                  </p:childTnLst>
                                </p:cTn>
                              </p:par>
                              <p:par>
                                <p:cTn id="299" nodeType="withEffect" fill="hold" presetClass="entr" presetID="1">
                                  <p:stCondLst>
                                    <p:cond delay="0"/>
                                  </p:stCondLst>
                                  <p:childTnLst>
                                    <p:set>
                                      <p:cBhvr>
                                        <p:cTn id="300" dur="1" fill="hold">
                                          <p:stCondLst>
                                            <p:cond delay="0"/>
                                          </p:stCondLst>
                                        </p:cTn>
                                        <p:tgtEl>
                                          <p:spTgt spid="261"/>
                                        </p:tgtEl>
                                        <p:attrNameLst>
                                          <p:attrName>style.visibility</p:attrName>
                                        </p:attrNameLst>
                                      </p:cBhvr>
                                      <p:to>
                                        <p:strVal val="visible"/>
                                      </p:to>
                                    </p:set>
                                  </p:childTnLst>
                                </p:cTn>
                              </p:par>
                            </p:childTnLst>
                          </p:cTn>
                        </p:par>
                      </p:childTnLst>
                    </p:cTn>
                  </p:par>
                  <p:par>
                    <p:cTn id="301" fill="hold">
                      <p:stCondLst>
                        <p:cond delay="indefinite"/>
                      </p:stCondLst>
                      <p:childTnLst>
                        <p:par>
                          <p:cTn id="302" fill="hold">
                            <p:stCondLst>
                              <p:cond delay="0"/>
                            </p:stCondLst>
                            <p:childTnLst>
                              <p:par>
                                <p:cTn id="303" nodeType="clickEffect" fill="hold" presetClass="entr" presetID="1">
                                  <p:stCondLst>
                                    <p:cond delay="0"/>
                                  </p:stCondLst>
                                  <p:childTnLst>
                                    <p:set>
                                      <p:cBhvr>
                                        <p:cTn id="304" dur="1" fill="hold">
                                          <p:stCondLst>
                                            <p:cond delay="0"/>
                                          </p:stCondLst>
                                        </p:cTn>
                                        <p:tgtEl>
                                          <p:spTgt spid="263">
                                            <p:txEl>
                                              <p:pRg st="6" end="6"/>
                                            </p:txEl>
                                          </p:spTgt>
                                        </p:tgtEl>
                                        <p:attrNameLst>
                                          <p:attrName>style.visibility</p:attrName>
                                        </p:attrNameLst>
                                      </p:cBhvr>
                                      <p:to>
                                        <p:strVal val="visible"/>
                                      </p:to>
                                    </p:set>
                                  </p:childTnLst>
                                </p:cTn>
                              </p:par>
                              <p:par>
                                <p:cTn id="305" nodeType="withEffect" fill="hold" presetClass="entr" presetID="1">
                                  <p:stCondLst>
                                    <p:cond delay="0"/>
                                  </p:stCondLst>
                                  <p:childTnLst>
                                    <p:set>
                                      <p:cBhvr>
                                        <p:cTn id="306" dur="1" fill="hold">
                                          <p:stCondLst>
                                            <p:cond delay="0"/>
                                          </p:stCondLst>
                                        </p:cTn>
                                        <p:tgtEl>
                                          <p:spTgt spid="264"/>
                                        </p:tgtEl>
                                        <p:attrNameLst>
                                          <p:attrName>style.visibility</p:attrName>
                                        </p:attrNameLst>
                                      </p:cBhvr>
                                      <p:to>
                                        <p:strVal val="visible"/>
                                      </p:to>
                                    </p:set>
                                  </p:childTnLst>
                                </p:cTn>
                              </p:par>
                              <p:par>
                                <p:cTn id="307" nodeType="withEffect" fill="hold" presetClass="entr" presetID="1">
                                  <p:stCondLst>
                                    <p:cond delay="0"/>
                                  </p:stCondLst>
                                  <p:childTnLst>
                                    <p:set>
                                      <p:cBhvr>
                                        <p:cTn id="308" dur="1" fill="hold">
                                          <p:stCondLst>
                                            <p:cond delay="0"/>
                                          </p:stCondLst>
                                        </p:cTn>
                                        <p:tgtEl>
                                          <p:spTgt spid="265"/>
                                        </p:tgtEl>
                                        <p:attrNameLst>
                                          <p:attrName>style.visibility</p:attrName>
                                        </p:attrNameLst>
                                      </p:cBhvr>
                                      <p:to>
                                        <p:strVal val="visible"/>
                                      </p:to>
                                    </p:set>
                                  </p:childTnLst>
                                </p:cTn>
                              </p:par>
                            </p:childTnLst>
                          </p:cTn>
                        </p:par>
                      </p:childTnLst>
                    </p:cTn>
                  </p:par>
                  <p:par>
                    <p:cTn id="309" fill="hold">
                      <p:stCondLst>
                        <p:cond delay="indefinite"/>
                      </p:stCondLst>
                      <p:childTnLst>
                        <p:par>
                          <p:cTn id="310" fill="hold">
                            <p:stCondLst>
                              <p:cond delay="0"/>
                            </p:stCondLst>
                            <p:childTnLst>
                              <p:par>
                                <p:cTn id="311" nodeType="clickEffect" fill="hold" presetClass="entr" presetID="1">
                                  <p:stCondLst>
                                    <p:cond delay="0"/>
                                  </p:stCondLst>
                                  <p:childTnLst>
                                    <p:set>
                                      <p:cBhvr>
                                        <p:cTn id="312" dur="1" fill="hold">
                                          <p:stCondLst>
                                            <p:cond delay="0"/>
                                          </p:stCondLst>
                                        </p:cTn>
                                        <p:tgtEl>
                                          <p:spTgt spid="263">
                                            <p:txEl>
                                              <p:pRg st="7" end="7"/>
                                            </p:txEl>
                                          </p:spTgt>
                                        </p:tgtEl>
                                        <p:attrNameLst>
                                          <p:attrName>style.visibility</p:attrName>
                                        </p:attrNameLst>
                                      </p:cBhvr>
                                      <p:to>
                                        <p:strVal val="visible"/>
                                      </p:to>
                                    </p:set>
                                  </p:childTnLst>
                                </p:cTn>
                              </p:par>
                              <p:par>
                                <p:cTn id="313" nodeType="withEffect" fill="hold" presetClass="entr" presetID="1">
                                  <p:stCondLst>
                                    <p:cond delay="0"/>
                                  </p:stCondLst>
                                  <p:childTnLst>
                                    <p:set>
                                      <p:cBhvr>
                                        <p:cTn id="314" dur="1" fill="hold">
                                          <p:stCondLst>
                                            <p:cond delay="0"/>
                                          </p:stCondLst>
                                        </p:cTn>
                                        <p:tgtEl>
                                          <p:spTgt spid="266"/>
                                        </p:tgtEl>
                                        <p:attrNameLst>
                                          <p:attrName>style.visibility</p:attrName>
                                        </p:attrNameLst>
                                      </p:cBhvr>
                                      <p:to>
                                        <p:strVal val="visible"/>
                                      </p:to>
                                    </p:set>
                                  </p:childTnLst>
                                </p:cTn>
                              </p:par>
                              <p:par>
                                <p:cTn id="315" nodeType="withEffect" fill="hold" presetClass="entr" presetID="1">
                                  <p:stCondLst>
                                    <p:cond delay="0"/>
                                  </p:stCondLst>
                                  <p:childTnLst>
                                    <p:set>
                                      <p:cBhvr>
                                        <p:cTn id="316" dur="1" fill="hold">
                                          <p:stCondLst>
                                            <p:cond delay="0"/>
                                          </p:stCondLst>
                                        </p:cTn>
                                        <p:tgtEl>
                                          <p:spTgt spid="2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1097280" y="286560"/>
            <a:ext cx="10057680" cy="145008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en-CA" sz="4800" spc="-52" strike="noStrike">
                <a:solidFill>
                  <a:srgbClr val="404040"/>
                </a:solidFill>
                <a:latin typeface="Calibri Light"/>
              </a:rPr>
              <a:t>In summary:</a:t>
            </a:r>
            <a:br/>
            <a:r>
              <a:rPr b="0" lang="en-CA" sz="4800" spc="-52" strike="noStrike">
                <a:solidFill>
                  <a:srgbClr val="404040"/>
                </a:solidFill>
                <a:latin typeface="Calibri Light"/>
              </a:rPr>
              <a:t>Architecture comparison table</a:t>
            </a:r>
            <a:endParaRPr b="0" lang="fr-CA" sz="4800" spc="-1" strike="noStrike">
              <a:latin typeface="Arial"/>
            </a:endParaRPr>
          </a:p>
        </p:txBody>
      </p:sp>
      <p:graphicFrame>
        <p:nvGraphicFramePr>
          <p:cNvPr id="269" name="Table 2"/>
          <p:cNvGraphicFramePr/>
          <p:nvPr/>
        </p:nvGraphicFramePr>
        <p:xfrm>
          <a:off x="366840" y="1812960"/>
          <a:ext cx="11305440" cy="5499720"/>
        </p:xfrm>
        <a:graphic>
          <a:graphicData uri="http://schemas.openxmlformats.org/drawingml/2006/table">
            <a:tbl>
              <a:tblPr/>
              <a:tblGrid>
                <a:gridCol w="3105000"/>
                <a:gridCol w="2533320"/>
                <a:gridCol w="2988720"/>
                <a:gridCol w="2678760"/>
              </a:tblGrid>
              <a:tr h="622440">
                <a:tc>
                  <a:txBody>
                    <a:bodyPr>
                      <a:noAutofit/>
                    </a:bodyPr>
                    <a:p>
                      <a:pPr algn="ctr">
                        <a:lnSpc>
                          <a:spcPct val="100000"/>
                        </a:lnSpc>
                      </a:pPr>
                      <a:r>
                        <a:rPr b="1" lang="en-CA" sz="1800" spc="-1" strike="noStrike">
                          <a:solidFill>
                            <a:srgbClr val="ffffff"/>
                          </a:solidFill>
                          <a:latin typeface="Calibri"/>
                        </a:rPr>
                        <a:t>Description</a:t>
                      </a:r>
                      <a:endParaRPr b="0" lang="fr-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e8853"/>
                    </a:solidFill>
                  </a:tcPr>
                </a:tc>
                <a:tc>
                  <a:txBody>
                    <a:bodyPr>
                      <a:noAutofit/>
                    </a:bodyPr>
                    <a:p>
                      <a:pPr>
                        <a:lnSpc>
                          <a:spcPct val="100000"/>
                        </a:lnSpc>
                      </a:pPr>
                      <a:r>
                        <a:rPr b="1" lang="en-CA" sz="1800" spc="-1" strike="noStrike">
                          <a:solidFill>
                            <a:srgbClr val="ffffff"/>
                          </a:solidFill>
                          <a:latin typeface="Calibri"/>
                        </a:rPr>
                        <a:t>Architecture 1</a:t>
                      </a:r>
                      <a:br/>
                      <a:r>
                        <a:rPr b="1" lang="en-CA" sz="1800" spc="-1" strike="noStrike">
                          <a:solidFill>
                            <a:srgbClr val="ffffff"/>
                          </a:solidFill>
                          <a:latin typeface="Calibri"/>
                        </a:rPr>
                        <a:t>Facade pattern</a:t>
                      </a:r>
                      <a:endParaRPr b="0" lang="fr-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e8853"/>
                    </a:solidFill>
                  </a:tcPr>
                </a:tc>
                <a:tc>
                  <a:txBody>
                    <a:bodyPr>
                      <a:noAutofit/>
                    </a:bodyPr>
                    <a:p>
                      <a:pPr>
                        <a:lnSpc>
                          <a:spcPct val="100000"/>
                        </a:lnSpc>
                      </a:pPr>
                      <a:r>
                        <a:rPr b="1" lang="en-CA" sz="1800" spc="-1" strike="noStrike">
                          <a:solidFill>
                            <a:srgbClr val="ffffff"/>
                          </a:solidFill>
                          <a:latin typeface="Calibri"/>
                        </a:rPr>
                        <a:t>Architecture 2</a:t>
                      </a:r>
                      <a:br/>
                      <a:r>
                        <a:rPr b="1" lang="en-CA" sz="1800" spc="-1" strike="noStrike">
                          <a:solidFill>
                            <a:srgbClr val="ffffff"/>
                          </a:solidFill>
                          <a:latin typeface="Calibri"/>
                        </a:rPr>
                        <a:t>Merge SW functions</a:t>
                      </a:r>
                      <a:endParaRPr b="0" lang="fr-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e8853"/>
                    </a:solidFill>
                  </a:tcPr>
                </a:tc>
                <a:tc>
                  <a:txBody>
                    <a:bodyPr>
                      <a:noAutofit/>
                    </a:bodyPr>
                    <a:p>
                      <a:pPr>
                        <a:lnSpc>
                          <a:spcPct val="100000"/>
                        </a:lnSpc>
                      </a:pPr>
                      <a:r>
                        <a:rPr b="1" lang="en-CA" sz="1800" spc="-1" strike="noStrike">
                          <a:solidFill>
                            <a:srgbClr val="ffffff"/>
                          </a:solidFill>
                          <a:latin typeface="Calibri"/>
                        </a:rPr>
                        <a:t>Architecture 3</a:t>
                      </a:r>
                      <a:br/>
                      <a:r>
                        <a:rPr b="1" lang="en-CA" sz="1800" spc="-1" strike="noStrike">
                          <a:solidFill>
                            <a:srgbClr val="ffffff"/>
                          </a:solidFill>
                          <a:latin typeface="Calibri"/>
                        </a:rPr>
                        <a:t>Messaging pattern</a:t>
                      </a:r>
                      <a:endParaRPr b="0" lang="fr-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e8853"/>
                    </a:solidFill>
                  </a:tcPr>
                </a:tc>
              </a:tr>
              <a:tr h="1683720">
                <a:tc>
                  <a:txBody>
                    <a:bodyPr>
                      <a:noAutofit/>
                    </a:bodyPr>
                    <a:p>
                      <a:pPr>
                        <a:lnSpc>
                          <a:spcPct val="100000"/>
                        </a:lnSpc>
                        <a:tabLst>
                          <a:tab algn="l" pos="0"/>
                        </a:tabLst>
                      </a:pPr>
                      <a:r>
                        <a:rPr b="1" lang="en-US" sz="1800" spc="-1" strike="noStrike">
                          <a:solidFill>
                            <a:srgbClr val="ffffff"/>
                          </a:solidFill>
                          <a:latin typeface="Calibri"/>
                        </a:rPr>
                        <a:t>development + testing + deployment aspect</a:t>
                      </a:r>
                      <a:endParaRPr b="0" lang="fr-CA" sz="1800" spc="-1" strike="noStrike">
                        <a:latin typeface="Arial"/>
                      </a:endParaRPr>
                    </a:p>
                    <a:p>
                      <a:pPr>
                        <a:lnSpc>
                          <a:spcPct val="100000"/>
                        </a:lnSpc>
                        <a:tabLst>
                          <a:tab algn="l" pos="0"/>
                        </a:tabLst>
                      </a:pPr>
                      <a:r>
                        <a:rPr b="1" lang="en-US" sz="1800" spc="-1" strike="noStrike">
                          <a:solidFill>
                            <a:srgbClr val="ffffff"/>
                          </a:solidFill>
                          <a:latin typeface="Calibri"/>
                        </a:rPr>
                        <a:t>Estimated effort in number of sprint (3 weeks)</a:t>
                      </a:r>
                      <a:endParaRPr b="0" lang="fr-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3e8853"/>
                    </a:solidFill>
                  </a:tcPr>
                </a:tc>
                <a:tc>
                  <a:txBody>
                    <a:bodyPr>
                      <a:noAutofit/>
                    </a:bodyPr>
                    <a:p>
                      <a:pPr>
                        <a:lnSpc>
                          <a:spcPct val="100000"/>
                        </a:lnSpc>
                      </a:pPr>
                      <a:r>
                        <a:rPr b="0" lang="en-CA" sz="1800" spc="-1" strike="noStrike">
                          <a:solidFill>
                            <a:srgbClr val="000000"/>
                          </a:solidFill>
                          <a:latin typeface="Calibri"/>
                        </a:rPr>
                        <a:t>~5 sprints</a:t>
                      </a:r>
                      <a:endParaRPr b="0" lang="fr-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9d0"/>
                    </a:solidFill>
                  </a:tcPr>
                </a:tc>
                <a:tc>
                  <a:txBody>
                    <a:bodyPr>
                      <a:noAutofit/>
                    </a:bodyPr>
                    <a:p>
                      <a:pPr>
                        <a:lnSpc>
                          <a:spcPct val="100000"/>
                        </a:lnSpc>
                      </a:pPr>
                      <a:r>
                        <a:rPr b="0" lang="en-CA" sz="1800" spc="-1" strike="noStrike">
                          <a:solidFill>
                            <a:srgbClr val="000000"/>
                          </a:solidFill>
                          <a:latin typeface="Calibri"/>
                        </a:rPr>
                        <a:t>~8 sprints</a:t>
                      </a:r>
                      <a:endParaRPr b="0" lang="fr-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9d0"/>
                    </a:solidFill>
                  </a:tcPr>
                </a:tc>
                <a:tc>
                  <a:txBody>
                    <a:bodyPr>
                      <a:noAutofit/>
                    </a:bodyPr>
                    <a:p>
                      <a:pPr>
                        <a:lnSpc>
                          <a:spcPct val="100000"/>
                        </a:lnSpc>
                      </a:pPr>
                      <a:r>
                        <a:rPr b="0" lang="en-CA" sz="1800" spc="-1" strike="noStrike">
                          <a:solidFill>
                            <a:srgbClr val="000000"/>
                          </a:solidFill>
                          <a:latin typeface="Calibri"/>
                        </a:rPr>
                        <a:t>~12 sprints</a:t>
                      </a:r>
                      <a:endParaRPr b="0" lang="fr-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9d0"/>
                    </a:solidFill>
                  </a:tcPr>
                </a:tc>
              </a:tr>
              <a:tr h="1153080">
                <a:tc>
                  <a:txBody>
                    <a:bodyPr>
                      <a:noAutofit/>
                    </a:bodyPr>
                    <a:p>
                      <a:pPr>
                        <a:lnSpc>
                          <a:spcPct val="100000"/>
                        </a:lnSpc>
                      </a:pPr>
                      <a:r>
                        <a:rPr b="1" lang="en-CA" sz="1800" spc="-1" strike="noStrike">
                          <a:solidFill>
                            <a:srgbClr val="ffffff"/>
                          </a:solidFill>
                          <a:latin typeface="Calibri"/>
                        </a:rPr>
                        <a:t>Maintenance aspect</a:t>
                      </a:r>
                      <a:endParaRPr b="0" lang="fr-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3e8853"/>
                    </a:solidFill>
                  </a:tcPr>
                </a:tc>
                <a:tc>
                  <a:txBody>
                    <a:bodyPr>
                      <a:noAutofit/>
                    </a:bodyPr>
                    <a:p>
                      <a:pPr>
                        <a:lnSpc>
                          <a:spcPct val="100000"/>
                        </a:lnSpc>
                      </a:pPr>
                      <a:r>
                        <a:rPr b="0" lang="en-US" sz="1800" spc="-1" strike="noStrike">
                          <a:solidFill>
                            <a:srgbClr val="000000"/>
                          </a:solidFill>
                          <a:latin typeface="Calibri"/>
                        </a:rPr>
                        <a:t>More complex due to the dependency between applications</a:t>
                      </a:r>
                      <a:endParaRPr b="0" lang="fr-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de9"/>
                    </a:solidFill>
                  </a:tcPr>
                </a:tc>
                <a:tc>
                  <a:txBody>
                    <a:bodyPr>
                      <a:noAutofit/>
                    </a:bodyPr>
                    <a:p>
                      <a:pPr>
                        <a:lnSpc>
                          <a:spcPct val="100000"/>
                        </a:lnSpc>
                      </a:pPr>
                      <a:r>
                        <a:rPr b="0" lang="en-US" sz="1800" spc="-1" strike="noStrike">
                          <a:solidFill>
                            <a:srgbClr val="000000"/>
                          </a:solidFill>
                          <a:latin typeface="Calibri"/>
                        </a:rPr>
                        <a:t>Improved by removing a component (RDFizer &amp; Fuseki) of the architecture</a:t>
                      </a:r>
                      <a:endParaRPr b="0" lang="fr-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de9"/>
                    </a:solidFill>
                  </a:tcPr>
                </a:tc>
                <a:tc>
                  <a:txBody>
                    <a:bodyPr>
                      <a:noAutofit/>
                    </a:bodyPr>
                    <a:p>
                      <a:pPr>
                        <a:lnSpc>
                          <a:spcPct val="100000"/>
                        </a:lnSpc>
                      </a:pPr>
                      <a:r>
                        <a:rPr b="0" lang="en-US" sz="1800" spc="-1" strike="noStrike">
                          <a:solidFill>
                            <a:srgbClr val="000000"/>
                          </a:solidFill>
                          <a:latin typeface="Calibri"/>
                        </a:rPr>
                        <a:t>Simplified by the complete decoupling of the software components</a:t>
                      </a:r>
                      <a:endParaRPr b="0" lang="fr-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de9"/>
                    </a:solidFill>
                  </a:tcPr>
                </a:tc>
              </a:tr>
              <a:tr h="1153080">
                <a:tc>
                  <a:txBody>
                    <a:bodyPr>
                      <a:noAutofit/>
                    </a:bodyPr>
                    <a:p>
                      <a:pPr>
                        <a:lnSpc>
                          <a:spcPct val="100000"/>
                        </a:lnSpc>
                      </a:pPr>
                      <a:r>
                        <a:rPr b="1" lang="en-CA" sz="1800" spc="-1" strike="noStrike">
                          <a:solidFill>
                            <a:srgbClr val="ffffff"/>
                          </a:solidFill>
                          <a:latin typeface="Calibri"/>
                        </a:rPr>
                        <a:t>Main advantage</a:t>
                      </a:r>
                      <a:endParaRPr b="0" lang="fr-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3e8853"/>
                    </a:solidFill>
                  </a:tcPr>
                </a:tc>
                <a:tc>
                  <a:txBody>
                    <a:bodyPr>
                      <a:noAutofit/>
                    </a:bodyPr>
                    <a:p>
                      <a:pPr>
                        <a:lnSpc>
                          <a:spcPct val="100000"/>
                        </a:lnSpc>
                      </a:pPr>
                      <a:r>
                        <a:rPr b="0" lang="en-US" sz="1800" spc="-1" strike="noStrike">
                          <a:solidFill>
                            <a:srgbClr val="000000"/>
                          </a:solidFill>
                          <a:latin typeface="Calibri"/>
                        </a:rPr>
                        <a:t>Easy to develop, implement and debug</a:t>
                      </a:r>
                      <a:endParaRPr b="0" lang="fr-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9d0"/>
                    </a:solidFill>
                  </a:tcPr>
                </a:tc>
                <a:tc>
                  <a:txBody>
                    <a:bodyPr>
                      <a:noAutofit/>
                    </a:bodyPr>
                    <a:p>
                      <a:pPr>
                        <a:lnSpc>
                          <a:spcPct val="100000"/>
                        </a:lnSpc>
                      </a:pPr>
                      <a:r>
                        <a:rPr b="0" lang="en-US" sz="1400" spc="-1" strike="noStrike">
                          <a:solidFill>
                            <a:srgbClr val="000000"/>
                          </a:solidFill>
                          <a:latin typeface="Calibri"/>
                        </a:rPr>
                        <a:t>Enables metadata interoperability and allows Dspace to become an LOD node + providing direct access to a SPARQL endpoint</a:t>
                      </a:r>
                      <a:endParaRPr b="0" lang="fr-CA"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9d0"/>
                    </a:solidFill>
                  </a:tcPr>
                </a:tc>
                <a:tc>
                  <a:txBody>
                    <a:bodyPr>
                      <a:noAutofit/>
                    </a:bodyPr>
                    <a:p>
                      <a:pPr>
                        <a:lnSpc>
                          <a:spcPct val="100000"/>
                        </a:lnSpc>
                      </a:pPr>
                      <a:r>
                        <a:rPr b="0" lang="en-US" sz="1800" spc="-1" strike="noStrike">
                          <a:solidFill>
                            <a:srgbClr val="000000"/>
                          </a:solidFill>
                          <a:latin typeface="Calibri"/>
                        </a:rPr>
                        <a:t>Scalable and adaptive data management architecture</a:t>
                      </a:r>
                      <a:endParaRPr b="0" lang="fr-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9d0"/>
                    </a:solidFill>
                  </a:tcPr>
                </a:tc>
              </a:tr>
              <a:tr h="887760">
                <a:tc>
                  <a:txBody>
                    <a:bodyPr>
                      <a:noAutofit/>
                    </a:bodyPr>
                    <a:p>
                      <a:pPr>
                        <a:lnSpc>
                          <a:spcPct val="100000"/>
                        </a:lnSpc>
                      </a:pPr>
                      <a:r>
                        <a:rPr b="1" lang="en-CA" sz="1800" spc="-1" strike="noStrike">
                          <a:solidFill>
                            <a:srgbClr val="ffffff"/>
                          </a:solidFill>
                          <a:latin typeface="Calibri"/>
                        </a:rPr>
                        <a:t>Main disadvantage</a:t>
                      </a:r>
                      <a:endParaRPr b="0" lang="fr-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3e8853"/>
                    </a:solidFill>
                  </a:tcPr>
                </a:tc>
                <a:tc>
                  <a:txBody>
                    <a:bodyPr>
                      <a:noAutofit/>
                    </a:bodyPr>
                    <a:p>
                      <a:pPr>
                        <a:lnSpc>
                          <a:spcPct val="100000"/>
                        </a:lnSpc>
                      </a:pPr>
                      <a:r>
                        <a:rPr b="0" lang="en-CA" sz="1800" spc="-1" strike="noStrike">
                          <a:solidFill>
                            <a:srgbClr val="000000"/>
                          </a:solidFill>
                          <a:latin typeface="Calibri"/>
                        </a:rPr>
                        <a:t>Tight coupling between components</a:t>
                      </a:r>
                      <a:endParaRPr b="0" lang="fr-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de9"/>
                    </a:solidFill>
                  </a:tcPr>
                </a:tc>
                <a:tc>
                  <a:txBody>
                    <a:bodyPr>
                      <a:noAutofit/>
                    </a:bodyPr>
                    <a:p>
                      <a:pPr>
                        <a:lnSpc>
                          <a:spcPct val="100000"/>
                        </a:lnSpc>
                      </a:pPr>
                      <a:r>
                        <a:rPr b="0" lang="en-US" sz="1800" spc="-1" strike="noStrike">
                          <a:solidFill>
                            <a:srgbClr val="000000"/>
                          </a:solidFill>
                          <a:latin typeface="Calibri"/>
                        </a:rPr>
                        <a:t>Requires a major revision of the DSpace architecture</a:t>
                      </a:r>
                      <a:endParaRPr b="0" lang="fr-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de9"/>
                    </a:solidFill>
                  </a:tcPr>
                </a:tc>
                <a:tc>
                  <a:txBody>
                    <a:bodyPr>
                      <a:noAutofit/>
                    </a:bodyPr>
                    <a:p>
                      <a:pPr>
                        <a:lnSpc>
                          <a:spcPct val="100000"/>
                        </a:lnSpc>
                      </a:pPr>
                      <a:r>
                        <a:rPr b="0" lang="en-CA" sz="1800" spc="-1" strike="noStrike">
                          <a:solidFill>
                            <a:srgbClr val="000000"/>
                          </a:solidFill>
                          <a:latin typeface="Calibri"/>
                        </a:rPr>
                        <a:t>Development and implementation complexity</a:t>
                      </a:r>
                      <a:endParaRPr b="0" lang="fr-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de9"/>
                    </a:solidFill>
                  </a:tcPr>
                </a:tc>
              </a:tr>
            </a:tbl>
          </a:graphicData>
        </a:graphic>
      </p:graphicFrame>
      <p:sp>
        <p:nvSpPr>
          <p:cNvPr id="270" name="CustomShape 3"/>
          <p:cNvSpPr/>
          <p:nvPr/>
        </p:nvSpPr>
        <p:spPr>
          <a:xfrm>
            <a:off x="267840" y="2423160"/>
            <a:ext cx="11556720" cy="1228320"/>
          </a:xfrm>
          <a:prstGeom prst="rect">
            <a:avLst/>
          </a:prstGeom>
          <a:noFill/>
          <a:ln w="28440">
            <a:solidFill>
              <a:srgbClr val="c00000"/>
            </a:solidFill>
            <a:prstDash val="sysDot"/>
            <a:round/>
          </a:ln>
        </p:spPr>
        <p:style>
          <a:lnRef idx="0"/>
          <a:fillRef idx="0"/>
          <a:effectRef idx="0"/>
          <a:fontRef idx="minor"/>
        </p:style>
      </p:sp>
      <p:sp>
        <p:nvSpPr>
          <p:cNvPr id="271" name="CustomShape 4"/>
          <p:cNvSpPr/>
          <p:nvPr/>
        </p:nvSpPr>
        <p:spPr>
          <a:xfrm>
            <a:off x="267840" y="3647880"/>
            <a:ext cx="11556720" cy="923400"/>
          </a:xfrm>
          <a:prstGeom prst="rect">
            <a:avLst/>
          </a:prstGeom>
          <a:noFill/>
          <a:ln w="28440">
            <a:solidFill>
              <a:srgbClr val="c00000"/>
            </a:solidFill>
            <a:prstDash val="sysDot"/>
            <a:round/>
          </a:ln>
        </p:spPr>
        <p:style>
          <a:lnRef idx="0"/>
          <a:fillRef idx="0"/>
          <a:effectRef idx="0"/>
          <a:fontRef idx="minor"/>
        </p:style>
      </p:sp>
      <p:sp>
        <p:nvSpPr>
          <p:cNvPr id="272" name="CustomShape 5"/>
          <p:cNvSpPr/>
          <p:nvPr/>
        </p:nvSpPr>
        <p:spPr>
          <a:xfrm>
            <a:off x="267840" y="4572000"/>
            <a:ext cx="11556720" cy="923400"/>
          </a:xfrm>
          <a:prstGeom prst="rect">
            <a:avLst/>
          </a:prstGeom>
          <a:noFill/>
          <a:ln w="28440">
            <a:solidFill>
              <a:srgbClr val="c00000"/>
            </a:solidFill>
            <a:prstDash val="sysDot"/>
            <a:round/>
          </a:ln>
        </p:spPr>
        <p:style>
          <a:lnRef idx="0"/>
          <a:fillRef idx="0"/>
          <a:effectRef idx="0"/>
          <a:fontRef idx="minor"/>
        </p:style>
      </p:sp>
      <p:sp>
        <p:nvSpPr>
          <p:cNvPr id="273" name="CustomShape 6"/>
          <p:cNvSpPr/>
          <p:nvPr/>
        </p:nvSpPr>
        <p:spPr>
          <a:xfrm>
            <a:off x="241200" y="5491800"/>
            <a:ext cx="11556720" cy="892440"/>
          </a:xfrm>
          <a:prstGeom prst="rect">
            <a:avLst/>
          </a:prstGeom>
          <a:noFill/>
          <a:ln w="28440">
            <a:solidFill>
              <a:srgbClr val="c00000"/>
            </a:solidFill>
            <a:prstDash val="sysDot"/>
            <a:round/>
          </a:ln>
        </p:spPr>
        <p:style>
          <a:lnRef idx="0"/>
          <a:fillRef idx="0"/>
          <a:effectRef idx="0"/>
          <a:fontRef idx="minor"/>
        </p:style>
      </p:sp>
    </p:spTree>
  </p:cSld>
  <mc:AlternateContent>
    <mc:Choice Requires="p14">
      <p:transition spd="slow" p14:dur="2000"/>
    </mc:Choice>
    <mc:Fallback>
      <p:transition spd="slow"/>
    </mc:Fallback>
  </mc:AlternateContent>
  <p:timing>
    <p:tnLst>
      <p:par>
        <p:cTn id="317" dur="indefinite" restart="never" nodeType="tmRoot">
          <p:childTnLst>
            <p:seq>
              <p:cTn id="318" dur="indefinite" nodeType="mainSeq">
                <p:childTnLst>
                  <p:par>
                    <p:cTn id="319" fill="hold">
                      <p:stCondLst>
                        <p:cond delay="indefinite"/>
                      </p:stCondLst>
                      <p:childTnLst>
                        <p:par>
                          <p:cTn id="320" fill="hold">
                            <p:stCondLst>
                              <p:cond delay="0"/>
                            </p:stCondLst>
                            <p:childTnLst>
                              <p:par>
                                <p:cTn id="321" nodeType="clickEffect" fill="hold" presetClass="entr" presetID="1">
                                  <p:stCondLst>
                                    <p:cond delay="0"/>
                                  </p:stCondLst>
                                  <p:childTnLst>
                                    <p:set>
                                      <p:cBhvr>
                                        <p:cTn id="322" dur="1" fill="hold">
                                          <p:stCondLst>
                                            <p:cond delay="0"/>
                                          </p:stCondLst>
                                        </p:cTn>
                                        <p:tgtEl>
                                          <p:spTgt spid="270"/>
                                        </p:tgtEl>
                                        <p:attrNameLst>
                                          <p:attrName>style.visibility</p:attrName>
                                        </p:attrNameLst>
                                      </p:cBhvr>
                                      <p:to>
                                        <p:strVal val="visible"/>
                                      </p:to>
                                    </p:set>
                                  </p:childTnLst>
                                </p:cTn>
                              </p:par>
                            </p:childTnLst>
                          </p:cTn>
                        </p:par>
                      </p:childTnLst>
                    </p:cTn>
                  </p:par>
                  <p:par>
                    <p:cTn id="323" fill="hold">
                      <p:stCondLst>
                        <p:cond delay="indefinite"/>
                      </p:stCondLst>
                      <p:childTnLst>
                        <p:par>
                          <p:cTn id="324" fill="hold">
                            <p:stCondLst>
                              <p:cond delay="0"/>
                            </p:stCondLst>
                            <p:childTnLst>
                              <p:par>
                                <p:cTn id="325" nodeType="clickEffect" fill="hold" presetClass="entr" presetID="1">
                                  <p:stCondLst>
                                    <p:cond delay="0"/>
                                  </p:stCondLst>
                                  <p:childTnLst>
                                    <p:set>
                                      <p:cBhvr>
                                        <p:cTn id="326" dur="1" fill="hold">
                                          <p:stCondLst>
                                            <p:cond delay="0"/>
                                          </p:stCondLst>
                                        </p:cTn>
                                        <p:tgtEl>
                                          <p:spTgt spid="271"/>
                                        </p:tgtEl>
                                        <p:attrNameLst>
                                          <p:attrName>style.visibility</p:attrName>
                                        </p:attrNameLst>
                                      </p:cBhvr>
                                      <p:to>
                                        <p:strVal val="visible"/>
                                      </p:to>
                                    </p:set>
                                  </p:childTnLst>
                                </p:cTn>
                              </p:par>
                              <p:par>
                                <p:cTn id="327" nodeType="withEffect" fill="hold" presetClass="exit" presetID="1">
                                  <p:stCondLst>
                                    <p:cond delay="0"/>
                                  </p:stCondLst>
                                  <p:childTnLst>
                                    <p:set>
                                      <p:cBhvr>
                                        <p:cTn id="328" dur="1" fill="hold">
                                          <p:stCondLst>
                                            <p:cond delay="0"/>
                                          </p:stCondLst>
                                        </p:cTn>
                                        <p:tgtEl>
                                          <p:spTgt spid="270"/>
                                        </p:tgtEl>
                                        <p:attrNameLst>
                                          <p:attrName>style.visibility</p:attrName>
                                        </p:attrNameLst>
                                      </p:cBhvr>
                                      <p:to>
                                        <p:strVal val="hidden"/>
                                      </p:to>
                                    </p:set>
                                  </p:childTnLst>
                                </p:cTn>
                              </p:par>
                            </p:childTnLst>
                          </p:cTn>
                        </p:par>
                      </p:childTnLst>
                    </p:cTn>
                  </p:par>
                  <p:par>
                    <p:cTn id="329" fill="hold">
                      <p:stCondLst>
                        <p:cond delay="indefinite"/>
                      </p:stCondLst>
                      <p:childTnLst>
                        <p:par>
                          <p:cTn id="330" fill="hold">
                            <p:stCondLst>
                              <p:cond delay="0"/>
                            </p:stCondLst>
                            <p:childTnLst>
                              <p:par>
                                <p:cTn id="331" nodeType="clickEffect" fill="hold" presetClass="entr" presetID="1">
                                  <p:stCondLst>
                                    <p:cond delay="0"/>
                                  </p:stCondLst>
                                  <p:childTnLst>
                                    <p:set>
                                      <p:cBhvr>
                                        <p:cTn id="332" dur="1" fill="hold">
                                          <p:stCondLst>
                                            <p:cond delay="0"/>
                                          </p:stCondLst>
                                        </p:cTn>
                                        <p:tgtEl>
                                          <p:spTgt spid="272"/>
                                        </p:tgtEl>
                                        <p:attrNameLst>
                                          <p:attrName>style.visibility</p:attrName>
                                        </p:attrNameLst>
                                      </p:cBhvr>
                                      <p:to>
                                        <p:strVal val="visible"/>
                                      </p:to>
                                    </p:set>
                                  </p:childTnLst>
                                </p:cTn>
                              </p:par>
                              <p:par>
                                <p:cTn id="333" nodeType="withEffect" fill="hold" presetClass="exit" presetID="1">
                                  <p:stCondLst>
                                    <p:cond delay="0"/>
                                  </p:stCondLst>
                                  <p:childTnLst>
                                    <p:set>
                                      <p:cBhvr>
                                        <p:cTn id="334" dur="1" fill="hold">
                                          <p:stCondLst>
                                            <p:cond delay="0"/>
                                          </p:stCondLst>
                                        </p:cTn>
                                        <p:tgtEl>
                                          <p:spTgt spid="271"/>
                                        </p:tgtEl>
                                        <p:attrNameLst>
                                          <p:attrName>style.visibility</p:attrName>
                                        </p:attrNameLst>
                                      </p:cBhvr>
                                      <p:to>
                                        <p:strVal val="hidden"/>
                                      </p:to>
                                    </p:set>
                                  </p:childTnLst>
                                </p:cTn>
                              </p:par>
                            </p:childTnLst>
                          </p:cTn>
                        </p:par>
                      </p:childTnLst>
                    </p:cTn>
                  </p:par>
                  <p:par>
                    <p:cTn id="335" fill="hold">
                      <p:stCondLst>
                        <p:cond delay="indefinite"/>
                      </p:stCondLst>
                      <p:childTnLst>
                        <p:par>
                          <p:cTn id="336" fill="hold">
                            <p:stCondLst>
                              <p:cond delay="0"/>
                            </p:stCondLst>
                            <p:childTnLst>
                              <p:par>
                                <p:cTn id="337" nodeType="clickEffect" fill="hold" presetClass="entr" presetID="1">
                                  <p:stCondLst>
                                    <p:cond delay="0"/>
                                  </p:stCondLst>
                                  <p:childTnLst>
                                    <p:set>
                                      <p:cBhvr>
                                        <p:cTn id="338" dur="1" fill="hold">
                                          <p:stCondLst>
                                            <p:cond delay="0"/>
                                          </p:stCondLst>
                                        </p:cTn>
                                        <p:tgtEl>
                                          <p:spTgt spid="273"/>
                                        </p:tgtEl>
                                        <p:attrNameLst>
                                          <p:attrName>style.visibility</p:attrName>
                                        </p:attrNameLst>
                                      </p:cBhvr>
                                      <p:to>
                                        <p:strVal val="visible"/>
                                      </p:to>
                                    </p:set>
                                  </p:childTnLst>
                                </p:cTn>
                              </p:par>
                              <p:par>
                                <p:cTn id="339" nodeType="withEffect" fill="hold" presetClass="exit" presetID="1">
                                  <p:stCondLst>
                                    <p:cond delay="0"/>
                                  </p:stCondLst>
                                  <p:childTnLst>
                                    <p:set>
                                      <p:cBhvr>
                                        <p:cTn id="340" dur="1" fill="hold">
                                          <p:stCondLst>
                                            <p:cond delay="0"/>
                                          </p:stCondLst>
                                        </p:cTn>
                                        <p:tgtEl>
                                          <p:spTgt spid="27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1097280" y="286560"/>
            <a:ext cx="10057680" cy="145008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fr-CA" sz="4800" spc="-52" strike="noStrike">
                <a:solidFill>
                  <a:srgbClr val="404040"/>
                </a:solidFill>
                <a:latin typeface="Calibri Light"/>
              </a:rPr>
              <a:t>ETL Metamodel</a:t>
            </a:r>
            <a:endParaRPr b="0" lang="fr-CA" sz="4800" spc="-1" strike="noStrike">
              <a:latin typeface="Arial"/>
            </a:endParaRPr>
          </a:p>
        </p:txBody>
      </p:sp>
      <p:sp>
        <p:nvSpPr>
          <p:cNvPr id="101" name="CustomShape 2"/>
          <p:cNvSpPr/>
          <p:nvPr/>
        </p:nvSpPr>
        <p:spPr>
          <a:xfrm>
            <a:off x="1097280" y="5513400"/>
            <a:ext cx="10057680" cy="354960"/>
          </a:xfrm>
          <a:prstGeom prst="rect">
            <a:avLst/>
          </a:prstGeom>
          <a:noFill/>
          <a:ln>
            <a:noFill/>
          </a:ln>
        </p:spPr>
        <p:style>
          <a:lnRef idx="0"/>
          <a:fillRef idx="0"/>
          <a:effectRef idx="0"/>
          <a:fontRef idx="minor"/>
        </p:style>
      </p:sp>
      <p:sp>
        <p:nvSpPr>
          <p:cNvPr id="102" name="CustomShape 3"/>
          <p:cNvSpPr/>
          <p:nvPr/>
        </p:nvSpPr>
        <p:spPr>
          <a:xfrm>
            <a:off x="2104920" y="3297600"/>
            <a:ext cx="1331280" cy="827280"/>
          </a:xfrm>
          <a:prstGeom prst="striped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rmAutofit/>
          </a:bodyPr>
          <a:p>
            <a:pPr algn="ctr">
              <a:lnSpc>
                <a:spcPct val="100000"/>
              </a:lnSpc>
            </a:pPr>
            <a:r>
              <a:rPr b="0" lang="en-CA" sz="1800" spc="-1" strike="noStrike">
                <a:solidFill>
                  <a:srgbClr val="ffffff"/>
                </a:solidFill>
                <a:latin typeface="Calibri"/>
                <a:ea typeface="DejaVu Sans"/>
              </a:rPr>
              <a:t>Extract</a:t>
            </a:r>
            <a:endParaRPr b="0" lang="fr-CA" sz="1800" spc="-1" strike="noStrike">
              <a:latin typeface="Arial"/>
            </a:endParaRPr>
          </a:p>
        </p:txBody>
      </p:sp>
      <p:sp>
        <p:nvSpPr>
          <p:cNvPr id="103" name="CustomShape 4"/>
          <p:cNvSpPr/>
          <p:nvPr/>
        </p:nvSpPr>
        <p:spPr>
          <a:xfrm>
            <a:off x="5419080" y="3297600"/>
            <a:ext cx="1331280" cy="827280"/>
          </a:xfrm>
          <a:prstGeom prst="striped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rmAutofit/>
          </a:bodyPr>
          <a:p>
            <a:pPr algn="ctr">
              <a:lnSpc>
                <a:spcPct val="100000"/>
              </a:lnSpc>
            </a:pPr>
            <a:r>
              <a:rPr b="0" lang="en-CA" sz="1800" spc="-1" strike="noStrike">
                <a:solidFill>
                  <a:srgbClr val="ffffff"/>
                </a:solidFill>
                <a:latin typeface="Calibri"/>
                <a:ea typeface="DejaVu Sans"/>
              </a:rPr>
              <a:t>Transform</a:t>
            </a:r>
            <a:endParaRPr b="0" lang="fr-CA" sz="1800" spc="-1" strike="noStrike">
              <a:latin typeface="Arial"/>
            </a:endParaRPr>
          </a:p>
        </p:txBody>
      </p:sp>
      <p:sp>
        <p:nvSpPr>
          <p:cNvPr id="104" name="CustomShape 5"/>
          <p:cNvSpPr/>
          <p:nvPr/>
        </p:nvSpPr>
        <p:spPr>
          <a:xfrm>
            <a:off x="10107000" y="2719440"/>
            <a:ext cx="1799280" cy="1983960"/>
          </a:xfrm>
          <a:prstGeom prst="flowChartMagneticDisk">
            <a:avLst/>
          </a:prstGeom>
          <a:gradFill rotWithShape="0">
            <a:gsLst>
              <a:gs pos="0">
                <a:srgbClr val="9ad4be"/>
              </a:gs>
              <a:gs pos="100000">
                <a:srgbClr val="b1e3d0"/>
              </a:gs>
            </a:gsLst>
            <a:path path="circle">
              <a:fillToRect l="50000" t="50000" r="50000" b="50000"/>
            </a:path>
          </a:gradFill>
          <a:ln>
            <a:solidFill>
              <a:srgbClr val="3db894"/>
            </a:solidFill>
            <a:round/>
          </a:ln>
          <a:effectLst>
            <a:outerShdw blurRad="40000" dir="5400000" dist="2016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normAutofit/>
          </a:bodyPr>
          <a:p>
            <a:pPr algn="ctr">
              <a:lnSpc>
                <a:spcPct val="100000"/>
              </a:lnSpc>
            </a:pPr>
            <a:r>
              <a:rPr b="0" lang="en-CA" sz="1800" spc="-1" strike="noStrike">
                <a:solidFill>
                  <a:srgbClr val="000000"/>
                </a:solidFill>
                <a:latin typeface="Calibri"/>
                <a:ea typeface="DejaVu Sans"/>
              </a:rPr>
              <a:t>Target DataBase</a:t>
            </a:r>
            <a:endParaRPr b="0" lang="fr-CA" sz="1800" spc="-1" strike="noStrike">
              <a:latin typeface="Arial"/>
            </a:endParaRPr>
          </a:p>
        </p:txBody>
      </p:sp>
      <p:sp>
        <p:nvSpPr>
          <p:cNvPr id="105" name="CustomShape 6"/>
          <p:cNvSpPr/>
          <p:nvPr/>
        </p:nvSpPr>
        <p:spPr>
          <a:xfrm>
            <a:off x="197280" y="2719440"/>
            <a:ext cx="1799280" cy="1983960"/>
          </a:xfrm>
          <a:prstGeom prst="flowChartMagneticDisk">
            <a:avLst/>
          </a:prstGeom>
          <a:gradFill rotWithShape="0">
            <a:gsLst>
              <a:gs pos="0">
                <a:srgbClr val="9ad4be"/>
              </a:gs>
              <a:gs pos="100000">
                <a:srgbClr val="b1e3d0"/>
              </a:gs>
            </a:gsLst>
            <a:path path="circle">
              <a:fillToRect l="50000" t="50000" r="50000" b="50000"/>
            </a:path>
          </a:gradFill>
          <a:ln>
            <a:solidFill>
              <a:srgbClr val="3db894"/>
            </a:solidFill>
            <a:round/>
          </a:ln>
          <a:effectLst>
            <a:outerShdw blurRad="40000" dir="5400000" dist="2016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normAutofit/>
          </a:bodyPr>
          <a:p>
            <a:pPr algn="ctr">
              <a:lnSpc>
                <a:spcPct val="100000"/>
              </a:lnSpc>
            </a:pPr>
            <a:r>
              <a:rPr b="0" lang="en-CA" sz="1800" spc="-1" strike="noStrike">
                <a:solidFill>
                  <a:srgbClr val="000000"/>
                </a:solidFill>
                <a:latin typeface="Calibri"/>
                <a:ea typeface="DejaVu Sans"/>
              </a:rPr>
              <a:t>Source DataBase</a:t>
            </a:r>
            <a:endParaRPr b="0" lang="fr-CA" sz="1800" spc="-1" strike="noStrike">
              <a:latin typeface="Arial"/>
            </a:endParaRPr>
          </a:p>
        </p:txBody>
      </p:sp>
      <p:sp>
        <p:nvSpPr>
          <p:cNvPr id="106" name="CustomShape 7"/>
          <p:cNvSpPr/>
          <p:nvPr/>
        </p:nvSpPr>
        <p:spPr>
          <a:xfrm>
            <a:off x="3544560" y="2719440"/>
            <a:ext cx="1799280" cy="1983960"/>
          </a:xfrm>
          <a:prstGeom prst="flowChartMagneticDisk">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rmAutofit/>
          </a:bodyPr>
          <a:p>
            <a:pPr algn="ctr">
              <a:lnSpc>
                <a:spcPct val="100000"/>
              </a:lnSpc>
            </a:pPr>
            <a:r>
              <a:rPr b="0" lang="en-CA" sz="1800" spc="-1" strike="noStrike">
                <a:solidFill>
                  <a:srgbClr val="ffffff"/>
                </a:solidFill>
                <a:latin typeface="Calibri"/>
                <a:ea typeface="DejaVu Sans"/>
              </a:rPr>
              <a:t>Source Data</a:t>
            </a:r>
            <a:endParaRPr b="0" lang="fr-CA" sz="1800" spc="-1" strike="noStrike">
              <a:latin typeface="Arial"/>
            </a:endParaRPr>
          </a:p>
        </p:txBody>
      </p:sp>
      <p:sp>
        <p:nvSpPr>
          <p:cNvPr id="107" name="CustomShape 8"/>
          <p:cNvSpPr/>
          <p:nvPr/>
        </p:nvSpPr>
        <p:spPr>
          <a:xfrm>
            <a:off x="6825960" y="2719440"/>
            <a:ext cx="1799280" cy="1983960"/>
          </a:xfrm>
          <a:prstGeom prst="flowChartMagneticDisk">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rmAutofit/>
          </a:bodyPr>
          <a:p>
            <a:pPr algn="ctr">
              <a:lnSpc>
                <a:spcPct val="100000"/>
              </a:lnSpc>
            </a:pPr>
            <a:r>
              <a:rPr b="0" lang="en-CA" sz="1800" spc="-1" strike="noStrike">
                <a:solidFill>
                  <a:srgbClr val="ffffff"/>
                </a:solidFill>
                <a:latin typeface="Calibri"/>
                <a:ea typeface="DejaVu Sans"/>
              </a:rPr>
              <a:t>Target Data</a:t>
            </a:r>
            <a:endParaRPr b="0" lang="fr-CA" sz="1800" spc="-1" strike="noStrike">
              <a:latin typeface="Arial"/>
            </a:endParaRPr>
          </a:p>
        </p:txBody>
      </p:sp>
      <p:sp>
        <p:nvSpPr>
          <p:cNvPr id="108" name="CustomShape 9"/>
          <p:cNvSpPr/>
          <p:nvPr/>
        </p:nvSpPr>
        <p:spPr>
          <a:xfrm>
            <a:off x="8775000" y="3297600"/>
            <a:ext cx="1331280" cy="827280"/>
          </a:xfrm>
          <a:prstGeom prst="striped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rmAutofit/>
          </a:bodyPr>
          <a:p>
            <a:pPr algn="ctr">
              <a:lnSpc>
                <a:spcPct val="100000"/>
              </a:lnSpc>
            </a:pPr>
            <a:r>
              <a:rPr b="0" lang="en-CA" sz="1800" spc="-1" strike="noStrike">
                <a:solidFill>
                  <a:srgbClr val="ffffff"/>
                </a:solidFill>
                <a:latin typeface="Calibri"/>
                <a:ea typeface="DejaVu Sans"/>
              </a:rPr>
              <a:t>Load</a:t>
            </a:r>
            <a:endParaRPr b="0" lang="fr-CA" sz="1800" spc="-1" strike="noStrike">
              <a:latin typeface="Arial"/>
            </a:endParaRPr>
          </a:p>
        </p:txBody>
      </p:sp>
      <p:sp>
        <p:nvSpPr>
          <p:cNvPr id="109" name="CustomShape 10"/>
          <p:cNvSpPr/>
          <p:nvPr/>
        </p:nvSpPr>
        <p:spPr>
          <a:xfrm>
            <a:off x="2069280" y="3022200"/>
            <a:ext cx="44316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fr-CA" sz="1800" spc="-1" strike="noStrike">
                <a:solidFill>
                  <a:srgbClr val="c00000"/>
                </a:solidFill>
                <a:latin typeface="Calibri"/>
                <a:ea typeface="DejaVu Sans"/>
              </a:rPr>
              <a:t>1)</a:t>
            </a:r>
            <a:endParaRPr b="0" lang="fr-CA" sz="1800" spc="-1" strike="noStrike">
              <a:latin typeface="Arial"/>
            </a:endParaRPr>
          </a:p>
        </p:txBody>
      </p:sp>
      <p:sp>
        <p:nvSpPr>
          <p:cNvPr id="110" name="CustomShape 11"/>
          <p:cNvSpPr/>
          <p:nvPr/>
        </p:nvSpPr>
        <p:spPr>
          <a:xfrm>
            <a:off x="5370480" y="3022200"/>
            <a:ext cx="44316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fr-CA" sz="1800" spc="-1" strike="noStrike">
                <a:solidFill>
                  <a:srgbClr val="c00000"/>
                </a:solidFill>
                <a:latin typeface="Calibri"/>
                <a:ea typeface="DejaVu Sans"/>
              </a:rPr>
              <a:t>2)</a:t>
            </a:r>
            <a:endParaRPr b="0" lang="fr-CA" sz="1800" spc="-1" strike="noStrike">
              <a:latin typeface="Arial"/>
            </a:endParaRPr>
          </a:p>
        </p:txBody>
      </p:sp>
      <p:sp>
        <p:nvSpPr>
          <p:cNvPr id="111" name="CustomShape 12"/>
          <p:cNvSpPr/>
          <p:nvPr/>
        </p:nvSpPr>
        <p:spPr>
          <a:xfrm>
            <a:off x="8732520" y="3022200"/>
            <a:ext cx="44316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fr-CA" sz="1800" spc="-1" strike="noStrike">
                <a:solidFill>
                  <a:srgbClr val="c00000"/>
                </a:solidFill>
                <a:latin typeface="Calibri"/>
                <a:ea typeface="DejaVu Sans"/>
              </a:rPr>
              <a:t>3)</a:t>
            </a:r>
            <a:endParaRPr b="0" lang="fr-CA" sz="1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
                                  <p:stCondLst>
                                    <p:cond delay="0"/>
                                  </p:stCondLst>
                                  <p:childTnLst>
                                    <p:set>
                                      <p:cBhvr>
                                        <p:cTn id="6" dur="1" fill="hold">
                                          <p:stCondLst>
                                            <p:cond delay="0"/>
                                          </p:stCondLst>
                                        </p:cTn>
                                        <p:tgtEl>
                                          <p:spTgt spid="105"/>
                                        </p:tgtEl>
                                        <p:attrNameLst>
                                          <p:attrName>style.visibility</p:attrName>
                                        </p:attrNameLst>
                                      </p:cBhvr>
                                      <p:to>
                                        <p:strVal val="visible"/>
                                      </p:to>
                                    </p:set>
                                  </p:childTnLst>
                                </p:cTn>
                              </p:par>
                              <p:par>
                                <p:cTn id="7" nodeType="withEffect" fill="hold" presetClass="entr" presetID="1">
                                  <p:stCondLst>
                                    <p:cond delay="0"/>
                                  </p:stCondLst>
                                  <p:childTnLst>
                                    <p:set>
                                      <p:cBhvr>
                                        <p:cTn id="8" dur="1" fill="hold">
                                          <p:stCondLst>
                                            <p:cond delay="0"/>
                                          </p:stCondLst>
                                        </p:cTn>
                                        <p:tgtEl>
                                          <p:spTgt spid="106"/>
                                        </p:tgtEl>
                                        <p:attrNameLst>
                                          <p:attrName>style.visibility</p:attrName>
                                        </p:attrNameLst>
                                      </p:cBhvr>
                                      <p:to>
                                        <p:strVal val="visible"/>
                                      </p:to>
                                    </p:set>
                                  </p:childTnLst>
                                </p:cTn>
                              </p:par>
                              <p:par>
                                <p:cTn id="9" nodeType="withEffect" fill="hold" presetClass="entr" presetID="1">
                                  <p:stCondLst>
                                    <p:cond delay="0"/>
                                  </p:stCondLst>
                                  <p:childTnLst>
                                    <p:set>
                                      <p:cBhvr>
                                        <p:cTn id="10" dur="1" fill="hold">
                                          <p:stCondLst>
                                            <p:cond delay="0"/>
                                          </p:stCondLst>
                                        </p:cTn>
                                        <p:tgtEl>
                                          <p:spTgt spid="107"/>
                                        </p:tgtEl>
                                        <p:attrNameLst>
                                          <p:attrName>style.visibility</p:attrName>
                                        </p:attrNameLst>
                                      </p:cBhvr>
                                      <p:to>
                                        <p:strVal val="visible"/>
                                      </p:to>
                                    </p:set>
                                  </p:childTnLst>
                                </p:cTn>
                              </p:par>
                              <p:par>
                                <p:cTn id="11" nodeType="withEffect" fill="hold" presetClass="entr" presetID="1">
                                  <p:stCondLst>
                                    <p:cond delay="0"/>
                                  </p:stCondLst>
                                  <p:childTnLst>
                                    <p:set>
                                      <p:cBhvr>
                                        <p:cTn id="12" dur="1" fill="hold">
                                          <p:stCondLst>
                                            <p:cond delay="0"/>
                                          </p:stCondLst>
                                        </p:cTn>
                                        <p:tgtEl>
                                          <p:spTgt spid="109"/>
                                        </p:tgtEl>
                                        <p:attrNameLst>
                                          <p:attrName>style.visibility</p:attrName>
                                        </p:attrNameLst>
                                      </p:cBhvr>
                                      <p:to>
                                        <p:strVal val="visible"/>
                                      </p:to>
                                    </p:set>
                                  </p:childTnLst>
                                </p:cTn>
                              </p:par>
                              <p:par>
                                <p:cTn id="13" nodeType="withEffect" fill="hold" presetClass="entr" presetID="1">
                                  <p:stCondLst>
                                    <p:cond delay="0"/>
                                  </p:stCondLst>
                                  <p:childTnLst>
                                    <p:set>
                                      <p:cBhvr>
                                        <p:cTn id="14" dur="1" fill="hold">
                                          <p:stCondLst>
                                            <p:cond delay="0"/>
                                          </p:stCondLst>
                                        </p:cTn>
                                        <p:tgtEl>
                                          <p:spTgt spid="110"/>
                                        </p:tgtEl>
                                        <p:attrNameLst>
                                          <p:attrName>style.visibility</p:attrName>
                                        </p:attrNameLst>
                                      </p:cBhvr>
                                      <p:to>
                                        <p:strVal val="visible"/>
                                      </p:to>
                                    </p:set>
                                  </p:childTnLst>
                                </p:cTn>
                              </p:par>
                              <p:par>
                                <p:cTn id="15" nodeType="withEffect" fill="hold" presetClass="entr" presetID="1">
                                  <p:stCondLst>
                                    <p:cond delay="0"/>
                                  </p:stCondLst>
                                  <p:childTnLst>
                                    <p:set>
                                      <p:cBhvr>
                                        <p:cTn id="16"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6090120" y="2876400"/>
            <a:ext cx="3682080" cy="2847240"/>
          </a:xfrm>
          <a:prstGeom prst="stripedRightArrow">
            <a:avLst>
              <a:gd name="adj1" fmla="val 50000"/>
              <a:gd name="adj2" fmla="val 50000"/>
            </a:avLst>
          </a:prstGeom>
          <a:gradFill rotWithShape="0">
            <a:gsLst>
              <a:gs pos="0">
                <a:srgbClr val="91c9f0"/>
              </a:gs>
              <a:gs pos="100000">
                <a:srgbClr val="a8d8fc"/>
              </a:gs>
            </a:gsLst>
            <a:path path="circle">
              <a:fillToRect l="50000" t="50000" r="50000" b="50000"/>
            </a:path>
          </a:gradFill>
          <a:ln>
            <a:solidFill>
              <a:srgbClr val="16abe3"/>
            </a:solidFill>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ormAutofit/>
          </a:bodyPr>
          <a:p>
            <a:pPr algn="ctr">
              <a:lnSpc>
                <a:spcPct val="100000"/>
              </a:lnSpc>
            </a:pPr>
            <a:r>
              <a:rPr b="0" lang="fr-CA" sz="1800" spc="-1" strike="noStrike">
                <a:solidFill>
                  <a:srgbClr val="000000"/>
                </a:solidFill>
                <a:latin typeface="Calibri"/>
                <a:ea typeface="DejaVu Sans"/>
              </a:rPr>
              <a:t>Translate DSpace data to VIVO perspective</a:t>
            </a:r>
            <a:endParaRPr b="0" lang="fr-CA" sz="1800" spc="-1" strike="noStrike">
              <a:latin typeface="Arial"/>
            </a:endParaRPr>
          </a:p>
        </p:txBody>
      </p:sp>
      <p:sp>
        <p:nvSpPr>
          <p:cNvPr id="113" name="CustomShape 2"/>
          <p:cNvSpPr/>
          <p:nvPr/>
        </p:nvSpPr>
        <p:spPr>
          <a:xfrm>
            <a:off x="1097280" y="286560"/>
            <a:ext cx="10057680" cy="1450080"/>
          </a:xfrm>
          <a:prstGeom prst="rect">
            <a:avLst/>
          </a:prstGeom>
          <a:noFill/>
          <a:ln>
            <a:noFill/>
          </a:ln>
        </p:spPr>
        <p:style>
          <a:lnRef idx="0"/>
          <a:fillRef idx="0"/>
          <a:effectRef idx="0"/>
          <a:fontRef idx="minor"/>
        </p:style>
        <p:txBody>
          <a:bodyPr lIns="90000" rIns="90000" tIns="45000" bIns="45000" anchor="b">
            <a:normAutofit fontScale="91000"/>
          </a:bodyPr>
          <a:p>
            <a:pPr>
              <a:lnSpc>
                <a:spcPct val="85000"/>
              </a:lnSpc>
            </a:pPr>
            <a:r>
              <a:rPr b="0" lang="en-US" sz="4800" spc="-52" strike="noStrike">
                <a:solidFill>
                  <a:srgbClr val="404040"/>
                </a:solidFill>
                <a:latin typeface="Calibri Light"/>
              </a:rPr>
              <a:t>First approach: using the Dspace RDFizer</a:t>
            </a:r>
            <a:br/>
            <a:r>
              <a:rPr b="0" lang="fr-CA" sz="1800" spc="-52" strike="noStrike">
                <a:solidFill>
                  <a:srgbClr val="404040"/>
                </a:solidFill>
                <a:latin typeface="Calibri Light"/>
              </a:rPr>
              <a:t>Ref: </a:t>
            </a:r>
            <a:r>
              <a:rPr b="0" lang="fr-CA" sz="1800" spc="-52" strike="noStrike" u="sng">
                <a:solidFill>
                  <a:srgbClr val="6eac1c"/>
                </a:solidFill>
                <a:uFillTx/>
                <a:latin typeface="Calibri Light"/>
                <a:hlinkClick r:id="rId1"/>
              </a:rPr>
              <a:t>https://wiki.lyrasis.org/display/DSDOC7x/Linked+%28Open%29+Data</a:t>
            </a:r>
            <a:r>
              <a:rPr b="0" lang="fr-CA" sz="1800" spc="-52" strike="noStrike">
                <a:solidFill>
                  <a:srgbClr val="404040"/>
                </a:solidFill>
                <a:latin typeface="Calibri Light"/>
              </a:rPr>
              <a:t> </a:t>
            </a:r>
            <a:endParaRPr b="0" lang="fr-CA" sz="1800" spc="-1" strike="noStrike">
              <a:latin typeface="Arial"/>
            </a:endParaRPr>
          </a:p>
        </p:txBody>
      </p:sp>
      <p:sp>
        <p:nvSpPr>
          <p:cNvPr id="114" name="CustomShape 3"/>
          <p:cNvSpPr/>
          <p:nvPr/>
        </p:nvSpPr>
        <p:spPr>
          <a:xfrm>
            <a:off x="881280" y="2539440"/>
            <a:ext cx="1248480" cy="714600"/>
          </a:xfrm>
          <a:prstGeom prst="flowChartMagneticDisk">
            <a:avLst/>
          </a:prstGeom>
          <a:gradFill rotWithShape="0">
            <a:gsLst>
              <a:gs pos="0">
                <a:srgbClr val="9ad4be"/>
              </a:gs>
              <a:gs pos="100000">
                <a:srgbClr val="b1e3d0"/>
              </a:gs>
            </a:gsLst>
            <a:path path="circle">
              <a:fillToRect l="50000" t="50000" r="50000" b="50000"/>
            </a:path>
          </a:gradFill>
          <a:ln>
            <a:solidFill>
              <a:srgbClr val="3db894"/>
            </a:solidFill>
            <a:round/>
          </a:ln>
          <a:effectLst>
            <a:outerShdw blurRad="40000" dir="5400000" dist="2016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noAutofit/>
          </a:bodyPr>
          <a:p>
            <a:pPr algn="ctr">
              <a:lnSpc>
                <a:spcPct val="100000"/>
              </a:lnSpc>
            </a:pPr>
            <a:r>
              <a:rPr b="0" lang="fr-CA" sz="1800" spc="-1" strike="noStrike">
                <a:solidFill>
                  <a:srgbClr val="000000"/>
                </a:solidFill>
                <a:latin typeface="Calibri"/>
                <a:ea typeface="DejaVu Sans"/>
              </a:rPr>
              <a:t>DSpace Data</a:t>
            </a:r>
            <a:endParaRPr b="0" lang="fr-CA" sz="1800" spc="-1" strike="noStrike">
              <a:latin typeface="Arial"/>
            </a:endParaRPr>
          </a:p>
        </p:txBody>
      </p:sp>
      <p:sp>
        <p:nvSpPr>
          <p:cNvPr id="115" name="CustomShape 4"/>
          <p:cNvSpPr/>
          <p:nvPr/>
        </p:nvSpPr>
        <p:spPr>
          <a:xfrm>
            <a:off x="2403000" y="2654640"/>
            <a:ext cx="1565640" cy="483840"/>
          </a:xfrm>
          <a:prstGeom prst="stripedRightArrow">
            <a:avLst>
              <a:gd name="adj1" fmla="val 50000"/>
              <a:gd name="adj2" fmla="val 50000"/>
            </a:avLst>
          </a:prstGeom>
          <a:gradFill rotWithShape="0">
            <a:gsLst>
              <a:gs pos="0">
                <a:srgbClr val="91c9f0"/>
              </a:gs>
              <a:gs pos="100000">
                <a:srgbClr val="a8d8fc"/>
              </a:gs>
            </a:gsLst>
            <a:path path="circle">
              <a:fillToRect l="50000" t="50000" r="50000" b="50000"/>
            </a:path>
          </a:gradFill>
          <a:ln>
            <a:solidFill>
              <a:srgbClr val="16abe3"/>
            </a:solidFill>
            <a:round/>
          </a:ln>
          <a:effectLst>
            <a:outerShdw blurRad="4000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normAutofit/>
          </a:bodyPr>
          <a:p>
            <a:pPr algn="ctr">
              <a:lnSpc>
                <a:spcPct val="100000"/>
              </a:lnSpc>
            </a:pPr>
            <a:r>
              <a:rPr b="0" lang="fr-CA" sz="1800" spc="-1" strike="noStrike">
                <a:solidFill>
                  <a:srgbClr val="000000"/>
                </a:solidFill>
                <a:latin typeface="Calibri"/>
                <a:ea typeface="DejaVu Sans"/>
              </a:rPr>
              <a:t>RDFize</a:t>
            </a:r>
            <a:endParaRPr b="0" lang="fr-CA" sz="1800" spc="-1" strike="noStrike">
              <a:latin typeface="Arial"/>
            </a:endParaRPr>
          </a:p>
        </p:txBody>
      </p:sp>
      <p:sp>
        <p:nvSpPr>
          <p:cNvPr id="116" name="CustomShape 5"/>
          <p:cNvSpPr/>
          <p:nvPr/>
        </p:nvSpPr>
        <p:spPr>
          <a:xfrm>
            <a:off x="4143240" y="2468520"/>
            <a:ext cx="1349280" cy="870480"/>
          </a:xfrm>
          <a:prstGeom prst="flowChartMagneticDisk">
            <a:avLst/>
          </a:prstGeom>
          <a:gradFill rotWithShape="0">
            <a:gsLst>
              <a:gs pos="0">
                <a:srgbClr val="9ad4be"/>
              </a:gs>
              <a:gs pos="100000">
                <a:srgbClr val="b1e3d0"/>
              </a:gs>
            </a:gsLst>
            <a:path path="circle">
              <a:fillToRect l="50000" t="50000" r="50000" b="50000"/>
            </a:path>
          </a:gradFill>
          <a:ln>
            <a:solidFill>
              <a:srgbClr val="3db894"/>
            </a:solidFill>
            <a:round/>
          </a:ln>
          <a:effectLst>
            <a:outerShdw blurRad="40000" dir="5400000" dist="2016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normAutofit fontScale="61000"/>
          </a:bodyPr>
          <a:p>
            <a:pPr algn="ctr">
              <a:lnSpc>
                <a:spcPct val="100000"/>
              </a:lnSpc>
            </a:pPr>
            <a:r>
              <a:rPr b="0" lang="fr-CA" sz="1800" spc="-1" strike="noStrike">
                <a:solidFill>
                  <a:srgbClr val="000000"/>
                </a:solidFill>
                <a:latin typeface="Calibri"/>
                <a:ea typeface="DejaVu Sans"/>
              </a:rPr>
              <a:t>RDFized DSpace data  in RDF</a:t>
            </a:r>
            <a:endParaRPr b="0" lang="fr-CA" sz="1800" spc="-1" strike="noStrike">
              <a:latin typeface="Arial"/>
            </a:endParaRPr>
          </a:p>
        </p:txBody>
      </p:sp>
      <p:sp>
        <p:nvSpPr>
          <p:cNvPr id="117" name="CustomShape 6"/>
          <p:cNvSpPr/>
          <p:nvPr/>
        </p:nvSpPr>
        <p:spPr>
          <a:xfrm>
            <a:off x="9882000" y="3850560"/>
            <a:ext cx="1439280" cy="899280"/>
          </a:xfrm>
          <a:prstGeom prst="flowChartMagneticDisk">
            <a:avLst/>
          </a:prstGeom>
          <a:gradFill rotWithShape="0">
            <a:gsLst>
              <a:gs pos="0">
                <a:srgbClr val="9ad4be"/>
              </a:gs>
              <a:gs pos="100000">
                <a:srgbClr val="b1e3d0"/>
              </a:gs>
            </a:gsLst>
            <a:path path="circle">
              <a:fillToRect l="50000" t="50000" r="50000" b="50000"/>
            </a:path>
          </a:gradFill>
          <a:ln>
            <a:solidFill>
              <a:srgbClr val="3db894"/>
            </a:solidFill>
            <a:round/>
          </a:ln>
          <a:effectLst>
            <a:outerShdw blurRad="40000" dir="5400000" dist="2016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normAutofit fontScale="46000"/>
          </a:bodyPr>
          <a:p>
            <a:pPr algn="ctr">
              <a:lnSpc>
                <a:spcPct val="100000"/>
              </a:lnSpc>
            </a:pPr>
            <a:r>
              <a:rPr b="0" lang="fr-CA" sz="1800" spc="-1" strike="noStrike">
                <a:solidFill>
                  <a:srgbClr val="000000"/>
                </a:solidFill>
                <a:latin typeface="Calibri"/>
                <a:ea typeface="DejaVu Sans"/>
              </a:rPr>
              <a:t>VIVO perspective of DSpace Data</a:t>
            </a:r>
            <a:endParaRPr b="0" lang="fr-CA" sz="1800" spc="-1" strike="noStrike">
              <a:latin typeface="Arial"/>
            </a:endParaRPr>
          </a:p>
        </p:txBody>
      </p:sp>
      <p:sp>
        <p:nvSpPr>
          <p:cNvPr id="118" name="CustomShape 7"/>
          <p:cNvSpPr/>
          <p:nvPr/>
        </p:nvSpPr>
        <p:spPr>
          <a:xfrm>
            <a:off x="4143240" y="3397320"/>
            <a:ext cx="1349280" cy="870480"/>
          </a:xfrm>
          <a:prstGeom prst="flowChartMagneticDisk">
            <a:avLst/>
          </a:prstGeom>
          <a:gradFill rotWithShape="0">
            <a:gsLst>
              <a:gs pos="0">
                <a:srgbClr val="9ad4be"/>
              </a:gs>
              <a:gs pos="100000">
                <a:srgbClr val="b1e3d0"/>
              </a:gs>
            </a:gsLst>
            <a:path path="circle">
              <a:fillToRect l="50000" t="50000" r="50000" b="50000"/>
            </a:path>
          </a:gradFill>
          <a:ln>
            <a:solidFill>
              <a:srgbClr val="3db894"/>
            </a:solidFill>
            <a:round/>
          </a:ln>
          <a:effectLst>
            <a:outerShdw blurRad="40000" dir="5400000" dist="2016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normAutofit fontScale="97000"/>
          </a:bodyPr>
          <a:p>
            <a:pPr algn="ctr">
              <a:lnSpc>
                <a:spcPct val="100000"/>
              </a:lnSpc>
            </a:pPr>
            <a:r>
              <a:rPr b="0" lang="fr-CA" sz="1800" spc="-1" strike="noStrike">
                <a:solidFill>
                  <a:srgbClr val="000000"/>
                </a:solidFill>
                <a:latin typeface="Calibri"/>
                <a:ea typeface="DejaVu Sans"/>
              </a:rPr>
              <a:t>metadata-rdf-mapping</a:t>
            </a:r>
            <a:endParaRPr b="0" lang="fr-CA" sz="1800" spc="-1" strike="noStrike">
              <a:latin typeface="Arial"/>
            </a:endParaRPr>
          </a:p>
        </p:txBody>
      </p:sp>
      <p:sp>
        <p:nvSpPr>
          <p:cNvPr id="119" name="CustomShape 8"/>
          <p:cNvSpPr/>
          <p:nvPr/>
        </p:nvSpPr>
        <p:spPr>
          <a:xfrm>
            <a:off x="4143240" y="4326120"/>
            <a:ext cx="1349280" cy="870480"/>
          </a:xfrm>
          <a:prstGeom prst="flowChartMagneticDisk">
            <a:avLst/>
          </a:prstGeom>
          <a:gradFill rotWithShape="0">
            <a:gsLst>
              <a:gs pos="0">
                <a:srgbClr val="9ad4be"/>
              </a:gs>
              <a:gs pos="100000">
                <a:srgbClr val="b1e3d0"/>
              </a:gs>
            </a:gsLst>
            <a:path path="circle">
              <a:fillToRect l="50000" t="50000" r="50000" b="50000"/>
            </a:path>
          </a:gradFill>
          <a:ln>
            <a:solidFill>
              <a:srgbClr val="3db894"/>
            </a:solidFill>
            <a:round/>
          </a:ln>
          <a:effectLst>
            <a:outerShdw blurRad="40000" dir="5400000" dist="2016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normAutofit fontScale="97000"/>
          </a:bodyPr>
          <a:p>
            <a:pPr algn="ctr">
              <a:lnSpc>
                <a:spcPct val="100000"/>
              </a:lnSpc>
            </a:pPr>
            <a:r>
              <a:rPr b="0" lang="fr-CA" sz="1800" spc="-1" strike="noStrike">
                <a:solidFill>
                  <a:srgbClr val="000000"/>
                </a:solidFill>
                <a:latin typeface="Calibri"/>
                <a:ea typeface="DejaVu Sans"/>
              </a:rPr>
              <a:t>metadata-rdf-schema</a:t>
            </a:r>
            <a:endParaRPr b="0" lang="fr-CA" sz="1800" spc="-1" strike="noStrike">
              <a:latin typeface="Arial"/>
            </a:endParaRPr>
          </a:p>
        </p:txBody>
      </p:sp>
      <p:sp>
        <p:nvSpPr>
          <p:cNvPr id="120" name="CustomShape 9"/>
          <p:cNvSpPr/>
          <p:nvPr/>
        </p:nvSpPr>
        <p:spPr>
          <a:xfrm>
            <a:off x="4143240" y="5228280"/>
            <a:ext cx="1349280" cy="870480"/>
          </a:xfrm>
          <a:prstGeom prst="flowChartMagneticDisk">
            <a:avLst/>
          </a:prstGeom>
          <a:gradFill rotWithShape="0">
            <a:gsLst>
              <a:gs pos="0">
                <a:srgbClr val="9ad4be"/>
              </a:gs>
              <a:gs pos="100000">
                <a:srgbClr val="b1e3d0"/>
              </a:gs>
            </a:gsLst>
            <a:path path="circle">
              <a:fillToRect l="50000" t="50000" r="50000" b="50000"/>
            </a:path>
          </a:gradFill>
          <a:ln>
            <a:solidFill>
              <a:srgbClr val="3db894"/>
            </a:solidFill>
            <a:round/>
          </a:ln>
          <a:effectLst>
            <a:outerShdw blurRad="40000" dir="5400000" dist="2016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normAutofit/>
          </a:bodyPr>
          <a:p>
            <a:pPr algn="ctr">
              <a:lnSpc>
                <a:spcPct val="100000"/>
              </a:lnSpc>
            </a:pPr>
            <a:r>
              <a:rPr b="0" lang="fr-CA" sz="1800" spc="-1" strike="noStrike">
                <a:solidFill>
                  <a:srgbClr val="000000"/>
                </a:solidFill>
                <a:latin typeface="Calibri"/>
                <a:ea typeface="DejaVu Sans"/>
              </a:rPr>
              <a:t>VIVO ontology</a:t>
            </a:r>
            <a:endParaRPr b="0" lang="fr-CA" sz="1800" spc="-1" strike="noStrike">
              <a:latin typeface="Arial"/>
            </a:endParaRPr>
          </a:p>
        </p:txBody>
      </p:sp>
      <p:sp>
        <p:nvSpPr>
          <p:cNvPr id="121" name="CustomShape 10"/>
          <p:cNvSpPr/>
          <p:nvPr/>
        </p:nvSpPr>
        <p:spPr>
          <a:xfrm>
            <a:off x="6751800" y="4166640"/>
            <a:ext cx="2426760" cy="730440"/>
          </a:xfrm>
          <a:prstGeom prst="flowChartMagneticDisk">
            <a:avLst/>
          </a:prstGeom>
          <a:gradFill rotWithShape="0">
            <a:gsLst>
              <a:gs pos="0">
                <a:srgbClr val="9ad4be"/>
              </a:gs>
              <a:gs pos="100000">
                <a:srgbClr val="b1e3d0"/>
              </a:gs>
            </a:gsLst>
            <a:path path="circle">
              <a:fillToRect l="50000" t="50000" r="50000" b="50000"/>
            </a:path>
          </a:gradFill>
          <a:ln>
            <a:solidFill>
              <a:srgbClr val="3db894"/>
            </a:solidFill>
            <a:round/>
          </a:ln>
          <a:effectLst>
            <a:outerShdw blurRad="40000" dir="5400000" dist="2016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normAutofit fontScale="70000"/>
          </a:bodyPr>
          <a:p>
            <a:pPr algn="ctr">
              <a:lnSpc>
                <a:spcPct val="100000"/>
              </a:lnSpc>
            </a:pPr>
            <a:r>
              <a:rPr b="1" lang="fr-CA" sz="1800" spc="-1" strike="noStrike">
                <a:solidFill>
                  <a:srgbClr val="000000"/>
                </a:solidFill>
                <a:latin typeface="Calibri"/>
                <a:ea typeface="DejaVu Sans"/>
              </a:rPr>
              <a:t>DSpace-to-vivo-sparql-construct query</a:t>
            </a:r>
            <a:endParaRPr b="0" lang="fr-CA" sz="1800" spc="-1" strike="noStrike">
              <a:latin typeface="Arial"/>
            </a:endParaRPr>
          </a:p>
        </p:txBody>
      </p:sp>
      <p:sp>
        <p:nvSpPr>
          <p:cNvPr id="122" name="CustomShape 11"/>
          <p:cNvSpPr/>
          <p:nvPr/>
        </p:nvSpPr>
        <p:spPr>
          <a:xfrm flipH="1">
            <a:off x="929160" y="3656880"/>
            <a:ext cx="1151640" cy="612000"/>
          </a:xfrm>
          <a:prstGeom prst="borderCallout1">
            <a:avLst>
              <a:gd name="adj1" fmla="val 18750"/>
              <a:gd name="adj2" fmla="val -8333"/>
              <a:gd name="adj3" fmla="val -91169"/>
              <a:gd name="adj4" fmla="val -80189"/>
            </a:avLst>
          </a:prstGeom>
          <a:noFill/>
          <a:ln w="9360">
            <a:solidFill>
              <a:schemeClr val="dk1"/>
            </a:solidFill>
            <a:round/>
          </a:ln>
        </p:spPr>
        <p:style>
          <a:lnRef idx="0"/>
          <a:fillRef idx="0"/>
          <a:effectRef idx="0"/>
          <a:fontRef idx="minor"/>
        </p:style>
        <p:txBody>
          <a:bodyPr lIns="90000" rIns="90000" tIns="45000" bIns="45000" anchor="ctr">
            <a:normAutofit fontScale="23000"/>
          </a:bodyPr>
          <a:p>
            <a:pPr algn="ctr">
              <a:lnSpc>
                <a:spcPct val="100000"/>
              </a:lnSpc>
            </a:pPr>
            <a:r>
              <a:rPr b="0" lang="en-CA" sz="1800" spc="-1" strike="noStrike">
                <a:solidFill>
                  <a:srgbClr val="000000"/>
                </a:solidFill>
                <a:latin typeface="Calibri"/>
                <a:ea typeface="DejaVu Sans"/>
              </a:rPr>
              <a:t>Using Dspace rdfizer exporter</a:t>
            </a:r>
            <a:endParaRPr b="0" lang="fr-CA" sz="1800" spc="-1" strike="noStrike">
              <a:latin typeface="Arial"/>
            </a:endParaRPr>
          </a:p>
        </p:txBody>
      </p:sp>
      <p:sp>
        <p:nvSpPr>
          <p:cNvPr id="123" name="CustomShape 12"/>
          <p:cNvSpPr/>
          <p:nvPr/>
        </p:nvSpPr>
        <p:spPr>
          <a:xfrm flipH="1">
            <a:off x="2702880" y="4856760"/>
            <a:ext cx="913680" cy="612000"/>
          </a:xfrm>
          <a:prstGeom prst="borderCallout1">
            <a:avLst>
              <a:gd name="adj1" fmla="val 18750"/>
              <a:gd name="adj2" fmla="val -8333"/>
              <a:gd name="adj3" fmla="val 142040"/>
              <a:gd name="adj4" fmla="val -56041"/>
            </a:avLst>
          </a:prstGeom>
          <a:noFill/>
          <a:ln w="9360">
            <a:solidFill>
              <a:schemeClr val="dk1"/>
            </a:solidFill>
            <a:round/>
          </a:ln>
        </p:spPr>
        <p:style>
          <a:lnRef idx="0"/>
          <a:fillRef idx="0"/>
          <a:effectRef idx="0"/>
          <a:fontRef idx="minor"/>
        </p:style>
        <p:txBody>
          <a:bodyPr lIns="90000" rIns="90000" tIns="45000" bIns="45000" anchor="ctr">
            <a:normAutofit fontScale="52000"/>
          </a:bodyPr>
          <a:p>
            <a:pPr algn="ctr">
              <a:lnSpc>
                <a:spcPct val="100000"/>
              </a:lnSpc>
            </a:pPr>
            <a:r>
              <a:rPr b="0" lang="en-CA" sz="1800" spc="-1" strike="noStrike">
                <a:solidFill>
                  <a:srgbClr val="000000"/>
                </a:solidFill>
                <a:latin typeface="Calibri"/>
                <a:ea typeface="DejaVu Sans"/>
              </a:rPr>
              <a:t>VIVO semantic</a:t>
            </a:r>
            <a:endParaRPr b="0" lang="fr-CA" sz="1800" spc="-1" strike="noStrike">
              <a:latin typeface="Arial"/>
            </a:endParaRPr>
          </a:p>
        </p:txBody>
      </p:sp>
      <p:sp>
        <p:nvSpPr>
          <p:cNvPr id="124" name="CustomShape 13"/>
          <p:cNvSpPr/>
          <p:nvPr/>
        </p:nvSpPr>
        <p:spPr>
          <a:xfrm flipH="1">
            <a:off x="2402280" y="3953160"/>
            <a:ext cx="913680" cy="612000"/>
          </a:xfrm>
          <a:prstGeom prst="borderCallout1">
            <a:avLst>
              <a:gd name="adj1" fmla="val 18750"/>
              <a:gd name="adj2" fmla="val -8333"/>
              <a:gd name="adj3" fmla="val -18097"/>
              <a:gd name="adj4" fmla="val -89374"/>
            </a:avLst>
          </a:prstGeom>
          <a:noFill/>
          <a:ln w="9360">
            <a:solidFill>
              <a:schemeClr val="dk1"/>
            </a:solidFill>
            <a:round/>
          </a:ln>
        </p:spPr>
        <p:style>
          <a:lnRef idx="0"/>
          <a:fillRef idx="0"/>
          <a:effectRef idx="0"/>
          <a:fontRef idx="minor"/>
        </p:style>
        <p:txBody>
          <a:bodyPr lIns="90000" rIns="90000" tIns="45000" bIns="45000" anchor="ctr">
            <a:normAutofit fontScale="34000"/>
          </a:bodyPr>
          <a:p>
            <a:pPr algn="ctr">
              <a:lnSpc>
                <a:spcPct val="100000"/>
              </a:lnSpc>
            </a:pPr>
            <a:r>
              <a:rPr b="0" lang="en-CA" sz="1800" spc="-1" strike="noStrike">
                <a:solidFill>
                  <a:srgbClr val="000000"/>
                </a:solidFill>
                <a:latin typeface="Calibri"/>
                <a:ea typeface="DejaVu Sans"/>
              </a:rPr>
              <a:t>DSpace semantic</a:t>
            </a:r>
            <a:endParaRPr b="0" lang="fr-CA" sz="1800" spc="-1" strike="noStrike">
              <a:latin typeface="Arial"/>
            </a:endParaRPr>
          </a:p>
        </p:txBody>
      </p:sp>
      <p:sp>
        <p:nvSpPr>
          <p:cNvPr id="125" name="CustomShape 14"/>
          <p:cNvSpPr/>
          <p:nvPr/>
        </p:nvSpPr>
        <p:spPr>
          <a:xfrm>
            <a:off x="6797520" y="2313720"/>
            <a:ext cx="913680" cy="612000"/>
          </a:xfrm>
          <a:prstGeom prst="borderCallout1">
            <a:avLst>
              <a:gd name="adj1" fmla="val 18750"/>
              <a:gd name="adj2" fmla="val -8333"/>
              <a:gd name="adj3" fmla="val 70522"/>
              <a:gd name="adj4" fmla="val -134166"/>
            </a:avLst>
          </a:prstGeom>
          <a:noFill/>
          <a:ln w="9360">
            <a:solidFill>
              <a:schemeClr val="dk1"/>
            </a:solidFill>
            <a:round/>
          </a:ln>
        </p:spPr>
        <p:style>
          <a:lnRef idx="0"/>
          <a:fillRef idx="0"/>
          <a:effectRef idx="0"/>
          <a:fontRef idx="minor"/>
        </p:style>
        <p:txBody>
          <a:bodyPr lIns="90000" rIns="90000" tIns="45000" bIns="45000" anchor="ctr">
            <a:normAutofit fontScale="97000"/>
          </a:bodyPr>
          <a:p>
            <a:pPr algn="ctr">
              <a:lnSpc>
                <a:spcPct val="100000"/>
              </a:lnSpc>
            </a:pPr>
            <a:r>
              <a:rPr b="0" lang="en-CA" sz="1800" spc="-1" strike="noStrike">
                <a:solidFill>
                  <a:srgbClr val="000000"/>
                </a:solidFill>
                <a:latin typeface="Calibri"/>
                <a:ea typeface="DejaVu Sans"/>
              </a:rPr>
              <a:t>DSpace data</a:t>
            </a:r>
            <a:endParaRPr b="0" lang="fr-CA" sz="1800" spc="-1" strike="noStrike">
              <a:latin typeface="Arial"/>
            </a:endParaRPr>
          </a:p>
        </p:txBody>
      </p:sp>
      <p:sp>
        <p:nvSpPr>
          <p:cNvPr id="126" name="Line 15"/>
          <p:cNvSpPr/>
          <p:nvPr/>
        </p:nvSpPr>
        <p:spPr>
          <a:xfrm>
            <a:off x="3417480" y="4325760"/>
            <a:ext cx="725760" cy="435600"/>
          </a:xfrm>
          <a:prstGeom prst="line">
            <a:avLst/>
          </a:prstGeom>
          <a:ln>
            <a:round/>
          </a:ln>
        </p:spPr>
        <p:style>
          <a:lnRef idx="1">
            <a:schemeClr val="dk1"/>
          </a:lnRef>
          <a:fillRef idx="0">
            <a:schemeClr val="dk1"/>
          </a:fillRef>
          <a:effectRef idx="0">
            <a:schemeClr val="dk1"/>
          </a:effectRef>
          <a:fontRef idx="minor"/>
        </p:style>
      </p:sp>
      <p:sp>
        <p:nvSpPr>
          <p:cNvPr id="127" name="CustomShape 16"/>
          <p:cNvSpPr/>
          <p:nvPr/>
        </p:nvSpPr>
        <p:spPr>
          <a:xfrm>
            <a:off x="5602320" y="2961000"/>
            <a:ext cx="361080" cy="2762640"/>
          </a:xfrm>
          <a:prstGeom prst="rightBrace">
            <a:avLst>
              <a:gd name="adj1" fmla="val 8333"/>
              <a:gd name="adj2" fmla="val 50000"/>
            </a:avLst>
          </a:prstGeom>
          <a:noFill/>
          <a:ln w="38160">
            <a:solidFill>
              <a:srgbClr val="16abe3"/>
            </a:solidFill>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childTnLst>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114"/>
                                        </p:tgtEl>
                                        <p:attrNameLst>
                                          <p:attrName>style.visibility</p:attrName>
                                        </p:attrNameLst>
                                      </p:cBhvr>
                                      <p:to>
                                        <p:strVal val="visible"/>
                                      </p:to>
                                    </p:set>
                                  </p:childTnLst>
                                </p:cTn>
                              </p:par>
                              <p:par>
                                <p:cTn id="23" nodeType="withEffect" fill="hold" presetClass="entr" presetID="1">
                                  <p:stCondLst>
                                    <p:cond delay="0"/>
                                  </p:stCondLst>
                                  <p:childTnLst>
                                    <p:set>
                                      <p:cBhvr>
                                        <p:cTn id="24" dur="1" fill="hold">
                                          <p:stCondLst>
                                            <p:cond delay="0"/>
                                          </p:stCondLst>
                                        </p:cTn>
                                        <p:tgtEl>
                                          <p:spTgt spid="115"/>
                                        </p:tgtEl>
                                        <p:attrNameLst>
                                          <p:attrName>style.visibility</p:attrName>
                                        </p:attrNameLst>
                                      </p:cBhvr>
                                      <p:to>
                                        <p:strVal val="visible"/>
                                      </p:to>
                                    </p:set>
                                  </p:childTnLst>
                                </p:cTn>
                              </p:par>
                              <p:par>
                                <p:cTn id="25" nodeType="withEffect" fill="hold" presetClass="entr" presetID="1">
                                  <p:stCondLst>
                                    <p:cond delay="0"/>
                                  </p:stCondLst>
                                  <p:childTnLst>
                                    <p:set>
                                      <p:cBhvr>
                                        <p:cTn id="26" dur="1" fill="hold">
                                          <p:stCondLst>
                                            <p:cond delay="0"/>
                                          </p:stCondLst>
                                        </p:cTn>
                                        <p:tgtEl>
                                          <p:spTgt spid="116"/>
                                        </p:tgtEl>
                                        <p:attrNameLst>
                                          <p:attrName>style.visibility</p:attrName>
                                        </p:attrNameLst>
                                      </p:cBhvr>
                                      <p:to>
                                        <p:strVal val="visible"/>
                                      </p:to>
                                    </p:set>
                                  </p:childTnLst>
                                </p:cTn>
                              </p:par>
                              <p:par>
                                <p:cTn id="27" nodeType="withEffect" fill="hold" presetClass="entr" presetID="1">
                                  <p:stCondLst>
                                    <p:cond delay="0"/>
                                  </p:stCondLst>
                                  <p:childTnLst>
                                    <p:set>
                                      <p:cBhvr>
                                        <p:cTn id="28" dur="1" fill="hold">
                                          <p:stCondLst>
                                            <p:cond delay="0"/>
                                          </p:stCondLst>
                                        </p:cTn>
                                        <p:tgtEl>
                                          <p:spTgt spid="122"/>
                                        </p:tgtEl>
                                        <p:attrNameLst>
                                          <p:attrName>style.visibility</p:attrName>
                                        </p:attrNameLst>
                                      </p:cBhvr>
                                      <p:to>
                                        <p:strVal val="visible"/>
                                      </p:to>
                                    </p:set>
                                  </p:childTnLst>
                                </p:cTn>
                              </p:par>
                              <p:par>
                                <p:cTn id="29" nodeType="withEffect" fill="hold" presetClass="entr" presetID="1">
                                  <p:stCondLst>
                                    <p:cond delay="0"/>
                                  </p:stCondLst>
                                  <p:childTnLst>
                                    <p:set>
                                      <p:cBhvr>
                                        <p:cTn id="30" dur="1" fill="hold">
                                          <p:stCondLst>
                                            <p:cond delay="0"/>
                                          </p:stCondLst>
                                        </p:cTn>
                                        <p:tgtEl>
                                          <p:spTgt spid="1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127"/>
                                        </p:tgtEl>
                                        <p:attrNameLst>
                                          <p:attrName>style.visibility</p:attrName>
                                        </p:attrNameLst>
                                      </p:cBhvr>
                                      <p:to>
                                        <p:strVal val="visible"/>
                                      </p:to>
                                    </p:set>
                                  </p:childTnLst>
                                </p:cTn>
                              </p:par>
                              <p:par>
                                <p:cTn id="35" nodeType="withEffect" fill="hold" presetClass="entr" presetID="1">
                                  <p:stCondLst>
                                    <p:cond delay="0"/>
                                  </p:stCondLst>
                                  <p:childTnLst>
                                    <p:set>
                                      <p:cBhvr>
                                        <p:cTn id="36" dur="1" fill="hold">
                                          <p:stCondLst>
                                            <p:cond delay="0"/>
                                          </p:stCondLst>
                                        </p:cTn>
                                        <p:tgtEl>
                                          <p:spTgt spid="112"/>
                                        </p:tgtEl>
                                        <p:attrNameLst>
                                          <p:attrName>style.visibility</p:attrName>
                                        </p:attrNameLst>
                                      </p:cBhvr>
                                      <p:to>
                                        <p:strVal val="visible"/>
                                      </p:to>
                                    </p:set>
                                  </p:childTnLst>
                                </p:cTn>
                              </p:par>
                              <p:par>
                                <p:cTn id="37" nodeType="withEffect" fill="hold" presetClass="entr" presetID="1">
                                  <p:stCondLst>
                                    <p:cond delay="0"/>
                                  </p:stCondLst>
                                  <p:childTnLst>
                                    <p:set>
                                      <p:cBhvr>
                                        <p:cTn id="38" dur="1" fill="hold">
                                          <p:stCondLst>
                                            <p:cond delay="0"/>
                                          </p:stCondLst>
                                        </p:cTn>
                                        <p:tgtEl>
                                          <p:spTgt spid="120"/>
                                        </p:tgtEl>
                                        <p:attrNameLst>
                                          <p:attrName>style.visibility</p:attrName>
                                        </p:attrNameLst>
                                      </p:cBhvr>
                                      <p:to>
                                        <p:strVal val="visible"/>
                                      </p:to>
                                    </p:set>
                                  </p:childTnLst>
                                </p:cTn>
                              </p:par>
                              <p:par>
                                <p:cTn id="39" nodeType="withEffect" fill="hold" presetClass="entr" presetID="1">
                                  <p:stCondLst>
                                    <p:cond delay="0"/>
                                  </p:stCondLst>
                                  <p:childTnLst>
                                    <p:set>
                                      <p:cBhvr>
                                        <p:cTn id="40" dur="1" fill="hold">
                                          <p:stCondLst>
                                            <p:cond delay="0"/>
                                          </p:stCondLst>
                                        </p:cTn>
                                        <p:tgtEl>
                                          <p:spTgt spid="121"/>
                                        </p:tgtEl>
                                        <p:attrNameLst>
                                          <p:attrName>style.visibility</p:attrName>
                                        </p:attrNameLst>
                                      </p:cBhvr>
                                      <p:to>
                                        <p:strVal val="visible"/>
                                      </p:to>
                                    </p:set>
                                  </p:childTnLst>
                                </p:cTn>
                              </p:par>
                              <p:par>
                                <p:cTn id="41" nodeType="withEffect" fill="hold" presetClass="entr" presetID="1">
                                  <p:stCondLst>
                                    <p:cond delay="0"/>
                                  </p:stCondLst>
                                  <p:childTnLst>
                                    <p:set>
                                      <p:cBhvr>
                                        <p:cTn id="42" dur="1" fill="hold">
                                          <p:stCondLst>
                                            <p:cond delay="0"/>
                                          </p:stCondLst>
                                        </p:cTn>
                                        <p:tgtEl>
                                          <p:spTgt spid="117"/>
                                        </p:tgtEl>
                                        <p:attrNameLst>
                                          <p:attrName>style.visibility</p:attrName>
                                        </p:attrNameLst>
                                      </p:cBhvr>
                                      <p:to>
                                        <p:strVal val="visible"/>
                                      </p:to>
                                    </p:set>
                                  </p:childTnLst>
                                </p:cTn>
                              </p:par>
                              <p:par>
                                <p:cTn id="43" nodeType="withEffect" fill="hold" presetClass="entr" presetID="1">
                                  <p:stCondLst>
                                    <p:cond delay="0"/>
                                  </p:stCondLst>
                                  <p:childTnLst>
                                    <p:set>
                                      <p:cBhvr>
                                        <p:cTn id="44" dur="1" fill="hold">
                                          <p:stCondLst>
                                            <p:cond delay="0"/>
                                          </p:stCondLst>
                                        </p:cTn>
                                        <p:tgtEl>
                                          <p:spTgt spid="1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118"/>
                                        </p:tgtEl>
                                        <p:attrNameLst>
                                          <p:attrName>style.visibility</p:attrName>
                                        </p:attrNameLst>
                                      </p:cBhvr>
                                      <p:to>
                                        <p:strVal val="visible"/>
                                      </p:to>
                                    </p:set>
                                  </p:childTnLst>
                                </p:cTn>
                              </p:par>
                              <p:par>
                                <p:cTn id="49" nodeType="withEffect" fill="hold" presetClass="entr" presetID="1">
                                  <p:stCondLst>
                                    <p:cond delay="0"/>
                                  </p:stCondLst>
                                  <p:childTnLst>
                                    <p:set>
                                      <p:cBhvr>
                                        <p:cTn id="50" dur="1" fill="hold">
                                          <p:stCondLst>
                                            <p:cond delay="0"/>
                                          </p:stCondLst>
                                        </p:cTn>
                                        <p:tgtEl>
                                          <p:spTgt spid="119"/>
                                        </p:tgtEl>
                                        <p:attrNameLst>
                                          <p:attrName>style.visibility</p:attrName>
                                        </p:attrNameLst>
                                      </p:cBhvr>
                                      <p:to>
                                        <p:strVal val="visible"/>
                                      </p:to>
                                    </p:set>
                                  </p:childTnLst>
                                </p:cTn>
                              </p:par>
                              <p:par>
                                <p:cTn id="51" nodeType="withEffect" fill="hold" presetClass="entr" presetID="1">
                                  <p:stCondLst>
                                    <p:cond delay="0"/>
                                  </p:stCondLst>
                                  <p:childTnLst>
                                    <p:set>
                                      <p:cBhvr>
                                        <p:cTn id="52" dur="1" fill="hold">
                                          <p:stCondLst>
                                            <p:cond delay="0"/>
                                          </p:stCondLst>
                                        </p:cTn>
                                        <p:tgtEl>
                                          <p:spTgt spid="124"/>
                                        </p:tgtEl>
                                        <p:attrNameLst>
                                          <p:attrName>style.visibility</p:attrName>
                                        </p:attrNameLst>
                                      </p:cBhvr>
                                      <p:to>
                                        <p:strVal val="visible"/>
                                      </p:to>
                                    </p:set>
                                  </p:childTnLst>
                                </p:cTn>
                              </p:par>
                              <p:par>
                                <p:cTn id="53" nodeType="withEffect" fill="hold" presetClass="entr" presetID="1">
                                  <p:stCondLst>
                                    <p:cond delay="0"/>
                                  </p:stCondLst>
                                  <p:childTnLst>
                                    <p:set>
                                      <p:cBhvr>
                                        <p:cTn id="54"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1097280" y="286560"/>
            <a:ext cx="10057680" cy="145008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en-CA" sz="3600" spc="-52" strike="noStrike">
                <a:solidFill>
                  <a:srgbClr val="404040"/>
                </a:solidFill>
                <a:latin typeface="Calibri Light"/>
              </a:rPr>
              <a:t>Second approach: Build a VIVO exporter</a:t>
            </a:r>
            <a:endParaRPr b="0" lang="fr-CA" sz="3600" spc="-1" strike="noStrike">
              <a:latin typeface="Arial"/>
            </a:endParaRPr>
          </a:p>
        </p:txBody>
      </p:sp>
      <p:sp>
        <p:nvSpPr>
          <p:cNvPr id="129" name="CustomShape 2"/>
          <p:cNvSpPr/>
          <p:nvPr/>
        </p:nvSpPr>
        <p:spPr>
          <a:xfrm>
            <a:off x="461880" y="3971160"/>
            <a:ext cx="1799280" cy="1983960"/>
          </a:xfrm>
          <a:prstGeom prst="flowChartMagneticDisk">
            <a:avLst/>
          </a:prstGeom>
          <a:gradFill rotWithShape="0">
            <a:gsLst>
              <a:gs pos="0">
                <a:srgbClr val="9ad4be"/>
              </a:gs>
              <a:gs pos="100000">
                <a:srgbClr val="b1e3d0"/>
              </a:gs>
            </a:gsLst>
            <a:path path="circle">
              <a:fillToRect l="50000" t="50000" r="50000" b="50000"/>
            </a:path>
          </a:gradFill>
          <a:ln>
            <a:solidFill>
              <a:srgbClr val="3db894"/>
            </a:solidFill>
            <a:round/>
          </a:ln>
          <a:effectLst>
            <a:outerShdw blurRad="40000" dir="5400000" dist="2016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normAutofit/>
          </a:bodyPr>
          <a:p>
            <a:pPr algn="ctr">
              <a:lnSpc>
                <a:spcPct val="100000"/>
              </a:lnSpc>
            </a:pPr>
            <a:r>
              <a:rPr b="0" lang="en-CA" sz="1800" spc="-1" strike="noStrike">
                <a:solidFill>
                  <a:srgbClr val="000000"/>
                </a:solidFill>
                <a:latin typeface="Calibri"/>
                <a:ea typeface="DejaVu Sans"/>
              </a:rPr>
              <a:t>DSpace Postgres DataBase</a:t>
            </a:r>
            <a:endParaRPr b="0" lang="fr-CA" sz="1800" spc="-1" strike="noStrike">
              <a:latin typeface="Arial"/>
            </a:endParaRPr>
          </a:p>
        </p:txBody>
      </p:sp>
      <p:sp>
        <p:nvSpPr>
          <p:cNvPr id="130" name="CustomShape 3"/>
          <p:cNvSpPr/>
          <p:nvPr/>
        </p:nvSpPr>
        <p:spPr>
          <a:xfrm>
            <a:off x="2429640" y="4115880"/>
            <a:ext cx="1142280" cy="736920"/>
          </a:xfrm>
          <a:prstGeom prst="striped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rmAutofit fontScale="73000"/>
          </a:bodyPr>
          <a:p>
            <a:pPr algn="ctr">
              <a:lnSpc>
                <a:spcPct val="100000"/>
              </a:lnSpc>
            </a:pPr>
            <a:r>
              <a:rPr b="0" lang="en-CA" sz="1800" spc="-1" strike="noStrike">
                <a:solidFill>
                  <a:srgbClr val="ffffff"/>
                </a:solidFill>
                <a:latin typeface="Calibri"/>
                <a:ea typeface="DejaVu Sans"/>
              </a:rPr>
              <a:t>Export DB schema</a:t>
            </a:r>
            <a:endParaRPr b="0" lang="fr-CA" sz="1800" spc="-1" strike="noStrike">
              <a:latin typeface="Arial"/>
            </a:endParaRPr>
          </a:p>
        </p:txBody>
      </p:sp>
      <p:sp>
        <p:nvSpPr>
          <p:cNvPr id="131" name="CustomShape 4"/>
          <p:cNvSpPr/>
          <p:nvPr/>
        </p:nvSpPr>
        <p:spPr>
          <a:xfrm>
            <a:off x="3626280" y="4037040"/>
            <a:ext cx="1439280" cy="899280"/>
          </a:xfrm>
          <a:prstGeom prst="flowChartMagneticDisk">
            <a:avLst/>
          </a:prstGeom>
          <a:gradFill rotWithShape="0">
            <a:gsLst>
              <a:gs pos="0">
                <a:srgbClr val="9ad4be"/>
              </a:gs>
              <a:gs pos="100000">
                <a:srgbClr val="b1e3d0"/>
              </a:gs>
            </a:gsLst>
            <a:path path="circle">
              <a:fillToRect l="50000" t="50000" r="50000" b="50000"/>
            </a:path>
          </a:gradFill>
          <a:ln>
            <a:solidFill>
              <a:srgbClr val="3db894"/>
            </a:solidFill>
            <a:round/>
          </a:ln>
          <a:effectLst>
            <a:outerShdw blurRad="40000" dir="5400000" dist="2016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normAutofit/>
          </a:bodyPr>
          <a:p>
            <a:pPr algn="ctr">
              <a:lnSpc>
                <a:spcPct val="100000"/>
              </a:lnSpc>
            </a:pPr>
            <a:r>
              <a:rPr b="0" lang="en-CA" sz="1800" spc="-1" strike="noStrike">
                <a:solidFill>
                  <a:srgbClr val="000000"/>
                </a:solidFill>
                <a:latin typeface="Calibri"/>
                <a:ea typeface="DejaVu Sans"/>
              </a:rPr>
              <a:t>XML/CSV </a:t>
            </a:r>
            <a:endParaRPr b="0" lang="fr-CA" sz="1800" spc="-1" strike="noStrike">
              <a:latin typeface="Arial"/>
            </a:endParaRPr>
          </a:p>
          <a:p>
            <a:pPr algn="ctr">
              <a:lnSpc>
                <a:spcPct val="100000"/>
              </a:lnSpc>
            </a:pPr>
            <a:r>
              <a:rPr b="0" lang="en-CA" sz="1800" spc="-1" strike="noStrike">
                <a:solidFill>
                  <a:srgbClr val="000000"/>
                </a:solidFill>
                <a:latin typeface="Calibri"/>
                <a:ea typeface="DejaVu Sans"/>
              </a:rPr>
              <a:t>DSpace schema</a:t>
            </a:r>
            <a:endParaRPr b="0" lang="fr-CA" sz="1800" spc="-1" strike="noStrike">
              <a:latin typeface="Arial"/>
            </a:endParaRPr>
          </a:p>
        </p:txBody>
      </p:sp>
      <p:sp>
        <p:nvSpPr>
          <p:cNvPr id="132" name="CustomShape 5"/>
          <p:cNvSpPr/>
          <p:nvPr/>
        </p:nvSpPr>
        <p:spPr>
          <a:xfrm>
            <a:off x="5133960" y="4115880"/>
            <a:ext cx="1142280" cy="736920"/>
          </a:xfrm>
          <a:prstGeom prst="striped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rmAutofit fontScale="73000"/>
          </a:bodyPr>
          <a:p>
            <a:pPr algn="ctr">
              <a:lnSpc>
                <a:spcPct val="100000"/>
              </a:lnSpc>
            </a:pPr>
            <a:r>
              <a:rPr b="0" lang="en-CA" sz="1800" spc="-1" strike="noStrike">
                <a:solidFill>
                  <a:srgbClr val="ffffff"/>
                </a:solidFill>
                <a:latin typeface="Calibri"/>
                <a:ea typeface="DejaVu Sans"/>
              </a:rPr>
              <a:t>Xml2json + json2rdf</a:t>
            </a:r>
            <a:endParaRPr b="0" lang="fr-CA" sz="1800" spc="-1" strike="noStrike">
              <a:latin typeface="Arial"/>
            </a:endParaRPr>
          </a:p>
        </p:txBody>
      </p:sp>
      <p:sp>
        <p:nvSpPr>
          <p:cNvPr id="133" name="CustomShape 6"/>
          <p:cNvSpPr/>
          <p:nvPr/>
        </p:nvSpPr>
        <p:spPr>
          <a:xfrm>
            <a:off x="6345000" y="4029840"/>
            <a:ext cx="1439280" cy="899280"/>
          </a:xfrm>
          <a:prstGeom prst="flowChartMagneticDisk">
            <a:avLst/>
          </a:prstGeom>
          <a:gradFill rotWithShape="0">
            <a:gsLst>
              <a:gs pos="0">
                <a:srgbClr val="9ad4be"/>
              </a:gs>
              <a:gs pos="100000">
                <a:srgbClr val="b1e3d0"/>
              </a:gs>
            </a:gsLst>
            <a:path path="circle">
              <a:fillToRect l="50000" t="50000" r="50000" b="50000"/>
            </a:path>
          </a:gradFill>
          <a:ln>
            <a:solidFill>
              <a:srgbClr val="3db894"/>
            </a:solidFill>
            <a:round/>
          </a:ln>
          <a:effectLst>
            <a:outerShdw blurRad="40000" dir="5400000" dist="2016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normAutofit fontScale="46000"/>
          </a:bodyPr>
          <a:p>
            <a:pPr algn="ctr">
              <a:lnSpc>
                <a:spcPct val="100000"/>
              </a:lnSpc>
            </a:pPr>
            <a:r>
              <a:rPr b="0" lang="en-CA" sz="1800" spc="-1" strike="noStrike">
                <a:solidFill>
                  <a:srgbClr val="000000"/>
                </a:solidFill>
                <a:latin typeface="Calibri"/>
                <a:ea typeface="DejaVu Sans"/>
              </a:rPr>
              <a:t>RDF</a:t>
            </a:r>
            <a:endParaRPr b="0" lang="fr-CA" sz="1800" spc="-1" strike="noStrike">
              <a:latin typeface="Arial"/>
            </a:endParaRPr>
          </a:p>
          <a:p>
            <a:pPr algn="ctr">
              <a:lnSpc>
                <a:spcPct val="100000"/>
              </a:lnSpc>
            </a:pPr>
            <a:r>
              <a:rPr b="0" lang="en-CA" sz="1800" spc="-1" strike="noStrike">
                <a:solidFill>
                  <a:srgbClr val="000000"/>
                </a:solidFill>
                <a:latin typeface="Calibri"/>
                <a:ea typeface="DejaVu Sans"/>
              </a:rPr>
              <a:t>DSpace schema </a:t>
            </a:r>
            <a:br/>
            <a:r>
              <a:rPr b="0" lang="en-CA" sz="1800" spc="-1" strike="noStrike">
                <a:solidFill>
                  <a:srgbClr val="000000"/>
                </a:solidFill>
                <a:latin typeface="Calibri"/>
                <a:ea typeface="DejaVu Sans"/>
              </a:rPr>
              <a:t>Vocabulary</a:t>
            </a:r>
            <a:endParaRPr b="0" lang="fr-CA" sz="1800" spc="-1" strike="noStrike">
              <a:latin typeface="Arial"/>
            </a:endParaRPr>
          </a:p>
        </p:txBody>
      </p:sp>
      <p:sp>
        <p:nvSpPr>
          <p:cNvPr id="134" name="CustomShape 7"/>
          <p:cNvSpPr/>
          <p:nvPr/>
        </p:nvSpPr>
        <p:spPr>
          <a:xfrm>
            <a:off x="6345000" y="3040920"/>
            <a:ext cx="1439280" cy="899280"/>
          </a:xfrm>
          <a:prstGeom prst="flowChartMagneticDisk">
            <a:avLst/>
          </a:prstGeom>
          <a:gradFill rotWithShape="0">
            <a:gsLst>
              <a:gs pos="0">
                <a:srgbClr val="9ad4be"/>
              </a:gs>
              <a:gs pos="100000">
                <a:srgbClr val="b1e3d0"/>
              </a:gs>
            </a:gsLst>
            <a:path path="circle">
              <a:fillToRect l="50000" t="50000" r="50000" b="50000"/>
            </a:path>
          </a:gradFill>
          <a:ln>
            <a:solidFill>
              <a:srgbClr val="3db894"/>
            </a:solidFill>
            <a:round/>
          </a:ln>
          <a:effectLst>
            <a:outerShdw blurRad="40000" dir="5400000" dist="2016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normAutofit/>
          </a:bodyPr>
          <a:p>
            <a:pPr algn="ctr">
              <a:lnSpc>
                <a:spcPct val="100000"/>
              </a:lnSpc>
            </a:pPr>
            <a:r>
              <a:rPr b="0" lang="en-CA" sz="1800" spc="-1" strike="noStrike">
                <a:solidFill>
                  <a:srgbClr val="000000"/>
                </a:solidFill>
                <a:latin typeface="Calibri"/>
                <a:ea typeface="DejaVu Sans"/>
              </a:rPr>
              <a:t>VIVO Ontology</a:t>
            </a:r>
            <a:endParaRPr b="0" lang="fr-CA" sz="1800" spc="-1" strike="noStrike">
              <a:latin typeface="Arial"/>
            </a:endParaRPr>
          </a:p>
        </p:txBody>
      </p:sp>
      <p:sp>
        <p:nvSpPr>
          <p:cNvPr id="135" name="CustomShape 8"/>
          <p:cNvSpPr/>
          <p:nvPr/>
        </p:nvSpPr>
        <p:spPr>
          <a:xfrm>
            <a:off x="2429640" y="5057280"/>
            <a:ext cx="1142280" cy="736920"/>
          </a:xfrm>
          <a:prstGeom prst="striped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rmAutofit/>
          </a:bodyPr>
          <a:p>
            <a:pPr algn="ctr">
              <a:lnSpc>
                <a:spcPct val="100000"/>
              </a:lnSpc>
            </a:pPr>
            <a:r>
              <a:rPr b="0" lang="en-CA" sz="1800" spc="-1" strike="noStrike">
                <a:solidFill>
                  <a:srgbClr val="ffffff"/>
                </a:solidFill>
                <a:latin typeface="Calibri"/>
                <a:ea typeface="DejaVu Sans"/>
              </a:rPr>
              <a:t>Export DB data</a:t>
            </a:r>
            <a:endParaRPr b="0" lang="fr-CA" sz="1800" spc="-1" strike="noStrike">
              <a:latin typeface="Arial"/>
            </a:endParaRPr>
          </a:p>
        </p:txBody>
      </p:sp>
      <p:sp>
        <p:nvSpPr>
          <p:cNvPr id="136" name="CustomShape 9"/>
          <p:cNvSpPr/>
          <p:nvPr/>
        </p:nvSpPr>
        <p:spPr>
          <a:xfrm>
            <a:off x="3626280" y="4998240"/>
            <a:ext cx="1439280" cy="899280"/>
          </a:xfrm>
          <a:prstGeom prst="flowChartMagneticDisk">
            <a:avLst/>
          </a:prstGeom>
          <a:gradFill rotWithShape="0">
            <a:gsLst>
              <a:gs pos="0">
                <a:srgbClr val="9ad4be"/>
              </a:gs>
              <a:gs pos="100000">
                <a:srgbClr val="b1e3d0"/>
              </a:gs>
            </a:gsLst>
            <a:path path="circle">
              <a:fillToRect l="50000" t="50000" r="50000" b="50000"/>
            </a:path>
          </a:gradFill>
          <a:ln>
            <a:solidFill>
              <a:srgbClr val="3db894"/>
            </a:solidFill>
            <a:round/>
          </a:ln>
          <a:effectLst>
            <a:outerShdw blurRad="40000" dir="5400000" dist="2016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normAutofit/>
          </a:bodyPr>
          <a:p>
            <a:pPr algn="ctr">
              <a:lnSpc>
                <a:spcPct val="100000"/>
              </a:lnSpc>
            </a:pPr>
            <a:r>
              <a:rPr b="0" lang="en-CA" sz="1800" spc="-1" strike="noStrike">
                <a:solidFill>
                  <a:srgbClr val="000000"/>
                </a:solidFill>
                <a:latin typeface="Calibri"/>
                <a:ea typeface="DejaVu Sans"/>
              </a:rPr>
              <a:t>XML/CSV </a:t>
            </a:r>
            <a:endParaRPr b="0" lang="fr-CA" sz="1800" spc="-1" strike="noStrike">
              <a:latin typeface="Arial"/>
            </a:endParaRPr>
          </a:p>
          <a:p>
            <a:pPr algn="ctr">
              <a:lnSpc>
                <a:spcPct val="100000"/>
              </a:lnSpc>
            </a:pPr>
            <a:r>
              <a:rPr b="0" lang="en-CA" sz="1800" spc="-1" strike="noStrike">
                <a:solidFill>
                  <a:srgbClr val="000000"/>
                </a:solidFill>
                <a:latin typeface="Calibri"/>
                <a:ea typeface="DejaVu Sans"/>
              </a:rPr>
              <a:t>DSpace data</a:t>
            </a:r>
            <a:endParaRPr b="0" lang="fr-CA" sz="1800" spc="-1" strike="noStrike">
              <a:latin typeface="Arial"/>
            </a:endParaRPr>
          </a:p>
        </p:txBody>
      </p:sp>
      <p:sp>
        <p:nvSpPr>
          <p:cNvPr id="137" name="CustomShape 10"/>
          <p:cNvSpPr/>
          <p:nvPr/>
        </p:nvSpPr>
        <p:spPr>
          <a:xfrm>
            <a:off x="5133960" y="5003280"/>
            <a:ext cx="1142280" cy="736920"/>
          </a:xfrm>
          <a:prstGeom prst="striped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rmAutofit fontScale="73000"/>
          </a:bodyPr>
          <a:p>
            <a:pPr algn="ctr">
              <a:lnSpc>
                <a:spcPct val="100000"/>
              </a:lnSpc>
            </a:pPr>
            <a:r>
              <a:rPr b="0" lang="en-CA" sz="1800" spc="-1" strike="noStrike">
                <a:solidFill>
                  <a:srgbClr val="ffffff"/>
                </a:solidFill>
                <a:latin typeface="Calibri"/>
                <a:ea typeface="DejaVu Sans"/>
              </a:rPr>
              <a:t>Xml2json + json2rdf</a:t>
            </a:r>
            <a:endParaRPr b="0" lang="fr-CA" sz="1800" spc="-1" strike="noStrike">
              <a:latin typeface="Arial"/>
            </a:endParaRPr>
          </a:p>
        </p:txBody>
      </p:sp>
      <p:sp>
        <p:nvSpPr>
          <p:cNvPr id="138" name="CustomShape 11"/>
          <p:cNvSpPr/>
          <p:nvPr/>
        </p:nvSpPr>
        <p:spPr>
          <a:xfrm>
            <a:off x="6345000" y="4971600"/>
            <a:ext cx="1439280" cy="899280"/>
          </a:xfrm>
          <a:prstGeom prst="flowChartMagneticDisk">
            <a:avLst/>
          </a:prstGeom>
          <a:gradFill rotWithShape="0">
            <a:gsLst>
              <a:gs pos="0">
                <a:srgbClr val="9ad4be"/>
              </a:gs>
              <a:gs pos="100000">
                <a:srgbClr val="b1e3d0"/>
              </a:gs>
            </a:gsLst>
            <a:path path="circle">
              <a:fillToRect l="50000" t="50000" r="50000" b="50000"/>
            </a:path>
          </a:gradFill>
          <a:ln>
            <a:solidFill>
              <a:srgbClr val="3db894"/>
            </a:solidFill>
            <a:round/>
          </a:ln>
          <a:effectLst>
            <a:outerShdw blurRad="40000" dir="5400000" dist="2016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normAutofit/>
          </a:bodyPr>
          <a:p>
            <a:pPr algn="ctr">
              <a:lnSpc>
                <a:spcPct val="100000"/>
              </a:lnSpc>
            </a:pPr>
            <a:r>
              <a:rPr b="0" lang="en-CA" sz="1800" spc="-1" strike="noStrike">
                <a:solidFill>
                  <a:srgbClr val="000000"/>
                </a:solidFill>
                <a:latin typeface="Calibri"/>
                <a:ea typeface="DejaVu Sans"/>
              </a:rPr>
              <a:t>RDF</a:t>
            </a:r>
            <a:endParaRPr b="0" lang="fr-CA" sz="1800" spc="-1" strike="noStrike">
              <a:latin typeface="Arial"/>
            </a:endParaRPr>
          </a:p>
          <a:p>
            <a:pPr algn="ctr">
              <a:lnSpc>
                <a:spcPct val="100000"/>
              </a:lnSpc>
            </a:pPr>
            <a:r>
              <a:rPr b="0" lang="en-CA" sz="1800" spc="-1" strike="noStrike">
                <a:solidFill>
                  <a:srgbClr val="000000"/>
                </a:solidFill>
                <a:latin typeface="Calibri"/>
                <a:ea typeface="DejaVu Sans"/>
              </a:rPr>
              <a:t>DSpace data </a:t>
            </a:r>
            <a:endParaRPr b="0" lang="fr-CA" sz="1800" spc="-1" strike="noStrike">
              <a:latin typeface="Arial"/>
            </a:endParaRPr>
          </a:p>
        </p:txBody>
      </p:sp>
      <p:sp>
        <p:nvSpPr>
          <p:cNvPr id="139" name="CustomShape 12"/>
          <p:cNvSpPr/>
          <p:nvPr/>
        </p:nvSpPr>
        <p:spPr>
          <a:xfrm flipH="1">
            <a:off x="1380240" y="3235320"/>
            <a:ext cx="913680" cy="612000"/>
          </a:xfrm>
          <a:prstGeom prst="borderCallout1">
            <a:avLst>
              <a:gd name="adj1" fmla="val 18750"/>
              <a:gd name="adj2" fmla="val -8333"/>
              <a:gd name="adj3" fmla="val 151368"/>
              <a:gd name="adj4" fmla="val -52916"/>
            </a:avLst>
          </a:prstGeom>
          <a:noFill/>
          <a:ln w="9360">
            <a:solidFill>
              <a:schemeClr val="dk1"/>
            </a:solidFill>
            <a:round/>
          </a:ln>
        </p:spPr>
        <p:style>
          <a:lnRef idx="0"/>
          <a:fillRef idx="0"/>
          <a:effectRef idx="0"/>
          <a:fontRef idx="minor"/>
        </p:style>
        <p:txBody>
          <a:bodyPr lIns="90000" rIns="90000" tIns="45000" bIns="45000" anchor="ctr">
            <a:normAutofit fontScale="23000"/>
          </a:bodyPr>
          <a:p>
            <a:pPr algn="ctr">
              <a:lnSpc>
                <a:spcPct val="100000"/>
              </a:lnSpc>
            </a:pPr>
            <a:r>
              <a:rPr b="0" lang="en-CA" sz="1800" spc="-1" strike="noStrike">
                <a:solidFill>
                  <a:srgbClr val="000000"/>
                </a:solidFill>
                <a:latin typeface="Calibri"/>
                <a:ea typeface="DejaVu Sans"/>
              </a:rPr>
              <a:t>Using classical JDBC Drive</a:t>
            </a:r>
            <a:endParaRPr b="0" lang="fr-CA" sz="1800" spc="-1" strike="noStrike">
              <a:latin typeface="Arial"/>
            </a:endParaRPr>
          </a:p>
        </p:txBody>
      </p:sp>
      <p:sp>
        <p:nvSpPr>
          <p:cNvPr id="140" name="CustomShape 13"/>
          <p:cNvSpPr/>
          <p:nvPr/>
        </p:nvSpPr>
        <p:spPr>
          <a:xfrm>
            <a:off x="8392680" y="4068720"/>
            <a:ext cx="1618560" cy="993240"/>
          </a:xfrm>
          <a:prstGeom prst="striped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rmAutofit fontScale="77000"/>
          </a:bodyPr>
          <a:p>
            <a:pPr algn="ctr">
              <a:lnSpc>
                <a:spcPct val="100000"/>
              </a:lnSpc>
            </a:pPr>
            <a:r>
              <a:rPr b="0" lang="en-CA" sz="1800" spc="-1" strike="noStrike">
                <a:solidFill>
                  <a:srgbClr val="ffffff"/>
                </a:solidFill>
                <a:latin typeface="Calibri"/>
                <a:ea typeface="DejaVu Sans"/>
              </a:rPr>
              <a:t>RDF DSpace Data mapping to VIVO</a:t>
            </a:r>
            <a:endParaRPr b="0" lang="fr-CA" sz="1800" spc="-1" strike="noStrike">
              <a:latin typeface="Arial"/>
            </a:endParaRPr>
          </a:p>
        </p:txBody>
      </p:sp>
      <p:sp>
        <p:nvSpPr>
          <p:cNvPr id="141" name="CustomShape 14"/>
          <p:cNvSpPr/>
          <p:nvPr/>
        </p:nvSpPr>
        <p:spPr>
          <a:xfrm>
            <a:off x="10096560" y="4056120"/>
            <a:ext cx="1439280" cy="899280"/>
          </a:xfrm>
          <a:prstGeom prst="flowChartMagneticDisk">
            <a:avLst/>
          </a:prstGeom>
          <a:gradFill rotWithShape="0">
            <a:gsLst>
              <a:gs pos="0">
                <a:srgbClr val="9ad4be"/>
              </a:gs>
              <a:gs pos="100000">
                <a:srgbClr val="b1e3d0"/>
              </a:gs>
            </a:gsLst>
            <a:path path="circle">
              <a:fillToRect l="50000" t="50000" r="50000" b="50000"/>
            </a:path>
          </a:gradFill>
          <a:ln>
            <a:solidFill>
              <a:srgbClr val="3db894"/>
            </a:solidFill>
            <a:round/>
          </a:ln>
          <a:effectLst>
            <a:outerShdw blurRad="40000" dir="5400000" dist="2016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normAutofit fontScale="46000"/>
          </a:bodyPr>
          <a:p>
            <a:pPr algn="ctr">
              <a:lnSpc>
                <a:spcPct val="100000"/>
              </a:lnSpc>
            </a:pPr>
            <a:r>
              <a:rPr b="0" lang="en-CA" sz="1800" spc="-1" strike="noStrike">
                <a:solidFill>
                  <a:srgbClr val="000000"/>
                </a:solidFill>
                <a:latin typeface="Calibri"/>
                <a:ea typeface="DejaVu Sans"/>
              </a:rPr>
              <a:t>DSpace data in the VIVO perspective</a:t>
            </a:r>
            <a:endParaRPr b="0" lang="fr-CA" sz="1800" spc="-1" strike="noStrike">
              <a:latin typeface="Arial"/>
            </a:endParaRPr>
          </a:p>
        </p:txBody>
      </p:sp>
      <p:sp>
        <p:nvSpPr>
          <p:cNvPr id="142" name="CustomShape 15"/>
          <p:cNvSpPr/>
          <p:nvPr/>
        </p:nvSpPr>
        <p:spPr>
          <a:xfrm>
            <a:off x="7946280" y="3524400"/>
            <a:ext cx="361080" cy="1983240"/>
          </a:xfrm>
          <a:prstGeom prst="rightBrace">
            <a:avLst>
              <a:gd name="adj1" fmla="val 8333"/>
              <a:gd name="adj2" fmla="val 50000"/>
            </a:avLst>
          </a:prstGeom>
          <a:noFill/>
          <a:ln w="38160">
            <a:solidFill>
              <a:srgbClr val="16abe3"/>
            </a:solidFill>
            <a:round/>
          </a:ln>
        </p:spPr>
        <p:style>
          <a:lnRef idx="1">
            <a:schemeClr val="accent1"/>
          </a:lnRef>
          <a:fillRef idx="0">
            <a:schemeClr val="accent1"/>
          </a:fillRef>
          <a:effectRef idx="0">
            <a:schemeClr val="accent1"/>
          </a:effectRef>
          <a:fontRef idx="minor"/>
        </p:style>
      </p:sp>
      <p:sp>
        <p:nvSpPr>
          <p:cNvPr id="143" name="CustomShape 16"/>
          <p:cNvSpPr/>
          <p:nvPr/>
        </p:nvSpPr>
        <p:spPr>
          <a:xfrm>
            <a:off x="8366400" y="2471760"/>
            <a:ext cx="913680" cy="612000"/>
          </a:xfrm>
          <a:prstGeom prst="borderCallout1">
            <a:avLst>
              <a:gd name="adj1" fmla="val 18750"/>
              <a:gd name="adj2" fmla="val -8333"/>
              <a:gd name="adj3" fmla="val 151368"/>
              <a:gd name="adj4" fmla="val -52916"/>
            </a:avLst>
          </a:prstGeom>
          <a:noFill/>
          <a:ln w="9360">
            <a:solidFill>
              <a:schemeClr val="dk1"/>
            </a:solidFill>
            <a:round/>
          </a:ln>
        </p:spPr>
        <p:style>
          <a:lnRef idx="0"/>
          <a:fillRef idx="0"/>
          <a:effectRef idx="0"/>
          <a:fontRef idx="minor"/>
        </p:style>
        <p:txBody>
          <a:bodyPr lIns="90000" rIns="90000" tIns="45000" bIns="45000" anchor="ctr">
            <a:normAutofit fontScale="52000"/>
          </a:bodyPr>
          <a:p>
            <a:pPr algn="ctr">
              <a:lnSpc>
                <a:spcPct val="100000"/>
              </a:lnSpc>
            </a:pPr>
            <a:r>
              <a:rPr b="0" lang="en-CA" sz="1800" spc="-1" strike="noStrike">
                <a:solidFill>
                  <a:srgbClr val="000000"/>
                </a:solidFill>
                <a:latin typeface="Calibri"/>
                <a:ea typeface="DejaVu Sans"/>
              </a:rPr>
              <a:t>VIVO semantic</a:t>
            </a:r>
            <a:endParaRPr b="0" lang="fr-CA" sz="1800" spc="-1" strike="noStrike">
              <a:latin typeface="Arial"/>
            </a:endParaRPr>
          </a:p>
        </p:txBody>
      </p:sp>
      <p:sp>
        <p:nvSpPr>
          <p:cNvPr id="144" name="CustomShape 17"/>
          <p:cNvSpPr/>
          <p:nvPr/>
        </p:nvSpPr>
        <p:spPr>
          <a:xfrm flipH="1">
            <a:off x="4920840" y="3306240"/>
            <a:ext cx="913680" cy="612000"/>
          </a:xfrm>
          <a:prstGeom prst="borderCallout1">
            <a:avLst>
              <a:gd name="adj1" fmla="val 18750"/>
              <a:gd name="adj2" fmla="val -8333"/>
              <a:gd name="adj3" fmla="val 151368"/>
              <a:gd name="adj4" fmla="val -52916"/>
            </a:avLst>
          </a:prstGeom>
          <a:noFill/>
          <a:ln w="9360">
            <a:solidFill>
              <a:schemeClr val="dk1"/>
            </a:solidFill>
            <a:round/>
          </a:ln>
        </p:spPr>
        <p:style>
          <a:lnRef idx="0"/>
          <a:fillRef idx="0"/>
          <a:effectRef idx="0"/>
          <a:fontRef idx="minor"/>
        </p:style>
        <p:txBody>
          <a:bodyPr lIns="90000" rIns="90000" tIns="45000" bIns="45000" anchor="ctr">
            <a:normAutofit fontScale="34000"/>
          </a:bodyPr>
          <a:p>
            <a:pPr algn="ctr">
              <a:lnSpc>
                <a:spcPct val="100000"/>
              </a:lnSpc>
            </a:pPr>
            <a:r>
              <a:rPr b="0" lang="en-CA" sz="1800" spc="-1" strike="noStrike">
                <a:solidFill>
                  <a:srgbClr val="000000"/>
                </a:solidFill>
                <a:latin typeface="Calibri"/>
                <a:ea typeface="DejaVu Sans"/>
              </a:rPr>
              <a:t>DSpace semantic</a:t>
            </a:r>
            <a:endParaRPr b="0" lang="fr-CA" sz="1800" spc="-1" strike="noStrike">
              <a:latin typeface="Arial"/>
            </a:endParaRPr>
          </a:p>
        </p:txBody>
      </p:sp>
      <p:sp>
        <p:nvSpPr>
          <p:cNvPr id="145" name="CustomShape 18"/>
          <p:cNvSpPr/>
          <p:nvPr/>
        </p:nvSpPr>
        <p:spPr>
          <a:xfrm>
            <a:off x="9032760" y="5221440"/>
            <a:ext cx="913680" cy="612000"/>
          </a:xfrm>
          <a:prstGeom prst="borderCallout1">
            <a:avLst>
              <a:gd name="adj1" fmla="val 18750"/>
              <a:gd name="adj2" fmla="val -8333"/>
              <a:gd name="adj3" fmla="val 70522"/>
              <a:gd name="adj4" fmla="val -134166"/>
            </a:avLst>
          </a:prstGeom>
          <a:noFill/>
          <a:ln w="9360">
            <a:solidFill>
              <a:schemeClr val="dk1"/>
            </a:solidFill>
            <a:round/>
          </a:ln>
        </p:spPr>
        <p:style>
          <a:lnRef idx="0"/>
          <a:fillRef idx="0"/>
          <a:effectRef idx="0"/>
          <a:fontRef idx="minor"/>
        </p:style>
        <p:txBody>
          <a:bodyPr lIns="90000" rIns="90000" tIns="45000" bIns="45000" anchor="ctr">
            <a:normAutofit fontScale="97000"/>
          </a:bodyPr>
          <a:p>
            <a:pPr algn="ctr">
              <a:lnSpc>
                <a:spcPct val="100000"/>
              </a:lnSpc>
            </a:pPr>
            <a:r>
              <a:rPr b="0" lang="en-CA" sz="1800" spc="-1" strike="noStrike">
                <a:solidFill>
                  <a:srgbClr val="000000"/>
                </a:solidFill>
                <a:latin typeface="Calibri"/>
                <a:ea typeface="DejaVu Sans"/>
              </a:rPr>
              <a:t>DSpace data</a:t>
            </a:r>
            <a:endParaRPr b="0" lang="fr-CA" sz="1800" spc="-1" strike="noStrike">
              <a:latin typeface="Arial"/>
            </a:endParaRPr>
          </a:p>
        </p:txBody>
      </p:sp>
      <p:sp>
        <p:nvSpPr>
          <p:cNvPr id="146" name="CustomShape 19"/>
          <p:cNvSpPr/>
          <p:nvPr/>
        </p:nvSpPr>
        <p:spPr>
          <a:xfrm>
            <a:off x="2363400" y="3931560"/>
            <a:ext cx="5582160" cy="997920"/>
          </a:xfrm>
          <a:prstGeom prst="rect">
            <a:avLst/>
          </a:prstGeom>
          <a:noFill/>
          <a:ln w="28440">
            <a:solidFill>
              <a:srgbClr val="c00000"/>
            </a:solidFill>
            <a:prstDash val="sysDot"/>
            <a:round/>
          </a:ln>
        </p:spPr>
        <p:style>
          <a:lnRef idx="0"/>
          <a:fillRef idx="0"/>
          <a:effectRef idx="0"/>
          <a:fontRef idx="minor"/>
        </p:style>
      </p:sp>
      <p:sp>
        <p:nvSpPr>
          <p:cNvPr id="147" name="CustomShape 20"/>
          <p:cNvSpPr/>
          <p:nvPr/>
        </p:nvSpPr>
        <p:spPr>
          <a:xfrm>
            <a:off x="2369880" y="4985640"/>
            <a:ext cx="5582160" cy="986040"/>
          </a:xfrm>
          <a:prstGeom prst="rect">
            <a:avLst/>
          </a:prstGeom>
          <a:noFill/>
          <a:ln w="28440">
            <a:solidFill>
              <a:srgbClr val="c00000"/>
            </a:solidFill>
            <a:prstDash val="sysDot"/>
            <a:round/>
          </a:ln>
        </p:spPr>
        <p:style>
          <a:lnRef idx="0"/>
          <a:fillRef idx="0"/>
          <a:effectRef idx="0"/>
          <a:fontRef idx="minor"/>
        </p:style>
      </p:sp>
      <p:sp>
        <p:nvSpPr>
          <p:cNvPr id="148" name="CustomShape 21"/>
          <p:cNvSpPr/>
          <p:nvPr/>
        </p:nvSpPr>
        <p:spPr>
          <a:xfrm>
            <a:off x="8308080" y="3971160"/>
            <a:ext cx="3408120" cy="1148760"/>
          </a:xfrm>
          <a:prstGeom prst="rect">
            <a:avLst/>
          </a:prstGeom>
          <a:noFill/>
          <a:ln w="28440">
            <a:solidFill>
              <a:srgbClr val="c00000"/>
            </a:solidFill>
            <a:prstDash val="sysDot"/>
            <a:round/>
          </a:ln>
        </p:spPr>
        <p:style>
          <a:lnRef idx="0"/>
          <a:fillRef idx="0"/>
          <a:effectRef idx="0"/>
          <a:fontRef idx="minor"/>
        </p:style>
      </p:sp>
      <p:sp>
        <p:nvSpPr>
          <p:cNvPr id="149" name="CustomShape 22"/>
          <p:cNvSpPr/>
          <p:nvPr/>
        </p:nvSpPr>
        <p:spPr>
          <a:xfrm>
            <a:off x="2287080" y="3942720"/>
            <a:ext cx="44316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fr-CA" sz="1800" spc="-1" strike="noStrike">
                <a:solidFill>
                  <a:srgbClr val="c00000"/>
                </a:solidFill>
                <a:latin typeface="Calibri"/>
                <a:ea typeface="DejaVu Sans"/>
              </a:rPr>
              <a:t>1)</a:t>
            </a:r>
            <a:endParaRPr b="0" lang="fr-CA" sz="1800" spc="-1" strike="noStrike">
              <a:latin typeface="Arial"/>
            </a:endParaRPr>
          </a:p>
        </p:txBody>
      </p:sp>
      <p:sp>
        <p:nvSpPr>
          <p:cNvPr id="150" name="CustomShape 23"/>
          <p:cNvSpPr/>
          <p:nvPr/>
        </p:nvSpPr>
        <p:spPr>
          <a:xfrm>
            <a:off x="2287080" y="4930560"/>
            <a:ext cx="44316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fr-CA" sz="1800" spc="-1" strike="noStrike">
                <a:solidFill>
                  <a:srgbClr val="c00000"/>
                </a:solidFill>
                <a:latin typeface="Calibri"/>
                <a:ea typeface="DejaVu Sans"/>
              </a:rPr>
              <a:t>2)</a:t>
            </a:r>
            <a:endParaRPr b="0" lang="fr-CA" sz="1800" spc="-1" strike="noStrike">
              <a:latin typeface="Arial"/>
            </a:endParaRPr>
          </a:p>
        </p:txBody>
      </p:sp>
      <p:sp>
        <p:nvSpPr>
          <p:cNvPr id="151" name="CustomShape 24"/>
          <p:cNvSpPr/>
          <p:nvPr/>
        </p:nvSpPr>
        <p:spPr>
          <a:xfrm>
            <a:off x="8272440" y="3985200"/>
            <a:ext cx="44316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fr-CA" sz="1800" spc="-1" strike="noStrike">
                <a:solidFill>
                  <a:srgbClr val="c00000"/>
                </a:solidFill>
                <a:latin typeface="Calibri"/>
                <a:ea typeface="DejaVu Sans"/>
              </a:rPr>
              <a:t>3)</a:t>
            </a:r>
            <a:endParaRPr b="0" lang="fr-CA" sz="1800" spc="-1" strike="noStrike">
              <a:latin typeface="Arial"/>
            </a:endParaRPr>
          </a:p>
        </p:txBody>
      </p:sp>
      <p:sp>
        <p:nvSpPr>
          <p:cNvPr id="152" name="CustomShape 25"/>
          <p:cNvSpPr/>
          <p:nvPr/>
        </p:nvSpPr>
        <p:spPr>
          <a:xfrm>
            <a:off x="973440" y="1817280"/>
            <a:ext cx="6483960" cy="1301760"/>
          </a:xfrm>
          <a:prstGeom prst="rect">
            <a:avLst/>
          </a:prstGeom>
          <a:noFill/>
          <a:ln>
            <a:noFill/>
          </a:ln>
        </p:spPr>
        <p:style>
          <a:lnRef idx="0"/>
          <a:fillRef idx="0"/>
          <a:effectRef idx="0"/>
          <a:fontRef idx="minor"/>
        </p:style>
        <p:txBody>
          <a:bodyPr lIns="0" rIns="0" tIns="45000" bIns="45000">
            <a:normAutofit/>
          </a:bodyPr>
          <a:p>
            <a:pPr marL="91440" indent="-90720">
              <a:lnSpc>
                <a:spcPct val="90000"/>
              </a:lnSpc>
              <a:spcBef>
                <a:spcPts val="1199"/>
              </a:spcBef>
              <a:spcAft>
                <a:spcPts val="201"/>
              </a:spcAft>
              <a:buClr>
                <a:srgbClr val="1cade4"/>
              </a:buClr>
              <a:buFont typeface="Calibri"/>
              <a:buChar char=" "/>
            </a:pPr>
            <a:r>
              <a:rPr b="0" lang="en-CA" sz="2000" spc="-1" strike="noStrike">
                <a:solidFill>
                  <a:srgbClr val="404040"/>
                </a:solidFill>
                <a:latin typeface="Calibri"/>
              </a:rPr>
              <a:t>1) RDFize DSpace semantics</a:t>
            </a:r>
            <a:endParaRPr b="0" lang="fr-CA" sz="2000" spc="-1" strike="noStrike">
              <a:latin typeface="Arial"/>
            </a:endParaRPr>
          </a:p>
          <a:p>
            <a:pPr marL="91440" indent="-90720">
              <a:lnSpc>
                <a:spcPct val="90000"/>
              </a:lnSpc>
              <a:spcBef>
                <a:spcPts val="1199"/>
              </a:spcBef>
              <a:spcAft>
                <a:spcPts val="201"/>
              </a:spcAft>
              <a:buClr>
                <a:srgbClr val="1cade4"/>
              </a:buClr>
              <a:buFont typeface="Calibri"/>
              <a:buChar char=" "/>
            </a:pPr>
            <a:r>
              <a:rPr b="0" lang="en-CA" sz="2000" spc="-1" strike="noStrike">
                <a:solidFill>
                  <a:srgbClr val="404040"/>
                </a:solidFill>
                <a:latin typeface="Calibri"/>
              </a:rPr>
              <a:t>2) RDFize DSpace data</a:t>
            </a:r>
            <a:endParaRPr b="0" lang="fr-CA" sz="2000" spc="-1" strike="noStrike">
              <a:latin typeface="Arial"/>
            </a:endParaRPr>
          </a:p>
          <a:p>
            <a:pPr marL="91440" indent="-90720">
              <a:lnSpc>
                <a:spcPct val="90000"/>
              </a:lnSpc>
              <a:spcBef>
                <a:spcPts val="1199"/>
              </a:spcBef>
              <a:spcAft>
                <a:spcPts val="201"/>
              </a:spcAft>
              <a:buClr>
                <a:srgbClr val="1cade4"/>
              </a:buClr>
              <a:buFont typeface="Calibri"/>
              <a:buChar char=" "/>
            </a:pPr>
            <a:r>
              <a:rPr b="0" lang="en-CA" sz="2000" spc="-1" strike="noStrike">
                <a:solidFill>
                  <a:srgbClr val="404040"/>
                </a:solidFill>
                <a:latin typeface="Calibri"/>
              </a:rPr>
              <a:t> </a:t>
            </a:r>
            <a:endParaRPr b="0" lang="fr-CA" sz="2000" spc="-1" strike="noStrike">
              <a:latin typeface="Arial"/>
            </a:endParaRPr>
          </a:p>
        </p:txBody>
      </p:sp>
      <p:sp>
        <p:nvSpPr>
          <p:cNvPr id="153" name="CustomShape 26"/>
          <p:cNvSpPr/>
          <p:nvPr/>
        </p:nvSpPr>
        <p:spPr>
          <a:xfrm>
            <a:off x="9595080" y="1834560"/>
            <a:ext cx="2442240" cy="114876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rmAutofit fontScale="42000"/>
          </a:bodyPr>
          <a:p>
            <a:pPr marL="182520" indent="-181800">
              <a:lnSpc>
                <a:spcPct val="100000"/>
              </a:lnSpc>
              <a:tabLst>
                <a:tab algn="l" pos="0"/>
              </a:tabLst>
            </a:pPr>
            <a:r>
              <a:rPr b="0" lang="en-US" sz="1800" spc="-1" strike="noStrike">
                <a:solidFill>
                  <a:srgbClr val="ffffff"/>
                </a:solidFill>
                <a:latin typeface="Calibri"/>
                <a:ea typeface="DejaVu Sans"/>
              </a:rPr>
              <a:t>Note: a third approach can be considered by replacing database access with DSpace API-Rest calls</a:t>
            </a:r>
            <a:endParaRPr b="0" lang="fr-CA" sz="1800" spc="-1" strike="noStrike">
              <a:latin typeface="Arial"/>
            </a:endParaRPr>
          </a:p>
        </p:txBody>
      </p:sp>
      <p:sp>
        <p:nvSpPr>
          <p:cNvPr id="154" name="CustomShape 27"/>
          <p:cNvSpPr/>
          <p:nvPr/>
        </p:nvSpPr>
        <p:spPr>
          <a:xfrm>
            <a:off x="455040" y="3971160"/>
            <a:ext cx="1799280" cy="1983960"/>
          </a:xfrm>
          <a:prstGeom prst="flowChartMagneticDisk">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rmAutofit/>
          </a:bodyPr>
          <a:p>
            <a:pPr algn="ctr">
              <a:lnSpc>
                <a:spcPct val="100000"/>
              </a:lnSpc>
            </a:pPr>
            <a:r>
              <a:rPr b="0" lang="en-CA" sz="1800" spc="-1" strike="noStrike">
                <a:solidFill>
                  <a:srgbClr val="ffffff"/>
                </a:solidFill>
                <a:latin typeface="Calibri"/>
                <a:ea typeface="DejaVu Sans"/>
              </a:rPr>
              <a:t>DSpace REST-Api</a:t>
            </a:r>
            <a:endParaRPr b="0" lang="fr-CA" sz="1800" spc="-1" strike="noStrike">
              <a:latin typeface="Arial"/>
            </a:endParaRPr>
          </a:p>
        </p:txBody>
      </p:sp>
    </p:spTree>
  </p:cSld>
  <mc:AlternateContent>
    <mc:Choice Requires="p14">
      <p:transition spd="slow" p14:dur="2000"/>
    </mc:Choice>
    <mc:Fallback>
      <p:transition spd="slow"/>
    </mc:Fallback>
  </mc:AlternateContent>
  <p:timing>
    <p:tnLst>
      <p:par>
        <p:cTn id="55" dur="indefinite" restart="never" nodeType="tmRoot">
          <p:childTnLst>
            <p:seq>
              <p:cTn id="56" dur="indefinite" nodeType="mainSeq">
                <p:childTnLst>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146"/>
                                        </p:tgtEl>
                                        <p:attrNameLst>
                                          <p:attrName>style.visibility</p:attrName>
                                        </p:attrNameLst>
                                      </p:cBhvr>
                                      <p:to>
                                        <p:strVal val="visible"/>
                                      </p:to>
                                    </p:set>
                                  </p:childTnLst>
                                </p:cTn>
                              </p:par>
                              <p:par>
                                <p:cTn id="61" nodeType="withEffect" fill="hold" presetClass="entr" presetID="1">
                                  <p:stCondLst>
                                    <p:cond delay="0"/>
                                  </p:stCondLst>
                                  <p:childTnLst>
                                    <p:set>
                                      <p:cBhvr>
                                        <p:cTn id="62" dur="1" fill="hold">
                                          <p:stCondLst>
                                            <p:cond delay="0"/>
                                          </p:stCondLst>
                                        </p:cTn>
                                        <p:tgtEl>
                                          <p:spTgt spid="149"/>
                                        </p:tgtEl>
                                        <p:attrNameLst>
                                          <p:attrName>style.visibility</p:attrName>
                                        </p:attrNameLst>
                                      </p:cBhvr>
                                      <p:to>
                                        <p:strVal val="visible"/>
                                      </p:to>
                                    </p:set>
                                  </p:childTnLst>
                                </p:cTn>
                              </p:par>
                              <p:par>
                                <p:cTn id="63" nodeType="withEffect" fill="hold" presetClass="entr" presetID="1">
                                  <p:stCondLst>
                                    <p:cond delay="0"/>
                                  </p:stCondLst>
                                  <p:childTnLst>
                                    <p:set>
                                      <p:cBhvr>
                                        <p:cTn id="64" dur="1" fill="hold">
                                          <p:stCondLst>
                                            <p:cond delay="0"/>
                                          </p:stCondLst>
                                        </p:cTn>
                                        <p:tgtEl>
                                          <p:spTgt spid="152">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147"/>
                                        </p:tgtEl>
                                        <p:attrNameLst>
                                          <p:attrName>style.visibility</p:attrName>
                                        </p:attrNameLst>
                                      </p:cBhvr>
                                      <p:to>
                                        <p:strVal val="visible"/>
                                      </p:to>
                                    </p:set>
                                  </p:childTnLst>
                                </p:cTn>
                              </p:par>
                              <p:par>
                                <p:cTn id="69" nodeType="withEffect" fill="hold" presetClass="entr" presetID="1">
                                  <p:stCondLst>
                                    <p:cond delay="0"/>
                                  </p:stCondLst>
                                  <p:childTnLst>
                                    <p:set>
                                      <p:cBhvr>
                                        <p:cTn id="70" dur="1" fill="hold">
                                          <p:stCondLst>
                                            <p:cond delay="0"/>
                                          </p:stCondLst>
                                        </p:cTn>
                                        <p:tgtEl>
                                          <p:spTgt spid="150"/>
                                        </p:tgtEl>
                                        <p:attrNameLst>
                                          <p:attrName>style.visibility</p:attrName>
                                        </p:attrNameLst>
                                      </p:cBhvr>
                                      <p:to>
                                        <p:strVal val="visible"/>
                                      </p:to>
                                    </p:set>
                                  </p:childTnLst>
                                </p:cTn>
                              </p:par>
                              <p:par>
                                <p:cTn id="71" nodeType="withEffect" fill="hold" presetClass="entr" presetID="1">
                                  <p:stCondLst>
                                    <p:cond delay="0"/>
                                  </p:stCondLst>
                                  <p:childTnLst>
                                    <p:set>
                                      <p:cBhvr>
                                        <p:cTn id="72" dur="1" fill="hold">
                                          <p:stCondLst>
                                            <p:cond delay="0"/>
                                          </p:stCondLst>
                                        </p:cTn>
                                        <p:tgtEl>
                                          <p:spTgt spid="152">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1">
                                  <p:stCondLst>
                                    <p:cond delay="0"/>
                                  </p:stCondLst>
                                  <p:childTnLst>
                                    <p:set>
                                      <p:cBhvr>
                                        <p:cTn id="76" dur="1" fill="hold">
                                          <p:stCondLst>
                                            <p:cond delay="0"/>
                                          </p:stCondLst>
                                        </p:cTn>
                                        <p:tgtEl>
                                          <p:spTgt spid="151"/>
                                        </p:tgtEl>
                                        <p:attrNameLst>
                                          <p:attrName>style.visibility</p:attrName>
                                        </p:attrNameLst>
                                      </p:cBhvr>
                                      <p:to>
                                        <p:strVal val="visible"/>
                                      </p:to>
                                    </p:set>
                                  </p:childTnLst>
                                </p:cTn>
                              </p:par>
                              <p:par>
                                <p:cTn id="77" nodeType="withEffect" fill="hold" presetClass="entr" presetID="1">
                                  <p:stCondLst>
                                    <p:cond delay="0"/>
                                  </p:stCondLst>
                                  <p:childTnLst>
                                    <p:set>
                                      <p:cBhvr>
                                        <p:cTn id="78" dur="1" fill="hold">
                                          <p:stCondLst>
                                            <p:cond delay="0"/>
                                          </p:stCondLst>
                                        </p:cTn>
                                        <p:tgtEl>
                                          <p:spTgt spid="148"/>
                                        </p:tgtEl>
                                        <p:attrNameLst>
                                          <p:attrName>style.visibility</p:attrName>
                                        </p:attrNameLst>
                                      </p:cBhvr>
                                      <p:to>
                                        <p:strVal val="visible"/>
                                      </p:to>
                                    </p:set>
                                  </p:childTnLst>
                                </p:cTn>
                              </p:par>
                              <p:par>
                                <p:cTn id="79" nodeType="withEffect" fill="hold" presetClass="entr" presetID="1">
                                  <p:stCondLst>
                                    <p:cond delay="0"/>
                                  </p:stCondLst>
                                  <p:childTnLst>
                                    <p:set>
                                      <p:cBhvr>
                                        <p:cTn id="80" dur="1" fill="hold">
                                          <p:stCondLst>
                                            <p:cond delay="0"/>
                                          </p:stCondLst>
                                        </p:cTn>
                                        <p:tgtEl>
                                          <p:spTgt spid="152">
                                            <p:txEl>
                                              <p:pRg st="2" end="2"/>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0"/>
                                          </p:stCondLst>
                                        </p:cTn>
                                        <p:tgtEl>
                                          <p:spTgt spid="153"/>
                                        </p:tgtEl>
                                        <p:attrNameLst>
                                          <p:attrName>style.visibility</p:attrName>
                                        </p:attrNameLst>
                                      </p:cBhvr>
                                      <p:to>
                                        <p:strVal val="visible"/>
                                      </p:to>
                                    </p:set>
                                  </p:childTnLst>
                                </p:cTn>
                              </p:par>
                              <p:par>
                                <p:cTn id="85" nodeType="withEffect" fill="hold" presetClass="entr" presetID="1">
                                  <p:stCondLst>
                                    <p:cond delay="0"/>
                                  </p:stCondLst>
                                  <p:childTnLst>
                                    <p:set>
                                      <p:cBhvr>
                                        <p:cTn id="8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1097280" y="286560"/>
            <a:ext cx="10057680" cy="145008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en-CA" sz="3600" spc="-52" strike="noStrike">
                <a:solidFill>
                  <a:srgbClr val="404040"/>
                </a:solidFill>
                <a:latin typeface="Calibri Light"/>
              </a:rPr>
              <a:t>Third approach: Build a VIVO exporter</a:t>
            </a:r>
            <a:endParaRPr b="0" lang="fr-CA" sz="3600" spc="-1" strike="noStrike">
              <a:latin typeface="Arial"/>
            </a:endParaRPr>
          </a:p>
        </p:txBody>
      </p:sp>
      <p:sp>
        <p:nvSpPr>
          <p:cNvPr id="156" name="CustomShape 2"/>
          <p:cNvSpPr/>
          <p:nvPr/>
        </p:nvSpPr>
        <p:spPr>
          <a:xfrm>
            <a:off x="461880" y="3971160"/>
            <a:ext cx="1799280" cy="1983960"/>
          </a:xfrm>
          <a:prstGeom prst="flowChartMagneticDisk">
            <a:avLst/>
          </a:prstGeom>
          <a:gradFill rotWithShape="0">
            <a:gsLst>
              <a:gs pos="0">
                <a:srgbClr val="9ad4be"/>
              </a:gs>
              <a:gs pos="100000">
                <a:srgbClr val="b1e3d0"/>
              </a:gs>
            </a:gsLst>
            <a:path path="circle">
              <a:fillToRect l="50000" t="50000" r="50000" b="50000"/>
            </a:path>
          </a:gradFill>
          <a:ln>
            <a:solidFill>
              <a:srgbClr val="3db894"/>
            </a:solidFill>
            <a:round/>
          </a:ln>
          <a:effectLst>
            <a:outerShdw blurRad="40000" dir="5400000" dist="2016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normAutofit/>
          </a:bodyPr>
          <a:p>
            <a:pPr algn="ctr">
              <a:lnSpc>
                <a:spcPct val="100000"/>
              </a:lnSpc>
            </a:pPr>
            <a:r>
              <a:rPr b="0" lang="en-CA" sz="1800" spc="-1" strike="noStrike">
                <a:solidFill>
                  <a:srgbClr val="000000"/>
                </a:solidFill>
                <a:latin typeface="Calibri"/>
                <a:ea typeface="DejaVu Sans"/>
              </a:rPr>
              <a:t>DSpace Postgres DataBase</a:t>
            </a:r>
            <a:endParaRPr b="0" lang="fr-CA" sz="1800" spc="-1" strike="noStrike">
              <a:latin typeface="Arial"/>
            </a:endParaRPr>
          </a:p>
        </p:txBody>
      </p:sp>
      <p:sp>
        <p:nvSpPr>
          <p:cNvPr id="157" name="CustomShape 3"/>
          <p:cNvSpPr/>
          <p:nvPr/>
        </p:nvSpPr>
        <p:spPr>
          <a:xfrm>
            <a:off x="2425680" y="4353840"/>
            <a:ext cx="1765800" cy="736920"/>
          </a:xfrm>
          <a:prstGeom prst="striped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rmAutofit/>
          </a:bodyPr>
          <a:p>
            <a:pPr algn="ctr">
              <a:lnSpc>
                <a:spcPct val="100000"/>
              </a:lnSpc>
            </a:pPr>
            <a:r>
              <a:rPr b="0" lang="en-CA" sz="1800" spc="-1" strike="noStrike">
                <a:solidFill>
                  <a:srgbClr val="ffffff"/>
                </a:solidFill>
                <a:latin typeface="Calibri"/>
                <a:ea typeface="DejaVu Sans"/>
              </a:rPr>
              <a:t>DSpace exporter</a:t>
            </a:r>
            <a:endParaRPr b="0" lang="fr-CA" sz="1800" spc="-1" strike="noStrike">
              <a:latin typeface="Arial"/>
            </a:endParaRPr>
          </a:p>
        </p:txBody>
      </p:sp>
      <p:sp>
        <p:nvSpPr>
          <p:cNvPr id="158" name="CustomShape 4"/>
          <p:cNvSpPr/>
          <p:nvPr/>
        </p:nvSpPr>
        <p:spPr>
          <a:xfrm>
            <a:off x="4464360" y="4217400"/>
            <a:ext cx="1439280" cy="899280"/>
          </a:xfrm>
          <a:prstGeom prst="flowChartMagneticDisk">
            <a:avLst/>
          </a:prstGeom>
          <a:gradFill rotWithShape="0">
            <a:gsLst>
              <a:gs pos="0">
                <a:srgbClr val="9ad4be"/>
              </a:gs>
              <a:gs pos="100000">
                <a:srgbClr val="b1e3d0"/>
              </a:gs>
            </a:gsLst>
            <a:path path="circle">
              <a:fillToRect l="50000" t="50000" r="50000" b="50000"/>
            </a:path>
          </a:gradFill>
          <a:ln>
            <a:solidFill>
              <a:srgbClr val="3db894"/>
            </a:solidFill>
            <a:round/>
          </a:ln>
          <a:effectLst>
            <a:outerShdw blurRad="40000" dir="5400000" dist="2016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normAutofit/>
          </a:bodyPr>
          <a:p>
            <a:pPr algn="ctr">
              <a:lnSpc>
                <a:spcPct val="100000"/>
              </a:lnSpc>
            </a:pPr>
            <a:r>
              <a:rPr b="0" lang="en-CA" sz="1800" spc="-1" strike="noStrike">
                <a:solidFill>
                  <a:srgbClr val="000000"/>
                </a:solidFill>
                <a:latin typeface="Calibri"/>
                <a:ea typeface="DejaVu Sans"/>
              </a:rPr>
              <a:t>JSON</a:t>
            </a:r>
            <a:br/>
            <a:r>
              <a:rPr b="0" lang="en-CA" sz="1800" spc="-1" strike="noStrike">
                <a:solidFill>
                  <a:srgbClr val="000000"/>
                </a:solidFill>
                <a:latin typeface="Calibri"/>
                <a:ea typeface="DejaVu Sans"/>
              </a:rPr>
              <a:t>Dspace Data</a:t>
            </a:r>
            <a:endParaRPr b="0" lang="fr-CA" sz="1800" spc="-1" strike="noStrike">
              <a:latin typeface="Arial"/>
            </a:endParaRPr>
          </a:p>
        </p:txBody>
      </p:sp>
      <p:sp>
        <p:nvSpPr>
          <p:cNvPr id="159" name="CustomShape 5"/>
          <p:cNvSpPr/>
          <p:nvPr/>
        </p:nvSpPr>
        <p:spPr>
          <a:xfrm>
            <a:off x="4464000" y="5214240"/>
            <a:ext cx="1439280" cy="899280"/>
          </a:xfrm>
          <a:prstGeom prst="flowChartMagneticDisk">
            <a:avLst/>
          </a:prstGeom>
          <a:gradFill rotWithShape="0">
            <a:gsLst>
              <a:gs pos="0">
                <a:srgbClr val="9ad4be"/>
              </a:gs>
              <a:gs pos="100000">
                <a:srgbClr val="b1e3d0"/>
              </a:gs>
            </a:gsLst>
            <a:path path="circle">
              <a:fillToRect l="50000" t="50000" r="50000" b="50000"/>
            </a:path>
          </a:gradFill>
          <a:ln>
            <a:solidFill>
              <a:srgbClr val="3db894"/>
            </a:solidFill>
            <a:round/>
          </a:ln>
          <a:effectLst>
            <a:outerShdw blurRad="40000" dir="5400000" dist="2016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normAutofit/>
          </a:bodyPr>
          <a:p>
            <a:pPr algn="ctr">
              <a:lnSpc>
                <a:spcPct val="100000"/>
              </a:lnSpc>
            </a:pPr>
            <a:r>
              <a:rPr b="0" lang="en-CA" sz="1800" spc="-1" strike="noStrike">
                <a:solidFill>
                  <a:srgbClr val="000000"/>
                </a:solidFill>
                <a:latin typeface="Calibri"/>
                <a:ea typeface="DejaVu Sans"/>
              </a:rPr>
              <a:t>VIVO Ontology</a:t>
            </a:r>
            <a:endParaRPr b="0" lang="fr-CA" sz="1800" spc="-1" strike="noStrike">
              <a:latin typeface="Arial"/>
            </a:endParaRPr>
          </a:p>
        </p:txBody>
      </p:sp>
      <p:sp>
        <p:nvSpPr>
          <p:cNvPr id="160" name="CustomShape 6"/>
          <p:cNvSpPr/>
          <p:nvPr/>
        </p:nvSpPr>
        <p:spPr>
          <a:xfrm>
            <a:off x="6737040" y="4586040"/>
            <a:ext cx="2012040" cy="993240"/>
          </a:xfrm>
          <a:prstGeom prst="striped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rmAutofit/>
          </a:bodyPr>
          <a:p>
            <a:pPr algn="ctr">
              <a:lnSpc>
                <a:spcPct val="100000"/>
              </a:lnSpc>
            </a:pPr>
            <a:r>
              <a:rPr b="0" lang="en-CA" sz="1800" spc="-1" strike="noStrike">
                <a:solidFill>
                  <a:srgbClr val="ffffff"/>
                </a:solidFill>
                <a:latin typeface="Calibri"/>
                <a:ea typeface="DejaVu Sans"/>
              </a:rPr>
              <a:t>RDF DSpace Data mapping to VIVO</a:t>
            </a:r>
            <a:endParaRPr b="0" lang="fr-CA" sz="1800" spc="-1" strike="noStrike">
              <a:latin typeface="Arial"/>
            </a:endParaRPr>
          </a:p>
        </p:txBody>
      </p:sp>
      <p:sp>
        <p:nvSpPr>
          <p:cNvPr id="161" name="CustomShape 7"/>
          <p:cNvSpPr/>
          <p:nvPr/>
        </p:nvSpPr>
        <p:spPr>
          <a:xfrm>
            <a:off x="8949600" y="4632840"/>
            <a:ext cx="1439280" cy="899280"/>
          </a:xfrm>
          <a:prstGeom prst="flowChartMagneticDisk">
            <a:avLst/>
          </a:prstGeom>
          <a:gradFill rotWithShape="0">
            <a:gsLst>
              <a:gs pos="0">
                <a:srgbClr val="9ad4be"/>
              </a:gs>
              <a:gs pos="100000">
                <a:srgbClr val="b1e3d0"/>
              </a:gs>
            </a:gsLst>
            <a:path path="circle">
              <a:fillToRect l="50000" t="50000" r="50000" b="50000"/>
            </a:path>
          </a:gradFill>
          <a:ln>
            <a:solidFill>
              <a:srgbClr val="3db894"/>
            </a:solidFill>
            <a:round/>
          </a:ln>
          <a:effectLst>
            <a:outerShdw blurRad="40000" dir="5400000" dist="2016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normAutofit fontScale="46000"/>
          </a:bodyPr>
          <a:p>
            <a:pPr algn="ctr">
              <a:lnSpc>
                <a:spcPct val="100000"/>
              </a:lnSpc>
            </a:pPr>
            <a:r>
              <a:rPr b="0" lang="en-CA" sz="1800" spc="-1" strike="noStrike">
                <a:solidFill>
                  <a:srgbClr val="000000"/>
                </a:solidFill>
                <a:latin typeface="Calibri"/>
                <a:ea typeface="DejaVu Sans"/>
              </a:rPr>
              <a:t>DSpace data in the VIVO perspective</a:t>
            </a:r>
            <a:endParaRPr b="0" lang="fr-CA" sz="1800" spc="-1" strike="noStrike">
              <a:latin typeface="Arial"/>
            </a:endParaRPr>
          </a:p>
        </p:txBody>
      </p:sp>
      <p:sp>
        <p:nvSpPr>
          <p:cNvPr id="162" name="CustomShape 8"/>
          <p:cNvSpPr/>
          <p:nvPr/>
        </p:nvSpPr>
        <p:spPr>
          <a:xfrm>
            <a:off x="2287080" y="3942720"/>
            <a:ext cx="44316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fr-CA" sz="1800" spc="-1" strike="noStrike">
                <a:solidFill>
                  <a:srgbClr val="c00000"/>
                </a:solidFill>
                <a:latin typeface="Calibri"/>
                <a:ea typeface="DejaVu Sans"/>
              </a:rPr>
              <a:t>1)</a:t>
            </a:r>
            <a:endParaRPr b="0" lang="fr-CA" sz="1800" spc="-1" strike="noStrike">
              <a:latin typeface="Arial"/>
            </a:endParaRPr>
          </a:p>
        </p:txBody>
      </p:sp>
      <p:sp>
        <p:nvSpPr>
          <p:cNvPr id="163" name="CustomShape 9"/>
          <p:cNvSpPr/>
          <p:nvPr/>
        </p:nvSpPr>
        <p:spPr>
          <a:xfrm>
            <a:off x="6777000" y="4033080"/>
            <a:ext cx="44316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fr-CA" sz="1800" spc="-1" strike="noStrike">
                <a:solidFill>
                  <a:srgbClr val="c00000"/>
                </a:solidFill>
                <a:latin typeface="Calibri"/>
                <a:ea typeface="DejaVu Sans"/>
              </a:rPr>
              <a:t>2)</a:t>
            </a:r>
            <a:endParaRPr b="0" lang="fr-CA" sz="1800" spc="-1" strike="noStrike">
              <a:latin typeface="Arial"/>
            </a:endParaRPr>
          </a:p>
        </p:txBody>
      </p:sp>
      <p:sp>
        <p:nvSpPr>
          <p:cNvPr id="164" name="CustomShape 10"/>
          <p:cNvSpPr/>
          <p:nvPr/>
        </p:nvSpPr>
        <p:spPr>
          <a:xfrm>
            <a:off x="455040" y="3971160"/>
            <a:ext cx="1799280" cy="1983960"/>
          </a:xfrm>
          <a:prstGeom prst="flowChartMagneticDisk">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rmAutofit/>
          </a:bodyPr>
          <a:p>
            <a:pPr algn="ctr">
              <a:lnSpc>
                <a:spcPct val="100000"/>
              </a:lnSpc>
            </a:pPr>
            <a:r>
              <a:rPr b="0" lang="en-CA" sz="1800" spc="-1" strike="noStrike">
                <a:solidFill>
                  <a:srgbClr val="ffffff"/>
                </a:solidFill>
                <a:latin typeface="Calibri"/>
                <a:ea typeface="DejaVu Sans"/>
              </a:rPr>
              <a:t>DSpace REST-Api</a:t>
            </a:r>
            <a:endParaRPr b="0" lang="fr-CA" sz="1800" spc="-1" strike="noStrike">
              <a:latin typeface="Arial"/>
            </a:endParaRPr>
          </a:p>
        </p:txBody>
      </p:sp>
      <p:sp>
        <p:nvSpPr>
          <p:cNvPr id="165" name="CustomShape 11"/>
          <p:cNvSpPr/>
          <p:nvPr/>
        </p:nvSpPr>
        <p:spPr>
          <a:xfrm>
            <a:off x="2295360" y="2116440"/>
            <a:ext cx="1481760" cy="966960"/>
          </a:xfrm>
          <a:prstGeom prst="flowChartMagneticDisk">
            <a:avLst/>
          </a:prstGeom>
          <a:gradFill rotWithShape="0">
            <a:gsLst>
              <a:gs pos="0">
                <a:srgbClr val="9ad4be"/>
              </a:gs>
              <a:gs pos="100000">
                <a:srgbClr val="b1e3d0"/>
              </a:gs>
            </a:gsLst>
            <a:path path="circle">
              <a:fillToRect l="50000" t="50000" r="50000" b="50000"/>
            </a:path>
          </a:gradFill>
          <a:ln>
            <a:solidFill>
              <a:srgbClr val="3db894"/>
            </a:solidFill>
            <a:round/>
          </a:ln>
          <a:effectLst>
            <a:outerShdw blurRad="40000" dir="5400000" dist="2016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noAutofit/>
          </a:bodyPr>
          <a:p>
            <a:pPr algn="ctr">
              <a:lnSpc>
                <a:spcPct val="100000"/>
              </a:lnSpc>
            </a:pPr>
            <a:r>
              <a:rPr b="0" lang="en-CA" sz="1600" spc="-1" strike="noStrike">
                <a:solidFill>
                  <a:srgbClr val="000000"/>
                </a:solidFill>
                <a:latin typeface="Calibri"/>
                <a:ea typeface="DejaVu Sans"/>
              </a:rPr>
              <a:t>OpenApi</a:t>
            </a:r>
            <a:br/>
            <a:r>
              <a:rPr b="0" lang="en-CA" sz="1600" spc="-1" strike="noStrike">
                <a:solidFill>
                  <a:srgbClr val="000000"/>
                </a:solidFill>
                <a:latin typeface="Calibri"/>
                <a:ea typeface="DejaVu Sans"/>
              </a:rPr>
              <a:t>DspaceData </a:t>
            </a:r>
            <a:br/>
            <a:r>
              <a:rPr b="0" lang="en-CA" sz="1600" spc="-1" strike="noStrike">
                <a:solidFill>
                  <a:srgbClr val="000000"/>
                </a:solidFill>
                <a:latin typeface="Calibri"/>
                <a:ea typeface="DejaVu Sans"/>
              </a:rPr>
              <a:t>Metamodel</a:t>
            </a:r>
            <a:br/>
            <a:r>
              <a:rPr b="0" lang="en-CA" sz="1600" spc="-1" strike="noStrike">
                <a:solidFill>
                  <a:srgbClr val="000000"/>
                </a:solidFill>
                <a:latin typeface="Calibri"/>
                <a:ea typeface="DejaVu Sans"/>
              </a:rPr>
              <a:t>(YAML)</a:t>
            </a:r>
            <a:endParaRPr b="0" lang="fr-CA" sz="1600" spc="-1" strike="noStrike">
              <a:latin typeface="Arial"/>
            </a:endParaRPr>
          </a:p>
        </p:txBody>
      </p:sp>
      <p:sp>
        <p:nvSpPr>
          <p:cNvPr id="166" name="CustomShape 12"/>
          <p:cNvSpPr/>
          <p:nvPr/>
        </p:nvSpPr>
        <p:spPr>
          <a:xfrm>
            <a:off x="3916440" y="2221200"/>
            <a:ext cx="1142280" cy="736920"/>
          </a:xfrm>
          <a:prstGeom prst="striped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rmAutofit fontScale="46000"/>
          </a:bodyPr>
          <a:p>
            <a:pPr algn="ctr">
              <a:lnSpc>
                <a:spcPct val="100000"/>
              </a:lnSpc>
            </a:pPr>
            <a:r>
              <a:rPr b="0" lang="en-CA" sz="1800" spc="-1" strike="noStrike">
                <a:solidFill>
                  <a:srgbClr val="ffffff"/>
                </a:solidFill>
                <a:latin typeface="Calibri"/>
                <a:ea typeface="DejaVu Sans"/>
              </a:rPr>
              <a:t>Swagger generator</a:t>
            </a:r>
            <a:endParaRPr b="0" lang="fr-CA" sz="1800" spc="-1" strike="noStrike">
              <a:latin typeface="Arial"/>
            </a:endParaRPr>
          </a:p>
        </p:txBody>
      </p:sp>
      <p:sp>
        <p:nvSpPr>
          <p:cNvPr id="167" name="CustomShape 13"/>
          <p:cNvSpPr/>
          <p:nvPr/>
        </p:nvSpPr>
        <p:spPr>
          <a:xfrm>
            <a:off x="5127120" y="2009880"/>
            <a:ext cx="1439280" cy="1067760"/>
          </a:xfrm>
          <a:prstGeom prst="flowChartMagneticDisk">
            <a:avLst/>
          </a:prstGeom>
          <a:gradFill rotWithShape="0">
            <a:gsLst>
              <a:gs pos="0">
                <a:srgbClr val="9ad4be"/>
              </a:gs>
              <a:gs pos="100000">
                <a:srgbClr val="b1e3d0"/>
              </a:gs>
            </a:gsLst>
            <a:path path="circle">
              <a:fillToRect l="50000" t="50000" r="50000" b="50000"/>
            </a:path>
          </a:gradFill>
          <a:ln>
            <a:solidFill>
              <a:srgbClr val="3db894"/>
            </a:solidFill>
            <a:round/>
          </a:ln>
          <a:effectLst>
            <a:outerShdw blurRad="40000" dir="5400000" dist="2016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normAutofit fontScale="88000"/>
          </a:bodyPr>
          <a:p>
            <a:pPr algn="ctr">
              <a:lnSpc>
                <a:spcPct val="100000"/>
              </a:lnSpc>
            </a:pPr>
            <a:r>
              <a:rPr b="0" lang="en-CA" sz="1800" spc="-1" strike="noStrike">
                <a:solidFill>
                  <a:srgbClr val="000000"/>
                </a:solidFill>
                <a:latin typeface="Calibri"/>
                <a:ea typeface="DejaVu Sans"/>
              </a:rPr>
              <a:t>Jave DSpace Model Library</a:t>
            </a:r>
            <a:endParaRPr b="0" lang="fr-CA" sz="1800" spc="-1" strike="noStrike">
              <a:latin typeface="Arial"/>
            </a:endParaRPr>
          </a:p>
        </p:txBody>
      </p:sp>
      <p:sp>
        <p:nvSpPr>
          <p:cNvPr id="168" name="CustomShape 14"/>
          <p:cNvSpPr/>
          <p:nvPr/>
        </p:nvSpPr>
        <p:spPr>
          <a:xfrm flipH="1">
            <a:off x="3531240" y="3106800"/>
            <a:ext cx="1839240" cy="1110240"/>
          </a:xfrm>
          <a:custGeom>
            <a:avLst/>
            <a:gdLst/>
            <a:ahLst/>
            <a:rect l="l" t="t" r="r" b="b"/>
            <a:pathLst>
              <a:path w="21600" h="21600">
                <a:moveTo>
                  <a:pt x="0" y="0"/>
                </a:moveTo>
                <a:lnTo>
                  <a:pt x="21600" y="21600"/>
                </a:lnTo>
              </a:path>
            </a:pathLst>
          </a:custGeom>
          <a:noFill/>
          <a:ln>
            <a:solidFill>
              <a:srgbClr val="16abe3"/>
            </a:solidFill>
            <a:round/>
            <a:tailEnd len="med" type="triangle" w="med"/>
          </a:ln>
        </p:spPr>
        <p:style>
          <a:lnRef idx="1">
            <a:schemeClr val="accent1"/>
          </a:lnRef>
          <a:fillRef idx="0">
            <a:schemeClr val="accent1"/>
          </a:fillRef>
          <a:effectRef idx="0">
            <a:schemeClr val="accent1"/>
          </a:effectRef>
          <a:fontRef idx="minor"/>
        </p:style>
      </p:sp>
      <p:sp>
        <p:nvSpPr>
          <p:cNvPr id="169" name="CustomShape 15"/>
          <p:cNvSpPr/>
          <p:nvPr/>
        </p:nvSpPr>
        <p:spPr>
          <a:xfrm>
            <a:off x="5807880" y="3174480"/>
            <a:ext cx="1753920" cy="1042560"/>
          </a:xfrm>
          <a:custGeom>
            <a:avLst/>
            <a:gdLst/>
            <a:ahLst/>
            <a:rect l="l" t="t" r="r" b="b"/>
            <a:pathLst>
              <a:path w="21600" h="21600">
                <a:moveTo>
                  <a:pt x="0" y="0"/>
                </a:moveTo>
                <a:lnTo>
                  <a:pt x="21600" y="21600"/>
                </a:lnTo>
              </a:path>
            </a:pathLst>
          </a:custGeom>
          <a:noFill/>
          <a:ln>
            <a:solidFill>
              <a:srgbClr val="16abe3"/>
            </a:solidFill>
            <a:round/>
            <a:tailEnd len="med" type="triangle" w="med"/>
          </a:ln>
        </p:spPr>
        <p:style>
          <a:lnRef idx="1">
            <a:schemeClr val="accent1"/>
          </a:lnRef>
          <a:fillRef idx="0">
            <a:schemeClr val="accent1"/>
          </a:fillRef>
          <a:effectRef idx="0">
            <a:schemeClr val="accent1"/>
          </a:effectRef>
          <a:fontRef idx="minor"/>
        </p:style>
      </p:sp>
      <p:sp>
        <p:nvSpPr>
          <p:cNvPr id="170" name="CustomShape 16"/>
          <p:cNvSpPr/>
          <p:nvPr/>
        </p:nvSpPr>
        <p:spPr>
          <a:xfrm>
            <a:off x="6003720" y="4516200"/>
            <a:ext cx="587160" cy="1198800"/>
          </a:xfrm>
          <a:prstGeom prst="rightBrace">
            <a:avLst>
              <a:gd name="adj1" fmla="val 8333"/>
              <a:gd name="adj2" fmla="val 50000"/>
            </a:avLst>
          </a:prstGeom>
          <a:noFill/>
          <a:ln>
            <a:solidFill>
              <a:srgbClr val="16abe3"/>
            </a:solidFill>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87" dur="indefinite" restart="never" nodeType="tmRoot">
          <p:childTnLst>
            <p:seq>
              <p:cTn id="88" dur="indefinite" nodeType="mainSeq">
                <p:childTnLst>
                  <p:par>
                    <p:cTn id="89" fill="hold">
                      <p:stCondLst>
                        <p:cond delay="0"/>
                      </p:stCondLst>
                      <p:childTnLst>
                        <p:par>
                          <p:cTn id="90" fill="hold">
                            <p:stCondLst>
                              <p:cond delay="0"/>
                            </p:stCondLst>
                            <p:childTnLst>
                              <p:par>
                                <p:cTn id="91" nodeType="withEffect" fill="hold" presetClass="entr" presetID="1">
                                  <p:stCondLst>
                                    <p:cond delay="0"/>
                                  </p:stCondLst>
                                  <p:childTnLst>
                                    <p:set>
                                      <p:cBhvr>
                                        <p:cTn id="92" dur="1" fill="hold">
                                          <p:stCondLst>
                                            <p:cond delay="0"/>
                                          </p:stCondLst>
                                        </p:cTn>
                                        <p:tgtEl>
                                          <p:spTgt spid="16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nodeType="clickEffect" fill="hold" presetClass="entr" presetID="1">
                                  <p:stCondLst>
                                    <p:cond delay="0"/>
                                  </p:stCondLst>
                                  <p:childTnLst>
                                    <p:set>
                                      <p:cBhvr>
                                        <p:cTn id="96" dur="1" fill="hold">
                                          <p:stCondLst>
                                            <p:cond delay="0"/>
                                          </p:stCondLst>
                                        </p:cTn>
                                        <p:tgtEl>
                                          <p:spTgt spid="163"/>
                                        </p:tgtEl>
                                        <p:attrNameLst>
                                          <p:attrName>style.visibility</p:attrName>
                                        </p:attrNameLst>
                                      </p:cBhvr>
                                      <p:to>
                                        <p:strVal val="visible"/>
                                      </p:to>
                                    </p:set>
                                  </p:childTnLst>
                                </p:cTn>
                              </p:par>
                              <p:par>
                                <p:cTn id="97" nodeType="withEffect" fill="hold" presetClass="entr" presetID="1">
                                  <p:stCondLst>
                                    <p:cond delay="0"/>
                                  </p:stCondLst>
                                  <p:childTnLst>
                                    <p:set>
                                      <p:cBhvr>
                                        <p:cTn id="98"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1" name="CustomShape 1"/>
          <p:cNvSpPr/>
          <p:nvPr/>
        </p:nvSpPr>
        <p:spPr>
          <a:xfrm>
            <a:off x="0" y="6400800"/>
            <a:ext cx="12191400" cy="456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72" name="CustomShape 2"/>
          <p:cNvSpPr/>
          <p:nvPr/>
        </p:nvSpPr>
        <p:spPr>
          <a:xfrm>
            <a:off x="0" y="6334200"/>
            <a:ext cx="12191400" cy="65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73" name="Line 3"/>
          <p:cNvSpPr/>
          <p:nvPr/>
        </p:nvSpPr>
        <p:spPr>
          <a:xfrm>
            <a:off x="1207440" y="4343400"/>
            <a:ext cx="987552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174" name="CustomShape 4"/>
          <p:cNvSpPr/>
          <p:nvPr/>
        </p:nvSpPr>
        <p:spPr>
          <a:xfrm>
            <a:off x="144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5" name="CustomShape 5"/>
          <p:cNvSpPr/>
          <p:nvPr/>
        </p:nvSpPr>
        <p:spPr>
          <a:xfrm>
            <a:off x="1097280" y="758880"/>
            <a:ext cx="10057680" cy="3891600"/>
          </a:xfrm>
          <a:prstGeom prst="rect">
            <a:avLst/>
          </a:prstGeom>
          <a:noFill/>
          <a:ln>
            <a:noFill/>
          </a:ln>
        </p:spPr>
        <p:style>
          <a:lnRef idx="0"/>
          <a:fillRef idx="0"/>
          <a:effectRef idx="0"/>
          <a:fontRef idx="minor"/>
        </p:style>
        <p:txBody>
          <a:bodyPr lIns="90000" rIns="90000" tIns="45000" bIns="45000" anchor="b">
            <a:normAutofit fontScale="73000"/>
          </a:bodyPr>
          <a:p>
            <a:pPr>
              <a:lnSpc>
                <a:spcPct val="85000"/>
              </a:lnSpc>
            </a:pPr>
            <a:r>
              <a:rPr b="0" lang="en-US" sz="7400" spc="-52" strike="noStrike">
                <a:solidFill>
                  <a:srgbClr val="262626"/>
                </a:solidFill>
                <a:latin typeface="Calibri Light"/>
              </a:rPr>
              <a:t>What about vocabularies (different list of scientific fields for instance) ? </a:t>
            </a:r>
            <a:endParaRPr b="0" lang="fr-CA" sz="7400" spc="-1" strike="noStrike">
              <a:latin typeface="Arial"/>
            </a:endParaRPr>
          </a:p>
        </p:txBody>
      </p:sp>
      <p:sp>
        <p:nvSpPr>
          <p:cNvPr id="176" name="CustomShape 6"/>
          <p:cNvSpPr/>
          <p:nvPr/>
        </p:nvSpPr>
        <p:spPr>
          <a:xfrm>
            <a:off x="1440" y="4906080"/>
            <a:ext cx="12188160" cy="63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77" name="CustomShape 7"/>
          <p:cNvSpPr/>
          <p:nvPr/>
        </p:nvSpPr>
        <p:spPr>
          <a:xfrm>
            <a:off x="1440" y="4952880"/>
            <a:ext cx="12188160" cy="190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78" name="CustomShape 8"/>
          <p:cNvSpPr/>
          <p:nvPr/>
        </p:nvSpPr>
        <p:spPr>
          <a:xfrm>
            <a:off x="1100160" y="5225400"/>
            <a:ext cx="10057680" cy="114228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1097280" y="286560"/>
            <a:ext cx="10057680" cy="145008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4800" spc="-1" strike="noStrike">
                <a:solidFill>
                  <a:srgbClr val="000000"/>
                </a:solidFill>
                <a:latin typeface="Calibri Light"/>
              </a:rPr>
              <a:t>Data structure from the RDFizer usage</a:t>
            </a:r>
            <a:endParaRPr b="0" lang="fr-CA" sz="4800" spc="-1" strike="noStrike">
              <a:latin typeface="Arial"/>
            </a:endParaRPr>
          </a:p>
        </p:txBody>
      </p:sp>
      <p:sp>
        <p:nvSpPr>
          <p:cNvPr id="180" name="CustomShape 2"/>
          <p:cNvSpPr/>
          <p:nvPr/>
        </p:nvSpPr>
        <p:spPr>
          <a:xfrm>
            <a:off x="876240" y="2695680"/>
            <a:ext cx="3228120" cy="612000"/>
          </a:xfrm>
          <a:prstGeom prst="flowChartMagneticDisk">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rmAutofit fontScale="97000"/>
          </a:bodyPr>
          <a:p>
            <a:pPr algn="ctr">
              <a:lnSpc>
                <a:spcPct val="100000"/>
              </a:lnSpc>
            </a:pPr>
            <a:r>
              <a:rPr b="1" lang="fr-CA" sz="1800" spc="-1" strike="noStrike">
                <a:solidFill>
                  <a:srgbClr val="ffffff"/>
                </a:solidFill>
                <a:latin typeface="Calibri"/>
                <a:ea typeface="DejaVu Sans"/>
              </a:rPr>
              <a:t>metadata-rdf-schema.ttl</a:t>
            </a:r>
            <a:endParaRPr b="0" lang="fr-CA" sz="1800" spc="-1" strike="noStrike">
              <a:latin typeface="Arial"/>
            </a:endParaRPr>
          </a:p>
        </p:txBody>
      </p:sp>
      <p:sp>
        <p:nvSpPr>
          <p:cNvPr id="181" name="CustomShape 3"/>
          <p:cNvSpPr/>
          <p:nvPr/>
        </p:nvSpPr>
        <p:spPr>
          <a:xfrm>
            <a:off x="948240" y="4617000"/>
            <a:ext cx="3228120" cy="612000"/>
          </a:xfrm>
          <a:prstGeom prst="flowChartMagneticDisk">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rmAutofit fontScale="97000"/>
          </a:bodyPr>
          <a:p>
            <a:pPr algn="ctr">
              <a:lnSpc>
                <a:spcPct val="100000"/>
              </a:lnSpc>
            </a:pPr>
            <a:r>
              <a:rPr b="1" lang="fr-CA" sz="1800" spc="-1" strike="noStrike">
                <a:solidFill>
                  <a:srgbClr val="ffffff"/>
                </a:solidFill>
                <a:latin typeface="Calibri"/>
                <a:ea typeface="DejaVu Sans"/>
              </a:rPr>
              <a:t>metadata-rdf-mapping.ttl</a:t>
            </a:r>
            <a:endParaRPr b="0" lang="fr-CA" sz="1800" spc="-1" strike="noStrike">
              <a:latin typeface="Arial"/>
            </a:endParaRPr>
          </a:p>
        </p:txBody>
      </p:sp>
      <p:sp>
        <p:nvSpPr>
          <p:cNvPr id="182" name="CustomShape 4"/>
          <p:cNvSpPr/>
          <p:nvPr/>
        </p:nvSpPr>
        <p:spPr>
          <a:xfrm rot="5400000">
            <a:off x="435600" y="3654360"/>
            <a:ext cx="1322640" cy="655920"/>
          </a:xfrm>
          <a:prstGeom prst="striped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rmAutofit/>
          </a:bodyPr>
          <a:p>
            <a:pPr algn="ctr">
              <a:lnSpc>
                <a:spcPct val="100000"/>
              </a:lnSpc>
            </a:pPr>
            <a:r>
              <a:rPr b="0" lang="en-CA" sz="1800" spc="-1" strike="noStrike">
                <a:solidFill>
                  <a:srgbClr val="ffffff"/>
                </a:solidFill>
                <a:latin typeface="Calibri"/>
                <a:ea typeface="DejaVu Sans"/>
              </a:rPr>
              <a:t>Describe</a:t>
            </a:r>
            <a:endParaRPr b="0" lang="fr-CA" sz="1800" spc="-1" strike="noStrike">
              <a:latin typeface="Arial"/>
            </a:endParaRPr>
          </a:p>
        </p:txBody>
      </p:sp>
      <p:sp>
        <p:nvSpPr>
          <p:cNvPr id="183" name="CustomShape 5"/>
          <p:cNvSpPr/>
          <p:nvPr/>
        </p:nvSpPr>
        <p:spPr>
          <a:xfrm>
            <a:off x="4701960" y="1910160"/>
            <a:ext cx="913680" cy="612000"/>
          </a:xfrm>
          <a:prstGeom prst="borderCallout1">
            <a:avLst>
              <a:gd name="adj1" fmla="val 18750"/>
              <a:gd name="adj2" fmla="val -8333"/>
              <a:gd name="adj3" fmla="val 128047"/>
              <a:gd name="adj4" fmla="val -91458"/>
            </a:avLst>
          </a:prstGeom>
          <a:noFill/>
          <a:ln w="9360">
            <a:solidFill>
              <a:schemeClr val="dk1"/>
            </a:solidFill>
            <a:round/>
          </a:ln>
        </p:spPr>
        <p:style>
          <a:lnRef idx="0"/>
          <a:fillRef idx="0"/>
          <a:effectRef idx="0"/>
          <a:fontRef idx="minor"/>
        </p:style>
        <p:txBody>
          <a:bodyPr lIns="90000" rIns="90000" tIns="45000" bIns="45000" anchor="ctr">
            <a:normAutofit fontScale="34000"/>
          </a:bodyPr>
          <a:p>
            <a:pPr algn="ctr">
              <a:lnSpc>
                <a:spcPct val="100000"/>
              </a:lnSpc>
            </a:pPr>
            <a:r>
              <a:rPr b="0" lang="en-CA" sz="1800" spc="-1" strike="noStrike">
                <a:solidFill>
                  <a:srgbClr val="000000"/>
                </a:solidFill>
                <a:latin typeface="Calibri"/>
                <a:ea typeface="DejaVu Sans"/>
              </a:rPr>
              <a:t>Mapping semantic</a:t>
            </a:r>
            <a:endParaRPr b="0" lang="fr-CA" sz="1800" spc="-1" strike="noStrike">
              <a:latin typeface="Arial"/>
            </a:endParaRPr>
          </a:p>
        </p:txBody>
      </p:sp>
      <p:sp>
        <p:nvSpPr>
          <p:cNvPr id="184" name="CustomShape 6"/>
          <p:cNvSpPr/>
          <p:nvPr/>
        </p:nvSpPr>
        <p:spPr>
          <a:xfrm>
            <a:off x="4773960" y="3879000"/>
            <a:ext cx="913680" cy="612000"/>
          </a:xfrm>
          <a:prstGeom prst="borderCallout1">
            <a:avLst>
              <a:gd name="adj1" fmla="val 18750"/>
              <a:gd name="adj2" fmla="val -8333"/>
              <a:gd name="adj3" fmla="val 128047"/>
              <a:gd name="adj4" fmla="val -91458"/>
            </a:avLst>
          </a:prstGeom>
          <a:noFill/>
          <a:ln w="9360">
            <a:solidFill>
              <a:schemeClr val="dk1"/>
            </a:solidFill>
            <a:round/>
          </a:ln>
        </p:spPr>
        <p:style>
          <a:lnRef idx="0"/>
          <a:fillRef idx="0"/>
          <a:effectRef idx="0"/>
          <a:fontRef idx="minor"/>
        </p:style>
        <p:txBody>
          <a:bodyPr lIns="90000" rIns="90000" tIns="45000" bIns="45000" anchor="ctr">
            <a:normAutofit fontScale="52000"/>
          </a:bodyPr>
          <a:p>
            <a:pPr algn="ctr">
              <a:lnSpc>
                <a:spcPct val="100000"/>
              </a:lnSpc>
            </a:pPr>
            <a:r>
              <a:rPr b="0" lang="en-CA" sz="1800" spc="-1" strike="noStrike">
                <a:solidFill>
                  <a:srgbClr val="000000"/>
                </a:solidFill>
                <a:latin typeface="Calibri"/>
                <a:ea typeface="DejaVu Sans"/>
              </a:rPr>
              <a:t>Data semantic</a:t>
            </a:r>
            <a:endParaRPr b="0" lang="fr-CA" sz="1800" spc="-1" strike="noStrike">
              <a:latin typeface="Arial"/>
            </a:endParaRPr>
          </a:p>
        </p:txBody>
      </p:sp>
      <p:sp>
        <p:nvSpPr>
          <p:cNvPr id="185" name="CustomShape 7"/>
          <p:cNvSpPr/>
          <p:nvPr/>
        </p:nvSpPr>
        <p:spPr>
          <a:xfrm>
            <a:off x="5106960" y="4920480"/>
            <a:ext cx="3564000" cy="1367640"/>
          </a:xfrm>
          <a:prstGeom prst="rect">
            <a:avLst/>
          </a:prstGeom>
          <a:ln>
            <a:round/>
          </a:ln>
        </p:spPr>
        <p:style>
          <a:lnRef idx="2">
            <a:schemeClr val="dk1"/>
          </a:lnRef>
          <a:fillRef idx="1">
            <a:schemeClr val="lt1"/>
          </a:fillRef>
          <a:effectRef idx="0">
            <a:schemeClr val="dk1"/>
          </a:effectRef>
          <a:fontRef idx="minor"/>
        </p:style>
        <p:txBody>
          <a:bodyPr wrap="none" lIns="90000" rIns="90000" tIns="45000" bIns="45000">
            <a:spAutoFit/>
          </a:bodyPr>
          <a:p>
            <a:pPr>
              <a:lnSpc>
                <a:spcPct val="100000"/>
              </a:lnSpc>
            </a:pPr>
            <a:r>
              <a:rPr b="1" lang="fr-CA" sz="1200" spc="-1" strike="noStrike">
                <a:solidFill>
                  <a:srgbClr val="000000"/>
                </a:solidFill>
                <a:latin typeface="Courier New"/>
                <a:ea typeface="DejaVu Sans"/>
              </a:rPr>
              <a:t>:title</a:t>
            </a:r>
            <a:endParaRPr b="0" lang="fr-CA" sz="1200" spc="-1" strike="noStrike">
              <a:latin typeface="Arial"/>
            </a:endParaRPr>
          </a:p>
          <a:p>
            <a:pPr>
              <a:lnSpc>
                <a:spcPct val="100000"/>
              </a:lnSpc>
            </a:pPr>
            <a:r>
              <a:rPr b="1" lang="fr-CA" sz="1200" spc="-1" strike="noStrike">
                <a:solidFill>
                  <a:srgbClr val="000000"/>
                </a:solidFill>
                <a:latin typeface="Courier New"/>
                <a:ea typeface="DejaVu Sans"/>
              </a:rPr>
              <a:t>  </a:t>
            </a:r>
            <a:r>
              <a:rPr b="1" lang="fr-CA" sz="1200" spc="-1" strike="noStrike">
                <a:solidFill>
                  <a:srgbClr val="000000"/>
                </a:solidFill>
                <a:latin typeface="Courier New"/>
                <a:ea typeface="DejaVu Sans"/>
              </a:rPr>
              <a:t>dm:creates [</a:t>
            </a:r>
            <a:endParaRPr b="0" lang="fr-CA" sz="1200" spc="-1" strike="noStrike">
              <a:latin typeface="Arial"/>
            </a:endParaRPr>
          </a:p>
          <a:p>
            <a:pPr>
              <a:lnSpc>
                <a:spcPct val="100000"/>
              </a:lnSpc>
            </a:pPr>
            <a:r>
              <a:rPr b="1" lang="fr-CA" sz="1200" spc="-1" strike="noStrike">
                <a:solidFill>
                  <a:srgbClr val="000000"/>
                </a:solidFill>
                <a:latin typeface="Courier New"/>
                <a:ea typeface="DejaVu Sans"/>
              </a:rPr>
              <a:t>      </a:t>
            </a:r>
            <a:r>
              <a:rPr b="1" lang="fr-CA" sz="1200" spc="-1" strike="noStrike">
                <a:solidFill>
                  <a:srgbClr val="000000"/>
                </a:solidFill>
                <a:latin typeface="Courier New"/>
                <a:ea typeface="DejaVu Sans"/>
              </a:rPr>
              <a:t>dm:object dm:DSpaceValue ;</a:t>
            </a:r>
            <a:endParaRPr b="0" lang="fr-CA" sz="1200" spc="-1" strike="noStrike">
              <a:latin typeface="Arial"/>
            </a:endParaRPr>
          </a:p>
          <a:p>
            <a:pPr>
              <a:lnSpc>
                <a:spcPct val="100000"/>
              </a:lnSpc>
            </a:pPr>
            <a:r>
              <a:rPr b="1" lang="fr-CA" sz="1200" spc="-1" strike="noStrike">
                <a:solidFill>
                  <a:srgbClr val="000000"/>
                </a:solidFill>
                <a:latin typeface="Courier New"/>
                <a:ea typeface="DejaVu Sans"/>
              </a:rPr>
              <a:t>      </a:t>
            </a:r>
            <a:r>
              <a:rPr b="1" lang="fr-CA" sz="1200" spc="-1" strike="noStrike">
                <a:solidFill>
                  <a:srgbClr val="000000"/>
                </a:solidFill>
                <a:latin typeface="Courier New"/>
                <a:ea typeface="DejaVu Sans"/>
              </a:rPr>
              <a:t>dm:predicate dcterms:title ;</a:t>
            </a:r>
            <a:endParaRPr b="0" lang="fr-CA" sz="1200" spc="-1" strike="noStrike">
              <a:latin typeface="Arial"/>
            </a:endParaRPr>
          </a:p>
          <a:p>
            <a:pPr>
              <a:lnSpc>
                <a:spcPct val="100000"/>
              </a:lnSpc>
            </a:pPr>
            <a:r>
              <a:rPr b="1" lang="fr-CA" sz="1200" spc="-1" strike="noStrike">
                <a:solidFill>
                  <a:srgbClr val="000000"/>
                </a:solidFill>
                <a:latin typeface="Courier New"/>
                <a:ea typeface="DejaVu Sans"/>
              </a:rPr>
              <a:t>      </a:t>
            </a:r>
            <a:r>
              <a:rPr b="1" lang="fr-CA" sz="1200" spc="-1" strike="noStrike">
                <a:solidFill>
                  <a:srgbClr val="000000"/>
                </a:solidFill>
                <a:latin typeface="Courier New"/>
                <a:ea typeface="DejaVu Sans"/>
              </a:rPr>
              <a:t>dm:subject dm:DSpaceObjectIRI ;</a:t>
            </a:r>
            <a:endParaRPr b="0" lang="fr-CA" sz="1200" spc="-1" strike="noStrike">
              <a:latin typeface="Arial"/>
            </a:endParaRPr>
          </a:p>
          <a:p>
            <a:pPr>
              <a:lnSpc>
                <a:spcPct val="100000"/>
              </a:lnSpc>
            </a:pPr>
            <a:r>
              <a:rPr b="1" lang="fr-CA" sz="1200" spc="-1" strike="noStrike">
                <a:solidFill>
                  <a:srgbClr val="000000"/>
                </a:solidFill>
                <a:latin typeface="Courier New"/>
                <a:ea typeface="DejaVu Sans"/>
              </a:rPr>
              <a:t>    </a:t>
            </a:r>
            <a:r>
              <a:rPr b="1" lang="fr-CA" sz="1200" spc="-1" strike="noStrike">
                <a:solidFill>
                  <a:srgbClr val="000000"/>
                </a:solidFill>
                <a:latin typeface="Courier New"/>
                <a:ea typeface="DejaVu Sans"/>
              </a:rPr>
              <a:t>] ;</a:t>
            </a:r>
            <a:endParaRPr b="0" lang="fr-CA" sz="1200" spc="-1" strike="noStrike">
              <a:latin typeface="Arial"/>
            </a:endParaRPr>
          </a:p>
          <a:p>
            <a:pPr>
              <a:lnSpc>
                <a:spcPct val="100000"/>
              </a:lnSpc>
            </a:pPr>
            <a:r>
              <a:rPr b="1" lang="fr-CA" sz="1200" spc="-1" strike="noStrike">
                <a:solidFill>
                  <a:srgbClr val="000000"/>
                </a:solidFill>
                <a:latin typeface="Courier New"/>
                <a:ea typeface="DejaVu Sans"/>
              </a:rPr>
              <a:t>  </a:t>
            </a:r>
            <a:r>
              <a:rPr b="1" lang="fr-CA" sz="1200" spc="-1" strike="noStrike">
                <a:solidFill>
                  <a:srgbClr val="000000"/>
                </a:solidFill>
                <a:latin typeface="Courier New"/>
                <a:ea typeface="DejaVu Sans"/>
              </a:rPr>
              <a:t>dm:metadataName "dc.title" .</a:t>
            </a:r>
            <a:endParaRPr b="0" lang="fr-CA" sz="1200" spc="-1" strike="noStrike">
              <a:latin typeface="Arial"/>
            </a:endParaRPr>
          </a:p>
        </p:txBody>
      </p:sp>
      <p:pic>
        <p:nvPicPr>
          <p:cNvPr id="186" name="Image 10" descr=""/>
          <p:cNvPicPr/>
          <p:nvPr/>
        </p:nvPicPr>
        <p:blipFill>
          <a:blip r:embed="rId1"/>
          <a:stretch/>
        </p:blipFill>
        <p:spPr>
          <a:xfrm>
            <a:off x="7896240" y="2752920"/>
            <a:ext cx="1702440" cy="1480680"/>
          </a:xfrm>
          <a:prstGeom prst="rect">
            <a:avLst/>
          </a:prstGeom>
          <a:ln>
            <a:solidFill>
              <a:schemeClr val="tx1"/>
            </a:solidFill>
          </a:ln>
        </p:spPr>
      </p:pic>
      <p:pic>
        <p:nvPicPr>
          <p:cNvPr id="187" name="Image 12" descr=""/>
          <p:cNvPicPr/>
          <p:nvPr/>
        </p:nvPicPr>
        <p:blipFill>
          <a:blip r:embed="rId2"/>
          <a:stretch/>
        </p:blipFill>
        <p:spPr>
          <a:xfrm>
            <a:off x="5695560" y="1925640"/>
            <a:ext cx="1364040" cy="2102760"/>
          </a:xfrm>
          <a:prstGeom prst="rect">
            <a:avLst/>
          </a:prstGeom>
          <a:ln>
            <a:solidFill>
              <a:schemeClr val="tx1"/>
            </a:solidFill>
          </a:ln>
        </p:spPr>
      </p:pic>
      <p:sp>
        <p:nvSpPr>
          <p:cNvPr id="188" name="CustomShape 8"/>
          <p:cNvSpPr/>
          <p:nvPr/>
        </p:nvSpPr>
        <p:spPr>
          <a:xfrm>
            <a:off x="5231160" y="5129640"/>
            <a:ext cx="1092960" cy="198720"/>
          </a:xfrm>
          <a:prstGeom prst="rect">
            <a:avLst/>
          </a:prstGeom>
          <a:noFill/>
          <a:ln w="28440">
            <a:solidFill>
              <a:srgbClr val="c00000"/>
            </a:solidFill>
            <a:prstDash val="sysDot"/>
            <a:round/>
          </a:ln>
        </p:spPr>
        <p:style>
          <a:lnRef idx="0"/>
          <a:fillRef idx="0"/>
          <a:effectRef idx="0"/>
          <a:fontRef idx="minor"/>
        </p:style>
      </p:sp>
      <p:sp>
        <p:nvSpPr>
          <p:cNvPr id="189" name="CustomShape 9"/>
          <p:cNvSpPr/>
          <p:nvPr/>
        </p:nvSpPr>
        <p:spPr>
          <a:xfrm>
            <a:off x="5695560" y="2382840"/>
            <a:ext cx="1154160" cy="192240"/>
          </a:xfrm>
          <a:prstGeom prst="rect">
            <a:avLst/>
          </a:prstGeom>
          <a:noFill/>
          <a:ln w="28440">
            <a:solidFill>
              <a:srgbClr val="c00000"/>
            </a:solidFill>
            <a:prstDash val="sysDot"/>
            <a:round/>
          </a:ln>
        </p:spPr>
        <p:style>
          <a:lnRef idx="0"/>
          <a:fillRef idx="0"/>
          <a:effectRef idx="0"/>
          <a:fontRef idx="minor"/>
        </p:style>
      </p:sp>
      <p:sp>
        <p:nvSpPr>
          <p:cNvPr id="190" name="CustomShape 10"/>
          <p:cNvSpPr/>
          <p:nvPr/>
        </p:nvSpPr>
        <p:spPr>
          <a:xfrm>
            <a:off x="9640800" y="5204520"/>
            <a:ext cx="1702800" cy="612000"/>
          </a:xfrm>
          <a:prstGeom prst="borderCallout1">
            <a:avLst>
              <a:gd name="adj1" fmla="val 18750"/>
              <a:gd name="adj2" fmla="val -8333"/>
              <a:gd name="adj3" fmla="val 58084"/>
              <a:gd name="adj4" fmla="val -65066"/>
            </a:avLst>
          </a:prstGeom>
          <a:noFill/>
          <a:ln w="9360">
            <a:solidFill>
              <a:schemeClr val="dk1"/>
            </a:solidFill>
            <a:round/>
          </a:ln>
        </p:spPr>
        <p:style>
          <a:lnRef idx="0"/>
          <a:fillRef idx="0"/>
          <a:effectRef idx="0"/>
          <a:fontRef idx="minor"/>
        </p:style>
        <p:txBody>
          <a:bodyPr lIns="90000" rIns="90000" tIns="45000" bIns="45000" anchor="ctr">
            <a:normAutofit fontScale="34000"/>
          </a:bodyPr>
          <a:p>
            <a:pPr algn="ctr">
              <a:lnSpc>
                <a:spcPct val="100000"/>
              </a:lnSpc>
            </a:pPr>
            <a:r>
              <a:rPr b="0" lang="en-CA" sz="1800" spc="-1" strike="noStrike">
                <a:solidFill>
                  <a:srgbClr val="000000"/>
                </a:solidFill>
                <a:latin typeface="Calibri"/>
                <a:ea typeface="DejaVu Sans"/>
              </a:rPr>
              <a:t>Action parameter (using Reification)</a:t>
            </a:r>
            <a:endParaRPr b="0" lang="fr-CA" sz="1800" spc="-1" strike="noStrike">
              <a:latin typeface="Arial"/>
            </a:endParaRPr>
          </a:p>
        </p:txBody>
      </p:sp>
      <p:pic>
        <p:nvPicPr>
          <p:cNvPr id="191" name="Image 20" descr=""/>
          <p:cNvPicPr/>
          <p:nvPr/>
        </p:nvPicPr>
        <p:blipFill>
          <a:blip r:embed="rId3"/>
          <a:stretch/>
        </p:blipFill>
        <p:spPr>
          <a:xfrm>
            <a:off x="7208640" y="1925640"/>
            <a:ext cx="3383640" cy="790920"/>
          </a:xfrm>
          <a:prstGeom prst="rect">
            <a:avLst/>
          </a:prstGeom>
          <a:ln>
            <a:solidFill>
              <a:schemeClr val="tx1"/>
            </a:solidFill>
          </a:ln>
        </p:spPr>
      </p:pic>
      <p:sp>
        <p:nvSpPr>
          <p:cNvPr id="192" name="CustomShape 11"/>
          <p:cNvSpPr/>
          <p:nvPr/>
        </p:nvSpPr>
        <p:spPr>
          <a:xfrm>
            <a:off x="4598640" y="4573800"/>
            <a:ext cx="519192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ea typeface="DejaVu Sans"/>
              </a:rPr>
              <a:t>Data structure for the "create a title" action</a:t>
            </a:r>
            <a:endParaRPr b="0" lang="fr-CA" sz="1800" spc="-1" strike="noStrike">
              <a:latin typeface="Arial"/>
            </a:endParaRPr>
          </a:p>
        </p:txBody>
      </p:sp>
      <p:sp>
        <p:nvSpPr>
          <p:cNvPr id="193" name="CustomShape 12"/>
          <p:cNvSpPr/>
          <p:nvPr/>
        </p:nvSpPr>
        <p:spPr>
          <a:xfrm>
            <a:off x="5667480" y="5342400"/>
            <a:ext cx="2961360" cy="540360"/>
          </a:xfrm>
          <a:prstGeom prst="rect">
            <a:avLst/>
          </a:prstGeom>
          <a:noFill/>
          <a:ln w="28440">
            <a:solidFill>
              <a:schemeClr val="accent5">
                <a:lumMod val="75000"/>
              </a:schemeClr>
            </a:solidFill>
            <a:prstDash val="sysDot"/>
            <a:round/>
          </a:ln>
        </p:spPr>
        <p:style>
          <a:lnRef idx="0"/>
          <a:fillRef idx="0"/>
          <a:effectRef idx="0"/>
          <a:fontRef idx="minor"/>
        </p:style>
      </p:sp>
      <p:sp>
        <p:nvSpPr>
          <p:cNvPr id="194" name="CustomShape 13"/>
          <p:cNvSpPr/>
          <p:nvPr/>
        </p:nvSpPr>
        <p:spPr>
          <a:xfrm>
            <a:off x="9479880" y="4758480"/>
            <a:ext cx="1463040" cy="368640"/>
          </a:xfrm>
          <a:prstGeom prst="borderCallout1">
            <a:avLst>
              <a:gd name="adj1" fmla="val 18750"/>
              <a:gd name="adj2" fmla="val -8333"/>
              <a:gd name="adj3" fmla="val 108182"/>
              <a:gd name="adj4" fmla="val -215385"/>
            </a:avLst>
          </a:prstGeom>
          <a:noFill/>
          <a:ln w="9360">
            <a:solidFill>
              <a:schemeClr val="dk1"/>
            </a:solidFill>
            <a:round/>
          </a:ln>
        </p:spPr>
        <p:style>
          <a:lnRef idx="0"/>
          <a:fillRef idx="0"/>
          <a:effectRef idx="0"/>
          <a:fontRef idx="minor"/>
        </p:style>
        <p:txBody>
          <a:bodyPr lIns="90000" rIns="90000" tIns="45000" bIns="45000" anchor="ctr">
            <a:normAutofit fontScale="37000"/>
          </a:bodyPr>
          <a:p>
            <a:pPr algn="ctr">
              <a:lnSpc>
                <a:spcPct val="100000"/>
              </a:lnSpc>
            </a:pPr>
            <a:r>
              <a:rPr b="0" lang="en-CA" sz="1800" spc="-1" strike="noStrike">
                <a:solidFill>
                  <a:srgbClr val="000000"/>
                </a:solidFill>
                <a:latin typeface="Calibri"/>
                <a:ea typeface="DejaVu Sans"/>
              </a:rPr>
              <a:t>Action name</a:t>
            </a:r>
            <a:endParaRPr b="0" lang="fr-CA" sz="1800" spc="-1" strike="noStrike">
              <a:latin typeface="Arial"/>
            </a:endParaRPr>
          </a:p>
        </p:txBody>
      </p:sp>
      <p:sp>
        <p:nvSpPr>
          <p:cNvPr id="195" name="CustomShape 14"/>
          <p:cNvSpPr/>
          <p:nvPr/>
        </p:nvSpPr>
        <p:spPr>
          <a:xfrm>
            <a:off x="9599400" y="5886720"/>
            <a:ext cx="1702800" cy="368640"/>
          </a:xfrm>
          <a:prstGeom prst="borderCallout1">
            <a:avLst>
              <a:gd name="adj1" fmla="val 18750"/>
              <a:gd name="adj2" fmla="val -8333"/>
              <a:gd name="adj3" fmla="val 61193"/>
              <a:gd name="adj4" fmla="val -98616"/>
            </a:avLst>
          </a:prstGeom>
          <a:noFill/>
          <a:ln w="9360">
            <a:solidFill>
              <a:schemeClr val="dk1"/>
            </a:solidFill>
            <a:round/>
          </a:ln>
        </p:spPr>
        <p:style>
          <a:lnRef idx="0"/>
          <a:fillRef idx="0"/>
          <a:effectRef idx="0"/>
          <a:fontRef idx="minor"/>
        </p:style>
        <p:txBody>
          <a:bodyPr lIns="90000" rIns="90000" tIns="45000" bIns="45000" anchor="ctr">
            <a:normAutofit fontScale="37000"/>
          </a:bodyPr>
          <a:p>
            <a:pPr algn="ctr">
              <a:lnSpc>
                <a:spcPct val="100000"/>
              </a:lnSpc>
            </a:pPr>
            <a:r>
              <a:rPr b="0" lang="en-CA" sz="1800" spc="-1" strike="noStrike">
                <a:solidFill>
                  <a:srgbClr val="000000"/>
                </a:solidFill>
                <a:latin typeface="Calibri"/>
                <a:ea typeface="DejaVu Sans"/>
              </a:rPr>
              <a:t>Target predicate</a:t>
            </a:r>
            <a:endParaRPr b="0" lang="fr-CA" sz="1800" spc="-1" strike="noStrike">
              <a:latin typeface="Arial"/>
            </a:endParaRPr>
          </a:p>
        </p:txBody>
      </p:sp>
      <p:sp>
        <p:nvSpPr>
          <p:cNvPr id="196" name="CustomShape 15"/>
          <p:cNvSpPr/>
          <p:nvPr/>
        </p:nvSpPr>
        <p:spPr>
          <a:xfrm>
            <a:off x="5284440" y="6051960"/>
            <a:ext cx="1468080" cy="177840"/>
          </a:xfrm>
          <a:prstGeom prst="rect">
            <a:avLst/>
          </a:prstGeom>
          <a:noFill/>
          <a:ln w="28440">
            <a:solidFill>
              <a:srgbClr val="cc00cc"/>
            </a:solidFill>
            <a:prstDash val="sysDot"/>
            <a:round/>
          </a:ln>
        </p:spPr>
        <p:style>
          <a:lnRef idx="0"/>
          <a:fillRef idx="0"/>
          <a:effectRef idx="0"/>
          <a:fontRef idx="minor"/>
        </p:style>
      </p:sp>
      <p:sp>
        <p:nvSpPr>
          <p:cNvPr id="197" name="CustomShape 16"/>
          <p:cNvSpPr/>
          <p:nvPr/>
        </p:nvSpPr>
        <p:spPr>
          <a:xfrm>
            <a:off x="5695560" y="3300480"/>
            <a:ext cx="1154160" cy="192240"/>
          </a:xfrm>
          <a:prstGeom prst="rect">
            <a:avLst/>
          </a:prstGeom>
          <a:noFill/>
          <a:ln w="28440">
            <a:solidFill>
              <a:srgbClr val="cc00cc"/>
            </a:solidFill>
            <a:prstDash val="sysDot"/>
            <a:round/>
          </a:ln>
        </p:spPr>
        <p:style>
          <a:lnRef idx="0"/>
          <a:fillRef idx="0"/>
          <a:effectRef idx="0"/>
          <a:fontRef idx="minor"/>
        </p:style>
      </p:sp>
      <p:sp>
        <p:nvSpPr>
          <p:cNvPr id="198" name="CustomShape 17"/>
          <p:cNvSpPr/>
          <p:nvPr/>
        </p:nvSpPr>
        <p:spPr>
          <a:xfrm>
            <a:off x="7206480" y="2282040"/>
            <a:ext cx="1004040" cy="447840"/>
          </a:xfrm>
          <a:prstGeom prst="rect">
            <a:avLst/>
          </a:prstGeom>
          <a:noFill/>
          <a:ln w="28440">
            <a:solidFill>
              <a:schemeClr val="accent5">
                <a:lumMod val="75000"/>
              </a:schemeClr>
            </a:solidFill>
            <a:prstDash val="sysDot"/>
            <a:round/>
          </a:ln>
        </p:spPr>
        <p:style>
          <a:lnRef idx="0"/>
          <a:fillRef idx="0"/>
          <a:effectRef idx="0"/>
          <a:fontRef idx="minor"/>
        </p:style>
      </p:sp>
    </p:spTree>
  </p:cSld>
  <mc:AlternateContent>
    <mc:Choice Requires="p14">
      <p:transition spd="slow" p14:dur="2000"/>
    </mc:Choice>
    <mc:Fallback>
      <p:transition spd="slow"/>
    </mc:Fallback>
  </mc:AlternateContent>
  <p:timing>
    <p:tnLst>
      <p:par>
        <p:cTn id="99" dur="indefinite" restart="never" nodeType="tmRoot">
          <p:childTnLst>
            <p:seq>
              <p:cTn id="100" dur="indefinite" nodeType="mainSeq">
                <p:childTnLst>
                  <p:par>
                    <p:cTn id="101" fill="hold">
                      <p:stCondLst>
                        <p:cond delay="indefinite"/>
                      </p:stCondLst>
                      <p:childTnLst>
                        <p:par>
                          <p:cTn id="102" fill="hold">
                            <p:stCondLst>
                              <p:cond delay="0"/>
                            </p:stCondLst>
                            <p:childTnLst>
                              <p:par>
                                <p:cTn id="103" nodeType="clickEffect" fill="hold" presetClass="entr" presetID="1">
                                  <p:stCondLst>
                                    <p:cond delay="0"/>
                                  </p:stCondLst>
                                  <p:childTnLst>
                                    <p:set>
                                      <p:cBhvr>
                                        <p:cTn id="104" dur="1" fill="hold">
                                          <p:stCondLst>
                                            <p:cond delay="0"/>
                                          </p:stCondLst>
                                        </p:cTn>
                                        <p:tgtEl>
                                          <p:spTgt spid="187"/>
                                        </p:tgtEl>
                                        <p:attrNameLst>
                                          <p:attrName>style.visibility</p:attrName>
                                        </p:attrNameLst>
                                      </p:cBhvr>
                                      <p:to>
                                        <p:strVal val="visible"/>
                                      </p:to>
                                    </p:set>
                                  </p:childTnLst>
                                </p:cTn>
                              </p:par>
                              <p:par>
                                <p:cTn id="105" nodeType="withEffect" fill="hold" presetClass="entr" presetID="1">
                                  <p:stCondLst>
                                    <p:cond delay="0"/>
                                  </p:stCondLst>
                                  <p:childTnLst>
                                    <p:set>
                                      <p:cBhvr>
                                        <p:cTn id="106" dur="1" fill="hold">
                                          <p:stCondLst>
                                            <p:cond delay="0"/>
                                          </p:stCondLst>
                                        </p:cTn>
                                        <p:tgtEl>
                                          <p:spTgt spid="191"/>
                                        </p:tgtEl>
                                        <p:attrNameLst>
                                          <p:attrName>style.visibility</p:attrName>
                                        </p:attrNameLst>
                                      </p:cBhvr>
                                      <p:to>
                                        <p:strVal val="visible"/>
                                      </p:to>
                                    </p:set>
                                  </p:childTnLst>
                                </p:cTn>
                              </p:par>
                              <p:par>
                                <p:cTn id="107" nodeType="withEffect" fill="hold" presetClass="entr" presetID="1">
                                  <p:stCondLst>
                                    <p:cond delay="0"/>
                                  </p:stCondLst>
                                  <p:childTnLst>
                                    <p:set>
                                      <p:cBhvr>
                                        <p:cTn id="108" dur="1" fill="hold">
                                          <p:stCondLst>
                                            <p:cond delay="0"/>
                                          </p:stCondLst>
                                        </p:cTn>
                                        <p:tgtEl>
                                          <p:spTgt spid="186"/>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1">
                                  <p:stCondLst>
                                    <p:cond delay="0"/>
                                  </p:stCondLst>
                                  <p:childTnLst>
                                    <p:set>
                                      <p:cBhvr>
                                        <p:cTn id="112" dur="1" fill="hold">
                                          <p:stCondLst>
                                            <p:cond delay="0"/>
                                          </p:stCondLst>
                                        </p:cTn>
                                        <p:tgtEl>
                                          <p:spTgt spid="192"/>
                                        </p:tgtEl>
                                        <p:attrNameLst>
                                          <p:attrName>style.visibility</p:attrName>
                                        </p:attrNameLst>
                                      </p:cBhvr>
                                      <p:to>
                                        <p:strVal val="visible"/>
                                      </p:to>
                                    </p:set>
                                  </p:childTnLst>
                                </p:cTn>
                              </p:par>
                              <p:par>
                                <p:cTn id="113" nodeType="withEffect" fill="hold" presetClass="entr" presetID="1">
                                  <p:stCondLst>
                                    <p:cond delay="0"/>
                                  </p:stCondLst>
                                  <p:childTnLst>
                                    <p:set>
                                      <p:cBhvr>
                                        <p:cTn id="114" dur="1" fill="hold">
                                          <p:stCondLst>
                                            <p:cond delay="0"/>
                                          </p:stCondLst>
                                        </p:cTn>
                                        <p:tgtEl>
                                          <p:spTgt spid="185"/>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nodeType="clickEffect" fill="hold" presetClass="entr" presetID="1">
                                  <p:stCondLst>
                                    <p:cond delay="0"/>
                                  </p:stCondLst>
                                  <p:childTnLst>
                                    <p:set>
                                      <p:cBhvr>
                                        <p:cTn id="118" dur="1" fill="hold">
                                          <p:stCondLst>
                                            <p:cond delay="0"/>
                                          </p:stCondLst>
                                        </p:cTn>
                                        <p:tgtEl>
                                          <p:spTgt spid="189"/>
                                        </p:tgtEl>
                                        <p:attrNameLst>
                                          <p:attrName>style.visibility</p:attrName>
                                        </p:attrNameLst>
                                      </p:cBhvr>
                                      <p:to>
                                        <p:strVal val="visible"/>
                                      </p:to>
                                    </p:set>
                                  </p:childTnLst>
                                </p:cTn>
                              </p:par>
                              <p:par>
                                <p:cTn id="119" nodeType="withEffect" fill="hold" presetClass="entr" presetID="1">
                                  <p:stCondLst>
                                    <p:cond delay="0"/>
                                  </p:stCondLst>
                                  <p:childTnLst>
                                    <p:set>
                                      <p:cBhvr>
                                        <p:cTn id="120" dur="1" fill="hold">
                                          <p:stCondLst>
                                            <p:cond delay="0"/>
                                          </p:stCondLst>
                                        </p:cTn>
                                        <p:tgtEl>
                                          <p:spTgt spid="188"/>
                                        </p:tgtEl>
                                        <p:attrNameLst>
                                          <p:attrName>style.visibility</p:attrName>
                                        </p:attrNameLst>
                                      </p:cBhvr>
                                      <p:to>
                                        <p:strVal val="visible"/>
                                      </p:to>
                                    </p:set>
                                  </p:childTnLst>
                                </p:cTn>
                              </p:par>
                              <p:par>
                                <p:cTn id="121" nodeType="withEffect" fill="hold" presetClass="entr" presetID="1">
                                  <p:stCondLst>
                                    <p:cond delay="0"/>
                                  </p:stCondLst>
                                  <p:childTnLst>
                                    <p:set>
                                      <p:cBhvr>
                                        <p:cTn id="122" dur="1" fill="hold">
                                          <p:stCondLst>
                                            <p:cond delay="0"/>
                                          </p:stCondLst>
                                        </p:cTn>
                                        <p:tgtEl>
                                          <p:spTgt spid="194"/>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nodeType="clickEffect" fill="hold" presetClass="entr" presetID="1">
                                  <p:stCondLst>
                                    <p:cond delay="0"/>
                                  </p:stCondLst>
                                  <p:childTnLst>
                                    <p:set>
                                      <p:cBhvr>
                                        <p:cTn id="126" dur="1" fill="hold">
                                          <p:stCondLst>
                                            <p:cond delay="0"/>
                                          </p:stCondLst>
                                        </p:cTn>
                                        <p:tgtEl>
                                          <p:spTgt spid="197"/>
                                        </p:tgtEl>
                                        <p:attrNameLst>
                                          <p:attrName>style.visibility</p:attrName>
                                        </p:attrNameLst>
                                      </p:cBhvr>
                                      <p:to>
                                        <p:strVal val="visible"/>
                                      </p:to>
                                    </p:set>
                                  </p:childTnLst>
                                </p:cTn>
                              </p:par>
                              <p:par>
                                <p:cTn id="127" nodeType="withEffect" fill="hold" presetClass="entr" presetID="1">
                                  <p:stCondLst>
                                    <p:cond delay="0"/>
                                  </p:stCondLst>
                                  <p:childTnLst>
                                    <p:set>
                                      <p:cBhvr>
                                        <p:cTn id="128" dur="1" fill="hold">
                                          <p:stCondLst>
                                            <p:cond delay="0"/>
                                          </p:stCondLst>
                                        </p:cTn>
                                        <p:tgtEl>
                                          <p:spTgt spid="196"/>
                                        </p:tgtEl>
                                        <p:attrNameLst>
                                          <p:attrName>style.visibility</p:attrName>
                                        </p:attrNameLst>
                                      </p:cBhvr>
                                      <p:to>
                                        <p:strVal val="visible"/>
                                      </p:to>
                                    </p:set>
                                  </p:childTnLst>
                                </p:cTn>
                              </p:par>
                              <p:par>
                                <p:cTn id="129" nodeType="withEffect" fill="hold" presetClass="entr" presetID="1">
                                  <p:stCondLst>
                                    <p:cond delay="0"/>
                                  </p:stCondLst>
                                  <p:childTnLst>
                                    <p:set>
                                      <p:cBhvr>
                                        <p:cTn id="130" dur="1" fill="hold">
                                          <p:stCondLst>
                                            <p:cond delay="0"/>
                                          </p:stCondLst>
                                        </p:cTn>
                                        <p:tgtEl>
                                          <p:spTgt spid="195"/>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nodeType="clickEffect" fill="hold" presetClass="entr" presetID="1">
                                  <p:stCondLst>
                                    <p:cond delay="0"/>
                                  </p:stCondLst>
                                  <p:childTnLst>
                                    <p:set>
                                      <p:cBhvr>
                                        <p:cTn id="134" dur="1" fill="hold">
                                          <p:stCondLst>
                                            <p:cond delay="0"/>
                                          </p:stCondLst>
                                        </p:cTn>
                                        <p:tgtEl>
                                          <p:spTgt spid="193"/>
                                        </p:tgtEl>
                                        <p:attrNameLst>
                                          <p:attrName>style.visibility</p:attrName>
                                        </p:attrNameLst>
                                      </p:cBhvr>
                                      <p:to>
                                        <p:strVal val="visible"/>
                                      </p:to>
                                    </p:set>
                                  </p:childTnLst>
                                </p:cTn>
                              </p:par>
                              <p:par>
                                <p:cTn id="135" nodeType="withEffect" fill="hold" presetClass="entr" presetID="1">
                                  <p:stCondLst>
                                    <p:cond delay="0"/>
                                  </p:stCondLst>
                                  <p:childTnLst>
                                    <p:set>
                                      <p:cBhvr>
                                        <p:cTn id="136" dur="1" fill="hold">
                                          <p:stCondLst>
                                            <p:cond delay="0"/>
                                          </p:stCondLst>
                                        </p:cTn>
                                        <p:tgtEl>
                                          <p:spTgt spid="190"/>
                                        </p:tgtEl>
                                        <p:attrNameLst>
                                          <p:attrName>style.visibility</p:attrName>
                                        </p:attrNameLst>
                                      </p:cBhvr>
                                      <p:to>
                                        <p:strVal val="visible"/>
                                      </p:to>
                                    </p:set>
                                  </p:childTnLst>
                                </p:cTn>
                              </p:par>
                              <p:par>
                                <p:cTn id="137" nodeType="withEffect" fill="hold" presetClass="entr" presetID="1">
                                  <p:stCondLst>
                                    <p:cond delay="0"/>
                                  </p:stCondLst>
                                  <p:childTnLst>
                                    <p:set>
                                      <p:cBhvr>
                                        <p:cTn id="138" dur="1" fill="hold">
                                          <p:stCondLst>
                                            <p:cond delay="0"/>
                                          </p:stCondLst>
                                        </p:cTn>
                                        <p:tgtEl>
                                          <p:spTgt spid="1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1097280" y="286560"/>
            <a:ext cx="10057680" cy="145008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fr-CA" sz="4800" spc="-52" strike="noStrike">
                <a:solidFill>
                  <a:srgbClr val="404040"/>
                </a:solidFill>
                <a:latin typeface="Calibri Light"/>
              </a:rPr>
              <a:t>Example of data conversion from </a:t>
            </a:r>
            <a:br/>
            <a:r>
              <a:rPr b="0" lang="fr-CA" sz="4800" spc="-52" strike="noStrike">
                <a:solidFill>
                  <a:srgbClr val="404040"/>
                </a:solidFill>
                <a:latin typeface="Calibri Light"/>
              </a:rPr>
              <a:t>Dspace RDFized data to VIVO data</a:t>
            </a:r>
            <a:endParaRPr b="0" lang="fr-CA" sz="4800" spc="-1" strike="noStrike">
              <a:latin typeface="Arial"/>
            </a:endParaRPr>
          </a:p>
        </p:txBody>
      </p:sp>
      <p:sp>
        <p:nvSpPr>
          <p:cNvPr id="200" name="CustomShape 2"/>
          <p:cNvSpPr/>
          <p:nvPr/>
        </p:nvSpPr>
        <p:spPr>
          <a:xfrm>
            <a:off x="704880" y="2312640"/>
            <a:ext cx="4199760" cy="3192840"/>
          </a:xfrm>
          <a:prstGeom prst="rect">
            <a:avLst/>
          </a:prstGeom>
          <a:ln>
            <a:round/>
          </a:ln>
        </p:spPr>
        <p:style>
          <a:lnRef idx="2">
            <a:schemeClr val="dk1"/>
          </a:lnRef>
          <a:fillRef idx="1">
            <a:schemeClr val="lt1"/>
          </a:fillRef>
          <a:effectRef idx="0">
            <a:schemeClr val="dk1"/>
          </a:effectRef>
          <a:fontRef idx="minor"/>
        </p:style>
        <p:txBody>
          <a:bodyPr lIns="90000" rIns="90000" tIns="45000" bIns="45000">
            <a:spAutoFit/>
          </a:bodyPr>
          <a:p>
            <a:pPr>
              <a:lnSpc>
                <a:spcPct val="100000"/>
              </a:lnSpc>
            </a:pPr>
            <a:r>
              <a:rPr b="0" lang="fr-CA" sz="1200" spc="-1" strike="noStrike">
                <a:solidFill>
                  <a:srgbClr val="000000"/>
                </a:solidFill>
                <a:latin typeface="Courier New"/>
                <a:ea typeface="DejaVu Sans"/>
              </a:rPr>
              <a:t>:some_title</a:t>
            </a:r>
            <a:endParaRPr b="0" lang="fr-CA" sz="1200" spc="-1" strike="noStrike">
              <a:latin typeface="Arial"/>
            </a:endParaRPr>
          </a:p>
          <a:p>
            <a:pPr>
              <a:lnSpc>
                <a:spcPct val="100000"/>
              </a:lnSpc>
            </a:pPr>
            <a:r>
              <a:rPr b="0" lang="fr-CA" sz="1200" spc="-1" strike="noStrike">
                <a:solidFill>
                  <a:srgbClr val="000000"/>
                </a:solidFill>
                <a:latin typeface="Courier New"/>
                <a:ea typeface="DejaVu Sans"/>
              </a:rPr>
              <a:t>  </a:t>
            </a:r>
            <a:r>
              <a:rPr b="0" lang="fr-CA" sz="1200" spc="-1" strike="noStrike">
                <a:solidFill>
                  <a:srgbClr val="000000"/>
                </a:solidFill>
                <a:latin typeface="Courier New"/>
                <a:ea typeface="DejaVu Sans"/>
              </a:rPr>
              <a:t>rdf:type rdf-mapping:title ;</a:t>
            </a:r>
            <a:endParaRPr b="0" lang="fr-CA" sz="1200" spc="-1" strike="noStrike">
              <a:latin typeface="Arial"/>
            </a:endParaRPr>
          </a:p>
          <a:p>
            <a:pPr>
              <a:lnSpc>
                <a:spcPct val="100000"/>
              </a:lnSpc>
            </a:pPr>
            <a:r>
              <a:rPr b="0" lang="fr-CA" sz="1200" spc="-1" strike="noStrike">
                <a:solidFill>
                  <a:srgbClr val="000000"/>
                </a:solidFill>
                <a:latin typeface="Courier New"/>
                <a:ea typeface="DejaVu Sans"/>
              </a:rPr>
              <a:t>  </a:t>
            </a:r>
            <a:r>
              <a:rPr b="0" lang="fr-CA" sz="1200" spc="-1" strike="noStrike">
                <a:solidFill>
                  <a:srgbClr val="000000"/>
                </a:solidFill>
                <a:latin typeface="Courier New"/>
                <a:ea typeface="DejaVu Sans"/>
              </a:rPr>
              <a:t>rdf:type owl:NamedIndividual ;</a:t>
            </a:r>
            <a:endParaRPr b="0" lang="fr-CA" sz="1200" spc="-1" strike="noStrike">
              <a:latin typeface="Arial"/>
            </a:endParaRPr>
          </a:p>
          <a:p>
            <a:pPr>
              <a:lnSpc>
                <a:spcPct val="100000"/>
              </a:lnSpc>
            </a:pPr>
            <a:r>
              <a:rPr b="0" lang="fr-CA" sz="1200" spc="-1" strike="noStrike">
                <a:solidFill>
                  <a:srgbClr val="000000"/>
                </a:solidFill>
                <a:latin typeface="Courier New"/>
                <a:ea typeface="DejaVu Sans"/>
              </a:rPr>
              <a:t>  </a:t>
            </a:r>
            <a:r>
              <a:rPr b="0" lang="fr-CA" sz="1200" spc="-1" strike="noStrike">
                <a:solidFill>
                  <a:srgbClr val="000000"/>
                </a:solidFill>
                <a:latin typeface="Courier New"/>
                <a:ea typeface="DejaVu Sans"/>
              </a:rPr>
              <a:t>dm:creates [</a:t>
            </a:r>
            <a:endParaRPr b="0" lang="fr-CA" sz="1200" spc="-1" strike="noStrike">
              <a:latin typeface="Arial"/>
            </a:endParaRPr>
          </a:p>
          <a:p>
            <a:pPr>
              <a:lnSpc>
                <a:spcPct val="100000"/>
              </a:lnSpc>
            </a:pPr>
            <a:r>
              <a:rPr b="0" lang="fr-CA" sz="1200" spc="-1" strike="noStrike">
                <a:solidFill>
                  <a:srgbClr val="000000"/>
                </a:solidFill>
                <a:latin typeface="Courier New"/>
                <a:ea typeface="DejaVu Sans"/>
              </a:rPr>
              <a:t>      </a:t>
            </a:r>
            <a:r>
              <a:rPr b="0" lang="fr-CA" sz="1200" spc="-1" strike="noStrike">
                <a:solidFill>
                  <a:srgbClr val="000000"/>
                </a:solidFill>
                <a:latin typeface="Courier New"/>
                <a:ea typeface="DejaVu Sans"/>
              </a:rPr>
              <a:t>rdf:type dm:Result ;</a:t>
            </a:r>
            <a:endParaRPr b="0" lang="fr-CA" sz="1200" spc="-1" strike="noStrike">
              <a:latin typeface="Arial"/>
            </a:endParaRPr>
          </a:p>
          <a:p>
            <a:pPr>
              <a:lnSpc>
                <a:spcPct val="100000"/>
              </a:lnSpc>
            </a:pPr>
            <a:r>
              <a:rPr b="0" lang="fr-CA" sz="1200" spc="-1" strike="noStrike">
                <a:solidFill>
                  <a:srgbClr val="000000"/>
                </a:solidFill>
                <a:latin typeface="Courier New"/>
                <a:ea typeface="DejaVu Sans"/>
              </a:rPr>
              <a:t>      </a:t>
            </a:r>
            <a:r>
              <a:rPr b="0" lang="fr-CA" sz="1200" spc="-1" strike="noStrike">
                <a:solidFill>
                  <a:srgbClr val="000000"/>
                </a:solidFill>
                <a:latin typeface="Courier New"/>
                <a:ea typeface="DejaVu Sans"/>
              </a:rPr>
              <a:t>dm:object [</a:t>
            </a:r>
            <a:endParaRPr b="0" lang="fr-CA" sz="1200" spc="-1" strike="noStrike">
              <a:latin typeface="Arial"/>
            </a:endParaRPr>
          </a:p>
          <a:p>
            <a:pPr>
              <a:lnSpc>
                <a:spcPct val="100000"/>
              </a:lnSpc>
            </a:pPr>
            <a:r>
              <a:rPr b="0" lang="fr-CA" sz="1200" spc="-1" strike="noStrike">
                <a:solidFill>
                  <a:srgbClr val="000000"/>
                </a:solidFill>
                <a:latin typeface="Courier New"/>
                <a:ea typeface="DejaVu Sans"/>
              </a:rPr>
              <a:t>          </a:t>
            </a:r>
            <a:r>
              <a:rPr b="0" lang="fr-CA" sz="1200" spc="-1" strike="noStrike">
                <a:solidFill>
                  <a:srgbClr val="000000"/>
                </a:solidFill>
                <a:latin typeface="Courier New"/>
                <a:ea typeface="DejaVu Sans"/>
              </a:rPr>
              <a:t>rdf:value "</a:t>
            </a:r>
            <a:r>
              <a:rPr b="0" lang="en-US" sz="1200" spc="-1" strike="noStrike">
                <a:solidFill>
                  <a:srgbClr val="000000"/>
                </a:solidFill>
                <a:latin typeface="Courier New"/>
                <a:ea typeface="DejaVu Sans"/>
              </a:rPr>
              <a:t> The DSpace Course - An Introduction to DSpace </a:t>
            </a:r>
            <a:r>
              <a:rPr b="0" lang="fr-CA" sz="1200" spc="-1" strike="noStrike">
                <a:solidFill>
                  <a:srgbClr val="000000"/>
                </a:solidFill>
                <a:latin typeface="Courier New"/>
                <a:ea typeface="DejaVu Sans"/>
              </a:rPr>
              <a:t>" ;</a:t>
            </a:r>
            <a:endParaRPr b="0" lang="fr-CA" sz="1200" spc="-1" strike="noStrike">
              <a:latin typeface="Arial"/>
            </a:endParaRPr>
          </a:p>
          <a:p>
            <a:pPr>
              <a:lnSpc>
                <a:spcPct val="100000"/>
              </a:lnSpc>
            </a:pPr>
            <a:r>
              <a:rPr b="0" lang="fr-CA" sz="1200" spc="-1" strike="noStrike">
                <a:solidFill>
                  <a:srgbClr val="000000"/>
                </a:solidFill>
                <a:latin typeface="Courier New"/>
                <a:ea typeface="DejaVu Sans"/>
              </a:rPr>
              <a:t>          </a:t>
            </a:r>
            <a:r>
              <a:rPr b="0" lang="fr-CA" sz="1200" spc="-1" strike="noStrike">
                <a:solidFill>
                  <a:srgbClr val="000000"/>
                </a:solidFill>
                <a:latin typeface="Courier New"/>
                <a:ea typeface="DejaVu Sans"/>
              </a:rPr>
              <a:t>rdfs:type dm:DSpaceValue ;</a:t>
            </a:r>
            <a:endParaRPr b="0" lang="fr-CA" sz="1200" spc="-1" strike="noStrike">
              <a:latin typeface="Arial"/>
            </a:endParaRPr>
          </a:p>
          <a:p>
            <a:pPr>
              <a:lnSpc>
                <a:spcPct val="100000"/>
              </a:lnSpc>
            </a:pPr>
            <a:r>
              <a:rPr b="0" lang="fr-CA" sz="1200" spc="-1" strike="noStrike">
                <a:solidFill>
                  <a:srgbClr val="000000"/>
                </a:solidFill>
                <a:latin typeface="Courier New"/>
                <a:ea typeface="DejaVu Sans"/>
              </a:rPr>
              <a:t>        </a:t>
            </a:r>
            <a:r>
              <a:rPr b="0" lang="fr-CA" sz="1200" spc="-1" strike="noStrike">
                <a:solidFill>
                  <a:srgbClr val="000000"/>
                </a:solidFill>
                <a:latin typeface="Courier New"/>
                <a:ea typeface="DejaVu Sans"/>
              </a:rPr>
              <a:t>] ;</a:t>
            </a:r>
            <a:endParaRPr b="0" lang="fr-CA" sz="1200" spc="-1" strike="noStrike">
              <a:latin typeface="Arial"/>
            </a:endParaRPr>
          </a:p>
          <a:p>
            <a:pPr>
              <a:lnSpc>
                <a:spcPct val="100000"/>
              </a:lnSpc>
            </a:pPr>
            <a:r>
              <a:rPr b="0" lang="fr-CA" sz="1200" spc="-1" strike="noStrike">
                <a:solidFill>
                  <a:srgbClr val="000000"/>
                </a:solidFill>
                <a:latin typeface="Courier New"/>
                <a:ea typeface="DejaVu Sans"/>
              </a:rPr>
              <a:t>      </a:t>
            </a:r>
            <a:r>
              <a:rPr b="0" lang="fr-CA" sz="1200" spc="-1" strike="noStrike">
                <a:solidFill>
                  <a:srgbClr val="000000"/>
                </a:solidFill>
                <a:latin typeface="Courier New"/>
                <a:ea typeface="DejaVu Sans"/>
              </a:rPr>
              <a:t>dm:predicate dcterms:title ;</a:t>
            </a:r>
            <a:endParaRPr b="0" lang="fr-CA" sz="1200" spc="-1" strike="noStrike">
              <a:latin typeface="Arial"/>
            </a:endParaRPr>
          </a:p>
          <a:p>
            <a:pPr>
              <a:lnSpc>
                <a:spcPct val="100000"/>
              </a:lnSpc>
            </a:pPr>
            <a:r>
              <a:rPr b="0" lang="fr-CA" sz="1200" spc="-1" strike="noStrike">
                <a:solidFill>
                  <a:srgbClr val="000000"/>
                </a:solidFill>
                <a:latin typeface="Courier New"/>
                <a:ea typeface="DejaVu Sans"/>
              </a:rPr>
              <a:t>      </a:t>
            </a:r>
            <a:r>
              <a:rPr b="0" lang="fr-CA" sz="1200" spc="-1" strike="noStrike">
                <a:solidFill>
                  <a:srgbClr val="000000"/>
                </a:solidFill>
                <a:latin typeface="Courier New"/>
                <a:ea typeface="DejaVu Sans"/>
              </a:rPr>
              <a:t>dm:subject [</a:t>
            </a:r>
            <a:endParaRPr b="0" lang="fr-CA" sz="1200" spc="-1" strike="noStrike">
              <a:latin typeface="Arial"/>
            </a:endParaRPr>
          </a:p>
          <a:p>
            <a:pPr>
              <a:lnSpc>
                <a:spcPct val="100000"/>
              </a:lnSpc>
            </a:pPr>
            <a:r>
              <a:rPr b="0" lang="fr-CA" sz="1200" spc="-1" strike="noStrike">
                <a:solidFill>
                  <a:srgbClr val="000000"/>
                </a:solidFill>
                <a:latin typeface="Courier New"/>
                <a:ea typeface="DejaVu Sans"/>
              </a:rPr>
              <a:t>          </a:t>
            </a:r>
            <a:r>
              <a:rPr b="0" lang="fr-CA" sz="1200" spc="-1" strike="noStrike">
                <a:solidFill>
                  <a:srgbClr val="000000"/>
                </a:solidFill>
                <a:latin typeface="Courier New"/>
                <a:ea typeface="DejaVu Sans"/>
              </a:rPr>
              <a:t>rdf:type dm:DSpaceObjectIRI ;</a:t>
            </a:r>
            <a:endParaRPr b="0" lang="fr-CA" sz="1200" spc="-1" strike="noStrike">
              <a:latin typeface="Arial"/>
            </a:endParaRPr>
          </a:p>
          <a:p>
            <a:pPr>
              <a:lnSpc>
                <a:spcPct val="100000"/>
              </a:lnSpc>
            </a:pPr>
            <a:r>
              <a:rPr b="0" lang="en-US" sz="1200" spc="-1" strike="noStrike">
                <a:solidFill>
                  <a:srgbClr val="000000"/>
                </a:solidFill>
                <a:latin typeface="Courier New"/>
                <a:ea typeface="DejaVu Sans"/>
              </a:rPr>
              <a:t>          </a:t>
            </a:r>
            <a:r>
              <a:rPr b="0" lang="en-US" sz="1200" spc="-1" strike="noStrike">
                <a:solidFill>
                  <a:srgbClr val="000000"/>
                </a:solidFill>
                <a:latin typeface="Courier New"/>
                <a:ea typeface="DejaVu Sans"/>
              </a:rPr>
              <a:t>rdf:value "http://doi.org/1234" ;</a:t>
            </a:r>
            <a:endParaRPr b="0" lang="fr-CA" sz="1200" spc="-1" strike="noStrike">
              <a:latin typeface="Arial"/>
            </a:endParaRPr>
          </a:p>
          <a:p>
            <a:pPr>
              <a:lnSpc>
                <a:spcPct val="100000"/>
              </a:lnSpc>
            </a:pPr>
            <a:r>
              <a:rPr b="0" lang="fr-CA" sz="1200" spc="-1" strike="noStrike">
                <a:solidFill>
                  <a:srgbClr val="000000"/>
                </a:solidFill>
                <a:latin typeface="Courier New"/>
                <a:ea typeface="DejaVu Sans"/>
              </a:rPr>
              <a:t>        </a:t>
            </a:r>
            <a:r>
              <a:rPr b="0" lang="fr-CA" sz="1200" spc="-1" strike="noStrike">
                <a:solidFill>
                  <a:srgbClr val="000000"/>
                </a:solidFill>
                <a:latin typeface="Courier New"/>
                <a:ea typeface="DejaVu Sans"/>
              </a:rPr>
              <a:t>] ;</a:t>
            </a:r>
            <a:endParaRPr b="0" lang="fr-CA" sz="1200" spc="-1" strike="noStrike">
              <a:latin typeface="Arial"/>
            </a:endParaRPr>
          </a:p>
          <a:p>
            <a:pPr>
              <a:lnSpc>
                <a:spcPct val="100000"/>
              </a:lnSpc>
            </a:pPr>
            <a:r>
              <a:rPr b="0" lang="fr-CA" sz="1200" spc="-1" strike="noStrike">
                <a:solidFill>
                  <a:srgbClr val="000000"/>
                </a:solidFill>
                <a:latin typeface="Courier New"/>
                <a:ea typeface="DejaVu Sans"/>
              </a:rPr>
              <a:t>    </a:t>
            </a:r>
            <a:r>
              <a:rPr b="0" lang="fr-CA" sz="1200" spc="-1" strike="noStrike">
                <a:solidFill>
                  <a:srgbClr val="000000"/>
                </a:solidFill>
                <a:latin typeface="Courier New"/>
                <a:ea typeface="DejaVu Sans"/>
              </a:rPr>
              <a:t>] ;</a:t>
            </a:r>
            <a:endParaRPr b="0" lang="fr-CA" sz="1200" spc="-1" strike="noStrike">
              <a:latin typeface="Arial"/>
            </a:endParaRPr>
          </a:p>
          <a:p>
            <a:pPr>
              <a:lnSpc>
                <a:spcPct val="100000"/>
              </a:lnSpc>
            </a:pPr>
            <a:r>
              <a:rPr b="0" lang="fr-CA" sz="1200" spc="-1" strike="noStrike">
                <a:solidFill>
                  <a:srgbClr val="000000"/>
                </a:solidFill>
                <a:latin typeface="Courier New"/>
                <a:ea typeface="DejaVu Sans"/>
              </a:rPr>
              <a:t>  </a:t>
            </a:r>
            <a:r>
              <a:rPr b="0" lang="fr-CA" sz="1200" spc="-1" strike="noStrike">
                <a:solidFill>
                  <a:srgbClr val="000000"/>
                </a:solidFill>
                <a:latin typeface="Courier New"/>
                <a:ea typeface="DejaVu Sans"/>
              </a:rPr>
              <a:t>dm:metadataName "dc.title" .</a:t>
            </a:r>
            <a:endParaRPr b="0" lang="fr-CA" sz="1200" spc="-1" strike="noStrike">
              <a:latin typeface="Arial"/>
            </a:endParaRPr>
          </a:p>
        </p:txBody>
      </p:sp>
      <p:sp>
        <p:nvSpPr>
          <p:cNvPr id="201" name="CustomShape 3"/>
          <p:cNvSpPr/>
          <p:nvPr/>
        </p:nvSpPr>
        <p:spPr>
          <a:xfrm>
            <a:off x="6867360" y="2312640"/>
            <a:ext cx="4399920" cy="3557880"/>
          </a:xfrm>
          <a:prstGeom prst="rect">
            <a:avLst/>
          </a:prstGeom>
          <a:ln>
            <a:round/>
          </a:ln>
        </p:spPr>
        <p:style>
          <a:lnRef idx="2">
            <a:schemeClr val="dk1"/>
          </a:lnRef>
          <a:fillRef idx="1">
            <a:schemeClr val="lt1"/>
          </a:fillRef>
          <a:effectRef idx="0">
            <a:schemeClr val="dk1"/>
          </a:effectRef>
          <a:fontRef idx="minor"/>
        </p:style>
        <p:txBody>
          <a:bodyPr lIns="90000" rIns="90000" tIns="45000" bIns="45000">
            <a:spAutoFit/>
          </a:bodyPr>
          <a:p>
            <a:pPr>
              <a:lnSpc>
                <a:spcPct val="100000"/>
              </a:lnSpc>
            </a:pPr>
            <a:r>
              <a:rPr b="0" lang="fr-CA" sz="1200" spc="-1" strike="noStrike">
                <a:solidFill>
                  <a:srgbClr val="000000"/>
                </a:solidFill>
                <a:latin typeface="Courier New"/>
                <a:ea typeface="DejaVu Sans"/>
              </a:rPr>
              <a:t>vivo-uqam-data:n2138</a:t>
            </a:r>
            <a:endParaRPr b="0" lang="fr-CA" sz="1200" spc="-1" strike="noStrike">
              <a:latin typeface="Arial"/>
            </a:endParaRPr>
          </a:p>
          <a:p>
            <a:pPr>
              <a:lnSpc>
                <a:spcPct val="100000"/>
              </a:lnSpc>
            </a:pPr>
            <a:r>
              <a:rPr b="0" lang="fr-CA" sz="1200" spc="-1" strike="noStrike">
                <a:solidFill>
                  <a:srgbClr val="000000"/>
                </a:solidFill>
                <a:latin typeface="Courier New"/>
                <a:ea typeface="DejaVu Sans"/>
              </a:rPr>
              <a:t>  </a:t>
            </a:r>
            <a:r>
              <a:rPr b="0" lang="fr-CA" sz="1200" spc="-1" strike="noStrike">
                <a:solidFill>
                  <a:srgbClr val="000000"/>
                </a:solidFill>
                <a:latin typeface="Courier New"/>
                <a:ea typeface="DejaVu Sans"/>
              </a:rPr>
              <a:t>rdf:type obo:BFO_0000001, </a:t>
            </a:r>
            <a:endParaRPr b="0" lang="fr-CA" sz="1200" spc="-1" strike="noStrike">
              <a:latin typeface="Arial"/>
            </a:endParaRPr>
          </a:p>
          <a:p>
            <a:pPr>
              <a:lnSpc>
                <a:spcPct val="100000"/>
              </a:lnSpc>
            </a:pPr>
            <a:r>
              <a:rPr b="0" lang="fr-CA" sz="1200" spc="-1" strike="noStrike">
                <a:solidFill>
                  <a:srgbClr val="000000"/>
                </a:solidFill>
                <a:latin typeface="Courier New"/>
                <a:ea typeface="DejaVu Sans"/>
              </a:rPr>
              <a:t>  </a:t>
            </a:r>
            <a:r>
              <a:rPr b="0" lang="fr-CA" sz="1200" spc="-1" strike="noStrike">
                <a:solidFill>
                  <a:srgbClr val="000000"/>
                </a:solidFill>
                <a:latin typeface="Courier New"/>
                <a:ea typeface="DejaVu Sans"/>
              </a:rPr>
              <a:t>rdf:type obo:BFO_0000002 ;</a:t>
            </a:r>
            <a:endParaRPr b="0" lang="fr-CA" sz="1200" spc="-1" strike="noStrike">
              <a:latin typeface="Arial"/>
            </a:endParaRPr>
          </a:p>
          <a:p>
            <a:pPr>
              <a:lnSpc>
                <a:spcPct val="100000"/>
              </a:lnSpc>
            </a:pPr>
            <a:r>
              <a:rPr b="0" lang="fr-CA" sz="1200" spc="-1" strike="noStrike">
                <a:solidFill>
                  <a:srgbClr val="000000"/>
                </a:solidFill>
                <a:latin typeface="Courier New"/>
                <a:ea typeface="DejaVu Sans"/>
              </a:rPr>
              <a:t>  </a:t>
            </a:r>
            <a:r>
              <a:rPr b="0" lang="fr-CA" sz="1200" spc="-1" strike="noStrike">
                <a:solidFill>
                  <a:srgbClr val="000000"/>
                </a:solidFill>
                <a:latin typeface="Courier New"/>
                <a:ea typeface="DejaVu Sans"/>
              </a:rPr>
              <a:t>rdf:type obo:BFO_0000031 ;</a:t>
            </a:r>
            <a:endParaRPr b="0" lang="fr-CA" sz="1200" spc="-1" strike="noStrike">
              <a:latin typeface="Arial"/>
            </a:endParaRPr>
          </a:p>
          <a:p>
            <a:pPr>
              <a:lnSpc>
                <a:spcPct val="100000"/>
              </a:lnSpc>
            </a:pPr>
            <a:r>
              <a:rPr b="0" lang="fr-CA" sz="1200" spc="-1" strike="noStrike">
                <a:solidFill>
                  <a:srgbClr val="000000"/>
                </a:solidFill>
                <a:latin typeface="Courier New"/>
                <a:ea typeface="DejaVu Sans"/>
              </a:rPr>
              <a:t>  </a:t>
            </a:r>
            <a:r>
              <a:rPr b="0" lang="fr-CA" sz="1200" spc="-1" strike="noStrike">
                <a:solidFill>
                  <a:srgbClr val="000000"/>
                </a:solidFill>
                <a:latin typeface="Courier New"/>
                <a:ea typeface="DejaVu Sans"/>
              </a:rPr>
              <a:t>rdf:type obo:IAO_0000030 ;</a:t>
            </a:r>
            <a:endParaRPr b="0" lang="fr-CA" sz="1200" spc="-1" strike="noStrike">
              <a:latin typeface="Arial"/>
            </a:endParaRPr>
          </a:p>
          <a:p>
            <a:pPr>
              <a:lnSpc>
                <a:spcPct val="100000"/>
              </a:lnSpc>
            </a:pPr>
            <a:r>
              <a:rPr b="0" lang="fr-CA" sz="1200" spc="-1" strike="noStrike">
                <a:solidFill>
                  <a:srgbClr val="000000"/>
                </a:solidFill>
                <a:latin typeface="Courier New"/>
                <a:ea typeface="DejaVu Sans"/>
              </a:rPr>
              <a:t>  </a:t>
            </a:r>
            <a:r>
              <a:rPr b="0" lang="fr-CA" sz="1200" spc="-1" strike="noStrike">
                <a:solidFill>
                  <a:srgbClr val="000000"/>
                </a:solidFill>
                <a:latin typeface="Courier New"/>
                <a:ea typeface="DejaVu Sans"/>
              </a:rPr>
              <a:t>rdf:type bibo:BookSection ;</a:t>
            </a:r>
            <a:endParaRPr b="0" lang="fr-CA" sz="1200" spc="-1" strike="noStrike">
              <a:latin typeface="Arial"/>
            </a:endParaRPr>
          </a:p>
          <a:p>
            <a:pPr>
              <a:lnSpc>
                <a:spcPct val="100000"/>
              </a:lnSpc>
            </a:pPr>
            <a:r>
              <a:rPr b="0" lang="fr-CA" sz="1200" spc="-1" strike="noStrike">
                <a:solidFill>
                  <a:srgbClr val="000000"/>
                </a:solidFill>
                <a:latin typeface="Courier New"/>
                <a:ea typeface="DejaVu Sans"/>
              </a:rPr>
              <a:t>  </a:t>
            </a:r>
            <a:r>
              <a:rPr b="0" lang="fr-CA" sz="1200" spc="-1" strike="noStrike">
                <a:solidFill>
                  <a:srgbClr val="000000"/>
                </a:solidFill>
                <a:latin typeface="Courier New"/>
                <a:ea typeface="DejaVu Sans"/>
              </a:rPr>
              <a:t>rdf:type bibo:Chapter ;</a:t>
            </a:r>
            <a:endParaRPr b="0" lang="fr-CA" sz="1200" spc="-1" strike="noStrike">
              <a:latin typeface="Arial"/>
            </a:endParaRPr>
          </a:p>
          <a:p>
            <a:pPr>
              <a:lnSpc>
                <a:spcPct val="100000"/>
              </a:lnSpc>
            </a:pPr>
            <a:r>
              <a:rPr b="0" lang="fr-CA" sz="1200" spc="-1" strike="noStrike">
                <a:solidFill>
                  <a:srgbClr val="000000"/>
                </a:solidFill>
                <a:latin typeface="Courier New"/>
                <a:ea typeface="DejaVu Sans"/>
              </a:rPr>
              <a:t>  </a:t>
            </a:r>
            <a:r>
              <a:rPr b="0" lang="fr-CA" sz="1200" spc="-1" strike="noStrike">
                <a:solidFill>
                  <a:srgbClr val="000000"/>
                </a:solidFill>
                <a:latin typeface="Courier New"/>
                <a:ea typeface="DejaVu Sans"/>
              </a:rPr>
              <a:t>rdf:type bibo:Document ;</a:t>
            </a:r>
            <a:endParaRPr b="0" lang="fr-CA" sz="1200" spc="-1" strike="noStrike">
              <a:latin typeface="Arial"/>
            </a:endParaRPr>
          </a:p>
          <a:p>
            <a:pPr>
              <a:lnSpc>
                <a:spcPct val="100000"/>
              </a:lnSpc>
            </a:pPr>
            <a:r>
              <a:rPr b="0" lang="fr-CA" sz="1200" spc="-1" strike="noStrike">
                <a:solidFill>
                  <a:srgbClr val="000000"/>
                </a:solidFill>
                <a:latin typeface="Courier New"/>
                <a:ea typeface="DejaVu Sans"/>
              </a:rPr>
              <a:t>  </a:t>
            </a:r>
            <a:r>
              <a:rPr b="0" lang="fr-CA" sz="1200" spc="-1" strike="noStrike">
                <a:solidFill>
                  <a:srgbClr val="000000"/>
                </a:solidFill>
                <a:latin typeface="Courier New"/>
                <a:ea typeface="DejaVu Sans"/>
              </a:rPr>
              <a:t>rdf:type bibo:DocumentPart ;</a:t>
            </a:r>
            <a:endParaRPr b="0" lang="fr-CA" sz="1200" spc="-1" strike="noStrike">
              <a:latin typeface="Arial"/>
            </a:endParaRPr>
          </a:p>
          <a:p>
            <a:pPr>
              <a:lnSpc>
                <a:spcPct val="100000"/>
              </a:lnSpc>
            </a:pPr>
            <a:r>
              <a:rPr b="0" lang="fr-CA" sz="1200" spc="-1" strike="noStrike">
                <a:solidFill>
                  <a:srgbClr val="000000"/>
                </a:solidFill>
                <a:latin typeface="Courier New"/>
                <a:ea typeface="DejaVu Sans"/>
              </a:rPr>
              <a:t>  </a:t>
            </a:r>
            <a:r>
              <a:rPr b="0" lang="fr-CA" sz="1200" spc="-1" strike="noStrike">
                <a:solidFill>
                  <a:srgbClr val="000000"/>
                </a:solidFill>
                <a:latin typeface="Courier New"/>
                <a:ea typeface="DejaVu Sans"/>
              </a:rPr>
              <a:t>rdf:type owl:Thing ;</a:t>
            </a:r>
            <a:endParaRPr b="0" lang="fr-CA" sz="1200" spc="-1" strike="noStrike">
              <a:latin typeface="Arial"/>
            </a:endParaRPr>
          </a:p>
          <a:p>
            <a:pPr>
              <a:lnSpc>
                <a:spcPct val="100000"/>
              </a:lnSpc>
            </a:pPr>
            <a:r>
              <a:rPr b="0" lang="en-US" sz="1200" spc="-1" strike="noStrike">
                <a:solidFill>
                  <a:srgbClr val="000000"/>
                </a:solidFill>
                <a:latin typeface="Courier New"/>
                <a:ea typeface="DejaVu Sans"/>
              </a:rPr>
              <a:t>  </a:t>
            </a:r>
            <a:r>
              <a:rPr b="0" lang="en-US" sz="1200" spc="-1" strike="noStrike">
                <a:solidFill>
                  <a:srgbClr val="000000"/>
                </a:solidFill>
                <a:latin typeface="Courier New"/>
                <a:ea typeface="DejaVu Sans"/>
              </a:rPr>
              <a:t>bibo:abstract "This module …"@en-US ;</a:t>
            </a:r>
            <a:endParaRPr b="0" lang="fr-CA" sz="1200" spc="-1" strike="noStrike">
              <a:latin typeface="Arial"/>
            </a:endParaRPr>
          </a:p>
          <a:p>
            <a:pPr>
              <a:lnSpc>
                <a:spcPct val="100000"/>
              </a:lnSpc>
            </a:pPr>
            <a:r>
              <a:rPr b="0" lang="pt-BR" sz="1200" spc="-1" strike="noStrike">
                <a:solidFill>
                  <a:srgbClr val="000000"/>
                </a:solidFill>
                <a:latin typeface="Courier New"/>
                <a:ea typeface="DejaVu Sans"/>
              </a:rPr>
              <a:t>  </a:t>
            </a:r>
            <a:r>
              <a:rPr b="0" lang="pt-BR" sz="1200" spc="-1" strike="noStrike">
                <a:solidFill>
                  <a:srgbClr val="000000"/>
                </a:solidFill>
                <a:latin typeface="Courier New"/>
                <a:ea typeface="DejaVu Sans"/>
              </a:rPr>
              <a:t>bibo:doi "http://dio.org/1234";</a:t>
            </a:r>
            <a:endParaRPr b="0" lang="fr-CA" sz="1200" spc="-1" strike="noStrike">
              <a:latin typeface="Arial"/>
            </a:endParaRPr>
          </a:p>
          <a:p>
            <a:pPr>
              <a:lnSpc>
                <a:spcPct val="100000"/>
              </a:lnSpc>
            </a:pPr>
            <a:r>
              <a:rPr b="0" lang="fr-CA" sz="1200" spc="-1" strike="noStrike">
                <a:solidFill>
                  <a:srgbClr val="000000"/>
                </a:solidFill>
                <a:latin typeface="Courier New"/>
                <a:ea typeface="DejaVu Sans"/>
              </a:rPr>
              <a:t>  </a:t>
            </a:r>
            <a:r>
              <a:rPr b="0" lang="fr-CA" sz="1200" spc="-1" strike="noStrike">
                <a:solidFill>
                  <a:srgbClr val="000000"/>
                </a:solidFill>
                <a:latin typeface="Courier New"/>
                <a:ea typeface="DejaVu Sans"/>
              </a:rPr>
              <a:t>vitro:mostSpecificType bibo:Chapter ;</a:t>
            </a:r>
            <a:endParaRPr b="0" lang="fr-CA" sz="1200" spc="-1" strike="noStrike">
              <a:latin typeface="Arial"/>
            </a:endParaRPr>
          </a:p>
          <a:p>
            <a:pPr>
              <a:lnSpc>
                <a:spcPct val="100000"/>
              </a:lnSpc>
            </a:pPr>
            <a:r>
              <a:rPr b="0" lang="fr-CA" sz="1200" spc="-1" strike="noStrike">
                <a:solidFill>
                  <a:srgbClr val="000000"/>
                </a:solidFill>
                <a:latin typeface="Courier New"/>
                <a:ea typeface="DejaVu Sans"/>
              </a:rPr>
              <a:t>  </a:t>
            </a:r>
            <a:r>
              <a:rPr b="0" lang="fr-CA" sz="1200" spc="-1" strike="noStrike">
                <a:solidFill>
                  <a:srgbClr val="000000"/>
                </a:solidFill>
                <a:latin typeface="Courier New"/>
                <a:ea typeface="DejaVu Sans"/>
              </a:rPr>
              <a:t>vivo:dateTimeValue vivo-uqam-data:n5481 ;</a:t>
            </a:r>
            <a:endParaRPr b="0" lang="fr-CA" sz="1200" spc="-1" strike="noStrike">
              <a:latin typeface="Arial"/>
            </a:endParaRPr>
          </a:p>
          <a:p>
            <a:pPr>
              <a:lnSpc>
                <a:spcPct val="100000"/>
              </a:lnSpc>
            </a:pPr>
            <a:r>
              <a:rPr b="0" lang="fr-CA" sz="1200" spc="-1" strike="noStrike">
                <a:solidFill>
                  <a:srgbClr val="000000"/>
                </a:solidFill>
                <a:latin typeface="Courier New"/>
                <a:ea typeface="DejaVu Sans"/>
              </a:rPr>
              <a:t>  </a:t>
            </a:r>
            <a:r>
              <a:rPr b="0" lang="fr-CA" sz="1200" spc="-1" strike="noStrike">
                <a:solidFill>
                  <a:srgbClr val="000000"/>
                </a:solidFill>
                <a:latin typeface="Courier New"/>
                <a:ea typeface="DejaVu Sans"/>
              </a:rPr>
              <a:t>vivo:relatedBy vivo-uqam-data:n7404 ;</a:t>
            </a:r>
            <a:endParaRPr b="0" lang="fr-CA" sz="1200" spc="-1" strike="noStrike">
              <a:latin typeface="Arial"/>
            </a:endParaRPr>
          </a:p>
          <a:p>
            <a:pPr>
              <a:lnSpc>
                <a:spcPct val="100000"/>
              </a:lnSpc>
            </a:pPr>
            <a:r>
              <a:rPr b="0" lang="fr-CA" sz="1200" spc="-1" strike="noStrike">
                <a:solidFill>
                  <a:srgbClr val="000000"/>
                </a:solidFill>
                <a:latin typeface="Courier New"/>
                <a:ea typeface="DejaVu Sans"/>
              </a:rPr>
              <a:t>  </a:t>
            </a:r>
            <a:r>
              <a:rPr b="0" lang="fr-CA" sz="1200" spc="-1" strike="noStrike">
                <a:solidFill>
                  <a:srgbClr val="000000"/>
                </a:solidFill>
                <a:latin typeface="Courier New"/>
                <a:ea typeface="DejaVu Sans"/>
              </a:rPr>
              <a:t>vivo:relatedBy vivo-uqam-data:n887 ;</a:t>
            </a:r>
            <a:endParaRPr b="0" lang="fr-CA" sz="1200" spc="-1" strike="noStrike">
              <a:latin typeface="Arial"/>
            </a:endParaRPr>
          </a:p>
          <a:p>
            <a:pPr>
              <a:lnSpc>
                <a:spcPct val="100000"/>
              </a:lnSpc>
            </a:pPr>
            <a:r>
              <a:rPr b="0" lang="en-US" sz="1200" spc="-1" strike="noStrike">
                <a:solidFill>
                  <a:srgbClr val="000000"/>
                </a:solidFill>
                <a:latin typeface="Courier New"/>
                <a:ea typeface="DejaVu Sans"/>
              </a:rPr>
              <a:t>  </a:t>
            </a:r>
            <a:r>
              <a:rPr b="0" lang="en-US" sz="1200" spc="-1" strike="noStrike">
                <a:solidFill>
                  <a:srgbClr val="000000"/>
                </a:solidFill>
                <a:latin typeface="Courier New"/>
                <a:ea typeface="DejaVu Sans"/>
              </a:rPr>
              <a:t>rdfs:label "The DSpace Course - An Introduction to DSpace"@en-US ;</a:t>
            </a:r>
            <a:endParaRPr b="0" lang="fr-CA" sz="1200" spc="-1" strike="noStrike">
              <a:latin typeface="Arial"/>
            </a:endParaRPr>
          </a:p>
          <a:p>
            <a:pPr>
              <a:lnSpc>
                <a:spcPct val="100000"/>
              </a:lnSpc>
            </a:pPr>
            <a:r>
              <a:rPr b="0" lang="fr-CA" sz="1200" spc="-1" strike="noStrike">
                <a:solidFill>
                  <a:srgbClr val="000000"/>
                </a:solidFill>
                <a:latin typeface="Courier New"/>
                <a:ea typeface="DejaVu Sans"/>
              </a:rPr>
              <a:t>.</a:t>
            </a:r>
            <a:endParaRPr b="0" lang="fr-CA" sz="1200" spc="-1" strike="noStrike">
              <a:latin typeface="Arial"/>
            </a:endParaRPr>
          </a:p>
        </p:txBody>
      </p:sp>
      <p:sp>
        <p:nvSpPr>
          <p:cNvPr id="202" name="CustomShape 4"/>
          <p:cNvSpPr/>
          <p:nvPr/>
        </p:nvSpPr>
        <p:spPr>
          <a:xfrm flipV="1">
            <a:off x="4038480" y="3763440"/>
            <a:ext cx="3094920" cy="511200"/>
          </a:xfrm>
          <a:custGeom>
            <a:avLst/>
            <a:gdLst/>
            <a:ahLst/>
            <a:rect l="l" t="t" r="r" b="b"/>
            <a:pathLst>
              <a:path w="21600" h="21600">
                <a:moveTo>
                  <a:pt x="0" y="0"/>
                </a:moveTo>
                <a:lnTo>
                  <a:pt x="21600" y="21600"/>
                </a:lnTo>
              </a:path>
            </a:pathLst>
          </a:custGeom>
          <a:noFill/>
          <a:ln w="38160">
            <a:solidFill>
              <a:srgbClr val="16abe3"/>
            </a:solidFill>
            <a:round/>
            <a:tailEnd len="med" type="triangle" w="med"/>
          </a:ln>
        </p:spPr>
        <p:style>
          <a:lnRef idx="1">
            <a:schemeClr val="accent1"/>
          </a:lnRef>
          <a:fillRef idx="0">
            <a:schemeClr val="accent1"/>
          </a:fillRef>
          <a:effectRef idx="0">
            <a:schemeClr val="accent1"/>
          </a:effectRef>
          <a:fontRef idx="minor"/>
        </p:style>
      </p:sp>
      <p:sp>
        <p:nvSpPr>
          <p:cNvPr id="203" name="CustomShape 5"/>
          <p:cNvSpPr/>
          <p:nvPr/>
        </p:nvSpPr>
        <p:spPr>
          <a:xfrm>
            <a:off x="3848040" y="3657600"/>
            <a:ext cx="3285360" cy="1701360"/>
          </a:xfrm>
          <a:custGeom>
            <a:avLst/>
            <a:gdLst/>
            <a:ahLst/>
            <a:rect l="l" t="t" r="r" b="b"/>
            <a:pathLst>
              <a:path w="21600" h="21600">
                <a:moveTo>
                  <a:pt x="0" y="0"/>
                </a:moveTo>
                <a:lnTo>
                  <a:pt x="21600" y="21600"/>
                </a:lnTo>
              </a:path>
            </a:pathLst>
          </a:custGeom>
          <a:noFill/>
          <a:ln w="38160">
            <a:solidFill>
              <a:srgbClr val="16abe3"/>
            </a:solidFill>
            <a:round/>
            <a:tailEnd len="med" type="triangle" w="med"/>
          </a:ln>
        </p:spPr>
        <p:style>
          <a:lnRef idx="1">
            <a:schemeClr val="accent1"/>
          </a:lnRef>
          <a:fillRef idx="0">
            <a:schemeClr val="accent1"/>
          </a:fillRef>
          <a:effectRef idx="0">
            <a:schemeClr val="accent1"/>
          </a:effectRef>
          <a:fontRef idx="minor"/>
        </p:style>
      </p:sp>
      <p:sp>
        <p:nvSpPr>
          <p:cNvPr id="204" name="CustomShape 6"/>
          <p:cNvSpPr/>
          <p:nvPr/>
        </p:nvSpPr>
        <p:spPr>
          <a:xfrm flipV="1">
            <a:off x="4562640" y="4498200"/>
            <a:ext cx="2485440" cy="281520"/>
          </a:xfrm>
          <a:custGeom>
            <a:avLst/>
            <a:gdLst/>
            <a:ahLst/>
            <a:rect l="l" t="t" r="r" b="b"/>
            <a:pathLst>
              <a:path w="21600" h="21600">
                <a:moveTo>
                  <a:pt x="0" y="0"/>
                </a:moveTo>
                <a:lnTo>
                  <a:pt x="21600" y="21600"/>
                </a:lnTo>
              </a:path>
            </a:pathLst>
          </a:custGeom>
          <a:noFill/>
          <a:ln w="38160">
            <a:solidFill>
              <a:srgbClr val="16abe3"/>
            </a:solidFill>
            <a:round/>
            <a:tailEnd len="med" type="triangle" w="med"/>
          </a:ln>
        </p:spPr>
        <p:style>
          <a:lnRef idx="1">
            <a:schemeClr val="accent1"/>
          </a:lnRef>
          <a:fillRef idx="0">
            <a:schemeClr val="accent1"/>
          </a:fillRef>
          <a:effectRef idx="0">
            <a:schemeClr val="accent1"/>
          </a:effectRef>
          <a:fontRef idx="minor"/>
        </p:style>
      </p:sp>
      <p:sp>
        <p:nvSpPr>
          <p:cNvPr id="205" name="CustomShape 7"/>
          <p:cNvSpPr/>
          <p:nvPr/>
        </p:nvSpPr>
        <p:spPr>
          <a:xfrm>
            <a:off x="5214960" y="2518200"/>
            <a:ext cx="1342440" cy="146124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spAutoFit/>
          </a:bodyPr>
          <a:p>
            <a:pPr algn="ctr">
              <a:lnSpc>
                <a:spcPct val="100000"/>
              </a:lnSpc>
            </a:pPr>
            <a:r>
              <a:rPr b="0" lang="fr-CA" sz="1800" spc="-1" strike="noStrike">
                <a:solidFill>
                  <a:srgbClr val="000000"/>
                </a:solidFill>
                <a:latin typeface="Calibri"/>
                <a:ea typeface="DejaVu Sans"/>
              </a:rPr>
              <a:t>Mapping to do by the SPARQL Construct</a:t>
            </a:r>
            <a:endParaRPr b="0" lang="fr-CA" sz="1800" spc="-1" strike="noStrike">
              <a:latin typeface="Arial"/>
            </a:endParaRPr>
          </a:p>
        </p:txBody>
      </p:sp>
    </p:spTree>
  </p:cSld>
  <mc:AlternateContent>
    <mc:Choice Requires="p14">
      <p:transition spd="slow" p14:dur="2000"/>
    </mc:Choice>
    <mc:Fallback>
      <p:transition spd="slow"/>
    </mc:Fallback>
  </mc:AlternateContent>
  <p:timing>
    <p:tnLst>
      <p:par>
        <p:cTn id="139" dur="indefinite" restart="never" nodeType="tmRoot">
          <p:childTnLst>
            <p:seq>
              <p:cTn id="140" dur="indefinite" nodeType="mainSeq">
                <p:childTnLst>
                  <p:par>
                    <p:cTn id="141" fill="hold">
                      <p:stCondLst>
                        <p:cond delay="indefinite"/>
                      </p:stCondLst>
                      <p:childTnLst>
                        <p:par>
                          <p:cTn id="142" fill="hold">
                            <p:stCondLst>
                              <p:cond delay="0"/>
                            </p:stCondLst>
                            <p:childTnLst>
                              <p:par>
                                <p:cTn id="143" nodeType="clickEffect" fill="hold" presetClass="entr" presetID="1">
                                  <p:stCondLst>
                                    <p:cond delay="0"/>
                                  </p:stCondLst>
                                  <p:childTnLst>
                                    <p:set>
                                      <p:cBhvr>
                                        <p:cTn id="144" dur="1" fill="hold">
                                          <p:stCondLst>
                                            <p:cond delay="0"/>
                                          </p:stCondLst>
                                        </p:cTn>
                                        <p:tgtEl>
                                          <p:spTgt spid="205"/>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nodeType="clickEffect" fill="hold" presetClass="entr" presetID="1">
                                  <p:stCondLst>
                                    <p:cond delay="0"/>
                                  </p:stCondLst>
                                  <p:childTnLst>
                                    <p:set>
                                      <p:cBhvr>
                                        <p:cTn id="148" dur="1" fill="hold">
                                          <p:stCondLst>
                                            <p:cond delay="0"/>
                                          </p:stCondLst>
                                        </p:cTn>
                                        <p:tgtEl>
                                          <p:spTgt spid="202"/>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nodeType="clickEffect" fill="hold" presetClass="entr" presetID="1">
                                  <p:stCondLst>
                                    <p:cond delay="0"/>
                                  </p:stCondLst>
                                  <p:childTnLst>
                                    <p:set>
                                      <p:cBhvr>
                                        <p:cTn id="152" dur="1" fill="hold">
                                          <p:stCondLst>
                                            <p:cond delay="0"/>
                                          </p:stCondLst>
                                        </p:cTn>
                                        <p:tgtEl>
                                          <p:spTgt spid="203"/>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nodeType="clickEffect" fill="hold" presetClass="entr" presetID="1">
                                  <p:stCondLst>
                                    <p:cond delay="0"/>
                                  </p:stCondLst>
                                  <p:childTnLst>
                                    <p:set>
                                      <p:cBhvr>
                                        <p:cTn id="156"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6" name="CustomShape 1"/>
          <p:cNvSpPr/>
          <p:nvPr/>
        </p:nvSpPr>
        <p:spPr>
          <a:xfrm>
            <a:off x="0" y="6400800"/>
            <a:ext cx="12191400" cy="456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07" name="CustomShape 2"/>
          <p:cNvSpPr/>
          <p:nvPr/>
        </p:nvSpPr>
        <p:spPr>
          <a:xfrm>
            <a:off x="0" y="6334200"/>
            <a:ext cx="12191400" cy="65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08" name="Line 3"/>
          <p:cNvSpPr/>
          <p:nvPr/>
        </p:nvSpPr>
        <p:spPr>
          <a:xfrm>
            <a:off x="1207440" y="4343400"/>
            <a:ext cx="987552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209" name="CustomShape 4"/>
          <p:cNvSpPr/>
          <p:nvPr/>
        </p:nvSpPr>
        <p:spPr>
          <a:xfrm>
            <a:off x="0" y="0"/>
            <a:ext cx="1218816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10" name="CustomShape 5"/>
          <p:cNvSpPr/>
          <p:nvPr/>
        </p:nvSpPr>
        <p:spPr>
          <a:xfrm>
            <a:off x="965160" y="643320"/>
            <a:ext cx="6254280" cy="5053320"/>
          </a:xfrm>
          <a:prstGeom prst="rect">
            <a:avLst/>
          </a:prstGeom>
          <a:noFill/>
          <a:ln>
            <a:noFill/>
          </a:ln>
        </p:spPr>
        <p:style>
          <a:lnRef idx="0"/>
          <a:fillRef idx="0"/>
          <a:effectRef idx="0"/>
          <a:fontRef idx="minor"/>
        </p:style>
        <p:txBody>
          <a:bodyPr lIns="90000" rIns="90000" tIns="45000" bIns="45000" anchor="ctr">
            <a:normAutofit fontScale="94000"/>
          </a:bodyPr>
          <a:p>
            <a:pPr algn="r">
              <a:lnSpc>
                <a:spcPct val="85000"/>
              </a:lnSpc>
            </a:pPr>
            <a:r>
              <a:rPr b="0" lang="en-US" sz="3800" spc="-52" strike="noStrike">
                <a:solidFill>
                  <a:srgbClr val="262626"/>
                </a:solidFill>
                <a:latin typeface="Calibri Light"/>
              </a:rPr>
              <a:t>How do you think data should be kept up to date after initial migration of data from DSpace to VIVO? </a:t>
            </a:r>
            <a:br/>
            <a:br/>
            <a:r>
              <a:rPr b="0" lang="en-US" sz="3800" spc="-52" strike="noStrike">
                <a:solidFill>
                  <a:srgbClr val="262626"/>
                </a:solidFill>
                <a:latin typeface="Calibri Light"/>
              </a:rPr>
              <a:t>How should the software communication between VIVO and DSpace be implemented?   </a:t>
            </a:r>
            <a:br/>
            <a:endParaRPr b="0" lang="fr-CA" sz="3800" spc="-1" strike="noStrike">
              <a:latin typeface="Arial"/>
            </a:endParaRPr>
          </a:p>
        </p:txBody>
      </p:sp>
      <p:sp>
        <p:nvSpPr>
          <p:cNvPr id="211" name="CustomShape 6"/>
          <p:cNvSpPr/>
          <p:nvPr/>
        </p:nvSpPr>
        <p:spPr>
          <a:xfrm>
            <a:off x="7871040" y="643320"/>
            <a:ext cx="3340800" cy="5053320"/>
          </a:xfrm>
          <a:prstGeom prst="rect">
            <a:avLst/>
          </a:prstGeom>
          <a:noFill/>
          <a:ln>
            <a:noFill/>
          </a:ln>
        </p:spPr>
        <p:style>
          <a:lnRef idx="0"/>
          <a:fillRef idx="0"/>
          <a:effectRef idx="0"/>
          <a:fontRef idx="minor"/>
        </p:style>
        <p:txBody>
          <a:bodyPr lIns="90000" rIns="90000" tIns="45000" bIns="45000" anchor="ctr">
            <a:normAutofit/>
          </a:bodyPr>
          <a:p>
            <a:pPr>
              <a:lnSpc>
                <a:spcPct val="90000"/>
              </a:lnSpc>
              <a:spcBef>
                <a:spcPts val="1199"/>
              </a:spcBef>
              <a:spcAft>
                <a:spcPts val="201"/>
              </a:spcAft>
              <a:tabLst>
                <a:tab algn="l" pos="0"/>
              </a:tabLst>
            </a:pPr>
            <a:r>
              <a:rPr b="0" lang="en-US" sz="2400" spc="197" strike="noStrike" cap="all">
                <a:solidFill>
                  <a:srgbClr val="344068"/>
                </a:solidFill>
                <a:latin typeface="Calibri Light"/>
              </a:rPr>
              <a:t>Three architectures to answer these two questions</a:t>
            </a:r>
            <a:endParaRPr b="0" lang="fr-CA" sz="2400" spc="-1" strike="noStrike">
              <a:latin typeface="Arial"/>
            </a:endParaRPr>
          </a:p>
          <a:p>
            <a:pPr marL="457200">
              <a:lnSpc>
                <a:spcPct val="90000"/>
              </a:lnSpc>
              <a:spcBef>
                <a:spcPts val="201"/>
              </a:spcBef>
              <a:spcAft>
                <a:spcPts val="400"/>
              </a:spcAft>
              <a:tabLst>
                <a:tab algn="l" pos="0"/>
              </a:tabLst>
            </a:pPr>
            <a:r>
              <a:rPr b="0" lang="fr-CA" sz="1800" spc="-1" strike="noStrike">
                <a:solidFill>
                  <a:srgbClr val="8b8b8b"/>
                </a:solidFill>
                <a:latin typeface="Calibri"/>
              </a:rPr>
              <a:t>Architectural solution 1 : DSpace/VIVO facade</a:t>
            </a:r>
            <a:endParaRPr b="0" lang="fr-CA" sz="1800" spc="-1" strike="noStrike">
              <a:latin typeface="Arial"/>
            </a:endParaRPr>
          </a:p>
          <a:p>
            <a:pPr marL="457200">
              <a:lnSpc>
                <a:spcPct val="90000"/>
              </a:lnSpc>
              <a:spcBef>
                <a:spcPts val="201"/>
              </a:spcBef>
              <a:spcAft>
                <a:spcPts val="400"/>
              </a:spcAft>
              <a:tabLst>
                <a:tab algn="l" pos="0"/>
              </a:tabLst>
            </a:pPr>
            <a:r>
              <a:rPr b="0" lang="en-CA" sz="1800" spc="-1" strike="noStrike">
                <a:solidFill>
                  <a:srgbClr val="8b8b8b"/>
                </a:solidFill>
                <a:latin typeface="Calibri"/>
              </a:rPr>
              <a:t>Architectural solution 2 : </a:t>
            </a:r>
            <a:r>
              <a:rPr b="0" lang="en-US" sz="1800" spc="-1" strike="noStrike">
                <a:solidFill>
                  <a:srgbClr val="8b8b8b"/>
                </a:solidFill>
                <a:latin typeface="Calibri"/>
              </a:rPr>
              <a:t>Add semantic web functionality to Dspace</a:t>
            </a:r>
            <a:endParaRPr b="0" lang="fr-CA" sz="1800" spc="-1" strike="noStrike">
              <a:latin typeface="Arial"/>
            </a:endParaRPr>
          </a:p>
          <a:p>
            <a:pPr marL="457200">
              <a:lnSpc>
                <a:spcPct val="90000"/>
              </a:lnSpc>
              <a:spcBef>
                <a:spcPts val="201"/>
              </a:spcBef>
              <a:spcAft>
                <a:spcPts val="400"/>
              </a:spcAft>
              <a:tabLst>
                <a:tab algn="l" pos="0"/>
              </a:tabLst>
            </a:pPr>
            <a:r>
              <a:rPr b="0" lang="en-CA" sz="1800" spc="-1" strike="noStrike">
                <a:solidFill>
                  <a:srgbClr val="8b8b8b"/>
                </a:solidFill>
                <a:latin typeface="Calibri"/>
              </a:rPr>
              <a:t>Architectural solution 3 : </a:t>
            </a:r>
            <a:br/>
            <a:r>
              <a:rPr b="1" lang="fr-CA" sz="1800" spc="-1" strike="noStrike">
                <a:solidFill>
                  <a:srgbClr val="8b8b8b"/>
                </a:solidFill>
                <a:latin typeface="Calibri"/>
              </a:rPr>
              <a:t>Messaging patterns</a:t>
            </a:r>
            <a:endParaRPr b="0" lang="fr-CA" sz="1800" spc="-1" strike="noStrike">
              <a:latin typeface="Arial"/>
            </a:endParaRPr>
          </a:p>
        </p:txBody>
      </p:sp>
      <p:sp>
        <p:nvSpPr>
          <p:cNvPr id="212" name="Line 7"/>
          <p:cNvSpPr/>
          <p:nvPr/>
        </p:nvSpPr>
        <p:spPr>
          <a:xfrm>
            <a:off x="7534440" y="1391040"/>
            <a:ext cx="0" cy="3558240"/>
          </a:xfrm>
          <a:prstGeom prst="line">
            <a:avLst/>
          </a:prstGeom>
          <a:ln>
            <a:solidFill>
              <a:schemeClr val="tx2"/>
            </a:solidFill>
            <a:round/>
          </a:ln>
        </p:spPr>
        <p:style>
          <a:lnRef idx="1">
            <a:schemeClr val="accent1"/>
          </a:lnRef>
          <a:fillRef idx="0">
            <a:schemeClr val="accent1"/>
          </a:fillRef>
          <a:effectRef idx="0">
            <a:schemeClr val="accent1"/>
          </a:effectRef>
          <a:fontRef idx="minor"/>
        </p:style>
      </p:sp>
      <p:sp>
        <p:nvSpPr>
          <p:cNvPr id="213" name="CustomShape 8"/>
          <p:cNvSpPr/>
          <p:nvPr/>
        </p:nvSpPr>
        <p:spPr>
          <a:xfrm>
            <a:off x="3240" y="6400800"/>
            <a:ext cx="12188160" cy="456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14" name="CustomShape 9"/>
          <p:cNvSpPr/>
          <p:nvPr/>
        </p:nvSpPr>
        <p:spPr>
          <a:xfrm>
            <a:off x="0" y="6341040"/>
            <a:ext cx="12188160" cy="63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Retrospect</Template>
  <TotalTime>6104</TotalTime>
  <Application>LibreOffice/6.4.7.2$Linux_X86_64 LibreOffice_project/40$Build-2</Application>
  <Words>2770</Words>
  <Paragraphs>303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2022-02-03T08:34:27Z</dcterms:created>
  <dc:creator>Michel Héon</dc:creator>
  <dc:description/>
  <dc:language>fr-CA</dc:language>
  <cp:lastModifiedBy/>
  <cp:lastPrinted>2022-02-07T12:24:36Z</cp:lastPrinted>
  <dcterms:modified xsi:type="dcterms:W3CDTF">2022-03-31T04:07:23Z</dcterms:modified>
  <cp:revision>4</cp:revision>
  <dc:subject/>
  <dc:title>Présentation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13</vt:i4>
  </property>
  <property fmtid="{D5CDD505-2E9C-101B-9397-08002B2CF9AE}" pid="8" name="PresentationFormat">
    <vt:lpwstr>Grand écran</vt:lpwstr>
  </property>
  <property fmtid="{D5CDD505-2E9C-101B-9397-08002B2CF9AE}" pid="9" name="ScaleCrop">
    <vt:bool>0</vt:bool>
  </property>
  <property fmtid="{D5CDD505-2E9C-101B-9397-08002B2CF9AE}" pid="10" name="ShareDoc">
    <vt:bool>0</vt:bool>
  </property>
  <property fmtid="{D5CDD505-2E9C-101B-9397-08002B2CF9AE}" pid="11" name="Slides">
    <vt:i4>14</vt:i4>
  </property>
</Properties>
</file>