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7" r:id="rId2"/>
    <p:sldId id="277" r:id="rId3"/>
    <p:sldId id="268" r:id="rId4"/>
    <p:sldId id="276" r:id="rId5"/>
    <p:sldId id="280" r:id="rId6"/>
    <p:sldId id="281" r:id="rId7"/>
    <p:sldId id="263" r:id="rId8"/>
    <p:sldId id="278" r:id="rId9"/>
    <p:sldId id="279" r:id="rId10"/>
    <p:sldId id="264" r:id="rId11"/>
    <p:sldId id="271" r:id="rId12"/>
    <p:sldId id="272" r:id="rId13"/>
    <p:sldId id="273" r:id="rId14"/>
    <p:sldId id="274" r:id="rId15"/>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888F8B-CFAE-4130-940F-3E515F8483C2}" v="49" dt="2022-03-10T11:43:43.35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8" autoAdjust="0"/>
    <p:restoredTop sz="65680" autoAdjust="0"/>
  </p:normalViewPr>
  <p:slideViewPr>
    <p:cSldViewPr snapToGrid="0">
      <p:cViewPr varScale="1">
        <p:scale>
          <a:sx n="85" d="100"/>
          <a:sy n="85" d="100"/>
        </p:scale>
        <p:origin x="300" y="84"/>
      </p:cViewPr>
      <p:guideLst/>
    </p:cSldViewPr>
  </p:slideViewPr>
  <p:outlineViewPr>
    <p:cViewPr>
      <p:scale>
        <a:sx n="33" d="100"/>
        <a:sy n="33" d="100"/>
      </p:scale>
      <p:origin x="0" y="-10176"/>
    </p:cViewPr>
  </p:outlineViewPr>
  <p:notesTextViewPr>
    <p:cViewPr>
      <p:scale>
        <a:sx n="1" d="1"/>
        <a:sy n="1" d="1"/>
      </p:scale>
      <p:origin x="0" y="0"/>
    </p:cViewPr>
  </p:notesTextViewPr>
  <p:notesViewPr>
    <p:cSldViewPr snapToGrid="0">
      <p:cViewPr varScale="1">
        <p:scale>
          <a:sx n="121" d="100"/>
          <a:sy n="121" d="100"/>
        </p:scale>
        <p:origin x="348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 Héon" userId="7b81630446c8e45b" providerId="LiveId" clId="{F8888F8B-CFAE-4130-940F-3E515F8483C2}"/>
    <pc:docChg chg="custSel addSld delSld modSld">
      <pc:chgData name="Michel Héon" userId="7b81630446c8e45b" providerId="LiveId" clId="{F8888F8B-CFAE-4130-940F-3E515F8483C2}" dt="2022-03-11T09:14:32.273" v="764" actId="13822"/>
      <pc:docMkLst>
        <pc:docMk/>
      </pc:docMkLst>
      <pc:sldChg chg="del">
        <pc:chgData name="Michel Héon" userId="7b81630446c8e45b" providerId="LiveId" clId="{F8888F8B-CFAE-4130-940F-3E515F8483C2}" dt="2022-03-07T08:07:41.280" v="0" actId="47"/>
        <pc:sldMkLst>
          <pc:docMk/>
          <pc:sldMk cId="3835586453" sldId="256"/>
        </pc:sldMkLst>
      </pc:sldChg>
      <pc:sldChg chg="del">
        <pc:chgData name="Michel Héon" userId="7b81630446c8e45b" providerId="LiveId" clId="{F8888F8B-CFAE-4130-940F-3E515F8483C2}" dt="2022-03-07T08:07:45.866" v="1" actId="47"/>
        <pc:sldMkLst>
          <pc:docMk/>
          <pc:sldMk cId="616062109" sldId="257"/>
        </pc:sldMkLst>
      </pc:sldChg>
      <pc:sldChg chg="del">
        <pc:chgData name="Michel Héon" userId="7b81630446c8e45b" providerId="LiveId" clId="{F8888F8B-CFAE-4130-940F-3E515F8483C2}" dt="2022-03-07T08:07:47.544" v="2" actId="47"/>
        <pc:sldMkLst>
          <pc:docMk/>
          <pc:sldMk cId="136897572" sldId="259"/>
        </pc:sldMkLst>
      </pc:sldChg>
      <pc:sldChg chg="del">
        <pc:chgData name="Michel Héon" userId="7b81630446c8e45b" providerId="LiveId" clId="{F8888F8B-CFAE-4130-940F-3E515F8483C2}" dt="2022-03-07T08:08:02.925" v="4" actId="47"/>
        <pc:sldMkLst>
          <pc:docMk/>
          <pc:sldMk cId="3713964766" sldId="275"/>
        </pc:sldMkLst>
      </pc:sldChg>
      <pc:sldChg chg="del">
        <pc:chgData name="Michel Héon" userId="7b81630446c8e45b" providerId="LiveId" clId="{F8888F8B-CFAE-4130-940F-3E515F8483C2}" dt="2022-03-07T08:07:49.691" v="3" actId="47"/>
        <pc:sldMkLst>
          <pc:docMk/>
          <pc:sldMk cId="1669862469" sldId="280"/>
        </pc:sldMkLst>
      </pc:sldChg>
      <pc:sldChg chg="addSp delSp modSp new del mod modAnim">
        <pc:chgData name="Michel Héon" userId="7b81630446c8e45b" providerId="LiveId" clId="{F8888F8B-CFAE-4130-940F-3E515F8483C2}" dt="2022-03-07T08:44:46.489" v="140" actId="47"/>
        <pc:sldMkLst>
          <pc:docMk/>
          <pc:sldMk cId="4196144233" sldId="280"/>
        </pc:sldMkLst>
        <pc:spChg chg="mod">
          <ac:chgData name="Michel Héon" userId="7b81630446c8e45b" providerId="LiveId" clId="{F8888F8B-CFAE-4130-940F-3E515F8483C2}" dt="2022-03-07T08:08:33.304" v="42" actId="20577"/>
          <ac:spMkLst>
            <pc:docMk/>
            <pc:sldMk cId="4196144233" sldId="280"/>
            <ac:spMk id="2" creationId="{8E5B0C80-F24C-43AB-9375-B4A687376737}"/>
          </ac:spMkLst>
        </pc:spChg>
        <pc:spChg chg="mod">
          <ac:chgData name="Michel Héon" userId="7b81630446c8e45b" providerId="LiveId" clId="{F8888F8B-CFAE-4130-940F-3E515F8483C2}" dt="2022-03-07T08:09:06.475" v="45" actId="20577"/>
          <ac:spMkLst>
            <pc:docMk/>
            <pc:sldMk cId="4196144233" sldId="280"/>
            <ac:spMk id="3" creationId="{73B5E1A2-636A-4E53-81CE-614346F024EF}"/>
          </ac:spMkLst>
        </pc:spChg>
        <pc:spChg chg="add mod">
          <ac:chgData name="Michel Héon" userId="7b81630446c8e45b" providerId="LiveId" clId="{F8888F8B-CFAE-4130-940F-3E515F8483C2}" dt="2022-03-07T08:10:05.910" v="46"/>
          <ac:spMkLst>
            <pc:docMk/>
            <pc:sldMk cId="4196144233" sldId="280"/>
            <ac:spMk id="4" creationId="{FC5B89C4-0D04-484B-9F49-1E99F1623A60}"/>
          </ac:spMkLst>
        </pc:spChg>
        <pc:spChg chg="add mod">
          <ac:chgData name="Michel Héon" userId="7b81630446c8e45b" providerId="LiveId" clId="{F8888F8B-CFAE-4130-940F-3E515F8483C2}" dt="2022-03-07T08:10:12.252" v="47"/>
          <ac:spMkLst>
            <pc:docMk/>
            <pc:sldMk cId="4196144233" sldId="280"/>
            <ac:spMk id="5" creationId="{71B927D7-8D3C-43B7-9502-E77BEDEDBD8A}"/>
          </ac:spMkLst>
        </pc:spChg>
        <pc:spChg chg="add mod">
          <ac:chgData name="Michel Héon" userId="7b81630446c8e45b" providerId="LiveId" clId="{F8888F8B-CFAE-4130-940F-3E515F8483C2}" dt="2022-03-07T08:15:42.071" v="139" actId="1076"/>
          <ac:spMkLst>
            <pc:docMk/>
            <pc:sldMk cId="4196144233" sldId="280"/>
            <ac:spMk id="6" creationId="{CBEAE36B-BB27-4507-B753-76AC505C96C6}"/>
          </ac:spMkLst>
        </pc:spChg>
        <pc:spChg chg="add mod">
          <ac:chgData name="Michel Héon" userId="7b81630446c8e45b" providerId="LiveId" clId="{F8888F8B-CFAE-4130-940F-3E515F8483C2}" dt="2022-03-07T08:15:42.071" v="139" actId="1076"/>
          <ac:spMkLst>
            <pc:docMk/>
            <pc:sldMk cId="4196144233" sldId="280"/>
            <ac:spMk id="7" creationId="{30F2BB0C-329C-4F86-9EA7-54EEDE0F254B}"/>
          </ac:spMkLst>
        </pc:spChg>
        <pc:spChg chg="add mod">
          <ac:chgData name="Michel Héon" userId="7b81630446c8e45b" providerId="LiveId" clId="{F8888F8B-CFAE-4130-940F-3E515F8483C2}" dt="2022-03-07T08:15:42.071" v="139" actId="1076"/>
          <ac:spMkLst>
            <pc:docMk/>
            <pc:sldMk cId="4196144233" sldId="280"/>
            <ac:spMk id="8" creationId="{B500F406-9C0F-400D-B2BB-AC4F6085F985}"/>
          </ac:spMkLst>
        </pc:spChg>
        <pc:spChg chg="add del">
          <ac:chgData name="Michel Héon" userId="7b81630446c8e45b" providerId="LiveId" clId="{F8888F8B-CFAE-4130-940F-3E515F8483C2}" dt="2022-03-07T08:14:46.939" v="138" actId="478"/>
          <ac:spMkLst>
            <pc:docMk/>
            <pc:sldMk cId="4196144233" sldId="280"/>
            <ac:spMk id="9" creationId="{E860EFD9-BEDB-4590-B3DC-3B10025EB887}"/>
          </ac:spMkLst>
        </pc:spChg>
      </pc:sldChg>
      <pc:sldChg chg="addSp delSp modSp add mod delAnim modAnim">
        <pc:chgData name="Michel Héon" userId="7b81630446c8e45b" providerId="LiveId" clId="{F8888F8B-CFAE-4130-940F-3E515F8483C2}" dt="2022-03-10T11:35:46.028" v="483" actId="14100"/>
        <pc:sldMkLst>
          <pc:docMk/>
          <pc:sldMk cId="4250263668" sldId="280"/>
        </pc:sldMkLst>
        <pc:spChg chg="mod">
          <ac:chgData name="Michel Héon" userId="7b81630446c8e45b" providerId="LiveId" clId="{F8888F8B-CFAE-4130-940F-3E515F8483C2}" dt="2022-03-10T11:21:27.623" v="207" actId="20577"/>
          <ac:spMkLst>
            <pc:docMk/>
            <pc:sldMk cId="4250263668" sldId="280"/>
            <ac:spMk id="6" creationId="{E708ECD9-6AD1-49B3-A795-9138EC972F93}"/>
          </ac:spMkLst>
        </pc:spChg>
        <pc:spChg chg="mod">
          <ac:chgData name="Michel Héon" userId="7b81630446c8e45b" providerId="LiveId" clId="{F8888F8B-CFAE-4130-940F-3E515F8483C2}" dt="2022-03-10T11:34:34.381" v="471" actId="1076"/>
          <ac:spMkLst>
            <pc:docMk/>
            <pc:sldMk cId="4250263668" sldId="280"/>
            <ac:spMk id="9" creationId="{BEA3ADAF-CFC6-43C5-BA45-08FEEC692FDC}"/>
          </ac:spMkLst>
        </pc:spChg>
        <pc:spChg chg="mod">
          <ac:chgData name="Michel Héon" userId="7b81630446c8e45b" providerId="LiveId" clId="{F8888F8B-CFAE-4130-940F-3E515F8483C2}" dt="2022-03-10T11:34:31.278" v="470" actId="1076"/>
          <ac:spMkLst>
            <pc:docMk/>
            <pc:sldMk cId="4250263668" sldId="280"/>
            <ac:spMk id="10" creationId="{5DA1A5F0-7FEF-4B60-B956-511DFCE19BE6}"/>
          </ac:spMkLst>
        </pc:spChg>
        <pc:spChg chg="del mod">
          <ac:chgData name="Michel Héon" userId="7b81630446c8e45b" providerId="LiveId" clId="{F8888F8B-CFAE-4130-940F-3E515F8483C2}" dt="2022-03-10T11:33:12.945" v="452" actId="478"/>
          <ac:spMkLst>
            <pc:docMk/>
            <pc:sldMk cId="4250263668" sldId="280"/>
            <ac:spMk id="11" creationId="{5E4F3763-E223-4353-BD49-59ED4DC49EA2}"/>
          </ac:spMkLst>
        </pc:spChg>
        <pc:spChg chg="del mod">
          <ac:chgData name="Michel Héon" userId="7b81630446c8e45b" providerId="LiveId" clId="{F8888F8B-CFAE-4130-940F-3E515F8483C2}" dt="2022-03-10T11:33:09.973" v="451" actId="478"/>
          <ac:spMkLst>
            <pc:docMk/>
            <pc:sldMk cId="4250263668" sldId="280"/>
            <ac:spMk id="12" creationId="{601CBF72-DB4A-4153-846C-3B7D58E902F8}"/>
          </ac:spMkLst>
        </pc:spChg>
        <pc:spChg chg="mod">
          <ac:chgData name="Michel Héon" userId="7b81630446c8e45b" providerId="LiveId" clId="{F8888F8B-CFAE-4130-940F-3E515F8483C2}" dt="2022-03-10T11:34:40.252" v="473" actId="1076"/>
          <ac:spMkLst>
            <pc:docMk/>
            <pc:sldMk cId="4250263668" sldId="280"/>
            <ac:spMk id="13" creationId="{7E6E37B8-8316-4DB3-A88C-118FC7D6002A}"/>
          </ac:spMkLst>
        </pc:spChg>
        <pc:spChg chg="del">
          <ac:chgData name="Michel Héon" userId="7b81630446c8e45b" providerId="LiveId" clId="{F8888F8B-CFAE-4130-940F-3E515F8483C2}" dt="2022-03-10T11:19:53.726" v="142" actId="478"/>
          <ac:spMkLst>
            <pc:docMk/>
            <pc:sldMk cId="4250263668" sldId="280"/>
            <ac:spMk id="14" creationId="{CCCCD0C6-1D53-4F6B-8C44-EFFD40FE1088}"/>
          </ac:spMkLst>
        </pc:spChg>
        <pc:spChg chg="del">
          <ac:chgData name="Michel Héon" userId="7b81630446c8e45b" providerId="LiveId" clId="{F8888F8B-CFAE-4130-940F-3E515F8483C2}" dt="2022-03-10T11:19:53.726" v="142" actId="478"/>
          <ac:spMkLst>
            <pc:docMk/>
            <pc:sldMk cId="4250263668" sldId="280"/>
            <ac:spMk id="15" creationId="{2A3F8602-ECFD-4A61-A49E-8CF265E2175A}"/>
          </ac:spMkLst>
        </pc:spChg>
        <pc:spChg chg="del">
          <ac:chgData name="Michel Héon" userId="7b81630446c8e45b" providerId="LiveId" clId="{F8888F8B-CFAE-4130-940F-3E515F8483C2}" dt="2022-03-10T11:19:53.726" v="142" actId="478"/>
          <ac:spMkLst>
            <pc:docMk/>
            <pc:sldMk cId="4250263668" sldId="280"/>
            <ac:spMk id="16" creationId="{C57E40B4-1207-4599-947C-78D40F56F058}"/>
          </ac:spMkLst>
        </pc:spChg>
        <pc:spChg chg="del">
          <ac:chgData name="Michel Héon" userId="7b81630446c8e45b" providerId="LiveId" clId="{F8888F8B-CFAE-4130-940F-3E515F8483C2}" dt="2022-03-10T11:19:53.726" v="142" actId="478"/>
          <ac:spMkLst>
            <pc:docMk/>
            <pc:sldMk cId="4250263668" sldId="280"/>
            <ac:spMk id="17" creationId="{C9AE23AE-7286-4792-A18C-68884B44705C}"/>
          </ac:spMkLst>
        </pc:spChg>
        <pc:spChg chg="del mod">
          <ac:chgData name="Michel Héon" userId="7b81630446c8e45b" providerId="LiveId" clId="{F8888F8B-CFAE-4130-940F-3E515F8483C2}" dt="2022-03-10T11:35:24.183" v="481" actId="478"/>
          <ac:spMkLst>
            <pc:docMk/>
            <pc:sldMk cId="4250263668" sldId="280"/>
            <ac:spMk id="18" creationId="{4C39ED95-E63C-4E44-8C34-EC798EF0CAEB}"/>
          </ac:spMkLst>
        </pc:spChg>
        <pc:spChg chg="mod">
          <ac:chgData name="Michel Héon" userId="7b81630446c8e45b" providerId="LiveId" clId="{F8888F8B-CFAE-4130-940F-3E515F8483C2}" dt="2022-03-10T11:34:46.340" v="475" actId="1076"/>
          <ac:spMkLst>
            <pc:docMk/>
            <pc:sldMk cId="4250263668" sldId="280"/>
            <ac:spMk id="19" creationId="{E2A4AD5F-491F-4745-BBCD-4AE23B42BF2D}"/>
          </ac:spMkLst>
        </pc:spChg>
        <pc:spChg chg="mod">
          <ac:chgData name="Michel Héon" userId="7b81630446c8e45b" providerId="LiveId" clId="{F8888F8B-CFAE-4130-940F-3E515F8483C2}" dt="2022-03-10T11:34:57.133" v="478" actId="1076"/>
          <ac:spMkLst>
            <pc:docMk/>
            <pc:sldMk cId="4250263668" sldId="280"/>
            <ac:spMk id="20" creationId="{B1AB9260-7C61-4163-9495-CA90CC932936}"/>
          </ac:spMkLst>
        </pc:spChg>
        <pc:spChg chg="add mod">
          <ac:chgData name="Michel Héon" userId="7b81630446c8e45b" providerId="LiveId" clId="{F8888F8B-CFAE-4130-940F-3E515F8483C2}" dt="2022-03-10T11:34:44.089" v="474" actId="1076"/>
          <ac:spMkLst>
            <pc:docMk/>
            <pc:sldMk cId="4250263668" sldId="280"/>
            <ac:spMk id="22" creationId="{EC3FAEAC-1E1A-4420-BED5-12D930CD48C2}"/>
          </ac:spMkLst>
        </pc:spChg>
        <pc:spChg chg="del mod">
          <ac:chgData name="Michel Héon" userId="7b81630446c8e45b" providerId="LiveId" clId="{F8888F8B-CFAE-4130-940F-3E515F8483C2}" dt="2022-03-10T11:33:19.200" v="454" actId="478"/>
          <ac:spMkLst>
            <pc:docMk/>
            <pc:sldMk cId="4250263668" sldId="280"/>
            <ac:spMk id="24" creationId="{731EECFF-37B0-44CD-81B1-A6FBC0995222}"/>
          </ac:spMkLst>
        </pc:spChg>
        <pc:spChg chg="del">
          <ac:chgData name="Michel Héon" userId="7b81630446c8e45b" providerId="LiveId" clId="{F8888F8B-CFAE-4130-940F-3E515F8483C2}" dt="2022-03-10T11:34:07.879" v="463" actId="478"/>
          <ac:spMkLst>
            <pc:docMk/>
            <pc:sldMk cId="4250263668" sldId="280"/>
            <ac:spMk id="25" creationId="{36BA9257-2782-4774-8454-167C67EF97F5}"/>
          </ac:spMkLst>
        </pc:spChg>
        <pc:spChg chg="del mod">
          <ac:chgData name="Michel Héon" userId="7b81630446c8e45b" providerId="LiveId" clId="{F8888F8B-CFAE-4130-940F-3E515F8483C2}" dt="2022-03-10T11:31:32.579" v="443" actId="478"/>
          <ac:spMkLst>
            <pc:docMk/>
            <pc:sldMk cId="4250263668" sldId="280"/>
            <ac:spMk id="26" creationId="{DAD64C7E-8C6E-422A-92C3-B1942F5173EC}"/>
          </ac:spMkLst>
        </pc:spChg>
        <pc:spChg chg="del mod">
          <ac:chgData name="Michel Héon" userId="7b81630446c8e45b" providerId="LiveId" clId="{F8888F8B-CFAE-4130-940F-3E515F8483C2}" dt="2022-03-10T11:34:48.933" v="476" actId="478"/>
          <ac:spMkLst>
            <pc:docMk/>
            <pc:sldMk cId="4250263668" sldId="280"/>
            <ac:spMk id="27" creationId="{5F79CB70-571A-4F8A-958F-F013AA010A4E}"/>
          </ac:spMkLst>
        </pc:spChg>
        <pc:spChg chg="del">
          <ac:chgData name="Michel Héon" userId="7b81630446c8e45b" providerId="LiveId" clId="{F8888F8B-CFAE-4130-940F-3E515F8483C2}" dt="2022-03-10T11:21:34.412" v="208" actId="478"/>
          <ac:spMkLst>
            <pc:docMk/>
            <pc:sldMk cId="4250263668" sldId="280"/>
            <ac:spMk id="28" creationId="{86050D16-B021-4617-B7B6-CE5F0B79A70E}"/>
          </ac:spMkLst>
        </pc:spChg>
        <pc:spChg chg="del">
          <ac:chgData name="Michel Héon" userId="7b81630446c8e45b" providerId="LiveId" clId="{F8888F8B-CFAE-4130-940F-3E515F8483C2}" dt="2022-03-10T11:19:56.667" v="143" actId="478"/>
          <ac:spMkLst>
            <pc:docMk/>
            <pc:sldMk cId="4250263668" sldId="280"/>
            <ac:spMk id="29" creationId="{15B12611-9323-48F4-88D1-CC958AE565AC}"/>
          </ac:spMkLst>
        </pc:spChg>
        <pc:spChg chg="del mod">
          <ac:chgData name="Michel Héon" userId="7b81630446c8e45b" providerId="LiveId" clId="{F8888F8B-CFAE-4130-940F-3E515F8483C2}" dt="2022-03-10T11:33:23.025" v="455" actId="478"/>
          <ac:spMkLst>
            <pc:docMk/>
            <pc:sldMk cId="4250263668" sldId="280"/>
            <ac:spMk id="30" creationId="{0649A855-8154-4A22-B4B5-5BF9BD8F6040}"/>
          </ac:spMkLst>
        </pc:spChg>
        <pc:spChg chg="del">
          <ac:chgData name="Michel Héon" userId="7b81630446c8e45b" providerId="LiveId" clId="{F8888F8B-CFAE-4130-940F-3E515F8483C2}" dt="2022-03-10T11:20:01.237" v="144" actId="478"/>
          <ac:spMkLst>
            <pc:docMk/>
            <pc:sldMk cId="4250263668" sldId="280"/>
            <ac:spMk id="32" creationId="{6E36540C-7173-4DA1-9CB0-8EC05575A5C5}"/>
          </ac:spMkLst>
        </pc:spChg>
        <pc:spChg chg="mod">
          <ac:chgData name="Michel Héon" userId="7b81630446c8e45b" providerId="LiveId" clId="{F8888F8B-CFAE-4130-940F-3E515F8483C2}" dt="2022-03-10T11:34:53.764" v="477" actId="1076"/>
          <ac:spMkLst>
            <pc:docMk/>
            <pc:sldMk cId="4250263668" sldId="280"/>
            <ac:spMk id="33" creationId="{3B641D70-1E72-4CA1-94F5-62F71D3D3676}"/>
          </ac:spMkLst>
        </pc:spChg>
        <pc:spChg chg="del mod">
          <ac:chgData name="Michel Héon" userId="7b81630446c8e45b" providerId="LiveId" clId="{F8888F8B-CFAE-4130-940F-3E515F8483C2}" dt="2022-03-10T11:25:50.733" v="328" actId="478"/>
          <ac:spMkLst>
            <pc:docMk/>
            <pc:sldMk cId="4250263668" sldId="280"/>
            <ac:spMk id="34" creationId="{02F0CCA7-A272-4F99-9E35-3450598E97A2}"/>
          </ac:spMkLst>
        </pc:spChg>
        <pc:spChg chg="del">
          <ac:chgData name="Michel Héon" userId="7b81630446c8e45b" providerId="LiveId" clId="{F8888F8B-CFAE-4130-940F-3E515F8483C2}" dt="2022-03-10T11:34:11.874" v="464" actId="478"/>
          <ac:spMkLst>
            <pc:docMk/>
            <pc:sldMk cId="4250263668" sldId="280"/>
            <ac:spMk id="35" creationId="{9E109C5A-6237-4D91-9B41-E37328B8B744}"/>
          </ac:spMkLst>
        </pc:spChg>
        <pc:spChg chg="add del mod">
          <ac:chgData name="Michel Héon" userId="7b81630446c8e45b" providerId="LiveId" clId="{F8888F8B-CFAE-4130-940F-3E515F8483C2}" dt="2022-03-10T11:34:59.847" v="479" actId="478"/>
          <ac:spMkLst>
            <pc:docMk/>
            <pc:sldMk cId="4250263668" sldId="280"/>
            <ac:spMk id="37" creationId="{4099801D-3623-4796-8650-F115A2D24CAD}"/>
          </ac:spMkLst>
        </pc:spChg>
        <pc:spChg chg="add mod">
          <ac:chgData name="Michel Héon" userId="7b81630446c8e45b" providerId="LiveId" clId="{F8888F8B-CFAE-4130-940F-3E515F8483C2}" dt="2022-03-10T11:28:27.283" v="436" actId="14100"/>
          <ac:spMkLst>
            <pc:docMk/>
            <pc:sldMk cId="4250263668" sldId="280"/>
            <ac:spMk id="38" creationId="{ECD0BF2E-0E52-4AB1-AA95-5C6288D80D5A}"/>
          </ac:spMkLst>
        </pc:spChg>
        <pc:spChg chg="add mod">
          <ac:chgData name="Michel Héon" userId="7b81630446c8e45b" providerId="LiveId" clId="{F8888F8B-CFAE-4130-940F-3E515F8483C2}" dt="2022-03-10T11:26:04.410" v="342" actId="1076"/>
          <ac:spMkLst>
            <pc:docMk/>
            <pc:sldMk cId="4250263668" sldId="280"/>
            <ac:spMk id="39" creationId="{24C04AE2-FFBD-4FD0-B23C-6591A2EA15A8}"/>
          </ac:spMkLst>
        </pc:spChg>
        <pc:spChg chg="add mod">
          <ac:chgData name="Michel Héon" userId="7b81630446c8e45b" providerId="LiveId" clId="{F8888F8B-CFAE-4130-940F-3E515F8483C2}" dt="2022-03-10T11:29:42.550" v="439" actId="27636"/>
          <ac:spMkLst>
            <pc:docMk/>
            <pc:sldMk cId="4250263668" sldId="280"/>
            <ac:spMk id="40" creationId="{54556B8D-37E4-4FE9-A85F-6B08FCD535F7}"/>
          </ac:spMkLst>
        </pc:spChg>
        <pc:cxnChg chg="add mod">
          <ac:chgData name="Michel Héon" userId="7b81630446c8e45b" providerId="LiveId" clId="{F8888F8B-CFAE-4130-940F-3E515F8483C2}" dt="2022-03-10T11:35:43.006" v="482" actId="14100"/>
          <ac:cxnSpMkLst>
            <pc:docMk/>
            <pc:sldMk cId="4250263668" sldId="280"/>
            <ac:cxnSpMk id="3" creationId="{13444FE4-3D39-4395-8C2C-5B656FD5FB44}"/>
          </ac:cxnSpMkLst>
        </pc:cxnChg>
        <pc:cxnChg chg="add mod">
          <ac:chgData name="Michel Héon" userId="7b81630446c8e45b" providerId="LiveId" clId="{F8888F8B-CFAE-4130-940F-3E515F8483C2}" dt="2022-03-10T11:35:46.028" v="483" actId="14100"/>
          <ac:cxnSpMkLst>
            <pc:docMk/>
            <pc:sldMk cId="4250263668" sldId="280"/>
            <ac:cxnSpMk id="5" creationId="{AF2289DF-7875-413E-84EC-110F33FD08AF}"/>
          </ac:cxnSpMkLst>
        </pc:cxnChg>
      </pc:sldChg>
      <pc:sldChg chg="addSp modSp new mod modAnim">
        <pc:chgData name="Michel Héon" userId="7b81630446c8e45b" providerId="LiveId" clId="{F8888F8B-CFAE-4130-940F-3E515F8483C2}" dt="2022-03-11T09:14:32.273" v="764" actId="13822"/>
        <pc:sldMkLst>
          <pc:docMk/>
          <pc:sldMk cId="3290133970" sldId="281"/>
        </pc:sldMkLst>
        <pc:spChg chg="mod">
          <ac:chgData name="Michel Héon" userId="7b81630446c8e45b" providerId="LiveId" clId="{F8888F8B-CFAE-4130-940F-3E515F8483C2}" dt="2022-03-10T11:39:00.419" v="499" actId="20577"/>
          <ac:spMkLst>
            <pc:docMk/>
            <pc:sldMk cId="3290133970" sldId="281"/>
            <ac:spMk id="2" creationId="{AB143765-0EC2-46DB-B9DA-56B7EF28778A}"/>
          </ac:spMkLst>
        </pc:spChg>
        <pc:spChg chg="mod">
          <ac:chgData name="Michel Héon" userId="7b81630446c8e45b" providerId="LiveId" clId="{F8888F8B-CFAE-4130-940F-3E515F8483C2}" dt="2022-03-10T11:39:38.834" v="514" actId="27636"/>
          <ac:spMkLst>
            <pc:docMk/>
            <pc:sldMk cId="3290133970" sldId="281"/>
            <ac:spMk id="3" creationId="{3D09A681-E9E2-4C56-9AF1-183EEFB9CC18}"/>
          </ac:spMkLst>
        </pc:spChg>
        <pc:spChg chg="add mod">
          <ac:chgData name="Michel Héon" userId="7b81630446c8e45b" providerId="LiveId" clId="{F8888F8B-CFAE-4130-940F-3E515F8483C2}" dt="2022-03-10T11:43:05.639" v="742" actId="1076"/>
          <ac:spMkLst>
            <pc:docMk/>
            <pc:sldMk cId="3290133970" sldId="281"/>
            <ac:spMk id="4" creationId="{1ADFF264-AF3A-4018-86A3-E6D02750509B}"/>
          </ac:spMkLst>
        </pc:spChg>
        <pc:spChg chg="add mod">
          <ac:chgData name="Michel Héon" userId="7b81630446c8e45b" providerId="LiveId" clId="{F8888F8B-CFAE-4130-940F-3E515F8483C2}" dt="2022-03-10T11:43:05.639" v="742" actId="1076"/>
          <ac:spMkLst>
            <pc:docMk/>
            <pc:sldMk cId="3290133970" sldId="281"/>
            <ac:spMk id="5" creationId="{07A5ABE6-0708-41F4-ADE4-C8CF96596CA3}"/>
          </ac:spMkLst>
        </pc:spChg>
        <pc:spChg chg="add mod">
          <ac:chgData name="Michel Héon" userId="7b81630446c8e45b" providerId="LiveId" clId="{F8888F8B-CFAE-4130-940F-3E515F8483C2}" dt="2022-03-10T11:43:05.639" v="742" actId="1076"/>
          <ac:spMkLst>
            <pc:docMk/>
            <pc:sldMk cId="3290133970" sldId="281"/>
            <ac:spMk id="6" creationId="{28BD43E4-1D95-42DF-BF89-8CFD2285FDFC}"/>
          </ac:spMkLst>
        </pc:spChg>
        <pc:spChg chg="add mod">
          <ac:chgData name="Michel Héon" userId="7b81630446c8e45b" providerId="LiveId" clId="{F8888F8B-CFAE-4130-940F-3E515F8483C2}" dt="2022-03-11T09:14:32.273" v="764" actId="13822"/>
          <ac:spMkLst>
            <pc:docMk/>
            <pc:sldMk cId="3290133970" sldId="281"/>
            <ac:spMk id="7" creationId="{F0FBFDC6-EEE0-4CC3-BD35-59939E2D4CFA}"/>
          </ac:spMkLst>
        </pc:spChg>
        <pc:spChg chg="add mod">
          <ac:chgData name="Michel Héon" userId="7b81630446c8e45b" providerId="LiveId" clId="{F8888F8B-CFAE-4130-940F-3E515F8483C2}" dt="2022-03-10T11:43:05.639" v="742" actId="1076"/>
          <ac:spMkLst>
            <pc:docMk/>
            <pc:sldMk cId="3290133970" sldId="281"/>
            <ac:spMk id="8" creationId="{F50642C4-4E1D-4232-9C74-7E4AE7DF1FEC}"/>
          </ac:spMkLst>
        </pc:spChg>
        <pc:spChg chg="add mod">
          <ac:chgData name="Michel Héon" userId="7b81630446c8e45b" providerId="LiveId" clId="{F8888F8B-CFAE-4130-940F-3E515F8483C2}" dt="2022-03-10T11:43:05.639" v="742" actId="1076"/>
          <ac:spMkLst>
            <pc:docMk/>
            <pc:sldMk cId="3290133970" sldId="281"/>
            <ac:spMk id="9" creationId="{6CB0BE24-F206-4DD8-9E32-CA5DFBB00585}"/>
          </ac:spMkLst>
        </pc:spChg>
        <pc:spChg chg="add mod">
          <ac:chgData name="Michel Héon" userId="7b81630446c8e45b" providerId="LiveId" clId="{F8888F8B-CFAE-4130-940F-3E515F8483C2}" dt="2022-03-10T11:43:05.639" v="742" actId="1076"/>
          <ac:spMkLst>
            <pc:docMk/>
            <pc:sldMk cId="3290133970" sldId="281"/>
            <ac:spMk id="10" creationId="{B004A0F7-C066-4F27-8C99-EEAC847B6AE8}"/>
          </ac:spMkLst>
        </pc:spChg>
        <pc:spChg chg="add mod">
          <ac:chgData name="Michel Héon" userId="7b81630446c8e45b" providerId="LiveId" clId="{F8888F8B-CFAE-4130-940F-3E515F8483C2}" dt="2022-03-10T11:43:59.644" v="762" actId="1036"/>
          <ac:spMkLst>
            <pc:docMk/>
            <pc:sldMk cId="3290133970" sldId="281"/>
            <ac:spMk id="11" creationId="{A8438F95-8C0C-4D08-9326-74E6E754327D}"/>
          </ac:spMkLst>
        </pc:spChg>
        <pc:spChg chg="add mod">
          <ac:chgData name="Michel Héon" userId="7b81630446c8e45b" providerId="LiveId" clId="{F8888F8B-CFAE-4130-940F-3E515F8483C2}" dt="2022-03-10T11:43:59.644" v="762" actId="1036"/>
          <ac:spMkLst>
            <pc:docMk/>
            <pc:sldMk cId="3290133970" sldId="281"/>
            <ac:spMk id="12" creationId="{C2CCF6A0-54AF-4658-92D2-AF7C00FDB66C}"/>
          </ac:spMkLst>
        </pc:spChg>
        <pc:spChg chg="add mod">
          <ac:chgData name="Michel Héon" userId="7b81630446c8e45b" providerId="LiveId" clId="{F8888F8B-CFAE-4130-940F-3E515F8483C2}" dt="2022-03-10T11:43:59.644" v="762" actId="1036"/>
          <ac:spMkLst>
            <pc:docMk/>
            <pc:sldMk cId="3290133970" sldId="281"/>
            <ac:spMk id="13" creationId="{21546C92-AC2C-4FDC-87C0-C11F6A3853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AC2CF-67B3-4746-82CA-6C678A12EEF7}" type="doc">
      <dgm:prSet loTypeId="urn:microsoft.com/office/officeart/2005/8/layout/radial5" loCatId="cycle" qsTypeId="urn:microsoft.com/office/officeart/2005/8/quickstyle/simple4" qsCatId="simple" csTypeId="urn:microsoft.com/office/officeart/2005/8/colors/accent1_2" csCatId="accent1" phldr="1"/>
      <dgm:spPr/>
      <dgm:t>
        <a:bodyPr/>
        <a:lstStyle/>
        <a:p>
          <a:endParaRPr lang="fr-CA"/>
        </a:p>
      </dgm:t>
    </dgm:pt>
    <dgm:pt modelId="{5DBA9FC3-1AE9-4915-AD9A-289F90C0DB93}">
      <dgm:prSet phldrT="[Texte]"/>
      <dgm:spPr/>
      <dgm:t>
        <a:bodyPr/>
        <a:lstStyle/>
        <a:p>
          <a:r>
            <a:rPr lang="fr-CA"/>
            <a:t>Messaging System</a:t>
          </a:r>
        </a:p>
      </dgm:t>
    </dgm:pt>
    <dgm:pt modelId="{B8EB8600-0E14-44FC-A70F-0CB3E10EBCCE}" type="parTrans" cxnId="{76F933E0-A77F-45FF-8834-D1948FED0C88}">
      <dgm:prSet/>
      <dgm:spPr/>
      <dgm:t>
        <a:bodyPr/>
        <a:lstStyle/>
        <a:p>
          <a:endParaRPr lang="fr-CA"/>
        </a:p>
      </dgm:t>
    </dgm:pt>
    <dgm:pt modelId="{37D7099F-9BC9-4FA0-AD63-B11BCFB89B7F}" type="sibTrans" cxnId="{76F933E0-A77F-45FF-8834-D1948FED0C88}">
      <dgm:prSet/>
      <dgm:spPr/>
      <dgm:t>
        <a:bodyPr/>
        <a:lstStyle/>
        <a:p>
          <a:endParaRPr lang="fr-CA"/>
        </a:p>
      </dgm:t>
    </dgm:pt>
    <dgm:pt modelId="{89B9EB79-70EC-4419-B7D7-6F85F971D3E2}">
      <dgm:prSet phldrT="[Texte]"/>
      <dgm:spPr/>
      <dgm:t>
        <a:bodyPr anchor="ctr" anchorCtr="0"/>
        <a:lstStyle/>
        <a:p>
          <a:r>
            <a:rPr lang="fr-CA" err="1"/>
            <a:t>DSpace</a:t>
          </a:r>
          <a:endParaRPr lang="fr-CA"/>
        </a:p>
      </dgm:t>
    </dgm:pt>
    <dgm:pt modelId="{060A4001-7DBA-4B1C-A6D4-DF3FB8A67DF4}" type="parTrans" cxnId="{0DBC32EE-7E02-44AC-9916-8DCF3E5E2795}">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0B913391-2CC7-45B8-A0AD-6E78A93FDAAB}" type="sibTrans" cxnId="{0DBC32EE-7E02-44AC-9916-8DCF3E5E2795}">
      <dgm:prSet/>
      <dgm:spPr/>
      <dgm:t>
        <a:bodyPr/>
        <a:lstStyle/>
        <a:p>
          <a:endParaRPr lang="fr-CA"/>
        </a:p>
      </dgm:t>
    </dgm:pt>
    <dgm:pt modelId="{64DE0985-4A55-4FA9-98C0-A2F29D9E51B2}">
      <dgm:prSet phldrT="[Texte]"/>
      <dgm:spPr/>
      <dgm:t>
        <a:bodyPr anchor="ctr" anchorCtr="0"/>
        <a:lstStyle/>
        <a:p>
          <a:r>
            <a:rPr lang="fr-CA"/>
            <a:t>VIVO</a:t>
          </a:r>
        </a:p>
      </dgm:t>
    </dgm:pt>
    <dgm:pt modelId="{D2694465-6798-4B90-949E-BBF661079312}" type="parTrans" cxnId="{B4545F46-D704-4377-929B-B739DB2B092A}">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9F74FADB-042F-4B38-823C-A3A8F89B183B}" type="sibTrans" cxnId="{B4545F46-D704-4377-929B-B739DB2B092A}">
      <dgm:prSet/>
      <dgm:spPr/>
      <dgm:t>
        <a:bodyPr/>
        <a:lstStyle/>
        <a:p>
          <a:endParaRPr lang="fr-CA"/>
        </a:p>
      </dgm:t>
    </dgm:pt>
    <dgm:pt modelId="{A73EE1F2-EEE3-45FB-ADF5-07F9903CBA1B}">
      <dgm:prSet phldrT="[Texte]"/>
      <dgm:spPr/>
      <dgm:t>
        <a:bodyPr anchor="ctr" anchorCtr="0"/>
        <a:lstStyle/>
        <a:p>
          <a:r>
            <a:rPr lang="fr-CA" err="1"/>
            <a:t>Other</a:t>
          </a:r>
          <a:r>
            <a:rPr lang="fr-CA"/>
            <a:t> data sources</a:t>
          </a:r>
        </a:p>
      </dgm:t>
    </dgm:pt>
    <dgm:pt modelId="{68296808-75C4-4838-AB6B-EAE4D34FE64C}" type="parTrans" cxnId="{EB6A86E2-F98D-4093-A4B9-9077F3D5B444}">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C624DB37-9A2D-4B01-8268-FD7F2F9B4EA3}" type="sibTrans" cxnId="{EB6A86E2-F98D-4093-A4B9-9077F3D5B444}">
      <dgm:prSet/>
      <dgm:spPr/>
      <dgm:t>
        <a:bodyPr/>
        <a:lstStyle/>
        <a:p>
          <a:endParaRPr lang="fr-CA"/>
        </a:p>
      </dgm:t>
    </dgm:pt>
    <dgm:pt modelId="{3BC69D42-CF91-4503-A06D-4C46F04A79EF}" type="pres">
      <dgm:prSet presAssocID="{95CAC2CF-67B3-4746-82CA-6C678A12EEF7}" presName="Name0" presStyleCnt="0">
        <dgm:presLayoutVars>
          <dgm:chMax val="1"/>
          <dgm:dir/>
          <dgm:animLvl val="ctr"/>
          <dgm:resizeHandles val="exact"/>
        </dgm:presLayoutVars>
      </dgm:prSet>
      <dgm:spPr/>
    </dgm:pt>
    <dgm:pt modelId="{325E351F-1DD0-4AEF-9BB2-51186A74F217}" type="pres">
      <dgm:prSet presAssocID="{5DBA9FC3-1AE9-4915-AD9A-289F90C0DB93}" presName="centerShape" presStyleLbl="node0" presStyleIdx="0" presStyleCnt="1"/>
      <dgm:spPr/>
    </dgm:pt>
    <dgm:pt modelId="{92231153-B06E-48C3-AC77-79356C85BB0E}" type="pres">
      <dgm:prSet presAssocID="{060A4001-7DBA-4B1C-A6D4-DF3FB8A67DF4}" presName="parTrans" presStyleLbl="sibTrans2D1" presStyleIdx="0" presStyleCnt="3" custScaleX="163274" custLinFactNeighborY="-5216"/>
      <dgm:spPr>
        <a:prstGeom prst="leftRightArrow">
          <a:avLst/>
        </a:prstGeom>
      </dgm:spPr>
    </dgm:pt>
    <dgm:pt modelId="{8E9F3F91-A2E4-4426-BF2E-1BEED417ADBA}" type="pres">
      <dgm:prSet presAssocID="{060A4001-7DBA-4B1C-A6D4-DF3FB8A67DF4}" presName="connectorText" presStyleLbl="sibTrans2D1" presStyleIdx="0" presStyleCnt="3"/>
      <dgm:spPr/>
    </dgm:pt>
    <dgm:pt modelId="{0F3CDC1D-D90C-4441-BFB6-4136FB69B89F}" type="pres">
      <dgm:prSet presAssocID="{89B9EB79-70EC-4419-B7D7-6F85F971D3E2}" presName="node" presStyleLbl="node1" presStyleIdx="0" presStyleCnt="3" custScaleY="51595">
        <dgm:presLayoutVars>
          <dgm:bulletEnabled val="1"/>
        </dgm:presLayoutVars>
      </dgm:prSet>
      <dgm:spPr>
        <a:prstGeom prst="rect">
          <a:avLst/>
        </a:prstGeom>
      </dgm:spPr>
    </dgm:pt>
    <dgm:pt modelId="{F5E5B467-4E11-41DC-ABD7-E7CE2D6283A7}" type="pres">
      <dgm:prSet presAssocID="{D2694465-6798-4B90-949E-BBF661079312}" presName="parTrans" presStyleLbl="sibTrans2D1" presStyleIdx="1" presStyleCnt="3" custScaleX="138669" custLinFactNeighborX="-12299" custLinFactNeighborY="-12576"/>
      <dgm:spPr>
        <a:prstGeom prst="leftRightArrow">
          <a:avLst/>
        </a:prstGeom>
      </dgm:spPr>
    </dgm:pt>
    <dgm:pt modelId="{BC39920C-B494-483B-8F1E-BC961FB71994}" type="pres">
      <dgm:prSet presAssocID="{D2694465-6798-4B90-949E-BBF661079312}" presName="connectorText" presStyleLbl="sibTrans2D1" presStyleIdx="1" presStyleCnt="3"/>
      <dgm:spPr/>
    </dgm:pt>
    <dgm:pt modelId="{67DAFBAA-0025-49A7-84ED-7097CA791EB2}" type="pres">
      <dgm:prSet presAssocID="{64DE0985-4A55-4FA9-98C0-A2F29D9E51B2}" presName="node" presStyleLbl="node1" presStyleIdx="1" presStyleCnt="3" custScaleY="51595" custRadScaleRad="115370">
        <dgm:presLayoutVars>
          <dgm:bulletEnabled val="1"/>
        </dgm:presLayoutVars>
      </dgm:prSet>
      <dgm:spPr>
        <a:prstGeom prst="rect">
          <a:avLst/>
        </a:prstGeom>
      </dgm:spPr>
    </dgm:pt>
    <dgm:pt modelId="{DBFCF6F7-46BC-4211-9DF2-F65E764AE649}" type="pres">
      <dgm:prSet presAssocID="{68296808-75C4-4838-AB6B-EAE4D34FE64C}" presName="parTrans" presStyleLbl="sibTrans2D1" presStyleIdx="2" presStyleCnt="3" custScaleX="126839" custLinFactNeighborX="7468" custLinFactNeighborY="-9538"/>
      <dgm:spPr>
        <a:prstGeom prst="leftRightArrow">
          <a:avLst/>
        </a:prstGeom>
      </dgm:spPr>
    </dgm:pt>
    <dgm:pt modelId="{1CB59D42-E36C-4A56-90A6-3DE41C610094}" type="pres">
      <dgm:prSet presAssocID="{68296808-75C4-4838-AB6B-EAE4D34FE64C}" presName="connectorText" presStyleLbl="sibTrans2D1" presStyleIdx="2" presStyleCnt="3"/>
      <dgm:spPr/>
    </dgm:pt>
    <dgm:pt modelId="{B7DCEF13-9F9D-4B4C-9ED2-6F2188F2B245}" type="pres">
      <dgm:prSet presAssocID="{A73EE1F2-EEE3-45FB-ADF5-07F9903CBA1B}" presName="node" presStyleLbl="node1" presStyleIdx="2" presStyleCnt="3" custScaleY="51595" custRadScaleRad="116040" custRadScaleInc="-733">
        <dgm:presLayoutVars>
          <dgm:bulletEnabled val="1"/>
        </dgm:presLayoutVars>
      </dgm:prSet>
      <dgm:spPr>
        <a:prstGeom prst="rect">
          <a:avLst/>
        </a:prstGeom>
      </dgm:spPr>
    </dgm:pt>
  </dgm:ptLst>
  <dgm:cxnLst>
    <dgm:cxn modelId="{778E0216-FB89-4310-9500-2A1AAE97DDC4}" type="presOf" srcId="{89B9EB79-70EC-4419-B7D7-6F85F971D3E2}" destId="{0F3CDC1D-D90C-4441-BFB6-4136FB69B89F}" srcOrd="0" destOrd="0" presId="urn:microsoft.com/office/officeart/2005/8/layout/radial5"/>
    <dgm:cxn modelId="{3E4ABE39-94D0-4DD0-9701-51037341E1CB}" type="presOf" srcId="{060A4001-7DBA-4B1C-A6D4-DF3FB8A67DF4}" destId="{92231153-B06E-48C3-AC77-79356C85BB0E}" srcOrd="0" destOrd="0" presId="urn:microsoft.com/office/officeart/2005/8/layout/radial5"/>
    <dgm:cxn modelId="{6760DB5B-6240-408E-92E9-50C942360BD3}" type="presOf" srcId="{D2694465-6798-4B90-949E-BBF661079312}" destId="{F5E5B467-4E11-41DC-ABD7-E7CE2D6283A7}" srcOrd="0" destOrd="0" presId="urn:microsoft.com/office/officeart/2005/8/layout/radial5"/>
    <dgm:cxn modelId="{B4545F46-D704-4377-929B-B739DB2B092A}" srcId="{5DBA9FC3-1AE9-4915-AD9A-289F90C0DB93}" destId="{64DE0985-4A55-4FA9-98C0-A2F29D9E51B2}" srcOrd="1" destOrd="0" parTransId="{D2694465-6798-4B90-949E-BBF661079312}" sibTransId="{9F74FADB-042F-4B38-823C-A3A8F89B183B}"/>
    <dgm:cxn modelId="{3A8AED74-599D-40C7-978F-32B20D266A3F}" type="presOf" srcId="{68296808-75C4-4838-AB6B-EAE4D34FE64C}" destId="{DBFCF6F7-46BC-4211-9DF2-F65E764AE649}" srcOrd="0" destOrd="0" presId="urn:microsoft.com/office/officeart/2005/8/layout/radial5"/>
    <dgm:cxn modelId="{2A1B43A0-9D77-4770-BB44-EE4E1E8B9D9A}" type="presOf" srcId="{5DBA9FC3-1AE9-4915-AD9A-289F90C0DB93}" destId="{325E351F-1DD0-4AEF-9BB2-51186A74F217}" srcOrd="0" destOrd="0" presId="urn:microsoft.com/office/officeart/2005/8/layout/radial5"/>
    <dgm:cxn modelId="{CA67BBB2-749D-4BD8-B6E4-68DA1325F3D4}" type="presOf" srcId="{95CAC2CF-67B3-4746-82CA-6C678A12EEF7}" destId="{3BC69D42-CF91-4503-A06D-4C46F04A79EF}" srcOrd="0" destOrd="0" presId="urn:microsoft.com/office/officeart/2005/8/layout/radial5"/>
    <dgm:cxn modelId="{C0D11BB6-DA2A-4444-8394-D3CAEB5C53DE}" type="presOf" srcId="{68296808-75C4-4838-AB6B-EAE4D34FE64C}" destId="{1CB59D42-E36C-4A56-90A6-3DE41C610094}" srcOrd="1" destOrd="0" presId="urn:microsoft.com/office/officeart/2005/8/layout/radial5"/>
    <dgm:cxn modelId="{A7B270C6-75D0-435C-ADF6-7F5E0ECF6A0A}" type="presOf" srcId="{64DE0985-4A55-4FA9-98C0-A2F29D9E51B2}" destId="{67DAFBAA-0025-49A7-84ED-7097CA791EB2}" srcOrd="0" destOrd="0" presId="urn:microsoft.com/office/officeart/2005/8/layout/radial5"/>
    <dgm:cxn modelId="{DF65A4D7-B1F6-4966-B9E2-6CA7C4827118}" type="presOf" srcId="{A73EE1F2-EEE3-45FB-ADF5-07F9903CBA1B}" destId="{B7DCEF13-9F9D-4B4C-9ED2-6F2188F2B245}" srcOrd="0" destOrd="0" presId="urn:microsoft.com/office/officeart/2005/8/layout/radial5"/>
    <dgm:cxn modelId="{76F933E0-A77F-45FF-8834-D1948FED0C88}" srcId="{95CAC2CF-67B3-4746-82CA-6C678A12EEF7}" destId="{5DBA9FC3-1AE9-4915-AD9A-289F90C0DB93}" srcOrd="0" destOrd="0" parTransId="{B8EB8600-0E14-44FC-A70F-0CB3E10EBCCE}" sibTransId="{37D7099F-9BC9-4FA0-AD63-B11BCFB89B7F}"/>
    <dgm:cxn modelId="{EB6A86E2-F98D-4093-A4B9-9077F3D5B444}" srcId="{5DBA9FC3-1AE9-4915-AD9A-289F90C0DB93}" destId="{A73EE1F2-EEE3-45FB-ADF5-07F9903CBA1B}" srcOrd="2" destOrd="0" parTransId="{68296808-75C4-4838-AB6B-EAE4D34FE64C}" sibTransId="{C624DB37-9A2D-4B01-8268-FD7F2F9B4EA3}"/>
    <dgm:cxn modelId="{0CBC6CEA-98A7-4EA4-916B-63C1CEF10C4A}" type="presOf" srcId="{060A4001-7DBA-4B1C-A6D4-DF3FB8A67DF4}" destId="{8E9F3F91-A2E4-4426-BF2E-1BEED417ADBA}" srcOrd="1" destOrd="0" presId="urn:microsoft.com/office/officeart/2005/8/layout/radial5"/>
    <dgm:cxn modelId="{0DBC32EE-7E02-44AC-9916-8DCF3E5E2795}" srcId="{5DBA9FC3-1AE9-4915-AD9A-289F90C0DB93}" destId="{89B9EB79-70EC-4419-B7D7-6F85F971D3E2}" srcOrd="0" destOrd="0" parTransId="{060A4001-7DBA-4B1C-A6D4-DF3FB8A67DF4}" sibTransId="{0B913391-2CC7-45B8-A0AD-6E78A93FDAAB}"/>
    <dgm:cxn modelId="{726A37F2-D54E-4146-8072-B41175BBCC37}" type="presOf" srcId="{D2694465-6798-4B90-949E-BBF661079312}" destId="{BC39920C-B494-483B-8F1E-BC961FB71994}" srcOrd="1" destOrd="0" presId="urn:microsoft.com/office/officeart/2005/8/layout/radial5"/>
    <dgm:cxn modelId="{AE6A3926-4A43-41DB-8CD8-AB443064CE87}" type="presParOf" srcId="{3BC69D42-CF91-4503-A06D-4C46F04A79EF}" destId="{325E351F-1DD0-4AEF-9BB2-51186A74F217}" srcOrd="0" destOrd="0" presId="urn:microsoft.com/office/officeart/2005/8/layout/radial5"/>
    <dgm:cxn modelId="{FE20FC1F-67BA-4BE1-A41C-CFE8D43B5B38}" type="presParOf" srcId="{3BC69D42-CF91-4503-A06D-4C46F04A79EF}" destId="{92231153-B06E-48C3-AC77-79356C85BB0E}" srcOrd="1" destOrd="0" presId="urn:microsoft.com/office/officeart/2005/8/layout/radial5"/>
    <dgm:cxn modelId="{EEEF85E8-D78F-47B3-8E39-12B2B506067F}" type="presParOf" srcId="{92231153-B06E-48C3-AC77-79356C85BB0E}" destId="{8E9F3F91-A2E4-4426-BF2E-1BEED417ADBA}" srcOrd="0" destOrd="0" presId="urn:microsoft.com/office/officeart/2005/8/layout/radial5"/>
    <dgm:cxn modelId="{8EA7CFF0-D22F-4399-8F70-067C3B8591F4}" type="presParOf" srcId="{3BC69D42-CF91-4503-A06D-4C46F04A79EF}" destId="{0F3CDC1D-D90C-4441-BFB6-4136FB69B89F}" srcOrd="2" destOrd="0" presId="urn:microsoft.com/office/officeart/2005/8/layout/radial5"/>
    <dgm:cxn modelId="{A4D0C624-5153-4700-81C4-2E3E6B3A8C5F}" type="presParOf" srcId="{3BC69D42-CF91-4503-A06D-4C46F04A79EF}" destId="{F5E5B467-4E11-41DC-ABD7-E7CE2D6283A7}" srcOrd="3" destOrd="0" presId="urn:microsoft.com/office/officeart/2005/8/layout/radial5"/>
    <dgm:cxn modelId="{2CFC8770-82DE-4D06-AFD8-43ED77CF803E}" type="presParOf" srcId="{F5E5B467-4E11-41DC-ABD7-E7CE2D6283A7}" destId="{BC39920C-B494-483B-8F1E-BC961FB71994}" srcOrd="0" destOrd="0" presId="urn:microsoft.com/office/officeart/2005/8/layout/radial5"/>
    <dgm:cxn modelId="{08A51ECF-3CB0-4126-ACCF-803310C0F190}" type="presParOf" srcId="{3BC69D42-CF91-4503-A06D-4C46F04A79EF}" destId="{67DAFBAA-0025-49A7-84ED-7097CA791EB2}" srcOrd="4" destOrd="0" presId="urn:microsoft.com/office/officeart/2005/8/layout/radial5"/>
    <dgm:cxn modelId="{0A5C2B81-24B7-420A-814B-B91B9778CAF0}" type="presParOf" srcId="{3BC69D42-CF91-4503-A06D-4C46F04A79EF}" destId="{DBFCF6F7-46BC-4211-9DF2-F65E764AE649}" srcOrd="5" destOrd="0" presId="urn:microsoft.com/office/officeart/2005/8/layout/radial5"/>
    <dgm:cxn modelId="{A0AD2404-1AC1-420B-AD7B-946E3BE2B0D1}" type="presParOf" srcId="{DBFCF6F7-46BC-4211-9DF2-F65E764AE649}" destId="{1CB59D42-E36C-4A56-90A6-3DE41C610094}" srcOrd="0" destOrd="0" presId="urn:microsoft.com/office/officeart/2005/8/layout/radial5"/>
    <dgm:cxn modelId="{7F7FF25C-1137-4BE2-8437-A5C5720F91C9}" type="presParOf" srcId="{3BC69D42-CF91-4503-A06D-4C46F04A79EF}" destId="{B7DCEF13-9F9D-4B4C-9ED2-6F2188F2B24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351F-1DD0-4AEF-9BB2-51186A74F217}">
      <dsp:nvSpPr>
        <dsp:cNvPr id="0" name=""/>
        <dsp:cNvSpPr/>
      </dsp:nvSpPr>
      <dsp:spPr>
        <a:xfrm>
          <a:off x="1924566" y="1817060"/>
          <a:ext cx="1296444" cy="129644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Messaging System</a:t>
          </a:r>
        </a:p>
      </dsp:txBody>
      <dsp:txXfrm>
        <a:off x="2114426" y="2006920"/>
        <a:ext cx="916724" cy="916724"/>
      </dsp:txXfrm>
    </dsp:sp>
    <dsp:sp modelId="{92231153-B06E-48C3-AC77-79356C85BB0E}">
      <dsp:nvSpPr>
        <dsp:cNvPr id="0" name=""/>
        <dsp:cNvSpPr/>
      </dsp:nvSpPr>
      <dsp:spPr>
        <a:xfrm rot="16200000">
          <a:off x="2212365" y="1169663"/>
          <a:ext cx="720846"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2278484" y="1323940"/>
        <a:ext cx="588609" cy="264475"/>
      </dsp:txXfrm>
    </dsp:sp>
    <dsp:sp modelId="{0F3CDC1D-D90C-4441-BFB6-4136FB69B89F}">
      <dsp:nvSpPr>
        <dsp:cNvPr id="0" name=""/>
        <dsp:cNvSpPr/>
      </dsp:nvSpPr>
      <dsp:spPr>
        <a:xfrm>
          <a:off x="1924566" y="315150"/>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DSpace</a:t>
          </a:r>
          <a:endParaRPr lang="fr-CA" sz="1600" kern="1200"/>
        </a:p>
      </dsp:txBody>
      <dsp:txXfrm>
        <a:off x="1924566" y="315150"/>
        <a:ext cx="1296444" cy="668900"/>
      </dsp:txXfrm>
    </dsp:sp>
    <dsp:sp modelId="{F5E5B467-4E11-41DC-ABD7-E7CE2D6283A7}">
      <dsp:nvSpPr>
        <dsp:cNvPr id="0" name=""/>
        <dsp:cNvSpPr/>
      </dsp:nvSpPr>
      <dsp:spPr>
        <a:xfrm rot="1800000">
          <a:off x="3122190" y="2743398"/>
          <a:ext cx="696558"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3131048" y="2798497"/>
        <a:ext cx="564321" cy="264475"/>
      </dsp:txXfrm>
    </dsp:sp>
    <dsp:sp modelId="{67DAFBAA-0025-49A7-84ED-7097CA791EB2}">
      <dsp:nvSpPr>
        <dsp:cNvPr id="0" name=""/>
        <dsp:cNvSpPr/>
      </dsp:nvSpPr>
      <dsp:spPr>
        <a:xfrm>
          <a:off x="3738675" y="3178209"/>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VIVO</a:t>
          </a:r>
        </a:p>
      </dsp:txBody>
      <dsp:txXfrm>
        <a:off x="3738675" y="3178209"/>
        <a:ext cx="1296444" cy="668900"/>
      </dsp:txXfrm>
    </dsp:sp>
    <dsp:sp modelId="{DBFCF6F7-46BC-4211-9DF2-F65E764AE649}">
      <dsp:nvSpPr>
        <dsp:cNvPr id="0" name=""/>
        <dsp:cNvSpPr/>
      </dsp:nvSpPr>
      <dsp:spPr>
        <a:xfrm rot="8973612">
          <a:off x="1325933" y="2767789"/>
          <a:ext cx="647124"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rot="10800000">
        <a:off x="1449056" y="2822449"/>
        <a:ext cx="514887" cy="264475"/>
      </dsp:txXfrm>
    </dsp:sp>
    <dsp:sp modelId="{B7DCEF13-9F9D-4B4C-9ED2-6F2188F2B245}">
      <dsp:nvSpPr>
        <dsp:cNvPr id="0" name=""/>
        <dsp:cNvSpPr/>
      </dsp:nvSpPr>
      <dsp:spPr>
        <a:xfrm>
          <a:off x="108062" y="3198266"/>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Other</a:t>
          </a:r>
          <a:r>
            <a:rPr lang="fr-CA" sz="1600" kern="1200"/>
            <a:t> data sources</a:t>
          </a:r>
        </a:p>
      </dsp:txBody>
      <dsp:txXfrm>
        <a:off x="108062" y="3198266"/>
        <a:ext cx="1296444" cy="66890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fr-CA"/>
          </a:p>
        </p:txBody>
      </p:sp>
      <p:sp>
        <p:nvSpPr>
          <p:cNvPr id="3" name="Espace réservé de la date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CEC968C-1AAD-4EE2-849B-1D7D7996AA33}" type="datetimeFigureOut">
              <a:rPr lang="fr-CA" smtClean="0"/>
              <a:t>2022-03-11</a:t>
            </a:fld>
            <a:endParaRPr lang="fr-CA"/>
          </a:p>
        </p:txBody>
      </p:sp>
      <p:sp>
        <p:nvSpPr>
          <p:cNvPr id="4" name="Espace réservé de l'image des diapositives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fr-CA"/>
          </a:p>
        </p:txBody>
      </p:sp>
      <p:sp>
        <p:nvSpPr>
          <p:cNvPr id="5" name="Espace réservé des notes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6515352-E42E-4CE9-B44E-33EE3C6EEFC5}" type="slidenum">
              <a:rPr lang="fr-CA" smtClean="0"/>
              <a:t>‹N°›</a:t>
            </a:fld>
            <a:endParaRPr lang="fr-CA"/>
          </a:p>
        </p:txBody>
      </p:sp>
    </p:spTree>
    <p:extLst>
      <p:ext uri="{BB962C8B-B14F-4D97-AF65-F5344CB8AC3E}">
        <p14:creationId xmlns:p14="http://schemas.microsoft.com/office/powerpoint/2010/main" val="208007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defTabSz="942289">
              <a:defRPr/>
            </a:pPr>
            <a:r>
              <a:rPr lang="en-US"/>
              <a:t>I have no particular experience with DSpace, other than the documentation I read to make this presentation and the proposals that will follow.</a:t>
            </a:r>
            <a:endParaRPr lang="fr-CA"/>
          </a:p>
          <a:p>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a:t>
            </a:fld>
            <a:endParaRPr lang="fr-CA"/>
          </a:p>
        </p:txBody>
      </p:sp>
    </p:spTree>
    <p:extLst>
      <p:ext uri="{BB962C8B-B14F-4D97-AF65-F5344CB8AC3E}">
        <p14:creationId xmlns:p14="http://schemas.microsoft.com/office/powerpoint/2010/main" val="402343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slide presents the main components of the solution allowing communication and data exchange between VIVO and </a:t>
            </a:r>
            <a:r>
              <a:rPr lang="en-US" err="1"/>
              <a:t>Dspace</a:t>
            </a:r>
            <a:r>
              <a:rPr lang="en-US"/>
              <a:t> in order to make them accessible to a web client. The solution offers a standardized interface and a single access point to a web client that will manage the communication between </a:t>
            </a:r>
            <a:r>
              <a:rPr lang="en-US" err="1"/>
              <a:t>Dspace</a:t>
            </a:r>
            <a:r>
              <a:rPr lang="en-US"/>
              <a:t> and vivo</a:t>
            </a:r>
          </a:p>
          <a:p>
            <a:endParaRPr lang="en-US" baseline="0"/>
          </a:p>
          <a:p>
            <a:pPr>
              <a:buFont typeface="Wingdings" panose="05000000000000000000" pitchFamily="2" charset="2"/>
              <a:buChar char="§"/>
            </a:pPr>
            <a:r>
              <a:rPr lang="en-US" b="1"/>
              <a:t>Facade</a:t>
            </a:r>
            <a:r>
              <a:rPr lang="en-US"/>
              <a:t> is a </a:t>
            </a:r>
            <a:r>
              <a:rPr lang="en-US" i="1"/>
              <a:t>structural design pattern </a:t>
            </a:r>
            <a:r>
              <a:rPr lang="en-US"/>
              <a:t>that provides an interface for easy access to a library, framework or any complex set of classes.</a:t>
            </a:r>
          </a:p>
          <a:p>
            <a:pPr>
              <a:buFont typeface="Wingdings" panose="05000000000000000000" pitchFamily="2" charset="2"/>
              <a:buChar char="§"/>
            </a:pPr>
            <a:r>
              <a:rPr lang="en-US" b="1" err="1"/>
              <a:t>RDFizer</a:t>
            </a:r>
            <a:r>
              <a:rPr lang="en-US" b="1"/>
              <a:t> </a:t>
            </a:r>
            <a:r>
              <a:rPr lang="en-US"/>
              <a:t>is an on-demand translator of DSpace data into a set of RDF triples that are stored in a </a:t>
            </a:r>
            <a:r>
              <a:rPr lang="en-US" err="1"/>
              <a:t>triplestore</a:t>
            </a:r>
            <a:r>
              <a:rPr lang="en-US"/>
              <a:t> accessible through a SPARQL endpoint.</a:t>
            </a:r>
          </a:p>
          <a:p>
            <a:pPr>
              <a:buFont typeface="Wingdings" panose="05000000000000000000" pitchFamily="2" charset="2"/>
              <a:buChar char="§"/>
            </a:pPr>
            <a:r>
              <a:rPr lang="en-US"/>
              <a:t>The </a:t>
            </a:r>
            <a:r>
              <a:rPr lang="en-US" b="1"/>
              <a:t>DSpace/VIVO facade</a:t>
            </a:r>
            <a:r>
              <a:rPr lang="en-US"/>
              <a:t> is accessible to a web client and provides a </a:t>
            </a:r>
            <a:r>
              <a:rPr lang="en-US" b="1"/>
              <a:t>single-entry point </a:t>
            </a:r>
            <a:r>
              <a:rPr lang="en-US"/>
              <a:t>that unifies communications between the various components of the ecosystem</a:t>
            </a:r>
          </a:p>
          <a:p>
            <a:pPr>
              <a:buFont typeface="Wingdings" panose="05000000000000000000" pitchFamily="2" charset="2"/>
              <a:buChar char="§"/>
            </a:pPr>
            <a:r>
              <a:rPr lang="en-US"/>
              <a:t>The </a:t>
            </a:r>
            <a:r>
              <a:rPr lang="en-US" b="1"/>
              <a:t>SPARQL federated search </a:t>
            </a:r>
            <a:r>
              <a:rPr lang="en-US"/>
              <a:t>allows to unify the result of a search even though it is distributed over the two data sources Fuseki and VIVO</a:t>
            </a:r>
          </a:p>
          <a:p>
            <a:pPr>
              <a:buFont typeface="Wingdings" panose="05000000000000000000" pitchFamily="2" charset="2"/>
              <a:buChar char="§"/>
            </a:pPr>
            <a:r>
              <a:rPr lang="en-US"/>
              <a:t>The data synchronization periodicity is delegated to an external service of the facade which is in fact a kind of Web client</a:t>
            </a:r>
            <a:endParaRPr lang="fr-CA" baseline="0"/>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11</a:t>
            </a:fld>
            <a:endParaRPr lang="fr-CA"/>
          </a:p>
        </p:txBody>
      </p:sp>
    </p:spTree>
    <p:extLst>
      <p:ext uri="{BB962C8B-B14F-4D97-AF65-F5344CB8AC3E}">
        <p14:creationId xmlns:p14="http://schemas.microsoft.com/office/powerpoint/2010/main" val="411095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second solution consists in modifying the </a:t>
            </a:r>
            <a:r>
              <a:rPr lang="en-US" err="1"/>
              <a:t>Dspace</a:t>
            </a:r>
            <a:r>
              <a:rPr lang="en-US"/>
              <a:t> architecture to include Semantic Web functionalities. The communication between de VIVO and </a:t>
            </a:r>
            <a:r>
              <a:rPr lang="en-US" err="1"/>
              <a:t>Dspace</a:t>
            </a:r>
            <a:r>
              <a:rPr lang="en-US"/>
              <a:t> is always provided by a façade</a:t>
            </a:r>
          </a:p>
          <a:p>
            <a:r>
              <a:rPr lang="en-US"/>
              <a:t>Here are the details of this architectural model</a:t>
            </a:r>
          </a:p>
          <a:p>
            <a:endParaRPr lang="fr-CA"/>
          </a:p>
          <a:p>
            <a:pPr marL="268288" indent="-268288">
              <a:buFont typeface="+mj-lt"/>
              <a:buAutoNum type="arabicPeriod"/>
            </a:pPr>
            <a:r>
              <a:rPr lang="en-US"/>
              <a:t>Extend the storage layer by adding an RDF triplet database (TDB) whose contents are synchronized in real time with the system's </a:t>
            </a:r>
            <a:r>
              <a:rPr lang="en-US" err="1"/>
              <a:t>metadatabase</a:t>
            </a:r>
            <a:endParaRPr lang="en-US"/>
          </a:p>
          <a:p>
            <a:pPr marL="268288" indent="-268288">
              <a:buFont typeface="+mj-lt"/>
              <a:buAutoNum type="arabicPeriod"/>
            </a:pPr>
            <a:r>
              <a:rPr lang="en-US"/>
              <a:t>Add a SPARQL query editor and SPARQL endpoint </a:t>
            </a:r>
            <a:r>
              <a:rPr lang="en-US" err="1"/>
              <a:t>Api</a:t>
            </a:r>
            <a:r>
              <a:rPr lang="en-US"/>
              <a:t> to the application layer</a:t>
            </a:r>
            <a:endParaRPr lang="fr-CA"/>
          </a:p>
          <a:p>
            <a:pPr marL="268288" indent="-268288">
              <a:buFont typeface="+mj-lt"/>
              <a:buAutoNum type="arabicPeriod"/>
            </a:pPr>
            <a:r>
              <a:rPr lang="en-US"/>
              <a:t>Data synchronization between VIVO and DSpace is ensured by the facade through the SPARQL protocol</a:t>
            </a:r>
          </a:p>
          <a:p>
            <a:pPr marL="268288" indent="-268288">
              <a:buFont typeface="+mj-lt"/>
              <a:buAutoNum type="arabicPeriod"/>
            </a:pPr>
            <a:r>
              <a:rPr lang="en-US"/>
              <a:t>The DSpace semantic instance can thus become a LOD node</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12</a:t>
            </a:fld>
            <a:endParaRPr lang="fr-CA"/>
          </a:p>
        </p:txBody>
      </p:sp>
    </p:spTree>
    <p:extLst>
      <p:ext uri="{BB962C8B-B14F-4D97-AF65-F5344CB8AC3E}">
        <p14:creationId xmlns:p14="http://schemas.microsoft.com/office/powerpoint/2010/main" val="1461934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710248" y="4518203"/>
            <a:ext cx="5681980" cy="4223776"/>
          </a:xfrm>
        </p:spPr>
        <p:txBody>
          <a:bodyPr/>
          <a:lstStyle/>
          <a:p>
            <a:r>
              <a:rPr lang="en-US"/>
              <a:t>This solution aims to delegate the data exchange control mechanism to a centralized system that manages communications by receiving and sending messages that can contain either commands or data. </a:t>
            </a:r>
          </a:p>
          <a:p>
            <a:endParaRPr lang="en-US"/>
          </a:p>
          <a:p>
            <a:r>
              <a:rPr lang="en-US"/>
              <a:t>By decentralizing the data sources and making them all equivalent to each other this type of solution offers highly scalable, adaptive, incremental characteristics. </a:t>
            </a:r>
          </a:p>
          <a:p>
            <a:r>
              <a:rPr lang="en-US"/>
              <a:t>For this solution we use the message design pattern.</a:t>
            </a:r>
          </a:p>
          <a:p>
            <a:endParaRPr lang="en-US"/>
          </a:p>
          <a:p>
            <a:pPr marL="171450" indent="-171450">
              <a:buFont typeface="Arial" panose="020B0604020202020204" pitchFamily="34" charset="0"/>
              <a:buChar char="•"/>
            </a:pPr>
            <a:r>
              <a:rPr lang="en-US" sz="1200" kern="1200">
                <a:solidFill>
                  <a:schemeClr val="tx1">
                    <a:lumMod val="75000"/>
                    <a:lumOff val="25000"/>
                  </a:schemeClr>
                </a:solidFill>
                <a:effectLst/>
                <a:latin typeface="+mn-lt"/>
                <a:ea typeface="+mn-ea"/>
                <a:cs typeface="+mn-cs"/>
              </a:rPr>
              <a:t>The main objective of the </a:t>
            </a:r>
            <a:r>
              <a:rPr lang="en-US" sz="1200" i="1" kern="1200">
                <a:solidFill>
                  <a:schemeClr val="tx1">
                    <a:lumMod val="75000"/>
                    <a:lumOff val="25000"/>
                  </a:schemeClr>
                </a:solidFill>
                <a:effectLst/>
                <a:latin typeface="+mn-lt"/>
                <a:ea typeface="+mn-ea"/>
                <a:cs typeface="+mn-cs"/>
              </a:rPr>
              <a:t>Message Design Pattern</a:t>
            </a:r>
            <a:r>
              <a:rPr lang="en-US" sz="1200" kern="1200">
                <a:solidFill>
                  <a:schemeClr val="tx1">
                    <a:lumMod val="75000"/>
                    <a:lumOff val="25000"/>
                  </a:schemeClr>
                </a:solidFill>
                <a:effectLst/>
                <a:latin typeface="+mn-lt"/>
                <a:ea typeface="+mn-ea"/>
                <a:cs typeface="+mn-cs"/>
              </a:rPr>
              <a:t> is to decouple the software from its external interfaces. </a:t>
            </a:r>
            <a:endParaRPr lang="en-US"/>
          </a:p>
          <a:p>
            <a:pPr marL="171450" indent="-171450">
              <a:buFont typeface="Arial" panose="020B0604020202020204" pitchFamily="34" charset="0"/>
              <a:buChar char="•"/>
            </a:pPr>
            <a:r>
              <a:rPr lang="en-US"/>
              <a:t>This pattern allows iterative interface development while maintaining backward compatibility.</a:t>
            </a:r>
          </a:p>
          <a:p>
            <a:pPr marL="171450" indent="-171450">
              <a:buFont typeface="Arial" panose="020B0604020202020204" pitchFamily="34" charset="0"/>
              <a:buChar char="•"/>
            </a:pPr>
            <a:r>
              <a:rPr lang="en-US"/>
              <a:t>The </a:t>
            </a:r>
            <a:r>
              <a:rPr lang="en-US" sz="1200" kern="1200">
                <a:solidFill>
                  <a:schemeClr val="tx1">
                    <a:lumMod val="75000"/>
                    <a:lumOff val="25000"/>
                  </a:schemeClr>
                </a:solidFill>
                <a:effectLst/>
                <a:latin typeface="+mn-lt"/>
                <a:ea typeface="+mn-ea"/>
                <a:cs typeface="+mn-cs"/>
              </a:rPr>
              <a:t>message is an exchange of information between a sender and one or many receivers</a:t>
            </a:r>
            <a:r>
              <a:rPr lang="en-US"/>
              <a:t>. The message management is provided by the messaging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lumMod val="75000"/>
                    <a:lumOff val="25000"/>
                  </a:schemeClr>
                </a:solidFill>
                <a:effectLst/>
                <a:latin typeface="+mn-lt"/>
                <a:ea typeface="+mn-ea"/>
                <a:cs typeface="+mn-cs"/>
              </a:rPr>
              <a:t> In the message flow example, </a:t>
            </a:r>
            <a:r>
              <a:rPr lang="en-US" sz="1200" kern="1200" baseline="0" err="1">
                <a:solidFill>
                  <a:schemeClr val="tx1">
                    <a:lumMod val="75000"/>
                    <a:lumOff val="25000"/>
                  </a:schemeClr>
                </a:solidFill>
                <a:effectLst/>
                <a:latin typeface="+mn-lt"/>
                <a:ea typeface="+mn-ea"/>
                <a:cs typeface="+mn-cs"/>
              </a:rPr>
              <a:t>Dspace</a:t>
            </a:r>
            <a:r>
              <a:rPr lang="en-US" sz="1200" kern="1200" baseline="0">
                <a:solidFill>
                  <a:schemeClr val="tx1">
                    <a:lumMod val="75000"/>
                    <a:lumOff val="25000"/>
                  </a:schemeClr>
                </a:solidFill>
                <a:effectLst/>
                <a:latin typeface="+mn-lt"/>
                <a:ea typeface="+mn-ea"/>
                <a:cs typeface="+mn-cs"/>
              </a:rPr>
              <a:t> is the sender of the message and the receivers are VIVO and the other sources that are connected to the Messaging system.</a:t>
            </a:r>
            <a:endParaRPr lang="fr-CA">
              <a:effectLst/>
            </a:endParaRPr>
          </a:p>
          <a:p>
            <a:pPr marL="171450" indent="-171450" rtl="0" eaLnBrk="1" latinLnBrk="0" hangingPunct="1">
              <a:buFont typeface="Arial" panose="020B0604020202020204" pitchFamily="34" charset="0"/>
              <a:buChar char="•"/>
            </a:pPr>
            <a:r>
              <a:rPr lang="en-US" sz="1200" kern="1200">
                <a:solidFill>
                  <a:schemeClr val="tx1">
                    <a:lumMod val="75000"/>
                    <a:lumOff val="25000"/>
                  </a:schemeClr>
                </a:solidFill>
                <a:effectLst/>
                <a:latin typeface="+mn-lt"/>
                <a:ea typeface="+mn-ea"/>
                <a:cs typeface="+mn-cs"/>
              </a:rPr>
              <a:t>Data from different sources are synchronized in real time.</a:t>
            </a:r>
          </a:p>
          <a:p>
            <a:pPr marL="171450" indent="-171450" rtl="0" eaLnBrk="1" latinLnBrk="0" hangingPunct="1">
              <a:buFont typeface="Arial" panose="020B0604020202020204" pitchFamily="34" charset="0"/>
              <a:buChar char="•"/>
            </a:pPr>
            <a:r>
              <a:rPr lang="en-US" sz="1200" kern="1200">
                <a:solidFill>
                  <a:schemeClr val="tx1">
                    <a:lumMod val="75000"/>
                    <a:lumOff val="25000"/>
                  </a:schemeClr>
                </a:solidFill>
                <a:effectLst/>
                <a:latin typeface="+mn-lt"/>
                <a:ea typeface="+mn-ea"/>
                <a:cs typeface="+mn-cs"/>
              </a:rPr>
              <a:t>The DSpace/VIVO facade allows federated search execution using SPARQL query</a:t>
            </a:r>
          </a:p>
          <a:p>
            <a:pPr marL="171450" indent="-171450">
              <a:buFont typeface="Arial" panose="020B0604020202020204" pitchFamily="34" charset="0"/>
              <a:buChar char="•"/>
            </a:pPr>
            <a:r>
              <a:rPr lang="en-US"/>
              <a:t>Data can also be accessed by a client directly from the messaging system</a:t>
            </a:r>
          </a:p>
          <a:p>
            <a:pPr marL="171450" indent="-171450">
              <a:buFont typeface="Arial" panose="020B0604020202020204" pitchFamily="34" charset="0"/>
              <a:buChar char="•"/>
            </a:pPr>
            <a:r>
              <a:rPr lang="en-US" sz="1200" kern="1200">
                <a:solidFill>
                  <a:schemeClr val="tx1">
                    <a:lumMod val="75000"/>
                    <a:lumOff val="25000"/>
                  </a:schemeClr>
                </a:solidFill>
                <a:effectLst/>
                <a:latin typeface="+mn-lt"/>
                <a:ea typeface="+mn-ea"/>
                <a:cs typeface="+mn-cs"/>
              </a:rPr>
              <a:t>The current VIVO-</a:t>
            </a:r>
            <a:r>
              <a:rPr lang="en-US" sz="1200" kern="1200" err="1">
                <a:solidFill>
                  <a:schemeClr val="tx1">
                    <a:lumMod val="75000"/>
                    <a:lumOff val="25000"/>
                  </a:schemeClr>
                </a:solidFill>
                <a:effectLst/>
                <a:latin typeface="+mn-lt"/>
                <a:ea typeface="+mn-ea"/>
                <a:cs typeface="+mn-cs"/>
              </a:rPr>
              <a:t>DataConnect</a:t>
            </a:r>
            <a:r>
              <a:rPr lang="en-US" sz="1200" kern="1200">
                <a:solidFill>
                  <a:schemeClr val="tx1">
                    <a:lumMod val="75000"/>
                    <a:lumOff val="25000"/>
                  </a:schemeClr>
                </a:solidFill>
                <a:effectLst/>
                <a:latin typeface="+mn-lt"/>
                <a:ea typeface="+mn-ea"/>
                <a:cs typeface="+mn-cs"/>
              </a:rPr>
              <a:t> project uses this </a:t>
            </a:r>
            <a:r>
              <a:rPr lang="en-US"/>
              <a:t>pattern. It is specially designed to standardize the integration of external data sources such as Orchid</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13</a:t>
            </a:fld>
            <a:endParaRPr lang="fr-CA"/>
          </a:p>
        </p:txBody>
      </p:sp>
    </p:spTree>
    <p:extLst>
      <p:ext uri="{BB962C8B-B14F-4D97-AF65-F5344CB8AC3E}">
        <p14:creationId xmlns:p14="http://schemas.microsoft.com/office/powerpoint/2010/main" val="166520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table aims to make a summary comparison between the three architectures</a:t>
            </a:r>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14</a:t>
            </a:fld>
            <a:endParaRPr lang="fr-CA"/>
          </a:p>
        </p:txBody>
      </p:sp>
    </p:spTree>
    <p:extLst>
      <p:ext uri="{BB962C8B-B14F-4D97-AF65-F5344CB8AC3E}">
        <p14:creationId xmlns:p14="http://schemas.microsoft.com/office/powerpoint/2010/main" val="315502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Data mapping between de VIVO and DSpace is a process that can be performed in multiple ways. Here we present three approaches that can be considered for this task</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2</a:t>
            </a:fld>
            <a:endParaRPr lang="fr-CA"/>
          </a:p>
        </p:txBody>
      </p:sp>
    </p:spTree>
    <p:extLst>
      <p:ext uri="{BB962C8B-B14F-4D97-AF65-F5344CB8AC3E}">
        <p14:creationId xmlns:p14="http://schemas.microsoft.com/office/powerpoint/2010/main" val="390642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
            </a:pPr>
            <a:r>
              <a:rPr lang="en-US"/>
              <a:t>The first approach is to use the </a:t>
            </a:r>
            <a:r>
              <a:rPr lang="en-US" err="1"/>
              <a:t>RDFIzer</a:t>
            </a:r>
            <a:r>
              <a:rPr lang="en-US"/>
              <a:t> which is currently provided by </a:t>
            </a:r>
            <a:r>
              <a:rPr lang="en-US" err="1"/>
              <a:t>Dspace</a:t>
            </a:r>
            <a:endParaRPr lang="en-US"/>
          </a:p>
          <a:p>
            <a:pPr>
              <a:buFont typeface="Wingdings" panose="05000000000000000000" pitchFamily="2" charset="2"/>
              <a:buChar char="§"/>
            </a:pPr>
            <a:endParaRPr lang="en-US"/>
          </a:p>
          <a:p>
            <a:pPr>
              <a:buFont typeface="Wingdings" panose="05000000000000000000" pitchFamily="2" charset="2"/>
              <a:buChar char="§"/>
            </a:pPr>
            <a:r>
              <a:rPr lang="en-US"/>
              <a:t>The transformation process we propose, which has been tested several times consists of: </a:t>
            </a:r>
          </a:p>
          <a:p>
            <a:pPr lvl="1">
              <a:buFont typeface="Wingdings" panose="05000000000000000000" pitchFamily="2" charset="2"/>
              <a:buChar char="§"/>
            </a:pPr>
            <a:r>
              <a:rPr lang="en-US"/>
              <a:t>first, translating the DSpace source data into an RDF graph representation. This task to be performed by the DSpace </a:t>
            </a:r>
            <a:r>
              <a:rPr lang="en-US" err="1"/>
              <a:t>RDFizer</a:t>
            </a:r>
            <a:endParaRPr lang="en-US"/>
          </a:p>
          <a:p>
            <a:pPr lvl="1">
              <a:buFont typeface="Wingdings" panose="05000000000000000000" pitchFamily="2" charset="2"/>
              <a:buChar char="§"/>
            </a:pPr>
            <a:r>
              <a:rPr lang="en-US"/>
              <a:t>Second, translate into VIVO perspective the DSpace source data within an RDF format using a SPARQL construct query</a:t>
            </a:r>
          </a:p>
          <a:p>
            <a:pPr>
              <a:buFont typeface="Wingdings" panose="05000000000000000000" pitchFamily="2" charset="2"/>
              <a:buChar char="§"/>
            </a:pPr>
            <a:r>
              <a:rPr lang="en-US"/>
              <a:t>The SPARQL query uses the following files as input </a:t>
            </a:r>
            <a:r>
              <a:rPr lang="fr-CA"/>
              <a:t>: </a:t>
            </a:r>
          </a:p>
          <a:p>
            <a:pPr lvl="1">
              <a:buFont typeface="Wingdings" panose="05000000000000000000" pitchFamily="2" charset="2"/>
              <a:buChar char="§"/>
            </a:pPr>
            <a:r>
              <a:rPr lang="fr-CA"/>
              <a:t>DSpace source data in RDF format</a:t>
            </a:r>
          </a:p>
          <a:p>
            <a:pPr lvl="1">
              <a:buFont typeface="Wingdings" panose="05000000000000000000" pitchFamily="2" charset="2"/>
              <a:buChar char="§"/>
            </a:pPr>
            <a:r>
              <a:rPr lang="en-US"/>
              <a:t>the files representing the DSpace data semantics which are in RDF </a:t>
            </a:r>
          </a:p>
          <a:p>
            <a:pPr lvl="1">
              <a:buFont typeface="Wingdings" panose="05000000000000000000" pitchFamily="2" charset="2"/>
              <a:buChar char="§"/>
            </a:pPr>
            <a:r>
              <a:rPr lang="en-US"/>
              <a:t>the VIVO ontology used to contextualize the data sources in the VIVO perspective</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3</a:t>
            </a:fld>
            <a:endParaRPr lang="fr-CA"/>
          </a:p>
        </p:txBody>
      </p:sp>
    </p:spTree>
    <p:extLst>
      <p:ext uri="{BB962C8B-B14F-4D97-AF65-F5344CB8AC3E}">
        <p14:creationId xmlns:p14="http://schemas.microsoft.com/office/powerpoint/2010/main" val="125561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approach consists in producing a VIVO representation of DSpace data from a source data extraction mechanism directly from the Postgres database used by DSpace.</a:t>
            </a:r>
          </a:p>
          <a:p>
            <a:endParaRPr lang="en-US"/>
          </a:p>
          <a:p>
            <a:r>
              <a:rPr lang="en-US"/>
              <a:t>The block 1 presents the </a:t>
            </a:r>
            <a:r>
              <a:rPr lang="en-US" err="1"/>
              <a:t>semantization</a:t>
            </a:r>
            <a:r>
              <a:rPr lang="en-US"/>
              <a:t> process of the </a:t>
            </a:r>
            <a:r>
              <a:rPr lang="en-US" err="1"/>
              <a:t>Dspace</a:t>
            </a:r>
            <a:r>
              <a:rPr lang="en-US"/>
              <a:t>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p>
          <a:p>
            <a:endParaRPr lang="en-US"/>
          </a:p>
          <a:p>
            <a:r>
              <a:rPr lang="en-US"/>
              <a:t>Block 2 which has been processed similarly to block one is mainly oriented to extract the data contained in the database.  The result is therefore a graph of data in RDF format that are structured in the </a:t>
            </a:r>
            <a:r>
              <a:rPr lang="en-US" err="1"/>
              <a:t>Dspace</a:t>
            </a:r>
            <a:r>
              <a:rPr lang="en-US"/>
              <a:t> perspective.</a:t>
            </a:r>
          </a:p>
          <a:p>
            <a:endParaRPr lang="en-US"/>
          </a:p>
          <a:p>
            <a:r>
              <a:rPr lang="en-US"/>
              <a:t>Finally, block 3 consists in performing a mapping between the </a:t>
            </a:r>
            <a:r>
              <a:rPr lang="en-US" err="1"/>
              <a:t>semantized</a:t>
            </a:r>
            <a:r>
              <a:rPr lang="en-US"/>
              <a:t> data from the </a:t>
            </a:r>
            <a:r>
              <a:rPr lang="en-US" err="1"/>
              <a:t>Dspace</a:t>
            </a:r>
            <a:r>
              <a:rPr lang="en-US"/>
              <a:t> perspective to a </a:t>
            </a:r>
            <a:r>
              <a:rPr lang="en-US" err="1"/>
              <a:t>semantized</a:t>
            </a:r>
            <a:r>
              <a:rPr lang="en-US"/>
              <a:t> data from the VIVO perspective. As for the previous approach, this mapping is performed by a SPARQL construct query.</a:t>
            </a:r>
          </a:p>
          <a:p>
            <a:endParaRPr lang="en-US"/>
          </a:p>
          <a:p>
            <a:r>
              <a:rPr lang="en-US"/>
              <a:t>The process of the third approach is similar to the second approach except that the data source comes from the </a:t>
            </a:r>
            <a:r>
              <a:rPr lang="en-US" err="1"/>
              <a:t>Dspace</a:t>
            </a:r>
            <a:r>
              <a:rPr lang="en-US"/>
              <a:t> REST-API instead of from the Postgres database.</a:t>
            </a:r>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4</a:t>
            </a:fld>
            <a:endParaRPr lang="fr-CA"/>
          </a:p>
        </p:txBody>
      </p:sp>
    </p:spTree>
    <p:extLst>
      <p:ext uri="{BB962C8B-B14F-4D97-AF65-F5344CB8AC3E}">
        <p14:creationId xmlns:p14="http://schemas.microsoft.com/office/powerpoint/2010/main" val="26945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approach consists in producing a VIVO representation of DSpace data from a source data extraction mechanism directly from the Postgres database used by DSpace.</a:t>
            </a:r>
          </a:p>
          <a:p>
            <a:endParaRPr lang="en-US"/>
          </a:p>
          <a:p>
            <a:r>
              <a:rPr lang="en-US"/>
              <a:t>The block 1 presents the </a:t>
            </a:r>
            <a:r>
              <a:rPr lang="en-US" err="1"/>
              <a:t>semantization</a:t>
            </a:r>
            <a:r>
              <a:rPr lang="en-US"/>
              <a:t> process of the </a:t>
            </a:r>
            <a:r>
              <a:rPr lang="en-US" err="1"/>
              <a:t>Dspace</a:t>
            </a:r>
            <a:r>
              <a:rPr lang="en-US"/>
              <a:t>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p>
          <a:p>
            <a:endParaRPr lang="en-US"/>
          </a:p>
          <a:p>
            <a:r>
              <a:rPr lang="en-US"/>
              <a:t>Block 2 which has been processed similarly to block one is mainly oriented to extract the data contained in the database.  The result is therefore a graph of data in RDF format that are structured in the </a:t>
            </a:r>
            <a:r>
              <a:rPr lang="en-US" err="1"/>
              <a:t>Dspace</a:t>
            </a:r>
            <a:r>
              <a:rPr lang="en-US"/>
              <a:t> perspective.</a:t>
            </a:r>
          </a:p>
          <a:p>
            <a:endParaRPr lang="en-US"/>
          </a:p>
          <a:p>
            <a:r>
              <a:rPr lang="en-US"/>
              <a:t>Finally, block 3 consists in performing a mapping between the </a:t>
            </a:r>
            <a:r>
              <a:rPr lang="en-US" err="1"/>
              <a:t>semantized</a:t>
            </a:r>
            <a:r>
              <a:rPr lang="en-US"/>
              <a:t> data from the </a:t>
            </a:r>
            <a:r>
              <a:rPr lang="en-US" err="1"/>
              <a:t>Dspace</a:t>
            </a:r>
            <a:r>
              <a:rPr lang="en-US"/>
              <a:t> perspective to a </a:t>
            </a:r>
            <a:r>
              <a:rPr lang="en-US" err="1"/>
              <a:t>semantized</a:t>
            </a:r>
            <a:r>
              <a:rPr lang="en-US"/>
              <a:t> data from the VIVO perspective. As for the previous approach, this mapping is performed by a SPARQL construct query.</a:t>
            </a:r>
          </a:p>
          <a:p>
            <a:endParaRPr lang="en-US"/>
          </a:p>
          <a:p>
            <a:r>
              <a:rPr lang="en-US"/>
              <a:t>The process of the third approach is similar to the second approach except that the data source comes from the </a:t>
            </a:r>
            <a:r>
              <a:rPr lang="en-US" err="1"/>
              <a:t>Dspace</a:t>
            </a:r>
            <a:r>
              <a:rPr lang="en-US"/>
              <a:t> REST-API instead of from the Postgres database.</a:t>
            </a:r>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5</a:t>
            </a:fld>
            <a:endParaRPr lang="fr-CA"/>
          </a:p>
        </p:txBody>
      </p:sp>
    </p:spTree>
    <p:extLst>
      <p:ext uri="{BB962C8B-B14F-4D97-AF65-F5344CB8AC3E}">
        <p14:creationId xmlns:p14="http://schemas.microsoft.com/office/powerpoint/2010/main" val="242204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7</a:t>
            </a:fld>
            <a:endParaRPr lang="fr-CA"/>
          </a:p>
        </p:txBody>
      </p:sp>
    </p:spTree>
    <p:extLst>
      <p:ext uri="{BB962C8B-B14F-4D97-AF65-F5344CB8AC3E}">
        <p14:creationId xmlns:p14="http://schemas.microsoft.com/office/powerpoint/2010/main" val="63517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In this slide we will focus on the data structure that is produced by the </a:t>
            </a:r>
            <a:r>
              <a:rPr lang="en-US" err="1"/>
              <a:t>Dspace</a:t>
            </a:r>
            <a:r>
              <a:rPr lang="en-US"/>
              <a:t> </a:t>
            </a:r>
            <a:r>
              <a:rPr lang="en-US" err="1"/>
              <a:t>RDFizer</a:t>
            </a:r>
            <a:endParaRPr lang="en-US"/>
          </a:p>
          <a:p>
            <a:endParaRPr lang="en-US"/>
          </a:p>
          <a:p>
            <a:r>
              <a:rPr lang="en-US"/>
              <a:t>Files are provided with the </a:t>
            </a:r>
            <a:r>
              <a:rPr lang="en-US" err="1"/>
              <a:t>Dspace</a:t>
            </a:r>
            <a:r>
              <a:rPr lang="en-US"/>
              <a:t> </a:t>
            </a:r>
            <a:r>
              <a:rPr lang="en-US" err="1"/>
              <a:t>RDFIzer</a:t>
            </a:r>
            <a:r>
              <a:rPr lang="en-US"/>
              <a:t>. These two ontologies represent the data semantics that are provided when the </a:t>
            </a:r>
            <a:r>
              <a:rPr lang="en-US" err="1"/>
              <a:t>RDFIzer</a:t>
            </a:r>
            <a:r>
              <a:rPr lang="en-US"/>
              <a:t> extracts data from </a:t>
            </a:r>
            <a:r>
              <a:rPr lang="en-US" err="1"/>
              <a:t>Dspace</a:t>
            </a:r>
            <a:r>
              <a:rPr lang="en-US"/>
              <a:t>.</a:t>
            </a:r>
          </a:p>
          <a:p>
            <a:endParaRPr lang="en-US"/>
          </a:p>
          <a:p>
            <a:r>
              <a:rPr lang="en-US"/>
              <a:t>These three panels are a visual representation of the </a:t>
            </a:r>
            <a:r>
              <a:rPr lang="en-US" err="1"/>
              <a:t>Dspace</a:t>
            </a:r>
            <a:r>
              <a:rPr lang="en-US"/>
              <a:t> metadata ontologies content as presented in VIVO-Studio. It shows the property structure, the class structure and the individuals contained in these ontologies.</a:t>
            </a:r>
          </a:p>
          <a:p>
            <a:endParaRPr lang="en-US"/>
          </a:p>
          <a:p>
            <a:r>
              <a:rPr lang="en-US"/>
              <a:t>For example, here is the data structure for the "create a title" action </a:t>
            </a:r>
          </a:p>
          <a:p>
            <a:endParaRPr lang="en-US"/>
          </a:p>
          <a:p>
            <a:r>
              <a:rPr lang="en-US"/>
              <a:t>First of all the definition of the action in this case "create".</a:t>
            </a:r>
          </a:p>
          <a:p>
            <a:r>
              <a:rPr lang="en-US"/>
              <a:t>Secondly, the definition of the target predicate associated with the action</a:t>
            </a:r>
          </a:p>
          <a:p>
            <a:r>
              <a:rPr lang="en-US"/>
              <a:t>And finally the command reification that will be injected in the target ontology</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8</a:t>
            </a:fld>
            <a:endParaRPr lang="fr-CA"/>
          </a:p>
        </p:txBody>
      </p:sp>
    </p:spTree>
    <p:extLst>
      <p:ext uri="{BB962C8B-B14F-4D97-AF65-F5344CB8AC3E}">
        <p14:creationId xmlns:p14="http://schemas.microsoft.com/office/powerpoint/2010/main" val="1281244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This slide presents an example of the DSpace </a:t>
            </a:r>
            <a:r>
              <a:rPr lang="en-US" err="1"/>
              <a:t>RDFizer</a:t>
            </a:r>
            <a:r>
              <a:rPr lang="en-US"/>
              <a:t> data mapping to the VIVO perspective. This is a type of processing that could be performed by the SPARQL construct.</a:t>
            </a:r>
          </a:p>
          <a:p>
            <a:endParaRPr lang="en-US"/>
          </a:p>
          <a:p>
            <a:r>
              <a:rPr lang="en-US"/>
              <a:t>First the predicate contained in the action reification is interpreted as a VIVO document.</a:t>
            </a:r>
          </a:p>
          <a:p>
            <a:r>
              <a:rPr lang="en-US"/>
              <a:t>Secondly the title value is translated in the VIVO ontology into an </a:t>
            </a:r>
            <a:r>
              <a:rPr lang="en-US" err="1"/>
              <a:t>RDFS:label</a:t>
            </a:r>
            <a:endParaRPr lang="en-US"/>
          </a:p>
          <a:p>
            <a:r>
              <a:rPr lang="en-US"/>
              <a:t>Finally the subject which is a DOI is encoded in </a:t>
            </a:r>
            <a:r>
              <a:rPr lang="en-US" err="1"/>
              <a:t>bibo:doi</a:t>
            </a:r>
            <a:r>
              <a:rPr lang="en-US"/>
              <a:t> of the VIVO entity.</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9</a:t>
            </a:fld>
            <a:endParaRPr lang="fr-CA"/>
          </a:p>
        </p:txBody>
      </p:sp>
    </p:spTree>
    <p:extLst>
      <p:ext uri="{BB962C8B-B14F-4D97-AF65-F5344CB8AC3E}">
        <p14:creationId xmlns:p14="http://schemas.microsoft.com/office/powerpoint/2010/main" val="2648427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To answer these questions we will present three solutions: </a:t>
            </a:r>
          </a:p>
          <a:p>
            <a:r>
              <a:rPr lang="en-US"/>
              <a:t>1-</a:t>
            </a:r>
            <a:r>
              <a:rPr lang="en-US" baseline="0"/>
              <a:t> </a:t>
            </a:r>
            <a:r>
              <a:rPr lang="en-US"/>
              <a:t>VIVO's </a:t>
            </a:r>
            <a:r>
              <a:rPr lang="en-US" err="1"/>
              <a:t>Dspace</a:t>
            </a:r>
            <a:r>
              <a:rPr lang="en-US"/>
              <a:t> facade, </a:t>
            </a:r>
          </a:p>
          <a:p>
            <a:r>
              <a:rPr lang="en-US"/>
              <a:t>2- the addition of semantic functionality to </a:t>
            </a:r>
            <a:r>
              <a:rPr lang="en-US" err="1"/>
              <a:t>Dspace</a:t>
            </a:r>
            <a:r>
              <a:rPr lang="en-US"/>
              <a:t>, and </a:t>
            </a:r>
          </a:p>
          <a:p>
            <a:r>
              <a:rPr lang="en-US"/>
              <a:t>3- the use of the messaging pattern to ensure communication between de VIVO and </a:t>
            </a:r>
            <a:r>
              <a:rPr lang="en-US" err="1"/>
              <a:t>Dspace</a:t>
            </a:r>
            <a:r>
              <a:rPr lang="en-US"/>
              <a:t>.</a:t>
            </a:r>
            <a:endParaRPr lang="fr-CA"/>
          </a:p>
        </p:txBody>
      </p:sp>
      <p:sp>
        <p:nvSpPr>
          <p:cNvPr id="4" name="Espace réservé du numéro de diapositive 3"/>
          <p:cNvSpPr>
            <a:spLocks noGrp="1"/>
          </p:cNvSpPr>
          <p:nvPr>
            <p:ph type="sldNum" sz="quarter" idx="5"/>
          </p:nvPr>
        </p:nvSpPr>
        <p:spPr/>
        <p:txBody>
          <a:bodyPr/>
          <a:lstStyle/>
          <a:p>
            <a:fld id="{C6515352-E42E-4CE9-B44E-33EE3C6EEFC5}" type="slidenum">
              <a:rPr lang="fr-CA" smtClean="0"/>
              <a:t>10</a:t>
            </a:fld>
            <a:endParaRPr lang="fr-CA"/>
          </a:p>
        </p:txBody>
      </p:sp>
    </p:spTree>
    <p:extLst>
      <p:ext uri="{BB962C8B-B14F-4D97-AF65-F5344CB8AC3E}">
        <p14:creationId xmlns:p14="http://schemas.microsoft.com/office/powerpoint/2010/main" val="194316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6DFF08F-DC6B-4601-B491-B0F83F6DD2DA}" type="datetimeFigureOut">
              <a:rPr lang="en-US"/>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a:pPr/>
              <a:t>3/11/2022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a:pPr/>
              <a:t>3/11/2022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a:pPr/>
              <a:t>3/11/2022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a:pPr/>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wiki.lyrasis.org/display/DSDOC7x/Linked+%28Open%29+Data" TargetMode="External"/><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3140/RG.2.2.22501.83681"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iki.lyrasis.org/display/DSDOC7x/Linked+%28Open%29+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5CCB8BF7-51A9-4F9D-83AF-59AB832DBC09}"/>
              </a:ext>
            </a:extLst>
          </p:cNvPr>
          <p:cNvSpPr>
            <a:spLocks noGrp="1"/>
          </p:cNvSpPr>
          <p:nvPr>
            <p:ph type="title"/>
          </p:nvPr>
        </p:nvSpPr>
        <p:spPr>
          <a:xfrm>
            <a:off x="492370" y="605896"/>
            <a:ext cx="3084844" cy="5646208"/>
          </a:xfrm>
        </p:spPr>
        <p:txBody>
          <a:bodyPr anchor="ctr">
            <a:normAutofit/>
          </a:bodyPr>
          <a:lstStyle/>
          <a:p>
            <a:r>
              <a:rPr lang="en-US" sz="3600" b="0" i="0" kern="1200" spc="-50" baseline="0">
                <a:solidFill>
                  <a:srgbClr val="FFFFFF"/>
                </a:solidFill>
                <a:effectLst/>
                <a:latin typeface="+mj-lt"/>
                <a:ea typeface="+mj-ea"/>
                <a:cs typeface="+mj-cs"/>
              </a:rPr>
              <a:t>Can you tell us about your previous experience with DSpace?  </a:t>
            </a:r>
            <a:endParaRPr lang="fr-CA"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C923123-F295-4085-9570-EEFFC83209EE}"/>
              </a:ext>
            </a:extLst>
          </p:cNvPr>
          <p:cNvSpPr>
            <a:spLocks noGrp="1"/>
          </p:cNvSpPr>
          <p:nvPr>
            <p:ph idx="1"/>
          </p:nvPr>
        </p:nvSpPr>
        <p:spPr>
          <a:xfrm>
            <a:off x="4742016" y="605896"/>
            <a:ext cx="6413663" cy="5646208"/>
          </a:xfrm>
        </p:spPr>
        <p:txBody>
          <a:bodyPr anchor="ctr">
            <a:normAutofit/>
          </a:bodyPr>
          <a:lstStyle/>
          <a:p>
            <a:r>
              <a:rPr lang="en-US"/>
              <a:t>I have no particular experience with DSpace, other than the documentation I read to make this presentation and the proposals that will follow.</a:t>
            </a:r>
            <a:endParaRPr lang="fr-CA"/>
          </a:p>
        </p:txBody>
      </p:sp>
    </p:spTree>
    <p:extLst>
      <p:ext uri="{BB962C8B-B14F-4D97-AF65-F5344CB8AC3E}">
        <p14:creationId xmlns:p14="http://schemas.microsoft.com/office/powerpoint/2010/main" val="350554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3FD46E-0593-4BEB-9AE8-88A371C3FB5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3800" b="0" i="0">
                <a:effectLst/>
              </a:rPr>
              <a:t>How do you think data should be kept up to date after initial migration of data from DSpace to VIVO? </a:t>
            </a:r>
            <a:br>
              <a:rPr lang="en-US" sz="3800" b="0" i="0">
                <a:effectLst/>
              </a:rPr>
            </a:br>
            <a:br>
              <a:rPr lang="en-US" sz="3800" b="0" i="0">
                <a:effectLst/>
              </a:rPr>
            </a:br>
            <a:r>
              <a:rPr lang="en-US" sz="3800" b="0" i="0">
                <a:effectLst/>
              </a:rPr>
              <a:t>How should the software communication between VIVO and DSpace be implemented?   </a:t>
            </a:r>
            <a:br>
              <a:rPr lang="en-US" sz="3800"/>
            </a:br>
            <a:endParaRPr lang="en-US" sz="3800" b="0" i="0">
              <a:effectLst/>
            </a:endParaRPr>
          </a:p>
        </p:txBody>
      </p:sp>
      <p:sp>
        <p:nvSpPr>
          <p:cNvPr id="3" name="Espace réservé du contenu 2">
            <a:extLst>
              <a:ext uri="{FF2B5EF4-FFF2-40B4-BE49-F238E27FC236}">
                <a16:creationId xmlns:a16="http://schemas.microsoft.com/office/drawing/2014/main" id="{2C344435-A884-43C7-AB0E-5D70F6662B55}"/>
              </a:ext>
            </a:extLst>
          </p:cNvPr>
          <p:cNvSpPr>
            <a:spLocks noGrp="1"/>
          </p:cNvSpPr>
          <p:nvPr>
            <p:ph type="body" idx="1"/>
          </p:nvPr>
        </p:nvSpPr>
        <p:spPr>
          <a:xfrm>
            <a:off x="7870995" y="643467"/>
            <a:ext cx="3341488" cy="5054008"/>
          </a:xfrm>
        </p:spPr>
        <p:txBody>
          <a:bodyPr vert="horz" lIns="91440" tIns="45720" rIns="91440" bIns="45720" rtlCol="0" anchor="ctr">
            <a:normAutofit/>
          </a:bodyPr>
          <a:lstStyle/>
          <a:p>
            <a:r>
              <a:rPr lang="en-US" b="0" i="0">
                <a:effectLst/>
              </a:rPr>
              <a:t>Three architectures to answer these two questions</a:t>
            </a:r>
          </a:p>
          <a:p>
            <a:pPr lvl="1"/>
            <a:r>
              <a:rPr lang="fr-CA"/>
              <a:t>Architectural solution 1 : DSpace/VIVO </a:t>
            </a:r>
            <a:r>
              <a:rPr lang="fr-CA" err="1"/>
              <a:t>facade</a:t>
            </a:r>
            <a:endParaRPr lang="fr-CA"/>
          </a:p>
          <a:p>
            <a:pPr lvl="1"/>
            <a:r>
              <a:rPr lang="en-CA"/>
              <a:t>Architectural solution 2 : </a:t>
            </a:r>
            <a:r>
              <a:rPr lang="en-US"/>
              <a:t>Add semantic web functionality to </a:t>
            </a:r>
            <a:r>
              <a:rPr lang="en-US" err="1"/>
              <a:t>Dspace</a:t>
            </a:r>
            <a:endParaRPr lang="en-US"/>
          </a:p>
          <a:p>
            <a:pPr lvl="1"/>
            <a:r>
              <a:rPr lang="en-CA"/>
              <a:t>Architectural solution 3 : </a:t>
            </a:r>
            <a:br>
              <a:rPr lang="en-CA"/>
            </a:br>
            <a:r>
              <a:rPr lang="fr-CA" b="1"/>
              <a:t>Messaging patterns</a:t>
            </a:r>
            <a:endParaRPr lang="en-US"/>
          </a:p>
        </p:txBody>
      </p:sp>
      <p:cxnSp>
        <p:nvCxnSpPr>
          <p:cNvPr id="11"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39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08B6E-4DE7-4DD3-9E83-8163881A57E6}"/>
              </a:ext>
            </a:extLst>
          </p:cNvPr>
          <p:cNvSpPr>
            <a:spLocks noGrp="1"/>
          </p:cNvSpPr>
          <p:nvPr>
            <p:ph type="title"/>
          </p:nvPr>
        </p:nvSpPr>
        <p:spPr/>
        <p:txBody>
          <a:bodyPr>
            <a:normAutofit fontScale="90000"/>
          </a:bodyPr>
          <a:lstStyle/>
          <a:p>
            <a:r>
              <a:rPr lang="fr-CA"/>
              <a:t>Architectural solution 1 : DSpace/VIVO </a:t>
            </a:r>
            <a:r>
              <a:rPr lang="fr-CA" err="1"/>
              <a:t>facade</a:t>
            </a:r>
            <a:r>
              <a:rPr lang="fr-CA"/>
              <a:t> </a:t>
            </a:r>
            <a:r>
              <a:rPr lang="en-US" sz="3100" i="1"/>
              <a:t>A single, standardized access point between VIVO and </a:t>
            </a:r>
            <a:r>
              <a:rPr lang="en-US" sz="3100" i="1" err="1"/>
              <a:t>Dspace</a:t>
            </a:r>
            <a:r>
              <a:rPr lang="en-US" sz="3100" i="1"/>
              <a:t>.</a:t>
            </a:r>
            <a:endParaRPr lang="fr-CA" sz="3100" i="1"/>
          </a:p>
        </p:txBody>
      </p:sp>
      <p:sp>
        <p:nvSpPr>
          <p:cNvPr id="4" name="Rectangle : coins arrondis 3">
            <a:extLst>
              <a:ext uri="{FF2B5EF4-FFF2-40B4-BE49-F238E27FC236}">
                <a16:creationId xmlns:a16="http://schemas.microsoft.com/office/drawing/2014/main" id="{0069F013-9C0A-4291-9B7B-9C9BCC28858B}"/>
              </a:ext>
            </a:extLst>
          </p:cNvPr>
          <p:cNvSpPr/>
          <p:nvPr/>
        </p:nvSpPr>
        <p:spPr>
          <a:xfrm>
            <a:off x="9573416" y="2112021"/>
            <a:ext cx="15213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err="1"/>
              <a:t>DSpace</a:t>
            </a:r>
            <a:endParaRPr lang="fr-CA"/>
          </a:p>
        </p:txBody>
      </p:sp>
      <p:sp>
        <p:nvSpPr>
          <p:cNvPr id="6" name="Rectangle : coins arrondis 5">
            <a:extLst>
              <a:ext uri="{FF2B5EF4-FFF2-40B4-BE49-F238E27FC236}">
                <a16:creationId xmlns:a16="http://schemas.microsoft.com/office/drawing/2014/main" id="{95046920-33BC-4261-8D2E-6EDC7C05C783}"/>
              </a:ext>
            </a:extLst>
          </p:cNvPr>
          <p:cNvSpPr/>
          <p:nvPr/>
        </p:nvSpPr>
        <p:spPr>
          <a:xfrm>
            <a:off x="9573416" y="3217498"/>
            <a:ext cx="15213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Apache Jena/Fuseki</a:t>
            </a:r>
          </a:p>
        </p:txBody>
      </p:sp>
      <p:sp>
        <p:nvSpPr>
          <p:cNvPr id="7" name="Rectangle : coins arrondis 6">
            <a:extLst>
              <a:ext uri="{FF2B5EF4-FFF2-40B4-BE49-F238E27FC236}">
                <a16:creationId xmlns:a16="http://schemas.microsoft.com/office/drawing/2014/main" id="{3A21E2B4-5AD6-46DD-A765-1D5CAAD5BCBB}"/>
              </a:ext>
            </a:extLst>
          </p:cNvPr>
          <p:cNvSpPr/>
          <p:nvPr/>
        </p:nvSpPr>
        <p:spPr>
          <a:xfrm>
            <a:off x="9573416" y="4322976"/>
            <a:ext cx="15213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VIVO</a:t>
            </a:r>
          </a:p>
        </p:txBody>
      </p:sp>
      <p:sp>
        <p:nvSpPr>
          <p:cNvPr id="8" name="Rectangle : coins arrondis 7">
            <a:extLst>
              <a:ext uri="{FF2B5EF4-FFF2-40B4-BE49-F238E27FC236}">
                <a16:creationId xmlns:a16="http://schemas.microsoft.com/office/drawing/2014/main" id="{ED930C34-3F36-4A01-A80A-207DEFF595A7}"/>
              </a:ext>
            </a:extLst>
          </p:cNvPr>
          <p:cNvSpPr/>
          <p:nvPr/>
        </p:nvSpPr>
        <p:spPr>
          <a:xfrm>
            <a:off x="5829908" y="2299842"/>
            <a:ext cx="1601766" cy="30305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fr-CA" err="1"/>
              <a:t>DSpace</a:t>
            </a:r>
            <a:r>
              <a:rPr lang="fr-CA"/>
              <a:t>/VIVO </a:t>
            </a:r>
            <a:r>
              <a:rPr lang="fr-CA" err="1"/>
              <a:t>Facade</a:t>
            </a:r>
            <a:endParaRPr lang="fr-CA"/>
          </a:p>
        </p:txBody>
      </p:sp>
      <p:sp>
        <p:nvSpPr>
          <p:cNvPr id="12" name="Flèche : courbe vers la gauche 11">
            <a:extLst>
              <a:ext uri="{FF2B5EF4-FFF2-40B4-BE49-F238E27FC236}">
                <a16:creationId xmlns:a16="http://schemas.microsoft.com/office/drawing/2014/main" id="{B32AE915-2829-46F2-9A22-95DC21A02EBF}"/>
              </a:ext>
            </a:extLst>
          </p:cNvPr>
          <p:cNvSpPr/>
          <p:nvPr/>
        </p:nvSpPr>
        <p:spPr>
          <a:xfrm>
            <a:off x="11320758" y="2484255"/>
            <a:ext cx="509798" cy="1302818"/>
          </a:xfrm>
          <a:prstGeom prst="curved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solidFill>
                <a:schemeClr val="tx1"/>
              </a:solidFill>
            </a:endParaRPr>
          </a:p>
        </p:txBody>
      </p:sp>
      <p:sp>
        <p:nvSpPr>
          <p:cNvPr id="13" name="ZoneTexte 12">
            <a:extLst>
              <a:ext uri="{FF2B5EF4-FFF2-40B4-BE49-F238E27FC236}">
                <a16:creationId xmlns:a16="http://schemas.microsoft.com/office/drawing/2014/main" id="{A4C43956-9D34-4B2C-B392-76566CFEDC87}"/>
              </a:ext>
            </a:extLst>
          </p:cNvPr>
          <p:cNvSpPr txBox="1"/>
          <p:nvPr/>
        </p:nvSpPr>
        <p:spPr>
          <a:xfrm rot="5400000">
            <a:off x="10945019" y="2948187"/>
            <a:ext cx="892809" cy="369332"/>
          </a:xfrm>
          <a:prstGeom prst="rect">
            <a:avLst/>
          </a:prstGeom>
          <a:noFill/>
        </p:spPr>
        <p:txBody>
          <a:bodyPr wrap="none" rtlCol="0">
            <a:spAutoFit/>
          </a:bodyPr>
          <a:lstStyle/>
          <a:p>
            <a:r>
              <a:rPr lang="fr-CA" err="1"/>
              <a:t>RDFizer</a:t>
            </a:r>
            <a:endParaRPr lang="fr-CA"/>
          </a:p>
        </p:txBody>
      </p:sp>
      <p:sp>
        <p:nvSpPr>
          <p:cNvPr id="17" name="Émoticône 16">
            <a:extLst>
              <a:ext uri="{FF2B5EF4-FFF2-40B4-BE49-F238E27FC236}">
                <a16:creationId xmlns:a16="http://schemas.microsoft.com/office/drawing/2014/main" id="{6687742F-2758-4B33-884C-A1AD92EF35BB}"/>
              </a:ext>
            </a:extLst>
          </p:cNvPr>
          <p:cNvSpPr/>
          <p:nvPr/>
        </p:nvSpPr>
        <p:spPr>
          <a:xfrm>
            <a:off x="4736835" y="2091333"/>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ZoneTexte 18">
            <a:extLst>
              <a:ext uri="{FF2B5EF4-FFF2-40B4-BE49-F238E27FC236}">
                <a16:creationId xmlns:a16="http://schemas.microsoft.com/office/drawing/2014/main" id="{5E26E1A0-566F-4472-B9FF-E7A92EB6F757}"/>
              </a:ext>
            </a:extLst>
          </p:cNvPr>
          <p:cNvSpPr txBox="1"/>
          <p:nvPr/>
        </p:nvSpPr>
        <p:spPr>
          <a:xfrm>
            <a:off x="4587619" y="3026421"/>
            <a:ext cx="1212833" cy="369332"/>
          </a:xfrm>
          <a:prstGeom prst="rect">
            <a:avLst/>
          </a:prstGeom>
          <a:noFill/>
        </p:spPr>
        <p:txBody>
          <a:bodyPr wrap="none" rtlCol="0">
            <a:spAutoFit/>
          </a:bodyPr>
          <a:lstStyle/>
          <a:p>
            <a:r>
              <a:rPr lang="fr-CA"/>
              <a:t>Web Client</a:t>
            </a:r>
          </a:p>
        </p:txBody>
      </p:sp>
      <p:sp>
        <p:nvSpPr>
          <p:cNvPr id="22" name="Flèche : angle droit à deux pointes 21">
            <a:extLst>
              <a:ext uri="{FF2B5EF4-FFF2-40B4-BE49-F238E27FC236}">
                <a16:creationId xmlns:a16="http://schemas.microsoft.com/office/drawing/2014/main" id="{1E69B39B-D47A-4F93-A418-2F48FFB1AC1F}"/>
              </a:ext>
            </a:extLst>
          </p:cNvPr>
          <p:cNvSpPr/>
          <p:nvPr/>
        </p:nvSpPr>
        <p:spPr>
          <a:xfrm rot="5400000">
            <a:off x="4950060" y="3371020"/>
            <a:ext cx="850392" cy="850392"/>
          </a:xfrm>
          <a:prstGeom prst="lef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 name="ZoneTexte 22">
            <a:extLst>
              <a:ext uri="{FF2B5EF4-FFF2-40B4-BE49-F238E27FC236}">
                <a16:creationId xmlns:a16="http://schemas.microsoft.com/office/drawing/2014/main" id="{94F70E6D-12C8-4C82-AEA0-A2232E1BA65E}"/>
              </a:ext>
            </a:extLst>
          </p:cNvPr>
          <p:cNvSpPr txBox="1"/>
          <p:nvPr/>
        </p:nvSpPr>
        <p:spPr>
          <a:xfrm>
            <a:off x="4671873" y="4143495"/>
            <a:ext cx="1128579" cy="369332"/>
          </a:xfrm>
          <a:prstGeom prst="rect">
            <a:avLst/>
          </a:prstGeom>
          <a:noFill/>
        </p:spPr>
        <p:txBody>
          <a:bodyPr wrap="none" rtlCol="0">
            <a:spAutoFit/>
          </a:bodyPr>
          <a:lstStyle/>
          <a:p>
            <a:r>
              <a:rPr lang="fr-CA"/>
              <a:t>HTTP </a:t>
            </a:r>
            <a:r>
              <a:rPr lang="fr-CA" err="1"/>
              <a:t>Rest</a:t>
            </a:r>
            <a:endParaRPr lang="fr-CA"/>
          </a:p>
        </p:txBody>
      </p:sp>
      <p:sp>
        <p:nvSpPr>
          <p:cNvPr id="24" name="Flèche : droite 23">
            <a:extLst>
              <a:ext uri="{FF2B5EF4-FFF2-40B4-BE49-F238E27FC236}">
                <a16:creationId xmlns:a16="http://schemas.microsoft.com/office/drawing/2014/main" id="{36855659-3DBA-4306-B9B3-7693C7466BF4}"/>
              </a:ext>
            </a:extLst>
          </p:cNvPr>
          <p:cNvSpPr/>
          <p:nvPr/>
        </p:nvSpPr>
        <p:spPr>
          <a:xfrm>
            <a:off x="7496947" y="2345049"/>
            <a:ext cx="2011195" cy="5502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77500" lnSpcReduction="20000"/>
          </a:bodyPr>
          <a:lstStyle/>
          <a:p>
            <a:pPr algn="ctr"/>
            <a:r>
              <a:rPr lang="fr-CA"/>
              <a:t>HTTP: REST</a:t>
            </a:r>
          </a:p>
        </p:txBody>
      </p:sp>
      <p:sp>
        <p:nvSpPr>
          <p:cNvPr id="26" name="Flèche : droite 25">
            <a:extLst>
              <a:ext uri="{FF2B5EF4-FFF2-40B4-BE49-F238E27FC236}">
                <a16:creationId xmlns:a16="http://schemas.microsoft.com/office/drawing/2014/main" id="{65898ED1-F222-49B1-A460-7114550C9750}"/>
              </a:ext>
            </a:extLst>
          </p:cNvPr>
          <p:cNvSpPr/>
          <p:nvPr/>
        </p:nvSpPr>
        <p:spPr>
          <a:xfrm flipH="1">
            <a:off x="7461130" y="3395753"/>
            <a:ext cx="2011195" cy="5502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77500" lnSpcReduction="20000"/>
          </a:bodyPr>
          <a:lstStyle/>
          <a:p>
            <a:pPr algn="ctr"/>
            <a:r>
              <a:rPr lang="fr-CA"/>
              <a:t>SPARQL </a:t>
            </a:r>
            <a:r>
              <a:rPr lang="fr-CA" err="1"/>
              <a:t>Query</a:t>
            </a:r>
            <a:endParaRPr lang="fr-CA"/>
          </a:p>
        </p:txBody>
      </p:sp>
      <p:sp>
        <p:nvSpPr>
          <p:cNvPr id="27" name="Flèche : droite 26">
            <a:extLst>
              <a:ext uri="{FF2B5EF4-FFF2-40B4-BE49-F238E27FC236}">
                <a16:creationId xmlns:a16="http://schemas.microsoft.com/office/drawing/2014/main" id="{A1D76C59-0F44-4257-BEFE-5352BBDA4732}"/>
              </a:ext>
            </a:extLst>
          </p:cNvPr>
          <p:cNvSpPr/>
          <p:nvPr/>
        </p:nvSpPr>
        <p:spPr>
          <a:xfrm flipH="1">
            <a:off x="7461129" y="4221412"/>
            <a:ext cx="2011195" cy="5502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77500" lnSpcReduction="20000"/>
          </a:bodyPr>
          <a:lstStyle/>
          <a:p>
            <a:pPr algn="ctr"/>
            <a:r>
              <a:rPr lang="fr-CA"/>
              <a:t>SPARQL </a:t>
            </a:r>
            <a:r>
              <a:rPr lang="fr-CA" err="1"/>
              <a:t>Query</a:t>
            </a:r>
            <a:endParaRPr lang="fr-CA"/>
          </a:p>
        </p:txBody>
      </p:sp>
      <p:sp>
        <p:nvSpPr>
          <p:cNvPr id="28" name="Flèche : droite 27">
            <a:extLst>
              <a:ext uri="{FF2B5EF4-FFF2-40B4-BE49-F238E27FC236}">
                <a16:creationId xmlns:a16="http://schemas.microsoft.com/office/drawing/2014/main" id="{6058E0AD-AB84-4841-8ED1-E3B17603BEAB}"/>
              </a:ext>
            </a:extLst>
          </p:cNvPr>
          <p:cNvSpPr/>
          <p:nvPr/>
        </p:nvSpPr>
        <p:spPr>
          <a:xfrm>
            <a:off x="7532766" y="4687124"/>
            <a:ext cx="2011195" cy="5502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77500" lnSpcReduction="20000"/>
          </a:bodyPr>
          <a:lstStyle/>
          <a:p>
            <a:pPr algn="ctr"/>
            <a:r>
              <a:rPr lang="fr-CA"/>
              <a:t>SPARQL Update</a:t>
            </a:r>
          </a:p>
        </p:txBody>
      </p:sp>
      <p:sp>
        <p:nvSpPr>
          <p:cNvPr id="30" name="ZoneTexte 29">
            <a:extLst>
              <a:ext uri="{FF2B5EF4-FFF2-40B4-BE49-F238E27FC236}">
                <a16:creationId xmlns:a16="http://schemas.microsoft.com/office/drawing/2014/main" id="{83EC76DD-3EA1-4F25-826A-CAD420FD061C}"/>
              </a:ext>
            </a:extLst>
          </p:cNvPr>
          <p:cNvSpPr txBox="1"/>
          <p:nvPr/>
        </p:nvSpPr>
        <p:spPr>
          <a:xfrm>
            <a:off x="6630791" y="5751753"/>
            <a:ext cx="5878977" cy="523220"/>
          </a:xfrm>
          <a:prstGeom prst="rect">
            <a:avLst/>
          </a:prstGeom>
          <a:noFill/>
        </p:spPr>
        <p:txBody>
          <a:bodyPr wrap="square">
            <a:spAutoFit/>
          </a:bodyPr>
          <a:lstStyle/>
          <a:p>
            <a:r>
              <a:rPr lang="fr-CA" sz="1400" err="1"/>
              <a:t>DSpace</a:t>
            </a:r>
            <a:r>
              <a:rPr lang="fr-CA" sz="1400"/>
              <a:t>/LOD Document: </a:t>
            </a:r>
            <a:r>
              <a:rPr lang="fr-CA" sz="1400">
                <a:hlinkClick r:id="rId3"/>
              </a:rPr>
              <a:t>https://wiki.lyrasis.org/display/DSDOC7x/Linked+%28Open%29+Data</a:t>
            </a:r>
            <a:r>
              <a:rPr lang="fr-CA" sz="1400"/>
              <a:t> </a:t>
            </a:r>
          </a:p>
        </p:txBody>
      </p:sp>
      <p:pic>
        <p:nvPicPr>
          <p:cNvPr id="36" name="Espace réservé du contenu 35" descr="Une image contenant texte&#10;&#10;Description générée automatiquement">
            <a:extLst>
              <a:ext uri="{FF2B5EF4-FFF2-40B4-BE49-F238E27FC236}">
                <a16:creationId xmlns:a16="http://schemas.microsoft.com/office/drawing/2014/main" id="{6F6AA8DA-DAE2-429F-8FFD-A298E11E8DF6}"/>
              </a:ext>
            </a:extLst>
          </p:cNvPr>
          <p:cNvPicPr>
            <a:picLocks noGrp="1" noChangeAspect="1"/>
          </p:cNvPicPr>
          <p:nvPr>
            <p:ph idx="1"/>
          </p:nvPr>
        </p:nvPicPr>
        <p:blipFill>
          <a:blip r:embed="rId4"/>
          <a:stretch>
            <a:fillRect/>
          </a:stretch>
        </p:blipFill>
        <p:spPr>
          <a:xfrm>
            <a:off x="6106581" y="3235922"/>
            <a:ext cx="1048421" cy="569293"/>
          </a:xfrm>
        </p:spPr>
      </p:pic>
      <p:pic>
        <p:nvPicPr>
          <p:cNvPr id="2050" name="Picture 2" descr="ASP.NET Core Swagger UI Authorization using IdentityServer4">
            <a:extLst>
              <a:ext uri="{FF2B5EF4-FFF2-40B4-BE49-F238E27FC236}">
                <a16:creationId xmlns:a16="http://schemas.microsoft.com/office/drawing/2014/main" id="{481D3CA0-C3F4-4275-8EEF-E1CDE147922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5033" y="3930362"/>
            <a:ext cx="1231516" cy="344825"/>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 39">
            <a:extLst>
              <a:ext uri="{FF2B5EF4-FFF2-40B4-BE49-F238E27FC236}">
                <a16:creationId xmlns:a16="http://schemas.microsoft.com/office/drawing/2014/main" id="{7A17892C-0C6E-4868-8D73-D2026AF176A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200578" y="4400334"/>
            <a:ext cx="860427" cy="864268"/>
          </a:xfrm>
          <a:prstGeom prst="rect">
            <a:avLst/>
          </a:prstGeom>
        </p:spPr>
      </p:pic>
      <p:sp>
        <p:nvSpPr>
          <p:cNvPr id="41" name="Espace réservé du texte 40">
            <a:extLst>
              <a:ext uri="{FF2B5EF4-FFF2-40B4-BE49-F238E27FC236}">
                <a16:creationId xmlns:a16="http://schemas.microsoft.com/office/drawing/2014/main" id="{5199E4B4-A0FE-4816-BCAA-BF6ECD564BBC}"/>
              </a:ext>
            </a:extLst>
          </p:cNvPr>
          <p:cNvSpPr>
            <a:spLocks noGrp="1"/>
          </p:cNvSpPr>
          <p:nvPr>
            <p:ph type="body" idx="4294967295"/>
          </p:nvPr>
        </p:nvSpPr>
        <p:spPr>
          <a:xfrm>
            <a:off x="1097280" y="1845734"/>
            <a:ext cx="3509319" cy="4023360"/>
          </a:xfrm>
        </p:spPr>
        <p:txBody>
          <a:bodyPr>
            <a:normAutofit fontScale="70000" lnSpcReduction="20000"/>
          </a:bodyPr>
          <a:lstStyle/>
          <a:p>
            <a:pPr>
              <a:buFont typeface="Wingdings" panose="05000000000000000000" pitchFamily="2" charset="2"/>
              <a:buChar char="§"/>
            </a:pPr>
            <a:r>
              <a:rPr lang="en-US" b="1"/>
              <a:t>Facade</a:t>
            </a:r>
            <a:r>
              <a:rPr lang="en-US"/>
              <a:t> is a </a:t>
            </a:r>
            <a:r>
              <a:rPr lang="en-US" i="1"/>
              <a:t>structural design pattern </a:t>
            </a:r>
            <a:r>
              <a:rPr lang="en-US"/>
              <a:t>that provides an interface for easy access to a library, framework or any complex set of classes.</a:t>
            </a:r>
          </a:p>
          <a:p>
            <a:pPr>
              <a:buFont typeface="Wingdings" panose="05000000000000000000" pitchFamily="2" charset="2"/>
              <a:buChar char="§"/>
            </a:pPr>
            <a:r>
              <a:rPr lang="en-US" b="1" err="1"/>
              <a:t>RDFizer</a:t>
            </a:r>
            <a:r>
              <a:rPr lang="en-US" b="1"/>
              <a:t> </a:t>
            </a:r>
            <a:r>
              <a:rPr lang="en-US"/>
              <a:t>is an on-demand translator of DSpace data into a set of RDF triples that are stored in a </a:t>
            </a:r>
            <a:r>
              <a:rPr lang="en-US" err="1"/>
              <a:t>triplestore</a:t>
            </a:r>
            <a:r>
              <a:rPr lang="en-US"/>
              <a:t> accessible through a SPARQL endpoint.</a:t>
            </a:r>
          </a:p>
          <a:p>
            <a:pPr>
              <a:buFont typeface="Wingdings" panose="05000000000000000000" pitchFamily="2" charset="2"/>
              <a:buChar char="§"/>
            </a:pPr>
            <a:r>
              <a:rPr lang="en-US"/>
              <a:t>The </a:t>
            </a:r>
            <a:r>
              <a:rPr lang="en-US" b="1"/>
              <a:t>DSpace/VIVO facade</a:t>
            </a:r>
            <a:r>
              <a:rPr lang="en-US"/>
              <a:t> is accessible to a web client and provides a </a:t>
            </a:r>
            <a:r>
              <a:rPr lang="en-US" b="1"/>
              <a:t>single-entry point </a:t>
            </a:r>
            <a:r>
              <a:rPr lang="en-US"/>
              <a:t>that unifies communications between the various components of the ecosystem</a:t>
            </a:r>
          </a:p>
          <a:p>
            <a:pPr>
              <a:buFont typeface="Wingdings" panose="05000000000000000000" pitchFamily="2" charset="2"/>
              <a:buChar char="§"/>
            </a:pPr>
            <a:r>
              <a:rPr lang="en-US"/>
              <a:t>The </a:t>
            </a:r>
            <a:r>
              <a:rPr lang="en-US" b="1"/>
              <a:t>SPARQL federated search </a:t>
            </a:r>
            <a:r>
              <a:rPr lang="en-US"/>
              <a:t>allows to unify the result of a search even though it is distributed over the two data sources Fuseki and VIVO</a:t>
            </a:r>
          </a:p>
          <a:p>
            <a:pPr>
              <a:buFont typeface="Wingdings" panose="05000000000000000000" pitchFamily="2" charset="2"/>
              <a:buChar char="§"/>
            </a:pPr>
            <a:r>
              <a:rPr lang="en-US"/>
              <a:t>The data synchronization periodicity is delegated to an external service of the facade which is in fact a kind of Web client</a:t>
            </a:r>
          </a:p>
        </p:txBody>
      </p:sp>
      <p:pic>
        <p:nvPicPr>
          <p:cNvPr id="5" name="Graphique 4" descr="Flux de travail avec un remplissage uni">
            <a:extLst>
              <a:ext uri="{FF2B5EF4-FFF2-40B4-BE49-F238E27FC236}">
                <a16:creationId xmlns:a16="http://schemas.microsoft.com/office/drawing/2014/main" id="{CBE2574F-9E1E-4A17-9EA6-726B82503F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25502" y="2091333"/>
            <a:ext cx="914400" cy="914400"/>
          </a:xfrm>
          <a:prstGeom prst="rect">
            <a:avLst/>
          </a:prstGeom>
        </p:spPr>
      </p:pic>
    </p:spTree>
    <p:extLst>
      <p:ext uri="{BB962C8B-B14F-4D97-AF65-F5344CB8AC3E}">
        <p14:creationId xmlns:p14="http://schemas.microsoft.com/office/powerpoint/2010/main" val="176786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2" grpId="0" animBg="1"/>
      <p:bldP spid="13" grpId="0"/>
      <p:bldP spid="17" grpId="0" animBg="1"/>
      <p:bldP spid="17" grpId="1" animBg="1"/>
      <p:bldP spid="19" grpId="0"/>
      <p:bldP spid="22" grpId="0" animBg="1"/>
      <p:bldP spid="23" grpId="0"/>
      <p:bldP spid="24" grpId="0" animBg="1"/>
      <p:bldP spid="26" grpId="0" animBg="1"/>
      <p:bldP spid="27" grpId="0" animBg="1"/>
      <p:bldP spid="28"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2ABAB-AE69-490F-A72C-7B9B2F376A1F}"/>
              </a:ext>
            </a:extLst>
          </p:cNvPr>
          <p:cNvSpPr>
            <a:spLocks noGrp="1"/>
          </p:cNvSpPr>
          <p:nvPr>
            <p:ph type="title"/>
          </p:nvPr>
        </p:nvSpPr>
        <p:spPr/>
        <p:txBody>
          <a:bodyPr>
            <a:normAutofit fontScale="90000"/>
          </a:bodyPr>
          <a:lstStyle/>
          <a:p>
            <a:r>
              <a:rPr lang="en-CA"/>
              <a:t>Architectural solution 2 : </a:t>
            </a:r>
            <a:br>
              <a:rPr lang="en-CA"/>
            </a:br>
            <a:r>
              <a:rPr lang="en-US"/>
              <a:t>Add semantic web functionality to DSpace</a:t>
            </a:r>
            <a:endParaRPr lang="en-CA"/>
          </a:p>
        </p:txBody>
      </p:sp>
      <p:sp>
        <p:nvSpPr>
          <p:cNvPr id="3" name="Espace réservé du contenu 2">
            <a:extLst>
              <a:ext uri="{FF2B5EF4-FFF2-40B4-BE49-F238E27FC236}">
                <a16:creationId xmlns:a16="http://schemas.microsoft.com/office/drawing/2014/main" id="{468505E1-C316-49DE-94D2-76E564D9D6E1}"/>
              </a:ext>
            </a:extLst>
          </p:cNvPr>
          <p:cNvSpPr>
            <a:spLocks noGrp="1"/>
          </p:cNvSpPr>
          <p:nvPr>
            <p:ph idx="1"/>
          </p:nvPr>
        </p:nvSpPr>
        <p:spPr>
          <a:xfrm>
            <a:off x="1097280" y="1845734"/>
            <a:ext cx="3746141" cy="4023360"/>
          </a:xfrm>
        </p:spPr>
        <p:txBody>
          <a:bodyPr>
            <a:normAutofit fontScale="92500" lnSpcReduction="10000"/>
          </a:bodyPr>
          <a:lstStyle/>
          <a:p>
            <a:pPr marL="268288" indent="-268288">
              <a:buFont typeface="+mj-lt"/>
              <a:buAutoNum type="arabicPeriod"/>
            </a:pPr>
            <a:r>
              <a:rPr lang="en-US"/>
              <a:t>Extend the storage layer by adding an RDF triplet database (TDB) whose contents are synchronized in real time with the system's </a:t>
            </a:r>
            <a:r>
              <a:rPr lang="en-US" err="1"/>
              <a:t>metadatabase</a:t>
            </a:r>
            <a:endParaRPr lang="en-US"/>
          </a:p>
          <a:p>
            <a:pPr marL="268288" indent="-268288">
              <a:buFont typeface="+mj-lt"/>
              <a:buAutoNum type="arabicPeriod"/>
            </a:pPr>
            <a:r>
              <a:rPr lang="en-US"/>
              <a:t>Add a SPARQL query editor and SPARQL endpoint </a:t>
            </a:r>
            <a:r>
              <a:rPr lang="en-US" err="1"/>
              <a:t>Api</a:t>
            </a:r>
            <a:r>
              <a:rPr lang="en-US"/>
              <a:t> to the application layer</a:t>
            </a:r>
            <a:endParaRPr lang="fr-CA"/>
          </a:p>
          <a:p>
            <a:pPr marL="268288" indent="-268288">
              <a:buFont typeface="+mj-lt"/>
              <a:buAutoNum type="arabicPeriod"/>
            </a:pPr>
            <a:r>
              <a:rPr lang="en-US"/>
              <a:t>Data synchronization between VIVO and DSpace is ensured by the facade through the SPARQL protocol</a:t>
            </a:r>
          </a:p>
          <a:p>
            <a:pPr marL="268288" indent="-268288">
              <a:buFont typeface="+mj-lt"/>
              <a:buAutoNum type="arabicPeriod"/>
            </a:pPr>
            <a:r>
              <a:rPr lang="en-US"/>
              <a:t>The DSpace semantic instance can thus become a LOD node</a:t>
            </a:r>
            <a:endParaRPr lang="fr-CA"/>
          </a:p>
        </p:txBody>
      </p:sp>
      <p:pic>
        <p:nvPicPr>
          <p:cNvPr id="4" name="Espace réservé du contenu 4">
            <a:extLst>
              <a:ext uri="{FF2B5EF4-FFF2-40B4-BE49-F238E27FC236}">
                <a16:creationId xmlns:a16="http://schemas.microsoft.com/office/drawing/2014/main" id="{D6263FE6-A3AF-4DF0-9EC4-E8D9F9678AA6}"/>
              </a:ext>
            </a:extLst>
          </p:cNvPr>
          <p:cNvPicPr>
            <a:picLocks noChangeAspect="1"/>
          </p:cNvPicPr>
          <p:nvPr/>
        </p:nvPicPr>
        <p:blipFill>
          <a:blip r:embed="rId3"/>
          <a:stretch>
            <a:fillRect/>
          </a:stretch>
        </p:blipFill>
        <p:spPr>
          <a:xfrm>
            <a:off x="8398385" y="2351730"/>
            <a:ext cx="3045191" cy="3079858"/>
          </a:xfrm>
          <a:prstGeom prst="rect">
            <a:avLst/>
          </a:prstGeom>
        </p:spPr>
      </p:pic>
      <p:sp>
        <p:nvSpPr>
          <p:cNvPr id="5" name="Rectangle : coins arrondis 4">
            <a:extLst>
              <a:ext uri="{FF2B5EF4-FFF2-40B4-BE49-F238E27FC236}">
                <a16:creationId xmlns:a16="http://schemas.microsoft.com/office/drawing/2014/main" id="{D08A557E-4F0B-4CF2-81A3-19A961A91A93}"/>
              </a:ext>
            </a:extLst>
          </p:cNvPr>
          <p:cNvSpPr/>
          <p:nvPr/>
        </p:nvSpPr>
        <p:spPr>
          <a:xfrm>
            <a:off x="7392544" y="4906687"/>
            <a:ext cx="881149" cy="420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lang="fr-CA"/>
              <a:t>Jena TDB</a:t>
            </a:r>
          </a:p>
        </p:txBody>
      </p:sp>
      <p:sp>
        <p:nvSpPr>
          <p:cNvPr id="6" name="Rectangle : coins arrondis 5">
            <a:extLst>
              <a:ext uri="{FF2B5EF4-FFF2-40B4-BE49-F238E27FC236}">
                <a16:creationId xmlns:a16="http://schemas.microsoft.com/office/drawing/2014/main" id="{B48BE179-3F17-45A2-AD21-F72FF1EA1534}"/>
              </a:ext>
            </a:extLst>
          </p:cNvPr>
          <p:cNvSpPr/>
          <p:nvPr/>
        </p:nvSpPr>
        <p:spPr>
          <a:xfrm>
            <a:off x="7392543" y="2415624"/>
            <a:ext cx="881149" cy="383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fr-CA"/>
              <a:t>SPARQL </a:t>
            </a:r>
            <a:r>
              <a:rPr lang="fr-CA" err="1"/>
              <a:t>Query</a:t>
            </a:r>
            <a:r>
              <a:rPr lang="fr-CA"/>
              <a:t> Editor</a:t>
            </a:r>
          </a:p>
        </p:txBody>
      </p:sp>
      <p:sp>
        <p:nvSpPr>
          <p:cNvPr id="7" name="Rectangle 6">
            <a:extLst>
              <a:ext uri="{FF2B5EF4-FFF2-40B4-BE49-F238E27FC236}">
                <a16:creationId xmlns:a16="http://schemas.microsoft.com/office/drawing/2014/main" id="{E38E82BD-B158-4975-B199-9B4DA075B6A4}"/>
              </a:ext>
            </a:extLst>
          </p:cNvPr>
          <p:cNvSpPr/>
          <p:nvPr/>
        </p:nvSpPr>
        <p:spPr>
          <a:xfrm>
            <a:off x="7320461" y="2367211"/>
            <a:ext cx="1077924" cy="93806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A"/>
          </a:p>
        </p:txBody>
      </p:sp>
      <p:sp>
        <p:nvSpPr>
          <p:cNvPr id="8" name="Rectangle 7">
            <a:extLst>
              <a:ext uri="{FF2B5EF4-FFF2-40B4-BE49-F238E27FC236}">
                <a16:creationId xmlns:a16="http://schemas.microsoft.com/office/drawing/2014/main" id="{F7CC929C-546F-4079-B79C-C89661214DDA}"/>
              </a:ext>
            </a:extLst>
          </p:cNvPr>
          <p:cNvSpPr/>
          <p:nvPr/>
        </p:nvSpPr>
        <p:spPr>
          <a:xfrm>
            <a:off x="7320462" y="4789283"/>
            <a:ext cx="1077924" cy="62453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A"/>
          </a:p>
        </p:txBody>
      </p:sp>
      <p:sp>
        <p:nvSpPr>
          <p:cNvPr id="11" name="Rectangle : coins arrondis 10">
            <a:extLst>
              <a:ext uri="{FF2B5EF4-FFF2-40B4-BE49-F238E27FC236}">
                <a16:creationId xmlns:a16="http://schemas.microsoft.com/office/drawing/2014/main" id="{7EBC4C18-5486-4B59-A7E7-7955A6E1F2E0}"/>
              </a:ext>
            </a:extLst>
          </p:cNvPr>
          <p:cNvSpPr/>
          <p:nvPr/>
        </p:nvSpPr>
        <p:spPr>
          <a:xfrm>
            <a:off x="9228501" y="5457793"/>
            <a:ext cx="1270473" cy="817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VIVO</a:t>
            </a:r>
          </a:p>
        </p:txBody>
      </p:sp>
      <p:sp>
        <p:nvSpPr>
          <p:cNvPr id="12" name="Rectangle : coins arrondis 11">
            <a:extLst>
              <a:ext uri="{FF2B5EF4-FFF2-40B4-BE49-F238E27FC236}">
                <a16:creationId xmlns:a16="http://schemas.microsoft.com/office/drawing/2014/main" id="{0C132412-7646-45A4-8F24-FF2FFC8C8C91}"/>
              </a:ext>
            </a:extLst>
          </p:cNvPr>
          <p:cNvSpPr/>
          <p:nvPr/>
        </p:nvSpPr>
        <p:spPr>
          <a:xfrm>
            <a:off x="4898882" y="3264118"/>
            <a:ext cx="1069656" cy="30305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normAutofit/>
          </a:bodyPr>
          <a:lstStyle/>
          <a:p>
            <a:pPr algn="ctr"/>
            <a:r>
              <a:rPr lang="fr-CA" err="1"/>
              <a:t>DSpace</a:t>
            </a:r>
            <a:r>
              <a:rPr lang="fr-CA"/>
              <a:t>/VIVO </a:t>
            </a:r>
            <a:r>
              <a:rPr lang="fr-CA" err="1"/>
              <a:t>Facade</a:t>
            </a:r>
            <a:endParaRPr lang="fr-CA"/>
          </a:p>
        </p:txBody>
      </p:sp>
      <p:sp>
        <p:nvSpPr>
          <p:cNvPr id="13" name="Flèche : droite 12">
            <a:extLst>
              <a:ext uri="{FF2B5EF4-FFF2-40B4-BE49-F238E27FC236}">
                <a16:creationId xmlns:a16="http://schemas.microsoft.com/office/drawing/2014/main" id="{9E077E9B-46E9-48BB-AD75-CF6F705ED20D}"/>
              </a:ext>
            </a:extLst>
          </p:cNvPr>
          <p:cNvSpPr/>
          <p:nvPr/>
        </p:nvSpPr>
        <p:spPr>
          <a:xfrm flipH="1">
            <a:off x="6223462" y="5441867"/>
            <a:ext cx="2854033" cy="4657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62500" lnSpcReduction="20000"/>
          </a:bodyPr>
          <a:lstStyle/>
          <a:p>
            <a:pPr algn="ctr"/>
            <a:r>
              <a:rPr lang="fr-CA"/>
              <a:t>SPARQL </a:t>
            </a:r>
            <a:r>
              <a:rPr lang="fr-CA" err="1"/>
              <a:t>Query</a:t>
            </a:r>
            <a:endParaRPr lang="fr-CA"/>
          </a:p>
        </p:txBody>
      </p:sp>
      <p:sp>
        <p:nvSpPr>
          <p:cNvPr id="14" name="Flèche : droite 13">
            <a:extLst>
              <a:ext uri="{FF2B5EF4-FFF2-40B4-BE49-F238E27FC236}">
                <a16:creationId xmlns:a16="http://schemas.microsoft.com/office/drawing/2014/main" id="{80EC7D30-CB0C-4264-A910-02EC8C2E1964}"/>
              </a:ext>
            </a:extLst>
          </p:cNvPr>
          <p:cNvSpPr/>
          <p:nvPr/>
        </p:nvSpPr>
        <p:spPr>
          <a:xfrm>
            <a:off x="6223464" y="5809698"/>
            <a:ext cx="2854034" cy="4657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62500" lnSpcReduction="20000"/>
          </a:bodyPr>
          <a:lstStyle/>
          <a:p>
            <a:pPr algn="ctr"/>
            <a:r>
              <a:rPr lang="fr-CA"/>
              <a:t>SPARQL Update</a:t>
            </a:r>
          </a:p>
        </p:txBody>
      </p:sp>
      <p:sp>
        <p:nvSpPr>
          <p:cNvPr id="15" name="Flèche : droite 14">
            <a:extLst>
              <a:ext uri="{FF2B5EF4-FFF2-40B4-BE49-F238E27FC236}">
                <a16:creationId xmlns:a16="http://schemas.microsoft.com/office/drawing/2014/main" id="{6FF2A10E-2D03-4342-B3C4-B3AFB1C6B5CB}"/>
              </a:ext>
            </a:extLst>
          </p:cNvPr>
          <p:cNvSpPr/>
          <p:nvPr/>
        </p:nvSpPr>
        <p:spPr>
          <a:xfrm rot="19227585" flipH="1">
            <a:off x="6004591" y="2965808"/>
            <a:ext cx="1163779" cy="4657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62500" lnSpcReduction="20000"/>
          </a:bodyPr>
          <a:lstStyle/>
          <a:p>
            <a:pPr algn="ctr"/>
            <a:r>
              <a:rPr lang="fr-CA"/>
              <a:t>SPARQL </a:t>
            </a:r>
            <a:r>
              <a:rPr lang="fr-CA" err="1"/>
              <a:t>Query</a:t>
            </a:r>
            <a:endParaRPr lang="fr-CA"/>
          </a:p>
        </p:txBody>
      </p:sp>
      <p:sp>
        <p:nvSpPr>
          <p:cNvPr id="16" name="Flèche : droite 15">
            <a:extLst>
              <a:ext uri="{FF2B5EF4-FFF2-40B4-BE49-F238E27FC236}">
                <a16:creationId xmlns:a16="http://schemas.microsoft.com/office/drawing/2014/main" id="{C23ECBD8-811F-4EB8-8E75-DBB0DECC42EC}"/>
              </a:ext>
            </a:extLst>
          </p:cNvPr>
          <p:cNvSpPr/>
          <p:nvPr/>
        </p:nvSpPr>
        <p:spPr>
          <a:xfrm rot="19009202">
            <a:off x="6184800" y="3408471"/>
            <a:ext cx="1163779" cy="4657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55000" lnSpcReduction="20000"/>
          </a:bodyPr>
          <a:lstStyle/>
          <a:p>
            <a:pPr algn="ctr"/>
            <a:r>
              <a:rPr lang="fr-CA"/>
              <a:t>SPARQL Update</a:t>
            </a:r>
          </a:p>
        </p:txBody>
      </p:sp>
      <p:pic>
        <p:nvPicPr>
          <p:cNvPr id="17" name="Espace réservé du contenu 35" descr="Une image contenant texte&#10;&#10;Description générée automatiquement">
            <a:extLst>
              <a:ext uri="{FF2B5EF4-FFF2-40B4-BE49-F238E27FC236}">
                <a16:creationId xmlns:a16="http://schemas.microsoft.com/office/drawing/2014/main" id="{5D12FA87-D7DF-42ED-98CB-49E83B1220B7}"/>
              </a:ext>
            </a:extLst>
          </p:cNvPr>
          <p:cNvPicPr>
            <a:picLocks noChangeAspect="1"/>
          </p:cNvPicPr>
          <p:nvPr/>
        </p:nvPicPr>
        <p:blipFill>
          <a:blip r:embed="rId4"/>
          <a:stretch>
            <a:fillRect/>
          </a:stretch>
        </p:blipFill>
        <p:spPr>
          <a:xfrm>
            <a:off x="5123153" y="4619783"/>
            <a:ext cx="587947" cy="319255"/>
          </a:xfrm>
          <a:prstGeom prst="rect">
            <a:avLst/>
          </a:prstGeom>
        </p:spPr>
      </p:pic>
      <p:pic>
        <p:nvPicPr>
          <p:cNvPr id="18" name="Picture 2" descr="ASP.NET Core Swagger UI Authorization using IdentityServer4">
            <a:extLst>
              <a:ext uri="{FF2B5EF4-FFF2-40B4-BE49-F238E27FC236}">
                <a16:creationId xmlns:a16="http://schemas.microsoft.com/office/drawing/2014/main" id="{7315F2E2-7EBE-43F7-B0C3-C16B1136B58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1814" y="5111854"/>
            <a:ext cx="690625" cy="19337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a:extLst>
              <a:ext uri="{FF2B5EF4-FFF2-40B4-BE49-F238E27FC236}">
                <a16:creationId xmlns:a16="http://schemas.microsoft.com/office/drawing/2014/main" id="{4D13FB78-8B1C-4120-9693-284A76FA8C3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175866" y="5478044"/>
            <a:ext cx="482521" cy="484675"/>
          </a:xfrm>
          <a:prstGeom prst="rect">
            <a:avLst/>
          </a:prstGeom>
        </p:spPr>
      </p:pic>
      <p:pic>
        <p:nvPicPr>
          <p:cNvPr id="22" name="Image 21">
            <a:extLst>
              <a:ext uri="{FF2B5EF4-FFF2-40B4-BE49-F238E27FC236}">
                <a16:creationId xmlns:a16="http://schemas.microsoft.com/office/drawing/2014/main" id="{1E36A301-7E7F-4DEF-8FBE-266EF9730F11}"/>
              </a:ext>
            </a:extLst>
          </p:cNvPr>
          <p:cNvPicPr>
            <a:picLocks noChangeAspect="1"/>
          </p:cNvPicPr>
          <p:nvPr/>
        </p:nvPicPr>
        <p:blipFill>
          <a:blip r:embed="rId7"/>
          <a:stretch>
            <a:fillRect/>
          </a:stretch>
        </p:blipFill>
        <p:spPr>
          <a:xfrm>
            <a:off x="5277753" y="1812423"/>
            <a:ext cx="1331437" cy="1165007"/>
          </a:xfrm>
          <a:prstGeom prst="rect">
            <a:avLst/>
          </a:prstGeom>
        </p:spPr>
      </p:pic>
      <p:sp>
        <p:nvSpPr>
          <p:cNvPr id="23" name="ZoneTexte 22">
            <a:extLst>
              <a:ext uri="{FF2B5EF4-FFF2-40B4-BE49-F238E27FC236}">
                <a16:creationId xmlns:a16="http://schemas.microsoft.com/office/drawing/2014/main" id="{D0304D61-A24B-47A8-902B-68A1AC08EA0C}"/>
              </a:ext>
            </a:extLst>
          </p:cNvPr>
          <p:cNvSpPr txBox="1"/>
          <p:nvPr/>
        </p:nvSpPr>
        <p:spPr>
          <a:xfrm>
            <a:off x="6323022" y="1745334"/>
            <a:ext cx="572336" cy="369332"/>
          </a:xfrm>
          <a:prstGeom prst="rect">
            <a:avLst/>
          </a:prstGeom>
          <a:noFill/>
        </p:spPr>
        <p:txBody>
          <a:bodyPr wrap="none" rtlCol="0">
            <a:spAutoFit/>
          </a:bodyPr>
          <a:lstStyle/>
          <a:p>
            <a:r>
              <a:rPr lang="fr-CA"/>
              <a:t>LOD</a:t>
            </a:r>
          </a:p>
        </p:txBody>
      </p:sp>
      <p:sp>
        <p:nvSpPr>
          <p:cNvPr id="24" name="Flèche : angle droit à deux pointes 23">
            <a:extLst>
              <a:ext uri="{FF2B5EF4-FFF2-40B4-BE49-F238E27FC236}">
                <a16:creationId xmlns:a16="http://schemas.microsoft.com/office/drawing/2014/main" id="{BCC4B8F6-C92C-4FF4-AB08-A76EEB6DE7A4}"/>
              </a:ext>
            </a:extLst>
          </p:cNvPr>
          <p:cNvSpPr/>
          <p:nvPr/>
        </p:nvSpPr>
        <p:spPr>
          <a:xfrm rot="16200000">
            <a:off x="7068332" y="1620886"/>
            <a:ext cx="245497" cy="1163781"/>
          </a:xfrm>
          <a:prstGeom prst="lef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5" name="Rectangle : coins arrondis 24">
            <a:extLst>
              <a:ext uri="{FF2B5EF4-FFF2-40B4-BE49-F238E27FC236}">
                <a16:creationId xmlns:a16="http://schemas.microsoft.com/office/drawing/2014/main" id="{F1EF4CD6-BECE-4208-8408-3B86BB5998A2}"/>
              </a:ext>
            </a:extLst>
          </p:cNvPr>
          <p:cNvSpPr/>
          <p:nvPr/>
        </p:nvSpPr>
        <p:spPr>
          <a:xfrm>
            <a:off x="7418848" y="2840288"/>
            <a:ext cx="881149" cy="383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r>
              <a:rPr lang="fr-CA"/>
              <a:t>SPARQL </a:t>
            </a:r>
            <a:r>
              <a:rPr lang="fr-CA" err="1"/>
              <a:t>endPoint</a:t>
            </a:r>
            <a:r>
              <a:rPr lang="fr-CA"/>
              <a:t> API</a:t>
            </a:r>
          </a:p>
        </p:txBody>
      </p:sp>
      <p:sp>
        <p:nvSpPr>
          <p:cNvPr id="20" name="ZoneTexte 19">
            <a:extLst>
              <a:ext uri="{FF2B5EF4-FFF2-40B4-BE49-F238E27FC236}">
                <a16:creationId xmlns:a16="http://schemas.microsoft.com/office/drawing/2014/main" id="{52B93F62-C715-4881-B3C7-4001A2899A4B}"/>
              </a:ext>
            </a:extLst>
          </p:cNvPr>
          <p:cNvSpPr txBox="1"/>
          <p:nvPr/>
        </p:nvSpPr>
        <p:spPr>
          <a:xfrm>
            <a:off x="8299997" y="2034969"/>
            <a:ext cx="3372526" cy="369332"/>
          </a:xfrm>
          <a:prstGeom prst="rect">
            <a:avLst/>
          </a:prstGeom>
          <a:noFill/>
        </p:spPr>
        <p:txBody>
          <a:bodyPr wrap="none" rtlCol="0">
            <a:spAutoFit/>
          </a:bodyPr>
          <a:lstStyle/>
          <a:p>
            <a:r>
              <a:rPr lang="fr-CA"/>
              <a:t>DSpace </a:t>
            </a:r>
            <a:r>
              <a:rPr lang="fr-CA" err="1"/>
              <a:t>technological</a:t>
            </a:r>
            <a:r>
              <a:rPr lang="fr-CA"/>
              <a:t> architecture</a:t>
            </a:r>
          </a:p>
        </p:txBody>
      </p:sp>
      <p:sp>
        <p:nvSpPr>
          <p:cNvPr id="26" name="Rectangle 25">
            <a:extLst>
              <a:ext uri="{FF2B5EF4-FFF2-40B4-BE49-F238E27FC236}">
                <a16:creationId xmlns:a16="http://schemas.microsoft.com/office/drawing/2014/main" id="{3C8B1567-36BF-4B29-A41A-947CF84CB0E9}"/>
              </a:ext>
            </a:extLst>
          </p:cNvPr>
          <p:cNvSpPr/>
          <p:nvPr/>
        </p:nvSpPr>
        <p:spPr>
          <a:xfrm>
            <a:off x="7328338" y="2383231"/>
            <a:ext cx="1077924" cy="303058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A"/>
          </a:p>
        </p:txBody>
      </p:sp>
    </p:spTree>
    <p:extLst>
      <p:ext uri="{BB962C8B-B14F-4D97-AF65-F5344CB8AC3E}">
        <p14:creationId xmlns:p14="http://schemas.microsoft.com/office/powerpoint/2010/main" val="39069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23" grpId="0"/>
      <p:bldP spid="24"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8B4B8-2303-442F-8C2C-48B8D8502153}"/>
              </a:ext>
            </a:extLst>
          </p:cNvPr>
          <p:cNvSpPr>
            <a:spLocks noGrp="1"/>
          </p:cNvSpPr>
          <p:nvPr>
            <p:ph type="title"/>
          </p:nvPr>
        </p:nvSpPr>
        <p:spPr/>
        <p:txBody>
          <a:bodyPr>
            <a:normAutofit/>
          </a:bodyPr>
          <a:lstStyle/>
          <a:p>
            <a:r>
              <a:rPr lang="en-CA"/>
              <a:t>Architectural solution 3 : </a:t>
            </a:r>
            <a:br>
              <a:rPr lang="en-CA"/>
            </a:br>
            <a:r>
              <a:rPr lang="fr-CA" b="1"/>
              <a:t>Messaging patterns</a:t>
            </a:r>
            <a:endParaRPr lang="fr-CA"/>
          </a:p>
        </p:txBody>
      </p:sp>
      <p:graphicFrame>
        <p:nvGraphicFramePr>
          <p:cNvPr id="6" name="Espace réservé du contenu 5">
            <a:extLst>
              <a:ext uri="{FF2B5EF4-FFF2-40B4-BE49-F238E27FC236}">
                <a16:creationId xmlns:a16="http://schemas.microsoft.com/office/drawing/2014/main" id="{6E01621A-2AAF-4FF0-AA4A-CD077BF32A23}"/>
              </a:ext>
            </a:extLst>
          </p:cNvPr>
          <p:cNvGraphicFramePr>
            <a:graphicFrameLocks noGrp="1"/>
          </p:cNvGraphicFramePr>
          <p:nvPr>
            <p:ph idx="1"/>
            <p:extLst>
              <p:ext uri="{D42A27DB-BD31-4B8C-83A1-F6EECF244321}">
                <p14:modId xmlns:p14="http://schemas.microsoft.com/office/powerpoint/2010/main" val="3172331183"/>
              </p:ext>
            </p:extLst>
          </p:nvPr>
        </p:nvGraphicFramePr>
        <p:xfrm>
          <a:off x="5843812" y="1737360"/>
          <a:ext cx="514557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9B49973-4E14-4419-91A8-560B95F00882}"/>
              </a:ext>
            </a:extLst>
          </p:cNvPr>
          <p:cNvSpPr/>
          <p:nvPr/>
        </p:nvSpPr>
        <p:spPr>
          <a:xfrm>
            <a:off x="10441636" y="2624233"/>
            <a:ext cx="1400176"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normAutofit fontScale="85000" lnSpcReduction="10000"/>
          </a:bodyPr>
          <a:lstStyle/>
          <a:p>
            <a:pPr lvl="0" algn="ctr"/>
            <a:r>
              <a:rPr lang="fr-CA"/>
              <a:t>DSpace/VIVO </a:t>
            </a:r>
            <a:r>
              <a:rPr lang="fr-CA" err="1"/>
              <a:t>federated</a:t>
            </a:r>
            <a:r>
              <a:rPr lang="fr-CA"/>
              <a:t> </a:t>
            </a:r>
            <a:r>
              <a:rPr lang="fr-CA" err="1"/>
              <a:t>search</a:t>
            </a:r>
            <a:r>
              <a:rPr lang="fr-CA"/>
              <a:t> engine API</a:t>
            </a:r>
          </a:p>
        </p:txBody>
      </p:sp>
      <p:sp>
        <p:nvSpPr>
          <p:cNvPr id="9" name="Flèche : double flèche horizontale 8">
            <a:extLst>
              <a:ext uri="{FF2B5EF4-FFF2-40B4-BE49-F238E27FC236}">
                <a16:creationId xmlns:a16="http://schemas.microsoft.com/office/drawing/2014/main" id="{E4E216AC-018C-47CD-A00D-E6299EEA32D8}"/>
              </a:ext>
            </a:extLst>
          </p:cNvPr>
          <p:cNvSpPr/>
          <p:nvPr/>
        </p:nvSpPr>
        <p:spPr>
          <a:xfrm rot="1405073">
            <a:off x="9129051" y="2547889"/>
            <a:ext cx="1302065" cy="409575"/>
          </a:xfrm>
          <a:prstGeom prst="leftRigh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CA"/>
              <a:t>RDF Data</a:t>
            </a:r>
          </a:p>
        </p:txBody>
      </p:sp>
      <p:sp>
        <p:nvSpPr>
          <p:cNvPr id="10" name="Flèche : double flèche horizontale 9">
            <a:extLst>
              <a:ext uri="{FF2B5EF4-FFF2-40B4-BE49-F238E27FC236}">
                <a16:creationId xmlns:a16="http://schemas.microsoft.com/office/drawing/2014/main" id="{C717DFC7-E46E-4A47-8833-CBF60D7E447B}"/>
              </a:ext>
            </a:extLst>
          </p:cNvPr>
          <p:cNvSpPr/>
          <p:nvPr/>
        </p:nvSpPr>
        <p:spPr>
          <a:xfrm rot="18011237">
            <a:off x="10085327" y="3977864"/>
            <a:ext cx="1331693" cy="409575"/>
          </a:xfrm>
          <a:prstGeom prst="leftRigh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CA"/>
              <a:t>RDF Data</a:t>
            </a:r>
          </a:p>
        </p:txBody>
      </p:sp>
      <p:sp>
        <p:nvSpPr>
          <p:cNvPr id="11" name="ZoneTexte 10">
            <a:extLst>
              <a:ext uri="{FF2B5EF4-FFF2-40B4-BE49-F238E27FC236}">
                <a16:creationId xmlns:a16="http://schemas.microsoft.com/office/drawing/2014/main" id="{75EA7AC7-07C1-4168-91D5-9F3FB3856B83}"/>
              </a:ext>
            </a:extLst>
          </p:cNvPr>
          <p:cNvSpPr txBox="1"/>
          <p:nvPr/>
        </p:nvSpPr>
        <p:spPr>
          <a:xfrm>
            <a:off x="3382153" y="5951165"/>
            <a:ext cx="8601778" cy="338554"/>
          </a:xfrm>
          <a:prstGeom prst="rect">
            <a:avLst/>
          </a:prstGeom>
          <a:noFill/>
        </p:spPr>
        <p:txBody>
          <a:bodyPr wrap="none" rtlCol="0">
            <a:spAutoFit/>
          </a:bodyPr>
          <a:lstStyle/>
          <a:p>
            <a:r>
              <a:rPr lang="fr-CA" sz="1600" err="1"/>
              <a:t>See</a:t>
            </a:r>
            <a:r>
              <a:rPr lang="fr-CA" sz="1600"/>
              <a:t> </a:t>
            </a:r>
            <a:r>
              <a:rPr lang="fr-CA" sz="1600">
                <a:hlinkClick r:id="rId8"/>
              </a:rPr>
              <a:t>https://doi.org/10.13140/RG.2.2.22501.83681</a:t>
            </a:r>
            <a:r>
              <a:rPr lang="fr-CA" sz="1600"/>
              <a:t>  </a:t>
            </a:r>
            <a:r>
              <a:rPr lang="en-US" sz="1600"/>
              <a:t>for more details on the VIVO-</a:t>
            </a:r>
            <a:r>
              <a:rPr lang="en-US" sz="1600" err="1"/>
              <a:t>DataConnect</a:t>
            </a:r>
            <a:r>
              <a:rPr lang="en-US" sz="1600"/>
              <a:t> project</a:t>
            </a:r>
            <a:endParaRPr lang="fr-CA" sz="1600"/>
          </a:p>
        </p:txBody>
      </p:sp>
      <p:sp>
        <p:nvSpPr>
          <p:cNvPr id="4" name="Espace réservé du texte 3">
            <a:extLst>
              <a:ext uri="{FF2B5EF4-FFF2-40B4-BE49-F238E27FC236}">
                <a16:creationId xmlns:a16="http://schemas.microsoft.com/office/drawing/2014/main" id="{005182EC-9C27-41F5-92C6-CB922BBD5421}"/>
              </a:ext>
            </a:extLst>
          </p:cNvPr>
          <p:cNvSpPr>
            <a:spLocks noGrp="1"/>
          </p:cNvSpPr>
          <p:nvPr>
            <p:ph type="body" idx="4294967295"/>
          </p:nvPr>
        </p:nvSpPr>
        <p:spPr>
          <a:xfrm>
            <a:off x="1097280" y="1845734"/>
            <a:ext cx="3920847" cy="4023360"/>
          </a:xfrm>
        </p:spPr>
        <p:txBody>
          <a:bodyPr>
            <a:normAutofit fontScale="62500" lnSpcReduction="20000"/>
          </a:bodyPr>
          <a:lstStyle/>
          <a:p>
            <a:pPr marL="190500" indent="-190500">
              <a:buFont typeface="+mj-lt"/>
              <a:buAutoNum type="arabicPeriod"/>
            </a:pPr>
            <a:r>
              <a:rPr lang="en-US" sz="2000" kern="1200">
                <a:solidFill>
                  <a:schemeClr val="tx1">
                    <a:lumMod val="75000"/>
                    <a:lumOff val="25000"/>
                  </a:schemeClr>
                </a:solidFill>
                <a:effectLst/>
                <a:latin typeface="+mn-lt"/>
                <a:ea typeface="+mn-ea"/>
                <a:cs typeface="+mn-cs"/>
              </a:rPr>
              <a:t>The main objective of the </a:t>
            </a:r>
            <a:r>
              <a:rPr lang="en-US" sz="2000" i="1" kern="1200">
                <a:solidFill>
                  <a:schemeClr val="tx1">
                    <a:lumMod val="75000"/>
                    <a:lumOff val="25000"/>
                  </a:schemeClr>
                </a:solidFill>
                <a:effectLst/>
                <a:latin typeface="+mn-lt"/>
                <a:ea typeface="+mn-ea"/>
                <a:cs typeface="+mn-cs"/>
              </a:rPr>
              <a:t>Message Design Pattern</a:t>
            </a:r>
            <a:r>
              <a:rPr lang="en-US" sz="2000" kern="1200">
                <a:solidFill>
                  <a:schemeClr val="tx1">
                    <a:lumMod val="75000"/>
                    <a:lumOff val="25000"/>
                  </a:schemeClr>
                </a:solidFill>
                <a:effectLst/>
                <a:latin typeface="+mn-lt"/>
                <a:ea typeface="+mn-ea"/>
                <a:cs typeface="+mn-cs"/>
              </a:rPr>
              <a:t> is to decouple the software from its external interfaces. </a:t>
            </a:r>
            <a:endParaRPr lang="en-US"/>
          </a:p>
          <a:p>
            <a:pPr marL="190500" indent="-190500">
              <a:buFont typeface="+mj-lt"/>
              <a:buAutoNum type="arabicPeriod"/>
            </a:pPr>
            <a:r>
              <a:rPr lang="en-US"/>
              <a:t>This pattern allows iterative interface development while maintaining backward compatibility.</a:t>
            </a:r>
          </a:p>
          <a:p>
            <a:pPr marL="190500" indent="-190500">
              <a:buFont typeface="+mj-lt"/>
              <a:buAutoNum type="arabicPeriod"/>
            </a:pPr>
            <a:r>
              <a:rPr lang="en-US"/>
              <a:t>The </a:t>
            </a:r>
            <a:r>
              <a:rPr lang="en-US" sz="2000" kern="1200">
                <a:solidFill>
                  <a:schemeClr val="tx1">
                    <a:lumMod val="75000"/>
                    <a:lumOff val="25000"/>
                  </a:schemeClr>
                </a:solidFill>
                <a:effectLst/>
                <a:latin typeface="+mn-lt"/>
                <a:ea typeface="+mn-ea"/>
                <a:cs typeface="+mn-cs"/>
              </a:rPr>
              <a:t>message is an exchange of information between a sender and one or many receivers</a:t>
            </a:r>
            <a:r>
              <a:rPr lang="en-US"/>
              <a:t>. The message management is provided by the </a:t>
            </a:r>
            <a:r>
              <a:rPr lang="en-US" b="1"/>
              <a:t>messaging system</a:t>
            </a:r>
          </a:p>
          <a:p>
            <a:pPr marL="190500" indent="-190500">
              <a:buFont typeface="+mj-lt"/>
              <a:buAutoNum type="arabicPeriod"/>
            </a:pPr>
            <a:r>
              <a:rPr lang="en-US"/>
              <a:t>In the message flow example, DSpace is the </a:t>
            </a:r>
            <a:r>
              <a:rPr lang="en-US" b="1"/>
              <a:t>sender</a:t>
            </a:r>
            <a:r>
              <a:rPr lang="en-US"/>
              <a:t> of the message and the </a:t>
            </a:r>
            <a:r>
              <a:rPr lang="en-US" b="1"/>
              <a:t>receivers</a:t>
            </a:r>
            <a:r>
              <a:rPr lang="en-US"/>
              <a:t> are VIVO and the other sources that are connected to the Messaging system.</a:t>
            </a:r>
            <a:endParaRPr lang="fr-CA">
              <a:effectLst/>
            </a:endParaRPr>
          </a:p>
          <a:p>
            <a:pPr marL="190500" indent="-190500">
              <a:buFont typeface="+mj-lt"/>
              <a:buAutoNum type="arabicPeriod"/>
            </a:pPr>
            <a:r>
              <a:rPr lang="en-US" sz="2000" kern="1200">
                <a:solidFill>
                  <a:schemeClr val="tx1">
                    <a:lumMod val="75000"/>
                    <a:lumOff val="25000"/>
                  </a:schemeClr>
                </a:solidFill>
                <a:effectLst/>
                <a:latin typeface="+mn-lt"/>
                <a:ea typeface="+mn-ea"/>
                <a:cs typeface="+mn-cs"/>
              </a:rPr>
              <a:t>Data from different sources are synchronized in real time</a:t>
            </a:r>
            <a:endParaRPr lang="fr-CA">
              <a:effectLst/>
            </a:endParaRPr>
          </a:p>
          <a:p>
            <a:pPr marL="190500" indent="-190500">
              <a:buFont typeface="+mj-lt"/>
              <a:buAutoNum type="arabicPeriod"/>
            </a:pPr>
            <a:r>
              <a:rPr lang="en-US" sz="2000" kern="1200">
                <a:solidFill>
                  <a:schemeClr val="tx1">
                    <a:lumMod val="75000"/>
                    <a:lumOff val="25000"/>
                  </a:schemeClr>
                </a:solidFill>
                <a:effectLst/>
                <a:latin typeface="+mn-lt"/>
                <a:ea typeface="+mn-ea"/>
                <a:cs typeface="+mn-cs"/>
              </a:rPr>
              <a:t>The DSpace/VIVO facade allows federated search execution using SPARQL query</a:t>
            </a:r>
          </a:p>
          <a:p>
            <a:pPr marL="190500" indent="-190500">
              <a:buFont typeface="+mj-lt"/>
              <a:buAutoNum type="arabicPeriod"/>
            </a:pPr>
            <a:r>
              <a:rPr lang="en-US"/>
              <a:t>Data can also be accessed by a client directly from the messaging system</a:t>
            </a:r>
          </a:p>
          <a:p>
            <a:pPr marL="190500" indent="-190500">
              <a:buFont typeface="+mj-lt"/>
              <a:buAutoNum type="arabicPeriod"/>
            </a:pPr>
            <a:r>
              <a:rPr lang="en-US" sz="2000" kern="1200">
                <a:solidFill>
                  <a:schemeClr val="tx1">
                    <a:lumMod val="75000"/>
                    <a:lumOff val="25000"/>
                  </a:schemeClr>
                </a:solidFill>
                <a:effectLst/>
                <a:latin typeface="+mn-lt"/>
                <a:ea typeface="+mn-ea"/>
                <a:cs typeface="+mn-cs"/>
              </a:rPr>
              <a:t>The current VIVO-</a:t>
            </a:r>
            <a:r>
              <a:rPr lang="en-US" sz="2000" kern="1200" err="1">
                <a:solidFill>
                  <a:schemeClr val="tx1">
                    <a:lumMod val="75000"/>
                    <a:lumOff val="25000"/>
                  </a:schemeClr>
                </a:solidFill>
                <a:effectLst/>
                <a:latin typeface="+mn-lt"/>
                <a:ea typeface="+mn-ea"/>
                <a:cs typeface="+mn-cs"/>
              </a:rPr>
              <a:t>DataConnect</a:t>
            </a:r>
            <a:r>
              <a:rPr lang="en-US" sz="2000" kern="1200">
                <a:solidFill>
                  <a:schemeClr val="tx1">
                    <a:lumMod val="75000"/>
                    <a:lumOff val="25000"/>
                  </a:schemeClr>
                </a:solidFill>
                <a:effectLst/>
                <a:latin typeface="+mn-lt"/>
                <a:ea typeface="+mn-ea"/>
                <a:cs typeface="+mn-cs"/>
              </a:rPr>
              <a:t> project uses this </a:t>
            </a:r>
            <a:r>
              <a:rPr lang="en-US"/>
              <a:t>pattern. It is specially designed to standardize the integration of external data sources such as Orchid</a:t>
            </a:r>
            <a:endParaRPr lang="fr-CA">
              <a:effectLst/>
            </a:endParaRPr>
          </a:p>
          <a:p>
            <a:endParaRPr lang="fr-CA"/>
          </a:p>
        </p:txBody>
      </p:sp>
      <p:sp>
        <p:nvSpPr>
          <p:cNvPr id="13" name="Rectangle 12">
            <a:extLst>
              <a:ext uri="{FF2B5EF4-FFF2-40B4-BE49-F238E27FC236}">
                <a16:creationId xmlns:a16="http://schemas.microsoft.com/office/drawing/2014/main" id="{BA66BF14-FA00-4918-923F-3491DE896FEB}"/>
              </a:ext>
            </a:extLst>
          </p:cNvPr>
          <p:cNvSpPr/>
          <p:nvPr/>
        </p:nvSpPr>
        <p:spPr>
          <a:xfrm>
            <a:off x="5798480" y="1977585"/>
            <a:ext cx="1537854"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normAutofit/>
          </a:bodyPr>
          <a:lstStyle/>
          <a:p>
            <a:pPr lvl="0" algn="ctr"/>
            <a:r>
              <a:rPr lang="fr-CA"/>
              <a:t>DSpace/VIVO </a:t>
            </a:r>
            <a:r>
              <a:rPr lang="fr-CA" err="1"/>
              <a:t>DataClient</a:t>
            </a:r>
            <a:endParaRPr lang="fr-CA"/>
          </a:p>
        </p:txBody>
      </p:sp>
      <p:sp>
        <p:nvSpPr>
          <p:cNvPr id="14" name="Flèche : double flèche horizontale 13">
            <a:extLst>
              <a:ext uri="{FF2B5EF4-FFF2-40B4-BE49-F238E27FC236}">
                <a16:creationId xmlns:a16="http://schemas.microsoft.com/office/drawing/2014/main" id="{5F07D6B3-2486-46E8-9111-292A45509351}"/>
              </a:ext>
            </a:extLst>
          </p:cNvPr>
          <p:cNvSpPr/>
          <p:nvPr/>
        </p:nvSpPr>
        <p:spPr>
          <a:xfrm rot="2197858">
            <a:off x="6649354" y="3192033"/>
            <a:ext cx="1331693" cy="409575"/>
          </a:xfrm>
          <a:prstGeom prst="leftRigh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CA"/>
              <a:t>Messages</a:t>
            </a:r>
          </a:p>
        </p:txBody>
      </p:sp>
      <p:sp>
        <p:nvSpPr>
          <p:cNvPr id="15" name="Rectangle 14">
            <a:extLst>
              <a:ext uri="{FF2B5EF4-FFF2-40B4-BE49-F238E27FC236}">
                <a16:creationId xmlns:a16="http://schemas.microsoft.com/office/drawing/2014/main" id="{7102BF1A-EE7F-4ED4-A8FF-B88D8136C3A8}"/>
              </a:ext>
            </a:extLst>
          </p:cNvPr>
          <p:cNvSpPr/>
          <p:nvPr/>
        </p:nvSpPr>
        <p:spPr>
          <a:xfrm>
            <a:off x="5536174" y="3890229"/>
            <a:ext cx="1119651" cy="591493"/>
          </a:xfrm>
          <a:prstGeom prst="rect">
            <a:avLst/>
          </a:prstGeom>
        </p:spPr>
        <p:style>
          <a:lnRef idx="1">
            <a:schemeClr val="accent4"/>
          </a:lnRef>
          <a:fillRef idx="3">
            <a:schemeClr val="accent4"/>
          </a:fillRef>
          <a:effectRef idx="2">
            <a:schemeClr val="accent4"/>
          </a:effectRef>
          <a:fontRef idx="minor">
            <a:schemeClr val="lt1"/>
          </a:fontRef>
        </p:style>
        <p:txBody>
          <a:bodyPr rtlCol="0" anchor="ctr">
            <a:normAutofit/>
          </a:bodyPr>
          <a:lstStyle/>
          <a:p>
            <a:pPr lvl="0" algn="ctr"/>
            <a:r>
              <a:rPr lang="fr-CA"/>
              <a:t>ORCID</a:t>
            </a:r>
          </a:p>
        </p:txBody>
      </p:sp>
      <p:sp>
        <p:nvSpPr>
          <p:cNvPr id="16" name="Flèche : double flèche horizontale 15">
            <a:extLst>
              <a:ext uri="{FF2B5EF4-FFF2-40B4-BE49-F238E27FC236}">
                <a16:creationId xmlns:a16="http://schemas.microsoft.com/office/drawing/2014/main" id="{9C6FC84E-76D1-48FD-B74E-6EFDFAB2F421}"/>
              </a:ext>
            </a:extLst>
          </p:cNvPr>
          <p:cNvSpPr/>
          <p:nvPr/>
        </p:nvSpPr>
        <p:spPr>
          <a:xfrm>
            <a:off x="6720331" y="3985948"/>
            <a:ext cx="1023647" cy="409575"/>
          </a:xfrm>
          <a:prstGeom prst="leftRigh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normAutofit fontScale="47500" lnSpcReduction="20000"/>
          </a:bodyPr>
          <a:lstStyle/>
          <a:p>
            <a:pPr algn="ctr"/>
            <a:r>
              <a:rPr lang="fr-CA"/>
              <a:t>Messages</a:t>
            </a:r>
          </a:p>
        </p:txBody>
      </p:sp>
    </p:spTree>
    <p:extLst>
      <p:ext uri="{BB962C8B-B14F-4D97-AF65-F5344CB8AC3E}">
        <p14:creationId xmlns:p14="http://schemas.microsoft.com/office/powerpoint/2010/main" val="212122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P spid="9" grpId="0" animBg="1"/>
      <p:bldP spid="10"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B491-2C06-40E6-83EA-9B4F45ACDF96}"/>
              </a:ext>
            </a:extLst>
          </p:cNvPr>
          <p:cNvSpPr>
            <a:spLocks noGrp="1"/>
          </p:cNvSpPr>
          <p:nvPr>
            <p:ph type="title"/>
          </p:nvPr>
        </p:nvSpPr>
        <p:spPr/>
        <p:txBody>
          <a:bodyPr/>
          <a:lstStyle/>
          <a:p>
            <a:r>
              <a:rPr lang="en-CA"/>
              <a:t>In summary:</a:t>
            </a:r>
            <a:br>
              <a:rPr lang="en-CA"/>
            </a:br>
            <a:r>
              <a:rPr lang="en-CA"/>
              <a:t>Architecture comparison table</a:t>
            </a:r>
          </a:p>
        </p:txBody>
      </p:sp>
      <p:graphicFrame>
        <p:nvGraphicFramePr>
          <p:cNvPr id="4" name="Tableau 4">
            <a:extLst>
              <a:ext uri="{FF2B5EF4-FFF2-40B4-BE49-F238E27FC236}">
                <a16:creationId xmlns:a16="http://schemas.microsoft.com/office/drawing/2014/main" id="{D3191553-F806-432D-ABF6-801E445DB8D6}"/>
              </a:ext>
            </a:extLst>
          </p:cNvPr>
          <p:cNvGraphicFramePr>
            <a:graphicFrameLocks noGrp="1"/>
          </p:cNvGraphicFramePr>
          <p:nvPr>
            <p:ph idx="1"/>
            <p:extLst>
              <p:ext uri="{D42A27DB-BD31-4B8C-83A1-F6EECF244321}">
                <p14:modId xmlns:p14="http://schemas.microsoft.com/office/powerpoint/2010/main" val="4020033335"/>
              </p:ext>
            </p:extLst>
          </p:nvPr>
        </p:nvGraphicFramePr>
        <p:xfrm>
          <a:off x="366799" y="1813012"/>
          <a:ext cx="11306176" cy="4602480"/>
        </p:xfrm>
        <a:graphic>
          <a:graphicData uri="http://schemas.openxmlformats.org/drawingml/2006/table">
            <a:tbl>
              <a:tblPr firstRow="1" firstCol="1" bandRow="1">
                <a:tableStyleId>{7DF18680-E054-41AD-8BC1-D1AEF772440D}</a:tableStyleId>
              </a:tblPr>
              <a:tblGrid>
                <a:gridCol w="3105151">
                  <a:extLst>
                    <a:ext uri="{9D8B030D-6E8A-4147-A177-3AD203B41FA5}">
                      <a16:colId xmlns:a16="http://schemas.microsoft.com/office/drawing/2014/main" val="2682199705"/>
                    </a:ext>
                  </a:extLst>
                </a:gridCol>
                <a:gridCol w="2533650">
                  <a:extLst>
                    <a:ext uri="{9D8B030D-6E8A-4147-A177-3AD203B41FA5}">
                      <a16:colId xmlns:a16="http://schemas.microsoft.com/office/drawing/2014/main" val="4219861806"/>
                    </a:ext>
                  </a:extLst>
                </a:gridCol>
                <a:gridCol w="2988939">
                  <a:extLst>
                    <a:ext uri="{9D8B030D-6E8A-4147-A177-3AD203B41FA5}">
                      <a16:colId xmlns:a16="http://schemas.microsoft.com/office/drawing/2014/main" val="608935793"/>
                    </a:ext>
                  </a:extLst>
                </a:gridCol>
                <a:gridCol w="2678436">
                  <a:extLst>
                    <a:ext uri="{9D8B030D-6E8A-4147-A177-3AD203B41FA5}">
                      <a16:colId xmlns:a16="http://schemas.microsoft.com/office/drawing/2014/main" val="1591288439"/>
                    </a:ext>
                  </a:extLst>
                </a:gridCol>
              </a:tblGrid>
              <a:tr h="370840">
                <a:tc>
                  <a:txBody>
                    <a:bodyPr/>
                    <a:lstStyle/>
                    <a:p>
                      <a:pPr algn="ctr"/>
                      <a:r>
                        <a:rPr lang="en-CA" noProof="0"/>
                        <a:t>Description</a:t>
                      </a:r>
                    </a:p>
                  </a:txBody>
                  <a:tcPr/>
                </a:tc>
                <a:tc>
                  <a:txBody>
                    <a:bodyPr/>
                    <a:lstStyle/>
                    <a:p>
                      <a:r>
                        <a:rPr lang="en-CA" noProof="0"/>
                        <a:t>Architecture 1</a:t>
                      </a:r>
                      <a:br>
                        <a:rPr lang="en-CA" noProof="0"/>
                      </a:br>
                      <a:r>
                        <a:rPr lang="en-CA" noProof="0"/>
                        <a:t>Facade pattern</a:t>
                      </a:r>
                    </a:p>
                  </a:txBody>
                  <a:tcPr/>
                </a:tc>
                <a:tc>
                  <a:txBody>
                    <a:bodyPr/>
                    <a:lstStyle/>
                    <a:p>
                      <a:r>
                        <a:rPr lang="en-CA" noProof="0"/>
                        <a:t>Architecture 2</a:t>
                      </a:r>
                      <a:br>
                        <a:rPr lang="en-CA" noProof="0"/>
                      </a:br>
                      <a:r>
                        <a:rPr lang="en-CA" noProof="0"/>
                        <a:t>Merge</a:t>
                      </a:r>
                      <a:r>
                        <a:rPr lang="en-CA" baseline="0" noProof="0"/>
                        <a:t> SW functions</a:t>
                      </a:r>
                      <a:endParaRPr lang="en-CA" noProof="0"/>
                    </a:p>
                  </a:txBody>
                  <a:tcPr/>
                </a:tc>
                <a:tc>
                  <a:txBody>
                    <a:bodyPr/>
                    <a:lstStyle/>
                    <a:p>
                      <a:r>
                        <a:rPr lang="en-CA" noProof="0"/>
                        <a:t>Architecture 3</a:t>
                      </a:r>
                      <a:br>
                        <a:rPr lang="en-CA" noProof="0"/>
                      </a:br>
                      <a:r>
                        <a:rPr lang="en-CA" noProof="0"/>
                        <a:t>Messaging</a:t>
                      </a:r>
                      <a:r>
                        <a:rPr lang="en-CA" baseline="0" noProof="0"/>
                        <a:t> pattern</a:t>
                      </a:r>
                      <a:endParaRPr lang="en-CA" noProof="0"/>
                    </a:p>
                  </a:txBody>
                  <a:tcPr/>
                </a:tc>
                <a:extLst>
                  <a:ext uri="{0D108BD9-81ED-4DB2-BD59-A6C34878D82A}">
                    <a16:rowId xmlns:a16="http://schemas.microsoft.com/office/drawing/2014/main" val="8438082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development + testing + deployment aspect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Estimated effort in number of sprint</a:t>
                      </a:r>
                      <a:r>
                        <a:rPr lang="en-US" baseline="0" noProof="0"/>
                        <a:t> (3 weeks)</a:t>
                      </a:r>
                      <a:endParaRPr lang="en-CA" noProof="0"/>
                    </a:p>
                  </a:txBody>
                  <a:tcPr/>
                </a:tc>
                <a:tc>
                  <a:txBody>
                    <a:bodyPr/>
                    <a:lstStyle/>
                    <a:p>
                      <a:r>
                        <a:rPr lang="en-CA" noProof="0"/>
                        <a:t>~5 sprints</a:t>
                      </a:r>
                    </a:p>
                  </a:txBody>
                  <a:tcPr/>
                </a:tc>
                <a:tc>
                  <a:txBody>
                    <a:bodyPr/>
                    <a:lstStyle/>
                    <a:p>
                      <a:r>
                        <a:rPr lang="en-CA" noProof="0"/>
                        <a:t>~8 sprints</a:t>
                      </a:r>
                    </a:p>
                  </a:txBody>
                  <a:tcPr/>
                </a:tc>
                <a:tc>
                  <a:txBody>
                    <a:bodyPr/>
                    <a:lstStyle/>
                    <a:p>
                      <a:r>
                        <a:rPr lang="en-CA" noProof="0"/>
                        <a:t>~12 sprints</a:t>
                      </a:r>
                    </a:p>
                  </a:txBody>
                  <a:tcPr/>
                </a:tc>
                <a:extLst>
                  <a:ext uri="{0D108BD9-81ED-4DB2-BD59-A6C34878D82A}">
                    <a16:rowId xmlns:a16="http://schemas.microsoft.com/office/drawing/2014/main" val="176723103"/>
                  </a:ext>
                </a:extLst>
              </a:tr>
              <a:tr h="370840">
                <a:tc>
                  <a:txBody>
                    <a:bodyPr/>
                    <a:lstStyle/>
                    <a:p>
                      <a:r>
                        <a:rPr lang="en-CA" noProof="0"/>
                        <a:t>Maintenance aspect</a:t>
                      </a:r>
                    </a:p>
                  </a:txBody>
                  <a:tcPr/>
                </a:tc>
                <a:tc>
                  <a:txBody>
                    <a:bodyPr/>
                    <a:lstStyle/>
                    <a:p>
                      <a:r>
                        <a:rPr lang="en-US" noProof="0"/>
                        <a:t>More complex due to the dependency between applications</a:t>
                      </a:r>
                      <a:endParaRPr lang="en-CA" noProof="0"/>
                    </a:p>
                  </a:txBody>
                  <a:tcPr/>
                </a:tc>
                <a:tc>
                  <a:txBody>
                    <a:bodyPr/>
                    <a:lstStyle/>
                    <a:p>
                      <a:r>
                        <a:rPr lang="en-US" noProof="0"/>
                        <a:t>Improved by removing a component (</a:t>
                      </a:r>
                      <a:r>
                        <a:rPr lang="en-US" noProof="0" err="1"/>
                        <a:t>RDFizer</a:t>
                      </a:r>
                      <a:r>
                        <a:rPr lang="en-US" noProof="0"/>
                        <a:t> &amp; Fuseki) of the architecture</a:t>
                      </a:r>
                      <a:endParaRPr lang="en-CA" noProof="0"/>
                    </a:p>
                  </a:txBody>
                  <a:tcPr/>
                </a:tc>
                <a:tc>
                  <a:txBody>
                    <a:bodyPr/>
                    <a:lstStyle/>
                    <a:p>
                      <a:r>
                        <a:rPr lang="en-US" noProof="0"/>
                        <a:t>Simplified by the complete decoupling of the software components</a:t>
                      </a:r>
                      <a:endParaRPr lang="en-CA" noProof="0"/>
                    </a:p>
                  </a:txBody>
                  <a:tcPr/>
                </a:tc>
                <a:extLst>
                  <a:ext uri="{0D108BD9-81ED-4DB2-BD59-A6C34878D82A}">
                    <a16:rowId xmlns:a16="http://schemas.microsoft.com/office/drawing/2014/main" val="510404952"/>
                  </a:ext>
                </a:extLst>
              </a:tr>
              <a:tr h="370840">
                <a:tc>
                  <a:txBody>
                    <a:bodyPr/>
                    <a:lstStyle/>
                    <a:p>
                      <a:r>
                        <a:rPr lang="en-CA" noProof="0"/>
                        <a:t>Main advantage</a:t>
                      </a:r>
                    </a:p>
                  </a:txBody>
                  <a:tcPr/>
                </a:tc>
                <a:tc>
                  <a:txBody>
                    <a:bodyPr/>
                    <a:lstStyle/>
                    <a:p>
                      <a:r>
                        <a:rPr lang="en-US" noProof="0"/>
                        <a:t>Easy to develop, implement and debug</a:t>
                      </a:r>
                      <a:endParaRPr lang="en-CA" noProof="0"/>
                    </a:p>
                  </a:txBody>
                  <a:tcPr/>
                </a:tc>
                <a:tc>
                  <a:txBody>
                    <a:bodyPr/>
                    <a:lstStyle/>
                    <a:p>
                      <a:r>
                        <a:rPr lang="en-US" sz="1400" noProof="0"/>
                        <a:t>Enables metadata interoperability and allows </a:t>
                      </a:r>
                      <a:r>
                        <a:rPr lang="en-US" sz="1400" noProof="0" err="1"/>
                        <a:t>Dspace</a:t>
                      </a:r>
                      <a:r>
                        <a:rPr lang="en-US" sz="1400" noProof="0"/>
                        <a:t> to become an LOD node + providing direct access to a SPARQL endpoint</a:t>
                      </a:r>
                      <a:endParaRPr lang="en-CA" sz="1400" noProof="0"/>
                    </a:p>
                  </a:txBody>
                  <a:tcPr/>
                </a:tc>
                <a:tc>
                  <a:txBody>
                    <a:bodyPr/>
                    <a:lstStyle/>
                    <a:p>
                      <a:r>
                        <a:rPr lang="en-US" noProof="0"/>
                        <a:t>Scalable and adaptive data management architecture</a:t>
                      </a:r>
                      <a:endParaRPr lang="en-CA" noProof="0"/>
                    </a:p>
                  </a:txBody>
                  <a:tcPr/>
                </a:tc>
                <a:extLst>
                  <a:ext uri="{0D108BD9-81ED-4DB2-BD59-A6C34878D82A}">
                    <a16:rowId xmlns:a16="http://schemas.microsoft.com/office/drawing/2014/main" val="3345046988"/>
                  </a:ext>
                </a:extLst>
              </a:tr>
              <a:tr h="370840">
                <a:tc>
                  <a:txBody>
                    <a:bodyPr/>
                    <a:lstStyle/>
                    <a:p>
                      <a:r>
                        <a:rPr lang="en-CA" noProof="0"/>
                        <a:t>Main disadvantage</a:t>
                      </a:r>
                    </a:p>
                  </a:txBody>
                  <a:tcPr/>
                </a:tc>
                <a:tc>
                  <a:txBody>
                    <a:bodyPr/>
                    <a:lstStyle/>
                    <a:p>
                      <a:r>
                        <a:rPr lang="en-CA" noProof="0"/>
                        <a:t>Tight coupling between components</a:t>
                      </a:r>
                    </a:p>
                  </a:txBody>
                  <a:tcPr/>
                </a:tc>
                <a:tc>
                  <a:txBody>
                    <a:bodyPr/>
                    <a:lstStyle/>
                    <a:p>
                      <a:r>
                        <a:rPr lang="en-US" noProof="0"/>
                        <a:t>Requires a major revision of the DSpace architecture</a:t>
                      </a:r>
                      <a:endParaRPr lang="en-CA" noProof="0"/>
                    </a:p>
                  </a:txBody>
                  <a:tcPr/>
                </a:tc>
                <a:tc>
                  <a:txBody>
                    <a:bodyPr/>
                    <a:lstStyle/>
                    <a:p>
                      <a:r>
                        <a:rPr lang="en-CA" noProof="0"/>
                        <a:t>Development and implementation complexity</a:t>
                      </a:r>
                    </a:p>
                  </a:txBody>
                  <a:tcPr/>
                </a:tc>
                <a:extLst>
                  <a:ext uri="{0D108BD9-81ED-4DB2-BD59-A6C34878D82A}">
                    <a16:rowId xmlns:a16="http://schemas.microsoft.com/office/drawing/2014/main" val="2257145968"/>
                  </a:ext>
                </a:extLst>
              </a:tr>
            </a:tbl>
          </a:graphicData>
        </a:graphic>
      </p:graphicFrame>
      <p:sp>
        <p:nvSpPr>
          <p:cNvPr id="5" name="Rectangle 4">
            <a:extLst>
              <a:ext uri="{FF2B5EF4-FFF2-40B4-BE49-F238E27FC236}">
                <a16:creationId xmlns:a16="http://schemas.microsoft.com/office/drawing/2014/main" id="{BE21D418-3651-4430-A006-71C6F8C0F6C5}"/>
              </a:ext>
            </a:extLst>
          </p:cNvPr>
          <p:cNvSpPr/>
          <p:nvPr/>
        </p:nvSpPr>
        <p:spPr>
          <a:xfrm>
            <a:off x="267896" y="2423160"/>
            <a:ext cx="11557305" cy="1229106"/>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6" name="Rectangle 5">
            <a:extLst>
              <a:ext uri="{FF2B5EF4-FFF2-40B4-BE49-F238E27FC236}">
                <a16:creationId xmlns:a16="http://schemas.microsoft.com/office/drawing/2014/main" id="{2E24B4B0-E293-4B9F-8438-0CE29DDDC9AD}"/>
              </a:ext>
            </a:extLst>
          </p:cNvPr>
          <p:cNvSpPr/>
          <p:nvPr/>
        </p:nvSpPr>
        <p:spPr>
          <a:xfrm>
            <a:off x="267896" y="3647861"/>
            <a:ext cx="11557305" cy="924139"/>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7" name="Rectangle 6">
            <a:extLst>
              <a:ext uri="{FF2B5EF4-FFF2-40B4-BE49-F238E27FC236}">
                <a16:creationId xmlns:a16="http://schemas.microsoft.com/office/drawing/2014/main" id="{94B6EE0B-0F47-40FB-B33A-9C554998DC0C}"/>
              </a:ext>
            </a:extLst>
          </p:cNvPr>
          <p:cNvSpPr/>
          <p:nvPr/>
        </p:nvSpPr>
        <p:spPr>
          <a:xfrm>
            <a:off x="267895" y="4572000"/>
            <a:ext cx="11557305" cy="924139"/>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8" name="Rectangle 7">
            <a:extLst>
              <a:ext uri="{FF2B5EF4-FFF2-40B4-BE49-F238E27FC236}">
                <a16:creationId xmlns:a16="http://schemas.microsoft.com/office/drawing/2014/main" id="{AF30F2F9-32C9-49CD-9D34-D64C997E9AF2}"/>
              </a:ext>
            </a:extLst>
          </p:cNvPr>
          <p:cNvSpPr/>
          <p:nvPr/>
        </p:nvSpPr>
        <p:spPr>
          <a:xfrm>
            <a:off x="241234" y="5491734"/>
            <a:ext cx="11557305" cy="893278"/>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Tree>
    <p:extLst>
      <p:ext uri="{BB962C8B-B14F-4D97-AF65-F5344CB8AC3E}">
        <p14:creationId xmlns:p14="http://schemas.microsoft.com/office/powerpoint/2010/main" val="287393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9B8BFE1-F26C-4CD5-9F01-65C968905406}"/>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5000" b="0" i="0">
                <a:effectLst/>
              </a:rPr>
              <a:t>What might be the approach for mapping between different models of DSpace and VIVO (elements, concepts, fields)?  </a:t>
            </a:r>
            <a:endParaRPr lang="en-US" sz="5000"/>
          </a:p>
        </p:txBody>
      </p:sp>
      <p:sp>
        <p:nvSpPr>
          <p:cNvPr id="5" name="Espace réservé du texte 4">
            <a:extLst>
              <a:ext uri="{FF2B5EF4-FFF2-40B4-BE49-F238E27FC236}">
                <a16:creationId xmlns:a16="http://schemas.microsoft.com/office/drawing/2014/main" id="{4F58BCD6-027B-48E2-835E-1F6A7233D2AD}"/>
              </a:ext>
            </a:extLst>
          </p:cNvPr>
          <p:cNvSpPr>
            <a:spLocks noGrp="1"/>
          </p:cNvSpPr>
          <p:nvPr>
            <p:ph type="body" idx="1"/>
          </p:nvPr>
        </p:nvSpPr>
        <p:spPr>
          <a:xfrm>
            <a:off x="7870995" y="643467"/>
            <a:ext cx="3341488" cy="5054008"/>
          </a:xfrm>
        </p:spPr>
        <p:txBody>
          <a:bodyPr vert="horz" lIns="91440" tIns="45720" rIns="91440" bIns="45720" rtlCol="0" anchor="ctr">
            <a:normAutofit/>
          </a:bodyPr>
          <a:lstStyle/>
          <a:p>
            <a:r>
              <a:rPr lang="en-US"/>
              <a:t>Three different approaches:</a:t>
            </a:r>
          </a:p>
          <a:p>
            <a:pPr marL="800100" lvl="1" indent="-342900">
              <a:buFont typeface="+mj-lt"/>
              <a:buAutoNum type="arabicPeriod"/>
            </a:pPr>
            <a:r>
              <a:rPr lang="en-US"/>
              <a:t>Using the </a:t>
            </a:r>
            <a:r>
              <a:rPr lang="en-US" err="1"/>
              <a:t>Dspace</a:t>
            </a:r>
            <a:r>
              <a:rPr lang="en-US"/>
              <a:t> </a:t>
            </a:r>
            <a:r>
              <a:rPr lang="en-US" err="1"/>
              <a:t>RDFizer</a:t>
            </a:r>
            <a:endParaRPr lang="en-US"/>
          </a:p>
          <a:p>
            <a:pPr marL="800100" lvl="1" indent="-342900">
              <a:buFont typeface="+mj-lt"/>
              <a:buAutoNum type="arabicPeriod"/>
            </a:pPr>
            <a:r>
              <a:rPr lang="en-US"/>
              <a:t>Build a VIVO exporter from </a:t>
            </a:r>
            <a:r>
              <a:rPr lang="en-US" err="1"/>
              <a:t>Dspace</a:t>
            </a:r>
            <a:r>
              <a:rPr lang="en-US"/>
              <a:t> Postgres database</a:t>
            </a:r>
          </a:p>
          <a:p>
            <a:pPr marL="800100" lvl="1" indent="-342900">
              <a:buFont typeface="+mj-lt"/>
              <a:buAutoNum type="arabicPeriod"/>
            </a:pPr>
            <a:r>
              <a:rPr lang="en-US"/>
              <a:t>Build a VIVO exporter from DSpace REST-</a:t>
            </a:r>
            <a:r>
              <a:rPr lang="en-US" err="1"/>
              <a:t>api</a:t>
            </a:r>
            <a:br>
              <a:rPr lang="en-US"/>
            </a:br>
            <a:endParaRPr lang="en-US"/>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605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èche : droite rayée 7">
            <a:extLst>
              <a:ext uri="{FF2B5EF4-FFF2-40B4-BE49-F238E27FC236}">
                <a16:creationId xmlns:a16="http://schemas.microsoft.com/office/drawing/2014/main" id="{1E2AFF23-66C3-4CB8-B8D4-EC35E9C3DC73}"/>
              </a:ext>
            </a:extLst>
          </p:cNvPr>
          <p:cNvSpPr/>
          <p:nvPr/>
        </p:nvSpPr>
        <p:spPr>
          <a:xfrm>
            <a:off x="6090080" y="2876550"/>
            <a:ext cx="3682726" cy="284797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t" anchorCtr="0">
            <a:normAutofit/>
          </a:bodyPr>
          <a:lstStyle/>
          <a:p>
            <a:pPr algn="ctr"/>
            <a:r>
              <a:rPr lang="fr-CA"/>
              <a:t>Translate DSpace data to VIVO perspective</a:t>
            </a:r>
          </a:p>
        </p:txBody>
      </p:sp>
      <p:sp>
        <p:nvSpPr>
          <p:cNvPr id="2" name="Titre 1">
            <a:extLst>
              <a:ext uri="{FF2B5EF4-FFF2-40B4-BE49-F238E27FC236}">
                <a16:creationId xmlns:a16="http://schemas.microsoft.com/office/drawing/2014/main" id="{14A54092-86EB-48A3-853E-E557164E87BD}"/>
              </a:ext>
            </a:extLst>
          </p:cNvPr>
          <p:cNvSpPr>
            <a:spLocks noGrp="1"/>
          </p:cNvSpPr>
          <p:nvPr>
            <p:ph type="title"/>
          </p:nvPr>
        </p:nvSpPr>
        <p:spPr/>
        <p:txBody>
          <a:bodyPr>
            <a:normAutofit/>
          </a:bodyPr>
          <a:lstStyle/>
          <a:p>
            <a:r>
              <a:rPr lang="en-US"/>
              <a:t>First approach: using the </a:t>
            </a:r>
            <a:r>
              <a:rPr lang="en-US" err="1"/>
              <a:t>Dspace</a:t>
            </a:r>
            <a:r>
              <a:rPr lang="en-US"/>
              <a:t> </a:t>
            </a:r>
            <a:r>
              <a:rPr lang="en-US" err="1"/>
              <a:t>RDFizer</a:t>
            </a:r>
            <a:br>
              <a:rPr lang="en-US"/>
            </a:br>
            <a:r>
              <a:rPr lang="fr-CA" sz="1800" err="1"/>
              <a:t>Ref</a:t>
            </a:r>
            <a:r>
              <a:rPr lang="fr-CA" sz="1800"/>
              <a:t>: </a:t>
            </a:r>
            <a:r>
              <a:rPr lang="fr-CA" sz="1800">
                <a:hlinkClick r:id="rId3"/>
              </a:rPr>
              <a:t>https://wiki.lyrasis.org/display/DSDOC7x/Linked+%28Open%29+Data</a:t>
            </a:r>
            <a:r>
              <a:rPr lang="fr-CA" sz="1800"/>
              <a:t> </a:t>
            </a:r>
            <a:endParaRPr lang="fr-CA"/>
          </a:p>
        </p:txBody>
      </p:sp>
      <p:sp>
        <p:nvSpPr>
          <p:cNvPr id="4" name="Organigramme : Disque magnétique 3">
            <a:extLst>
              <a:ext uri="{FF2B5EF4-FFF2-40B4-BE49-F238E27FC236}">
                <a16:creationId xmlns:a16="http://schemas.microsoft.com/office/drawing/2014/main" id="{907FE0C1-3DF0-4A36-816C-797670C7660F}"/>
              </a:ext>
            </a:extLst>
          </p:cNvPr>
          <p:cNvSpPr/>
          <p:nvPr/>
        </p:nvSpPr>
        <p:spPr>
          <a:xfrm>
            <a:off x="881347" y="2539367"/>
            <a:ext cx="1249369" cy="715189"/>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a:t>DSpace Data</a:t>
            </a:r>
          </a:p>
        </p:txBody>
      </p:sp>
      <p:sp>
        <p:nvSpPr>
          <p:cNvPr id="5" name="Flèche : droite rayée 4">
            <a:extLst>
              <a:ext uri="{FF2B5EF4-FFF2-40B4-BE49-F238E27FC236}">
                <a16:creationId xmlns:a16="http://schemas.microsoft.com/office/drawing/2014/main" id="{4B2DB0BC-5ADF-45C3-B0C6-378A7515042C}"/>
              </a:ext>
            </a:extLst>
          </p:cNvPr>
          <p:cNvSpPr/>
          <p:nvPr/>
        </p:nvSpPr>
        <p:spPr>
          <a:xfrm>
            <a:off x="2402914" y="2654646"/>
            <a:ext cx="1566314" cy="484632"/>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normAutofit fontScale="62500" lnSpcReduction="20000"/>
          </a:bodyPr>
          <a:lstStyle/>
          <a:p>
            <a:pPr algn="ctr"/>
            <a:r>
              <a:rPr lang="fr-CA" err="1"/>
              <a:t>RDFize</a:t>
            </a:r>
            <a:endParaRPr lang="fr-CA"/>
          </a:p>
        </p:txBody>
      </p:sp>
      <p:sp>
        <p:nvSpPr>
          <p:cNvPr id="6" name="Organigramme : Disque magnétique 5">
            <a:extLst>
              <a:ext uri="{FF2B5EF4-FFF2-40B4-BE49-F238E27FC236}">
                <a16:creationId xmlns:a16="http://schemas.microsoft.com/office/drawing/2014/main" id="{8505F89E-B8A0-455F-9C96-17A2E4CD82A3}"/>
              </a:ext>
            </a:extLst>
          </p:cNvPr>
          <p:cNvSpPr/>
          <p:nvPr/>
        </p:nvSpPr>
        <p:spPr>
          <a:xfrm>
            <a:off x="4143243" y="2468500"/>
            <a:ext cx="1350117" cy="8712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0000" lnSpcReduction="20000"/>
          </a:bodyPr>
          <a:lstStyle/>
          <a:p>
            <a:pPr algn="ctr"/>
            <a:r>
              <a:rPr lang="fr-CA"/>
              <a:t>RDFized DSpace data  in RDF</a:t>
            </a:r>
          </a:p>
        </p:txBody>
      </p:sp>
      <p:sp>
        <p:nvSpPr>
          <p:cNvPr id="7" name="Organigramme : Disque magnétique 6">
            <a:extLst>
              <a:ext uri="{FF2B5EF4-FFF2-40B4-BE49-F238E27FC236}">
                <a16:creationId xmlns:a16="http://schemas.microsoft.com/office/drawing/2014/main" id="{C559D3FF-B437-49B4-9B0F-B1895F1FAEEB}"/>
              </a:ext>
            </a:extLst>
          </p:cNvPr>
          <p:cNvSpPr/>
          <p:nvPr/>
        </p:nvSpPr>
        <p:spPr>
          <a:xfrm>
            <a:off x="9881901" y="3850537"/>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7500" lnSpcReduction="20000"/>
          </a:bodyPr>
          <a:lstStyle/>
          <a:p>
            <a:pPr algn="ctr"/>
            <a:r>
              <a:rPr lang="fr-CA"/>
              <a:t>VIVO perspective of </a:t>
            </a:r>
            <a:r>
              <a:rPr lang="fr-CA" err="1"/>
              <a:t>DSpace</a:t>
            </a:r>
            <a:r>
              <a:rPr lang="fr-CA"/>
              <a:t> Data</a:t>
            </a:r>
          </a:p>
        </p:txBody>
      </p:sp>
      <p:sp>
        <p:nvSpPr>
          <p:cNvPr id="9" name="Organigramme : Disque magnétique 8">
            <a:extLst>
              <a:ext uri="{FF2B5EF4-FFF2-40B4-BE49-F238E27FC236}">
                <a16:creationId xmlns:a16="http://schemas.microsoft.com/office/drawing/2014/main" id="{0167A73C-A664-4702-AF83-71821D2509E0}"/>
              </a:ext>
            </a:extLst>
          </p:cNvPr>
          <p:cNvSpPr/>
          <p:nvPr/>
        </p:nvSpPr>
        <p:spPr>
          <a:xfrm>
            <a:off x="4143243" y="3397282"/>
            <a:ext cx="1350117" cy="8712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0000" lnSpcReduction="20000"/>
          </a:bodyPr>
          <a:lstStyle/>
          <a:p>
            <a:pPr algn="ctr"/>
            <a:r>
              <a:rPr lang="fr-CA"/>
              <a:t>metadata-rdf-mapping</a:t>
            </a:r>
          </a:p>
        </p:txBody>
      </p:sp>
      <p:sp>
        <p:nvSpPr>
          <p:cNvPr id="10" name="Organigramme : Disque magnétique 9">
            <a:extLst>
              <a:ext uri="{FF2B5EF4-FFF2-40B4-BE49-F238E27FC236}">
                <a16:creationId xmlns:a16="http://schemas.microsoft.com/office/drawing/2014/main" id="{C4E2E66C-A44C-408B-BA07-3CB86D5C3220}"/>
              </a:ext>
            </a:extLst>
          </p:cNvPr>
          <p:cNvSpPr/>
          <p:nvPr/>
        </p:nvSpPr>
        <p:spPr>
          <a:xfrm>
            <a:off x="4143243" y="4326064"/>
            <a:ext cx="1350117" cy="8712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0000" lnSpcReduction="20000"/>
          </a:bodyPr>
          <a:lstStyle/>
          <a:p>
            <a:pPr algn="ctr"/>
            <a:r>
              <a:rPr lang="fr-CA"/>
              <a:t>metadata-rdf-schema</a:t>
            </a:r>
          </a:p>
        </p:txBody>
      </p:sp>
      <p:sp>
        <p:nvSpPr>
          <p:cNvPr id="11" name="Organigramme : Disque magnétique 10">
            <a:extLst>
              <a:ext uri="{FF2B5EF4-FFF2-40B4-BE49-F238E27FC236}">
                <a16:creationId xmlns:a16="http://schemas.microsoft.com/office/drawing/2014/main" id="{86E3B1A2-11C9-43C2-B7C0-5453A0FDFF09}"/>
              </a:ext>
            </a:extLst>
          </p:cNvPr>
          <p:cNvSpPr/>
          <p:nvPr/>
        </p:nvSpPr>
        <p:spPr>
          <a:xfrm>
            <a:off x="4143243" y="5228159"/>
            <a:ext cx="1350117" cy="8712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85000" lnSpcReduction="10000"/>
          </a:bodyPr>
          <a:lstStyle/>
          <a:p>
            <a:pPr algn="ctr"/>
            <a:r>
              <a:rPr lang="fr-CA"/>
              <a:t>VIVO ontology</a:t>
            </a:r>
          </a:p>
        </p:txBody>
      </p:sp>
      <p:sp>
        <p:nvSpPr>
          <p:cNvPr id="12" name="Organigramme : Disque magnétique 11">
            <a:extLst>
              <a:ext uri="{FF2B5EF4-FFF2-40B4-BE49-F238E27FC236}">
                <a16:creationId xmlns:a16="http://schemas.microsoft.com/office/drawing/2014/main" id="{EC0F3E34-3ED1-443A-B2F3-2C1FB7A7E79C}"/>
              </a:ext>
            </a:extLst>
          </p:cNvPr>
          <p:cNvSpPr/>
          <p:nvPr/>
        </p:nvSpPr>
        <p:spPr>
          <a:xfrm>
            <a:off x="6751760" y="4166465"/>
            <a:ext cx="2427594" cy="731301"/>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62500" lnSpcReduction="20000"/>
          </a:bodyPr>
          <a:lstStyle/>
          <a:p>
            <a:pPr algn="ctr"/>
            <a:r>
              <a:rPr lang="fr-CA" b="1"/>
              <a:t>DSpace-to-vivo-</a:t>
            </a:r>
            <a:r>
              <a:rPr lang="fr-CA" b="1" err="1"/>
              <a:t>sparql</a:t>
            </a:r>
            <a:r>
              <a:rPr lang="fr-CA" b="1"/>
              <a:t>-</a:t>
            </a:r>
            <a:r>
              <a:rPr lang="fr-CA" b="1" err="1"/>
              <a:t>construct</a:t>
            </a:r>
            <a:r>
              <a:rPr lang="fr-CA" b="1"/>
              <a:t> </a:t>
            </a:r>
            <a:r>
              <a:rPr lang="fr-CA" b="1" err="1"/>
              <a:t>query</a:t>
            </a:r>
            <a:endParaRPr lang="fr-CA" b="1"/>
          </a:p>
        </p:txBody>
      </p:sp>
      <p:sp>
        <p:nvSpPr>
          <p:cNvPr id="23" name="Légende : encadrée 22">
            <a:extLst>
              <a:ext uri="{FF2B5EF4-FFF2-40B4-BE49-F238E27FC236}">
                <a16:creationId xmlns:a16="http://schemas.microsoft.com/office/drawing/2014/main" id="{3C1E0304-5D98-4DC4-98E4-EFFC01BE70E4}"/>
              </a:ext>
            </a:extLst>
          </p:cNvPr>
          <p:cNvSpPr/>
          <p:nvPr/>
        </p:nvSpPr>
        <p:spPr>
          <a:xfrm flipH="1">
            <a:off x="929768" y="3656799"/>
            <a:ext cx="1152525" cy="612648"/>
          </a:xfrm>
          <a:prstGeom prst="borderCallout1">
            <a:avLst>
              <a:gd name="adj1" fmla="val 18750"/>
              <a:gd name="adj2" fmla="val -8333"/>
              <a:gd name="adj3" fmla="val -91169"/>
              <a:gd name="adj4" fmla="val -8018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77500" lnSpcReduction="20000"/>
          </a:bodyPr>
          <a:lstStyle/>
          <a:p>
            <a:pPr algn="ctr"/>
            <a:r>
              <a:rPr lang="en-CA"/>
              <a:t>Using </a:t>
            </a:r>
            <a:r>
              <a:rPr lang="en-CA" err="1"/>
              <a:t>Dspace</a:t>
            </a:r>
            <a:r>
              <a:rPr lang="en-CA"/>
              <a:t> </a:t>
            </a:r>
            <a:r>
              <a:rPr lang="en-CA" err="1"/>
              <a:t>rdfizer</a:t>
            </a:r>
            <a:r>
              <a:rPr lang="en-CA"/>
              <a:t> exporter</a:t>
            </a:r>
          </a:p>
        </p:txBody>
      </p:sp>
      <p:sp>
        <p:nvSpPr>
          <p:cNvPr id="24" name="Légende : encadrée 23">
            <a:extLst>
              <a:ext uri="{FF2B5EF4-FFF2-40B4-BE49-F238E27FC236}">
                <a16:creationId xmlns:a16="http://schemas.microsoft.com/office/drawing/2014/main" id="{9E27191C-D78D-40A1-A3A2-B236ECE4BADA}"/>
              </a:ext>
            </a:extLst>
          </p:cNvPr>
          <p:cNvSpPr/>
          <p:nvPr/>
        </p:nvSpPr>
        <p:spPr>
          <a:xfrm flipH="1">
            <a:off x="2703483" y="4856603"/>
            <a:ext cx="914400" cy="612648"/>
          </a:xfrm>
          <a:prstGeom prst="borderCallout1">
            <a:avLst>
              <a:gd name="adj1" fmla="val 18750"/>
              <a:gd name="adj2" fmla="val -8333"/>
              <a:gd name="adj3" fmla="val 142040"/>
              <a:gd name="adj4" fmla="val -5604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VIVO semantic</a:t>
            </a:r>
          </a:p>
        </p:txBody>
      </p:sp>
      <p:sp>
        <p:nvSpPr>
          <p:cNvPr id="25" name="Légende : encadrée 24">
            <a:extLst>
              <a:ext uri="{FF2B5EF4-FFF2-40B4-BE49-F238E27FC236}">
                <a16:creationId xmlns:a16="http://schemas.microsoft.com/office/drawing/2014/main" id="{6E1C37E3-F77A-4B8C-8815-6E6F03D78C55}"/>
              </a:ext>
            </a:extLst>
          </p:cNvPr>
          <p:cNvSpPr/>
          <p:nvPr/>
        </p:nvSpPr>
        <p:spPr>
          <a:xfrm flipH="1">
            <a:off x="2402914" y="3953050"/>
            <a:ext cx="914400" cy="612648"/>
          </a:xfrm>
          <a:prstGeom prst="borderCallout1">
            <a:avLst>
              <a:gd name="adj1" fmla="val 18750"/>
              <a:gd name="adj2" fmla="val -8333"/>
              <a:gd name="adj3" fmla="val -18097"/>
              <a:gd name="adj4" fmla="val -8937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DSpace semantic</a:t>
            </a:r>
          </a:p>
        </p:txBody>
      </p:sp>
      <p:sp>
        <p:nvSpPr>
          <p:cNvPr id="26" name="Légende : encadrée 25">
            <a:extLst>
              <a:ext uri="{FF2B5EF4-FFF2-40B4-BE49-F238E27FC236}">
                <a16:creationId xmlns:a16="http://schemas.microsoft.com/office/drawing/2014/main" id="{4A1D3570-402E-4D78-92A2-F8A830F2C28F}"/>
              </a:ext>
            </a:extLst>
          </p:cNvPr>
          <p:cNvSpPr/>
          <p:nvPr/>
        </p:nvSpPr>
        <p:spPr>
          <a:xfrm>
            <a:off x="6797400" y="2313881"/>
            <a:ext cx="914400" cy="612648"/>
          </a:xfrm>
          <a:prstGeom prst="borderCallout1">
            <a:avLst>
              <a:gd name="adj1" fmla="val 18750"/>
              <a:gd name="adj2" fmla="val -8333"/>
              <a:gd name="adj3" fmla="val 70522"/>
              <a:gd name="adj4" fmla="val -13416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lnSpcReduction="10000"/>
          </a:bodyPr>
          <a:lstStyle/>
          <a:p>
            <a:pPr algn="ctr"/>
            <a:r>
              <a:rPr lang="en-CA"/>
              <a:t>DSpace data</a:t>
            </a:r>
          </a:p>
        </p:txBody>
      </p:sp>
      <p:cxnSp>
        <p:nvCxnSpPr>
          <p:cNvPr id="28" name="Connecteur droit 27">
            <a:extLst>
              <a:ext uri="{FF2B5EF4-FFF2-40B4-BE49-F238E27FC236}">
                <a16:creationId xmlns:a16="http://schemas.microsoft.com/office/drawing/2014/main" id="{42975CC3-55D0-4D8A-BB41-BEDB47BD3A15}"/>
              </a:ext>
            </a:extLst>
          </p:cNvPr>
          <p:cNvCxnSpPr>
            <a:endCxn id="10" idx="2"/>
          </p:cNvCxnSpPr>
          <p:nvPr/>
        </p:nvCxnSpPr>
        <p:spPr>
          <a:xfrm>
            <a:off x="3417634" y="4326064"/>
            <a:ext cx="725609" cy="435633"/>
          </a:xfrm>
          <a:prstGeom prst="line">
            <a:avLst/>
          </a:prstGeom>
        </p:spPr>
        <p:style>
          <a:lnRef idx="1">
            <a:schemeClr val="dk1"/>
          </a:lnRef>
          <a:fillRef idx="0">
            <a:schemeClr val="dk1"/>
          </a:fillRef>
          <a:effectRef idx="0">
            <a:schemeClr val="dk1"/>
          </a:effectRef>
          <a:fontRef idx="minor">
            <a:schemeClr val="tx1"/>
          </a:fontRef>
        </p:style>
      </p:cxnSp>
      <p:sp>
        <p:nvSpPr>
          <p:cNvPr id="30" name="Accolade fermante 29">
            <a:extLst>
              <a:ext uri="{FF2B5EF4-FFF2-40B4-BE49-F238E27FC236}">
                <a16:creationId xmlns:a16="http://schemas.microsoft.com/office/drawing/2014/main" id="{98F54C3F-7A43-4509-B891-58078BE8F0D2}"/>
              </a:ext>
            </a:extLst>
          </p:cNvPr>
          <p:cNvSpPr/>
          <p:nvPr/>
        </p:nvSpPr>
        <p:spPr>
          <a:xfrm>
            <a:off x="5602455" y="2961128"/>
            <a:ext cx="361950" cy="276339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Tree>
    <p:extLst>
      <p:ext uri="{BB962C8B-B14F-4D97-AF65-F5344CB8AC3E}">
        <p14:creationId xmlns:p14="http://schemas.microsoft.com/office/powerpoint/2010/main" val="28220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P spid="9" grpId="0" animBg="1"/>
      <p:bldP spid="10" grpId="0" animBg="1"/>
      <p:bldP spid="11" grpId="0" animBg="1"/>
      <p:bldP spid="12" grpId="0" animBg="1"/>
      <p:bldP spid="23" grpId="0" animBg="1"/>
      <p:bldP spid="24" grpId="0" animBg="1"/>
      <p:bldP spid="25" grpId="0" animBg="1"/>
      <p:bldP spid="26"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708ECD9-6AD1-49B3-A795-9138EC972F93}"/>
              </a:ext>
            </a:extLst>
          </p:cNvPr>
          <p:cNvSpPr>
            <a:spLocks noGrp="1"/>
          </p:cNvSpPr>
          <p:nvPr>
            <p:ph type="title"/>
          </p:nvPr>
        </p:nvSpPr>
        <p:spPr/>
        <p:txBody>
          <a:bodyPr>
            <a:noAutofit/>
          </a:bodyPr>
          <a:lstStyle/>
          <a:p>
            <a:r>
              <a:rPr lang="en-CA" sz="3600"/>
              <a:t>Second approach: Build a VIVO exporter</a:t>
            </a:r>
          </a:p>
        </p:txBody>
      </p:sp>
      <p:sp>
        <p:nvSpPr>
          <p:cNvPr id="8" name="Organigramme : Disque magnétique 7">
            <a:extLst>
              <a:ext uri="{FF2B5EF4-FFF2-40B4-BE49-F238E27FC236}">
                <a16:creationId xmlns:a16="http://schemas.microsoft.com/office/drawing/2014/main" id="{DFF2F56C-0C1C-4FA2-97A2-0DDBE944D133}"/>
              </a:ext>
            </a:extLst>
          </p:cNvPr>
          <p:cNvSpPr/>
          <p:nvPr/>
        </p:nvSpPr>
        <p:spPr>
          <a:xfrm>
            <a:off x="461852" y="3971181"/>
            <a:ext cx="1800000" cy="1984624"/>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a:bodyPr>
          <a:lstStyle/>
          <a:p>
            <a:pPr algn="ctr"/>
            <a:r>
              <a:rPr lang="en-CA"/>
              <a:t>DSpace Postgres </a:t>
            </a:r>
            <a:r>
              <a:rPr lang="en-CA" err="1"/>
              <a:t>DataBase</a:t>
            </a:r>
            <a:endParaRPr lang="en-CA"/>
          </a:p>
        </p:txBody>
      </p:sp>
      <p:sp>
        <p:nvSpPr>
          <p:cNvPr id="9" name="Flèche : droite rayée 8">
            <a:extLst>
              <a:ext uri="{FF2B5EF4-FFF2-40B4-BE49-F238E27FC236}">
                <a16:creationId xmlns:a16="http://schemas.microsoft.com/office/drawing/2014/main" id="{BEA3ADAF-CFC6-43C5-BA45-08FEEC692FDC}"/>
              </a:ext>
            </a:extLst>
          </p:cNvPr>
          <p:cNvSpPr/>
          <p:nvPr/>
        </p:nvSpPr>
        <p:spPr>
          <a:xfrm>
            <a:off x="2429736" y="4115825"/>
            <a:ext cx="1143001"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Export DB schema</a:t>
            </a:r>
          </a:p>
        </p:txBody>
      </p:sp>
      <p:sp>
        <p:nvSpPr>
          <p:cNvPr id="10" name="Organigramme : Disque magnétique 9">
            <a:extLst>
              <a:ext uri="{FF2B5EF4-FFF2-40B4-BE49-F238E27FC236}">
                <a16:creationId xmlns:a16="http://schemas.microsoft.com/office/drawing/2014/main" id="{5DA1A5F0-7FEF-4B60-B956-511DFCE19BE6}"/>
              </a:ext>
            </a:extLst>
          </p:cNvPr>
          <p:cNvSpPr/>
          <p:nvPr/>
        </p:nvSpPr>
        <p:spPr>
          <a:xfrm>
            <a:off x="3626102" y="4037167"/>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7500" lnSpcReduction="20000"/>
          </a:bodyPr>
          <a:lstStyle/>
          <a:p>
            <a:pPr algn="ctr"/>
            <a:r>
              <a:rPr lang="en-CA"/>
              <a:t>XML/CSV </a:t>
            </a:r>
          </a:p>
          <a:p>
            <a:pPr algn="ctr"/>
            <a:r>
              <a:rPr lang="en-CA"/>
              <a:t>DSpace schema</a:t>
            </a:r>
          </a:p>
        </p:txBody>
      </p:sp>
      <p:sp>
        <p:nvSpPr>
          <p:cNvPr id="11" name="Flèche : droite rayée 10">
            <a:extLst>
              <a:ext uri="{FF2B5EF4-FFF2-40B4-BE49-F238E27FC236}">
                <a16:creationId xmlns:a16="http://schemas.microsoft.com/office/drawing/2014/main" id="{5E4F3763-E223-4353-BD49-59ED4DC49EA2}"/>
              </a:ext>
            </a:extLst>
          </p:cNvPr>
          <p:cNvSpPr/>
          <p:nvPr/>
        </p:nvSpPr>
        <p:spPr>
          <a:xfrm>
            <a:off x="5133974" y="4115825"/>
            <a:ext cx="1143001"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Xml2json + json2rdf</a:t>
            </a:r>
          </a:p>
        </p:txBody>
      </p:sp>
      <p:sp>
        <p:nvSpPr>
          <p:cNvPr id="12" name="Organigramme : Disque magnétique 11">
            <a:extLst>
              <a:ext uri="{FF2B5EF4-FFF2-40B4-BE49-F238E27FC236}">
                <a16:creationId xmlns:a16="http://schemas.microsoft.com/office/drawing/2014/main" id="{601CBF72-DB4A-4153-846C-3B7D58E902F8}"/>
              </a:ext>
            </a:extLst>
          </p:cNvPr>
          <p:cNvSpPr/>
          <p:nvPr/>
        </p:nvSpPr>
        <p:spPr>
          <a:xfrm>
            <a:off x="6344847" y="4030007"/>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47500" lnSpcReduction="20000"/>
          </a:bodyPr>
          <a:lstStyle/>
          <a:p>
            <a:pPr algn="ctr"/>
            <a:r>
              <a:rPr lang="en-CA"/>
              <a:t>RDF</a:t>
            </a:r>
          </a:p>
          <a:p>
            <a:pPr algn="ctr"/>
            <a:r>
              <a:rPr lang="en-CA"/>
              <a:t>DSpace schema </a:t>
            </a:r>
            <a:br>
              <a:rPr lang="en-CA"/>
            </a:br>
            <a:r>
              <a:rPr lang="en-CA"/>
              <a:t>Vocabulary</a:t>
            </a:r>
          </a:p>
        </p:txBody>
      </p:sp>
      <p:sp>
        <p:nvSpPr>
          <p:cNvPr id="13" name="Organigramme : Disque magnétique 12">
            <a:extLst>
              <a:ext uri="{FF2B5EF4-FFF2-40B4-BE49-F238E27FC236}">
                <a16:creationId xmlns:a16="http://schemas.microsoft.com/office/drawing/2014/main" id="{7E6E37B8-8316-4DB3-A88C-118FC7D6002A}"/>
              </a:ext>
            </a:extLst>
          </p:cNvPr>
          <p:cNvSpPr/>
          <p:nvPr/>
        </p:nvSpPr>
        <p:spPr>
          <a:xfrm>
            <a:off x="6344847" y="3040931"/>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85000" lnSpcReduction="10000"/>
          </a:bodyPr>
          <a:lstStyle/>
          <a:p>
            <a:pPr algn="ctr"/>
            <a:r>
              <a:rPr lang="en-CA"/>
              <a:t>VIVO Ontology</a:t>
            </a:r>
          </a:p>
        </p:txBody>
      </p:sp>
      <p:sp>
        <p:nvSpPr>
          <p:cNvPr id="14" name="Flèche : droite rayée 13">
            <a:extLst>
              <a:ext uri="{FF2B5EF4-FFF2-40B4-BE49-F238E27FC236}">
                <a16:creationId xmlns:a16="http://schemas.microsoft.com/office/drawing/2014/main" id="{CCCCD0C6-1D53-4F6B-8C44-EFFD40FE1088}"/>
              </a:ext>
            </a:extLst>
          </p:cNvPr>
          <p:cNvSpPr/>
          <p:nvPr/>
        </p:nvSpPr>
        <p:spPr>
          <a:xfrm>
            <a:off x="2429736" y="5057276"/>
            <a:ext cx="1143001"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Export DB data</a:t>
            </a:r>
          </a:p>
        </p:txBody>
      </p:sp>
      <p:sp>
        <p:nvSpPr>
          <p:cNvPr id="15" name="Organigramme : Disque magnétique 14">
            <a:extLst>
              <a:ext uri="{FF2B5EF4-FFF2-40B4-BE49-F238E27FC236}">
                <a16:creationId xmlns:a16="http://schemas.microsoft.com/office/drawing/2014/main" id="{2A3F8602-ECFD-4A61-A49E-8CF265E2175A}"/>
              </a:ext>
            </a:extLst>
          </p:cNvPr>
          <p:cNvSpPr/>
          <p:nvPr/>
        </p:nvSpPr>
        <p:spPr>
          <a:xfrm>
            <a:off x="3626102" y="4998322"/>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7500" lnSpcReduction="20000"/>
          </a:bodyPr>
          <a:lstStyle/>
          <a:p>
            <a:pPr algn="ctr"/>
            <a:r>
              <a:rPr lang="en-CA"/>
              <a:t>XML/CSV </a:t>
            </a:r>
          </a:p>
          <a:p>
            <a:pPr algn="ctr"/>
            <a:r>
              <a:rPr lang="en-CA"/>
              <a:t>DSpace data</a:t>
            </a:r>
          </a:p>
        </p:txBody>
      </p:sp>
      <p:sp>
        <p:nvSpPr>
          <p:cNvPr id="16" name="Flèche : droite rayée 15">
            <a:extLst>
              <a:ext uri="{FF2B5EF4-FFF2-40B4-BE49-F238E27FC236}">
                <a16:creationId xmlns:a16="http://schemas.microsoft.com/office/drawing/2014/main" id="{C57E40B4-1207-4599-947C-78D40F56F058}"/>
              </a:ext>
            </a:extLst>
          </p:cNvPr>
          <p:cNvSpPr/>
          <p:nvPr/>
        </p:nvSpPr>
        <p:spPr>
          <a:xfrm>
            <a:off x="5133974" y="5003364"/>
            <a:ext cx="1143001"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Xml2json + json2rdf</a:t>
            </a:r>
          </a:p>
        </p:txBody>
      </p:sp>
      <p:sp>
        <p:nvSpPr>
          <p:cNvPr id="17" name="Organigramme : Disque magnétique 16">
            <a:extLst>
              <a:ext uri="{FF2B5EF4-FFF2-40B4-BE49-F238E27FC236}">
                <a16:creationId xmlns:a16="http://schemas.microsoft.com/office/drawing/2014/main" id="{C9AE23AE-7286-4792-A18C-68884B44705C}"/>
              </a:ext>
            </a:extLst>
          </p:cNvPr>
          <p:cNvSpPr/>
          <p:nvPr/>
        </p:nvSpPr>
        <p:spPr>
          <a:xfrm>
            <a:off x="6344847" y="4971458"/>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7500" lnSpcReduction="20000"/>
          </a:bodyPr>
          <a:lstStyle/>
          <a:p>
            <a:pPr algn="ctr"/>
            <a:r>
              <a:rPr lang="en-CA"/>
              <a:t>RDF</a:t>
            </a:r>
          </a:p>
          <a:p>
            <a:pPr algn="ctr"/>
            <a:r>
              <a:rPr lang="en-CA"/>
              <a:t>DSpace data </a:t>
            </a:r>
          </a:p>
        </p:txBody>
      </p:sp>
      <p:sp>
        <p:nvSpPr>
          <p:cNvPr id="18" name="Légende : encadrée 17">
            <a:extLst>
              <a:ext uri="{FF2B5EF4-FFF2-40B4-BE49-F238E27FC236}">
                <a16:creationId xmlns:a16="http://schemas.microsoft.com/office/drawing/2014/main" id="{4C39ED95-E63C-4E44-8C34-EC798EF0CAEB}"/>
              </a:ext>
            </a:extLst>
          </p:cNvPr>
          <p:cNvSpPr/>
          <p:nvPr/>
        </p:nvSpPr>
        <p:spPr>
          <a:xfrm flipH="1">
            <a:off x="1381125" y="3235453"/>
            <a:ext cx="914400" cy="612648"/>
          </a:xfrm>
          <a:prstGeom prst="borderCallout1">
            <a:avLst>
              <a:gd name="adj1" fmla="val 18750"/>
              <a:gd name="adj2" fmla="val -8333"/>
              <a:gd name="adj3" fmla="val 151368"/>
              <a:gd name="adj4" fmla="val -5291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70000" lnSpcReduction="20000"/>
          </a:bodyPr>
          <a:lstStyle/>
          <a:p>
            <a:pPr algn="ctr"/>
            <a:r>
              <a:rPr lang="en-CA"/>
              <a:t>Using classical JDBC Drive</a:t>
            </a:r>
          </a:p>
        </p:txBody>
      </p:sp>
      <p:sp>
        <p:nvSpPr>
          <p:cNvPr id="19" name="Flèche : droite rayée 18">
            <a:extLst>
              <a:ext uri="{FF2B5EF4-FFF2-40B4-BE49-F238E27FC236}">
                <a16:creationId xmlns:a16="http://schemas.microsoft.com/office/drawing/2014/main" id="{E2A4AD5F-491F-4745-BBCD-4AE23B42BF2D}"/>
              </a:ext>
            </a:extLst>
          </p:cNvPr>
          <p:cNvSpPr/>
          <p:nvPr/>
        </p:nvSpPr>
        <p:spPr>
          <a:xfrm>
            <a:off x="8392799" y="4068560"/>
            <a:ext cx="1619250" cy="99384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RDF DSpace Data mapping to VIVO</a:t>
            </a:r>
          </a:p>
        </p:txBody>
      </p:sp>
      <p:sp>
        <p:nvSpPr>
          <p:cNvPr id="20" name="Organigramme : Disque magnétique 19">
            <a:extLst>
              <a:ext uri="{FF2B5EF4-FFF2-40B4-BE49-F238E27FC236}">
                <a16:creationId xmlns:a16="http://schemas.microsoft.com/office/drawing/2014/main" id="{B1AB9260-7C61-4163-9495-CA90CC932936}"/>
              </a:ext>
            </a:extLst>
          </p:cNvPr>
          <p:cNvSpPr/>
          <p:nvPr/>
        </p:nvSpPr>
        <p:spPr>
          <a:xfrm>
            <a:off x="10096654" y="4056253"/>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62500" lnSpcReduction="20000"/>
          </a:bodyPr>
          <a:lstStyle/>
          <a:p>
            <a:pPr algn="ctr"/>
            <a:r>
              <a:rPr lang="en-CA"/>
              <a:t>DSpace data in the VIVO perspective</a:t>
            </a:r>
          </a:p>
        </p:txBody>
      </p:sp>
      <p:sp>
        <p:nvSpPr>
          <p:cNvPr id="24" name="Accolade fermante 23">
            <a:extLst>
              <a:ext uri="{FF2B5EF4-FFF2-40B4-BE49-F238E27FC236}">
                <a16:creationId xmlns:a16="http://schemas.microsoft.com/office/drawing/2014/main" id="{731EECFF-37B0-44CD-81B1-A6FBC0995222}"/>
              </a:ext>
            </a:extLst>
          </p:cNvPr>
          <p:cNvSpPr/>
          <p:nvPr/>
        </p:nvSpPr>
        <p:spPr>
          <a:xfrm>
            <a:off x="7946244" y="3524251"/>
            <a:ext cx="361950" cy="198384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25" name="Légende : encadrée 24">
            <a:extLst>
              <a:ext uri="{FF2B5EF4-FFF2-40B4-BE49-F238E27FC236}">
                <a16:creationId xmlns:a16="http://schemas.microsoft.com/office/drawing/2014/main" id="{36BA9257-2782-4774-8454-167C67EF97F5}"/>
              </a:ext>
            </a:extLst>
          </p:cNvPr>
          <p:cNvSpPr/>
          <p:nvPr/>
        </p:nvSpPr>
        <p:spPr>
          <a:xfrm>
            <a:off x="8366534" y="2471591"/>
            <a:ext cx="914400" cy="612648"/>
          </a:xfrm>
          <a:prstGeom prst="borderCallout1">
            <a:avLst>
              <a:gd name="adj1" fmla="val 18750"/>
              <a:gd name="adj2" fmla="val -8333"/>
              <a:gd name="adj3" fmla="val 151368"/>
              <a:gd name="adj4" fmla="val -5291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VIVO semantic</a:t>
            </a:r>
          </a:p>
        </p:txBody>
      </p:sp>
      <p:sp>
        <p:nvSpPr>
          <p:cNvPr id="26" name="Légende : encadrée 25">
            <a:extLst>
              <a:ext uri="{FF2B5EF4-FFF2-40B4-BE49-F238E27FC236}">
                <a16:creationId xmlns:a16="http://schemas.microsoft.com/office/drawing/2014/main" id="{DAD64C7E-8C6E-422A-92C3-B1942F5173EC}"/>
              </a:ext>
            </a:extLst>
          </p:cNvPr>
          <p:cNvSpPr/>
          <p:nvPr/>
        </p:nvSpPr>
        <p:spPr>
          <a:xfrm flipH="1">
            <a:off x="4921696" y="3306297"/>
            <a:ext cx="914400" cy="612648"/>
          </a:xfrm>
          <a:prstGeom prst="borderCallout1">
            <a:avLst>
              <a:gd name="adj1" fmla="val 18750"/>
              <a:gd name="adj2" fmla="val -8333"/>
              <a:gd name="adj3" fmla="val 151368"/>
              <a:gd name="adj4" fmla="val -5291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DSpace semantic</a:t>
            </a:r>
          </a:p>
        </p:txBody>
      </p:sp>
      <p:sp>
        <p:nvSpPr>
          <p:cNvPr id="27" name="Légende : encadrée 26">
            <a:extLst>
              <a:ext uri="{FF2B5EF4-FFF2-40B4-BE49-F238E27FC236}">
                <a16:creationId xmlns:a16="http://schemas.microsoft.com/office/drawing/2014/main" id="{5F79CB70-571A-4F8A-958F-F013AA010A4E}"/>
              </a:ext>
            </a:extLst>
          </p:cNvPr>
          <p:cNvSpPr/>
          <p:nvPr/>
        </p:nvSpPr>
        <p:spPr>
          <a:xfrm>
            <a:off x="9032934" y="5221601"/>
            <a:ext cx="914400" cy="612648"/>
          </a:xfrm>
          <a:prstGeom prst="borderCallout1">
            <a:avLst>
              <a:gd name="adj1" fmla="val 18750"/>
              <a:gd name="adj2" fmla="val -8333"/>
              <a:gd name="adj3" fmla="val 70522"/>
              <a:gd name="adj4" fmla="val -13416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lnSpcReduction="10000"/>
          </a:bodyPr>
          <a:lstStyle/>
          <a:p>
            <a:pPr algn="ctr"/>
            <a:r>
              <a:rPr lang="en-CA"/>
              <a:t>DSpace data</a:t>
            </a:r>
          </a:p>
        </p:txBody>
      </p:sp>
      <p:sp>
        <p:nvSpPr>
          <p:cNvPr id="28" name="Rectangle 27">
            <a:extLst>
              <a:ext uri="{FF2B5EF4-FFF2-40B4-BE49-F238E27FC236}">
                <a16:creationId xmlns:a16="http://schemas.microsoft.com/office/drawing/2014/main" id="{86050D16-B021-4617-B7B6-CE5F0B79A70E}"/>
              </a:ext>
            </a:extLst>
          </p:cNvPr>
          <p:cNvSpPr/>
          <p:nvPr/>
        </p:nvSpPr>
        <p:spPr>
          <a:xfrm>
            <a:off x="2363396" y="3931489"/>
            <a:ext cx="5582847" cy="998518"/>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29" name="Rectangle 28">
            <a:extLst>
              <a:ext uri="{FF2B5EF4-FFF2-40B4-BE49-F238E27FC236}">
                <a16:creationId xmlns:a16="http://schemas.microsoft.com/office/drawing/2014/main" id="{15B12611-9323-48F4-88D1-CC958AE565AC}"/>
              </a:ext>
            </a:extLst>
          </p:cNvPr>
          <p:cNvSpPr/>
          <p:nvPr/>
        </p:nvSpPr>
        <p:spPr>
          <a:xfrm>
            <a:off x="2369884" y="4985779"/>
            <a:ext cx="5582847" cy="986622"/>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30" name="Rectangle 29">
            <a:extLst>
              <a:ext uri="{FF2B5EF4-FFF2-40B4-BE49-F238E27FC236}">
                <a16:creationId xmlns:a16="http://schemas.microsoft.com/office/drawing/2014/main" id="{0649A855-8154-4A22-B4B5-5BF9BD8F6040}"/>
              </a:ext>
            </a:extLst>
          </p:cNvPr>
          <p:cNvSpPr/>
          <p:nvPr/>
        </p:nvSpPr>
        <p:spPr>
          <a:xfrm>
            <a:off x="8308194" y="3971182"/>
            <a:ext cx="3408753" cy="1149460"/>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31" name="ZoneTexte 30">
            <a:extLst>
              <a:ext uri="{FF2B5EF4-FFF2-40B4-BE49-F238E27FC236}">
                <a16:creationId xmlns:a16="http://schemas.microsoft.com/office/drawing/2014/main" id="{47302009-3549-4F27-B46E-B1C4F9760E06}"/>
              </a:ext>
            </a:extLst>
          </p:cNvPr>
          <p:cNvSpPr txBox="1"/>
          <p:nvPr/>
        </p:nvSpPr>
        <p:spPr>
          <a:xfrm>
            <a:off x="2322886" y="3942606"/>
            <a:ext cx="372218" cy="369332"/>
          </a:xfrm>
          <a:prstGeom prst="rect">
            <a:avLst/>
          </a:prstGeom>
          <a:noFill/>
        </p:spPr>
        <p:txBody>
          <a:bodyPr wrap="none" rtlCol="0">
            <a:spAutoFit/>
          </a:bodyPr>
          <a:lstStyle/>
          <a:p>
            <a:r>
              <a:rPr lang="fr-CA" b="1">
                <a:solidFill>
                  <a:srgbClr val="C00000"/>
                </a:solidFill>
              </a:rPr>
              <a:t>1)</a:t>
            </a:r>
          </a:p>
        </p:txBody>
      </p:sp>
      <p:sp>
        <p:nvSpPr>
          <p:cNvPr id="32" name="ZoneTexte 31">
            <a:extLst>
              <a:ext uri="{FF2B5EF4-FFF2-40B4-BE49-F238E27FC236}">
                <a16:creationId xmlns:a16="http://schemas.microsoft.com/office/drawing/2014/main" id="{6E36540C-7173-4DA1-9CB0-8EC05575A5C5}"/>
              </a:ext>
            </a:extLst>
          </p:cNvPr>
          <p:cNvSpPr txBox="1"/>
          <p:nvPr/>
        </p:nvSpPr>
        <p:spPr>
          <a:xfrm>
            <a:off x="2322886" y="4930524"/>
            <a:ext cx="372218" cy="369332"/>
          </a:xfrm>
          <a:prstGeom prst="rect">
            <a:avLst/>
          </a:prstGeom>
          <a:noFill/>
        </p:spPr>
        <p:txBody>
          <a:bodyPr wrap="none" rtlCol="0">
            <a:spAutoFit/>
          </a:bodyPr>
          <a:lstStyle/>
          <a:p>
            <a:r>
              <a:rPr lang="fr-CA" b="1">
                <a:solidFill>
                  <a:srgbClr val="C00000"/>
                </a:solidFill>
              </a:rPr>
              <a:t>2)</a:t>
            </a:r>
          </a:p>
        </p:txBody>
      </p:sp>
      <p:sp>
        <p:nvSpPr>
          <p:cNvPr id="33" name="ZoneTexte 32">
            <a:extLst>
              <a:ext uri="{FF2B5EF4-FFF2-40B4-BE49-F238E27FC236}">
                <a16:creationId xmlns:a16="http://schemas.microsoft.com/office/drawing/2014/main" id="{3B641D70-1E72-4CA1-94F5-62F71D3D3676}"/>
              </a:ext>
            </a:extLst>
          </p:cNvPr>
          <p:cNvSpPr txBox="1"/>
          <p:nvPr/>
        </p:nvSpPr>
        <p:spPr>
          <a:xfrm>
            <a:off x="8308193" y="3985282"/>
            <a:ext cx="372218" cy="369332"/>
          </a:xfrm>
          <a:prstGeom prst="rect">
            <a:avLst/>
          </a:prstGeom>
          <a:noFill/>
        </p:spPr>
        <p:txBody>
          <a:bodyPr wrap="none" rtlCol="0">
            <a:spAutoFit/>
          </a:bodyPr>
          <a:lstStyle/>
          <a:p>
            <a:r>
              <a:rPr lang="fr-CA" b="1">
                <a:solidFill>
                  <a:srgbClr val="C00000"/>
                </a:solidFill>
              </a:rPr>
              <a:t>3)</a:t>
            </a:r>
          </a:p>
        </p:txBody>
      </p:sp>
      <p:sp>
        <p:nvSpPr>
          <p:cNvPr id="34" name="Espace réservé du contenu 33">
            <a:extLst>
              <a:ext uri="{FF2B5EF4-FFF2-40B4-BE49-F238E27FC236}">
                <a16:creationId xmlns:a16="http://schemas.microsoft.com/office/drawing/2014/main" id="{02F0CCA7-A272-4F99-9E35-3450598E97A2}"/>
              </a:ext>
            </a:extLst>
          </p:cNvPr>
          <p:cNvSpPr>
            <a:spLocks noGrp="1"/>
          </p:cNvSpPr>
          <p:nvPr>
            <p:ph idx="1"/>
          </p:nvPr>
        </p:nvSpPr>
        <p:spPr>
          <a:xfrm>
            <a:off x="973455" y="1817427"/>
            <a:ext cx="6484620" cy="1302537"/>
          </a:xfrm>
        </p:spPr>
        <p:txBody>
          <a:bodyPr>
            <a:normAutofit/>
          </a:bodyPr>
          <a:lstStyle/>
          <a:p>
            <a:r>
              <a:rPr lang="en-CA"/>
              <a:t>1) </a:t>
            </a:r>
            <a:r>
              <a:rPr lang="en-CA" err="1"/>
              <a:t>RDFize</a:t>
            </a:r>
            <a:r>
              <a:rPr lang="en-CA"/>
              <a:t> DSpace semantics</a:t>
            </a:r>
          </a:p>
          <a:p>
            <a:r>
              <a:rPr lang="en-CA"/>
              <a:t>2) </a:t>
            </a:r>
            <a:r>
              <a:rPr lang="en-CA" err="1"/>
              <a:t>RDFize</a:t>
            </a:r>
            <a:r>
              <a:rPr lang="en-CA"/>
              <a:t> DSpace data</a:t>
            </a:r>
          </a:p>
          <a:p>
            <a:r>
              <a:rPr lang="en-CA"/>
              <a:t>3) Translate data from DSpace semantics to VIVO semantics</a:t>
            </a:r>
          </a:p>
        </p:txBody>
      </p:sp>
      <p:sp>
        <p:nvSpPr>
          <p:cNvPr id="35" name="Rectangle 34">
            <a:extLst>
              <a:ext uri="{FF2B5EF4-FFF2-40B4-BE49-F238E27FC236}">
                <a16:creationId xmlns:a16="http://schemas.microsoft.com/office/drawing/2014/main" id="{9E109C5A-6237-4D91-9B41-E37328B8B744}"/>
              </a:ext>
            </a:extLst>
          </p:cNvPr>
          <p:cNvSpPr/>
          <p:nvPr/>
        </p:nvSpPr>
        <p:spPr>
          <a:xfrm>
            <a:off x="9595191" y="1834738"/>
            <a:ext cx="2442925" cy="1149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182563" indent="-182563"/>
            <a:r>
              <a:rPr lang="en-US"/>
              <a:t>Note: a third approach can be considered by replacing database access with DSpace API-Rest calls</a:t>
            </a:r>
            <a:endParaRPr lang="fr-CA"/>
          </a:p>
        </p:txBody>
      </p:sp>
      <p:sp>
        <p:nvSpPr>
          <p:cNvPr id="36" name="Organigramme : Disque magnétique 35">
            <a:extLst>
              <a:ext uri="{FF2B5EF4-FFF2-40B4-BE49-F238E27FC236}">
                <a16:creationId xmlns:a16="http://schemas.microsoft.com/office/drawing/2014/main" id="{F9C7865F-16CB-4518-A5DA-7EFD03108A5D}"/>
              </a:ext>
            </a:extLst>
          </p:cNvPr>
          <p:cNvSpPr/>
          <p:nvPr/>
        </p:nvSpPr>
        <p:spPr>
          <a:xfrm>
            <a:off x="455014" y="3971181"/>
            <a:ext cx="1800000" cy="19846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DSpace REST-</a:t>
            </a:r>
            <a:r>
              <a:rPr lang="en-CA" err="1"/>
              <a:t>Api</a:t>
            </a:r>
            <a:endParaRPr lang="en-CA"/>
          </a:p>
        </p:txBody>
      </p:sp>
    </p:spTree>
    <p:extLst>
      <p:ext uri="{BB962C8B-B14F-4D97-AF65-F5344CB8AC3E}">
        <p14:creationId xmlns:p14="http://schemas.microsoft.com/office/powerpoint/2010/main" val="14825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p:bldP spid="32" grpId="0"/>
      <p:bldP spid="33" grpId="0"/>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708ECD9-6AD1-49B3-A795-9138EC972F93}"/>
              </a:ext>
            </a:extLst>
          </p:cNvPr>
          <p:cNvSpPr>
            <a:spLocks noGrp="1"/>
          </p:cNvSpPr>
          <p:nvPr>
            <p:ph type="title"/>
          </p:nvPr>
        </p:nvSpPr>
        <p:spPr/>
        <p:txBody>
          <a:bodyPr>
            <a:noAutofit/>
          </a:bodyPr>
          <a:lstStyle/>
          <a:p>
            <a:r>
              <a:rPr lang="en-CA" sz="3600"/>
              <a:t>Third approach: Build a VIVO exporter</a:t>
            </a:r>
          </a:p>
        </p:txBody>
      </p:sp>
      <p:sp>
        <p:nvSpPr>
          <p:cNvPr id="8" name="Organigramme : Disque magnétique 7">
            <a:extLst>
              <a:ext uri="{FF2B5EF4-FFF2-40B4-BE49-F238E27FC236}">
                <a16:creationId xmlns:a16="http://schemas.microsoft.com/office/drawing/2014/main" id="{DFF2F56C-0C1C-4FA2-97A2-0DDBE944D133}"/>
              </a:ext>
            </a:extLst>
          </p:cNvPr>
          <p:cNvSpPr/>
          <p:nvPr/>
        </p:nvSpPr>
        <p:spPr>
          <a:xfrm>
            <a:off x="461852" y="3971181"/>
            <a:ext cx="1800000" cy="1984624"/>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a:bodyPr>
          <a:lstStyle/>
          <a:p>
            <a:pPr algn="ctr"/>
            <a:r>
              <a:rPr lang="en-CA"/>
              <a:t>DSpace Postgres </a:t>
            </a:r>
            <a:r>
              <a:rPr lang="en-CA" err="1"/>
              <a:t>DataBase</a:t>
            </a:r>
            <a:endParaRPr lang="en-CA"/>
          </a:p>
        </p:txBody>
      </p:sp>
      <p:sp>
        <p:nvSpPr>
          <p:cNvPr id="9" name="Flèche : droite rayée 8">
            <a:extLst>
              <a:ext uri="{FF2B5EF4-FFF2-40B4-BE49-F238E27FC236}">
                <a16:creationId xmlns:a16="http://schemas.microsoft.com/office/drawing/2014/main" id="{BEA3ADAF-CFC6-43C5-BA45-08FEEC692FDC}"/>
              </a:ext>
            </a:extLst>
          </p:cNvPr>
          <p:cNvSpPr/>
          <p:nvPr/>
        </p:nvSpPr>
        <p:spPr>
          <a:xfrm>
            <a:off x="2425684" y="4353791"/>
            <a:ext cx="1766388"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CA"/>
              <a:t>DSpace exporter</a:t>
            </a:r>
          </a:p>
        </p:txBody>
      </p:sp>
      <p:sp>
        <p:nvSpPr>
          <p:cNvPr id="10" name="Organigramme : Disque magnétique 9">
            <a:extLst>
              <a:ext uri="{FF2B5EF4-FFF2-40B4-BE49-F238E27FC236}">
                <a16:creationId xmlns:a16="http://schemas.microsoft.com/office/drawing/2014/main" id="{5DA1A5F0-7FEF-4B60-B956-511DFCE19BE6}"/>
              </a:ext>
            </a:extLst>
          </p:cNvPr>
          <p:cNvSpPr/>
          <p:nvPr/>
        </p:nvSpPr>
        <p:spPr>
          <a:xfrm>
            <a:off x="4452086" y="4217760"/>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77500" lnSpcReduction="20000"/>
          </a:bodyPr>
          <a:lstStyle/>
          <a:p>
            <a:pPr algn="ctr"/>
            <a:r>
              <a:rPr lang="en-CA"/>
              <a:t>JSON</a:t>
            </a:r>
            <a:br>
              <a:rPr lang="en-CA"/>
            </a:br>
            <a:r>
              <a:rPr lang="en-CA"/>
              <a:t>Dspace Data</a:t>
            </a:r>
          </a:p>
        </p:txBody>
      </p:sp>
      <p:sp>
        <p:nvSpPr>
          <p:cNvPr id="13" name="Organigramme : Disque magnétique 12">
            <a:extLst>
              <a:ext uri="{FF2B5EF4-FFF2-40B4-BE49-F238E27FC236}">
                <a16:creationId xmlns:a16="http://schemas.microsoft.com/office/drawing/2014/main" id="{7E6E37B8-8316-4DB3-A88C-118FC7D6002A}"/>
              </a:ext>
            </a:extLst>
          </p:cNvPr>
          <p:cNvSpPr/>
          <p:nvPr/>
        </p:nvSpPr>
        <p:spPr>
          <a:xfrm>
            <a:off x="4487763" y="5214361"/>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85000" lnSpcReduction="10000"/>
          </a:bodyPr>
          <a:lstStyle/>
          <a:p>
            <a:pPr algn="ctr"/>
            <a:r>
              <a:rPr lang="en-CA"/>
              <a:t>VIVO Ontology</a:t>
            </a:r>
          </a:p>
        </p:txBody>
      </p:sp>
      <p:sp>
        <p:nvSpPr>
          <p:cNvPr id="19" name="Flèche : droite rayée 18">
            <a:extLst>
              <a:ext uri="{FF2B5EF4-FFF2-40B4-BE49-F238E27FC236}">
                <a16:creationId xmlns:a16="http://schemas.microsoft.com/office/drawing/2014/main" id="{E2A4AD5F-491F-4745-BBCD-4AE23B42BF2D}"/>
              </a:ext>
            </a:extLst>
          </p:cNvPr>
          <p:cNvSpPr/>
          <p:nvPr/>
        </p:nvSpPr>
        <p:spPr>
          <a:xfrm>
            <a:off x="6737118" y="4585882"/>
            <a:ext cx="2012867" cy="99384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CA"/>
              <a:t>RDF DSpace Data mapping to VIVO</a:t>
            </a:r>
          </a:p>
        </p:txBody>
      </p:sp>
      <p:sp>
        <p:nvSpPr>
          <p:cNvPr id="20" name="Organigramme : Disque magnétique 19">
            <a:extLst>
              <a:ext uri="{FF2B5EF4-FFF2-40B4-BE49-F238E27FC236}">
                <a16:creationId xmlns:a16="http://schemas.microsoft.com/office/drawing/2014/main" id="{B1AB9260-7C61-4163-9495-CA90CC932936}"/>
              </a:ext>
            </a:extLst>
          </p:cNvPr>
          <p:cNvSpPr/>
          <p:nvPr/>
        </p:nvSpPr>
        <p:spPr>
          <a:xfrm>
            <a:off x="8949574" y="4632806"/>
            <a:ext cx="1440000" cy="900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62500" lnSpcReduction="20000"/>
          </a:bodyPr>
          <a:lstStyle/>
          <a:p>
            <a:pPr algn="ctr"/>
            <a:r>
              <a:rPr lang="en-CA"/>
              <a:t>DSpace data in the VIVO perspective</a:t>
            </a:r>
          </a:p>
        </p:txBody>
      </p:sp>
      <p:sp>
        <p:nvSpPr>
          <p:cNvPr id="31" name="ZoneTexte 30">
            <a:extLst>
              <a:ext uri="{FF2B5EF4-FFF2-40B4-BE49-F238E27FC236}">
                <a16:creationId xmlns:a16="http://schemas.microsoft.com/office/drawing/2014/main" id="{47302009-3549-4F27-B46E-B1C4F9760E06}"/>
              </a:ext>
            </a:extLst>
          </p:cNvPr>
          <p:cNvSpPr txBox="1"/>
          <p:nvPr/>
        </p:nvSpPr>
        <p:spPr>
          <a:xfrm>
            <a:off x="2322886" y="3942606"/>
            <a:ext cx="372218" cy="369332"/>
          </a:xfrm>
          <a:prstGeom prst="rect">
            <a:avLst/>
          </a:prstGeom>
          <a:noFill/>
        </p:spPr>
        <p:txBody>
          <a:bodyPr wrap="none" rtlCol="0">
            <a:spAutoFit/>
          </a:bodyPr>
          <a:lstStyle/>
          <a:p>
            <a:r>
              <a:rPr lang="fr-CA" b="1">
                <a:solidFill>
                  <a:srgbClr val="C00000"/>
                </a:solidFill>
              </a:rPr>
              <a:t>1)</a:t>
            </a:r>
          </a:p>
        </p:txBody>
      </p:sp>
      <p:sp>
        <p:nvSpPr>
          <p:cNvPr id="33" name="ZoneTexte 32">
            <a:extLst>
              <a:ext uri="{FF2B5EF4-FFF2-40B4-BE49-F238E27FC236}">
                <a16:creationId xmlns:a16="http://schemas.microsoft.com/office/drawing/2014/main" id="{3B641D70-1E72-4CA1-94F5-62F71D3D3676}"/>
              </a:ext>
            </a:extLst>
          </p:cNvPr>
          <p:cNvSpPr txBox="1"/>
          <p:nvPr/>
        </p:nvSpPr>
        <p:spPr>
          <a:xfrm>
            <a:off x="6812058" y="4033094"/>
            <a:ext cx="373820" cy="369332"/>
          </a:xfrm>
          <a:prstGeom prst="rect">
            <a:avLst/>
          </a:prstGeom>
          <a:noFill/>
        </p:spPr>
        <p:txBody>
          <a:bodyPr wrap="none" rtlCol="0">
            <a:spAutoFit/>
          </a:bodyPr>
          <a:lstStyle/>
          <a:p>
            <a:r>
              <a:rPr lang="fr-CA" b="1">
                <a:solidFill>
                  <a:srgbClr val="C00000"/>
                </a:solidFill>
              </a:rPr>
              <a:t>2)</a:t>
            </a:r>
          </a:p>
        </p:txBody>
      </p:sp>
      <p:sp>
        <p:nvSpPr>
          <p:cNvPr id="36" name="Organigramme : Disque magnétique 35">
            <a:extLst>
              <a:ext uri="{FF2B5EF4-FFF2-40B4-BE49-F238E27FC236}">
                <a16:creationId xmlns:a16="http://schemas.microsoft.com/office/drawing/2014/main" id="{F9C7865F-16CB-4518-A5DA-7EFD03108A5D}"/>
              </a:ext>
            </a:extLst>
          </p:cNvPr>
          <p:cNvSpPr/>
          <p:nvPr/>
        </p:nvSpPr>
        <p:spPr>
          <a:xfrm>
            <a:off x="455014" y="3971181"/>
            <a:ext cx="1800000" cy="19846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DSpace REST-</a:t>
            </a:r>
            <a:r>
              <a:rPr lang="en-CA" err="1"/>
              <a:t>Api</a:t>
            </a:r>
            <a:endParaRPr lang="en-CA"/>
          </a:p>
        </p:txBody>
      </p:sp>
      <p:sp>
        <p:nvSpPr>
          <p:cNvPr id="38" name="Organigramme : Disque magnétique 37">
            <a:extLst>
              <a:ext uri="{FF2B5EF4-FFF2-40B4-BE49-F238E27FC236}">
                <a16:creationId xmlns:a16="http://schemas.microsoft.com/office/drawing/2014/main" id="{ECD0BF2E-0E52-4AB1-AA95-5C6288D80D5A}"/>
              </a:ext>
            </a:extLst>
          </p:cNvPr>
          <p:cNvSpPr/>
          <p:nvPr/>
        </p:nvSpPr>
        <p:spPr>
          <a:xfrm>
            <a:off x="2295525" y="2116489"/>
            <a:ext cx="1482478" cy="96775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CA" sz="1600"/>
              <a:t>OpenApi</a:t>
            </a:r>
            <a:br>
              <a:rPr lang="en-CA" sz="1600"/>
            </a:br>
            <a:r>
              <a:rPr lang="en-CA" sz="1600"/>
              <a:t>DspaceData </a:t>
            </a:r>
            <a:br>
              <a:rPr lang="en-CA" sz="1600"/>
            </a:br>
            <a:r>
              <a:rPr lang="en-CA" sz="1600"/>
              <a:t>Metamodel</a:t>
            </a:r>
            <a:br>
              <a:rPr lang="en-CA" sz="1600"/>
            </a:br>
            <a:r>
              <a:rPr lang="en-CA" sz="1600"/>
              <a:t>(YAML)</a:t>
            </a:r>
          </a:p>
        </p:txBody>
      </p:sp>
      <p:sp>
        <p:nvSpPr>
          <p:cNvPr id="39" name="Flèche : droite rayée 38">
            <a:extLst>
              <a:ext uri="{FF2B5EF4-FFF2-40B4-BE49-F238E27FC236}">
                <a16:creationId xmlns:a16="http://schemas.microsoft.com/office/drawing/2014/main" id="{24C04AE2-FFBD-4FD0-B23C-6591A2EA15A8}"/>
              </a:ext>
            </a:extLst>
          </p:cNvPr>
          <p:cNvSpPr/>
          <p:nvPr/>
        </p:nvSpPr>
        <p:spPr>
          <a:xfrm>
            <a:off x="3916263" y="2221308"/>
            <a:ext cx="1143001" cy="7375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CA"/>
              <a:t>Swagger generator</a:t>
            </a:r>
          </a:p>
        </p:txBody>
      </p:sp>
      <p:sp>
        <p:nvSpPr>
          <p:cNvPr id="40" name="Organigramme : Disque magnétique 39">
            <a:extLst>
              <a:ext uri="{FF2B5EF4-FFF2-40B4-BE49-F238E27FC236}">
                <a16:creationId xmlns:a16="http://schemas.microsoft.com/office/drawing/2014/main" id="{54556B8D-37E4-4FE9-A85F-6B08FCD535F7}"/>
              </a:ext>
            </a:extLst>
          </p:cNvPr>
          <p:cNvSpPr/>
          <p:nvPr/>
        </p:nvSpPr>
        <p:spPr>
          <a:xfrm>
            <a:off x="5127136" y="2009761"/>
            <a:ext cx="1440000" cy="1068645"/>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fontScale="92500" lnSpcReduction="20000"/>
          </a:bodyPr>
          <a:lstStyle/>
          <a:p>
            <a:pPr algn="ctr"/>
            <a:r>
              <a:rPr lang="en-CA"/>
              <a:t>Jave DSpace Model Library</a:t>
            </a:r>
          </a:p>
        </p:txBody>
      </p:sp>
      <p:cxnSp>
        <p:nvCxnSpPr>
          <p:cNvPr id="3" name="Connecteur droit avec flèche 2">
            <a:extLst>
              <a:ext uri="{FF2B5EF4-FFF2-40B4-BE49-F238E27FC236}">
                <a16:creationId xmlns:a16="http://schemas.microsoft.com/office/drawing/2014/main" id="{13444FE4-3D39-4395-8C2C-5B656FD5FB44}"/>
              </a:ext>
            </a:extLst>
          </p:cNvPr>
          <p:cNvCxnSpPr>
            <a:cxnSpLocks/>
          </p:cNvCxnSpPr>
          <p:nvPr/>
        </p:nvCxnSpPr>
        <p:spPr>
          <a:xfrm flipH="1">
            <a:off x="3532114" y="3106958"/>
            <a:ext cx="1839944" cy="111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AF2289DF-7875-413E-84EC-110F33FD08AF}"/>
              </a:ext>
            </a:extLst>
          </p:cNvPr>
          <p:cNvCxnSpPr>
            <a:cxnSpLocks/>
          </p:cNvCxnSpPr>
          <p:nvPr/>
        </p:nvCxnSpPr>
        <p:spPr>
          <a:xfrm>
            <a:off x="5807826" y="3174642"/>
            <a:ext cx="1754466" cy="104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Accolade fermante 21">
            <a:extLst>
              <a:ext uri="{FF2B5EF4-FFF2-40B4-BE49-F238E27FC236}">
                <a16:creationId xmlns:a16="http://schemas.microsoft.com/office/drawing/2014/main" id="{EC3FAEAC-1E1A-4420-BED5-12D930CD48C2}"/>
              </a:ext>
            </a:extLst>
          </p:cNvPr>
          <p:cNvSpPr/>
          <p:nvPr/>
        </p:nvSpPr>
        <p:spPr>
          <a:xfrm>
            <a:off x="6003663" y="4516173"/>
            <a:ext cx="587800" cy="11993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Tree>
    <p:extLst>
      <p:ext uri="{BB962C8B-B14F-4D97-AF65-F5344CB8AC3E}">
        <p14:creationId xmlns:p14="http://schemas.microsoft.com/office/powerpoint/2010/main" val="42502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43765-0EC2-46DB-B9DA-56B7EF28778A}"/>
              </a:ext>
            </a:extLst>
          </p:cNvPr>
          <p:cNvSpPr>
            <a:spLocks noGrp="1"/>
          </p:cNvSpPr>
          <p:nvPr>
            <p:ph type="title"/>
          </p:nvPr>
        </p:nvSpPr>
        <p:spPr/>
        <p:txBody>
          <a:bodyPr/>
          <a:lstStyle/>
          <a:p>
            <a:r>
              <a:rPr lang="fr-CA"/>
              <a:t>ETL Metamodel</a:t>
            </a:r>
          </a:p>
        </p:txBody>
      </p:sp>
      <p:sp>
        <p:nvSpPr>
          <p:cNvPr id="3" name="Espace réservé du contenu 2">
            <a:extLst>
              <a:ext uri="{FF2B5EF4-FFF2-40B4-BE49-F238E27FC236}">
                <a16:creationId xmlns:a16="http://schemas.microsoft.com/office/drawing/2014/main" id="{3D09A681-E9E2-4C56-9AF1-183EEFB9CC18}"/>
              </a:ext>
            </a:extLst>
          </p:cNvPr>
          <p:cNvSpPr>
            <a:spLocks noGrp="1"/>
          </p:cNvSpPr>
          <p:nvPr>
            <p:ph idx="1"/>
          </p:nvPr>
        </p:nvSpPr>
        <p:spPr>
          <a:xfrm>
            <a:off x="1097280" y="5513560"/>
            <a:ext cx="10058400" cy="355534"/>
          </a:xfrm>
        </p:spPr>
        <p:txBody>
          <a:bodyPr>
            <a:normAutofit lnSpcReduction="10000"/>
          </a:bodyPr>
          <a:lstStyle/>
          <a:p>
            <a:endParaRPr lang="fr-CA"/>
          </a:p>
        </p:txBody>
      </p:sp>
      <p:sp>
        <p:nvSpPr>
          <p:cNvPr id="4" name="Flèche : droite rayée 3">
            <a:extLst>
              <a:ext uri="{FF2B5EF4-FFF2-40B4-BE49-F238E27FC236}">
                <a16:creationId xmlns:a16="http://schemas.microsoft.com/office/drawing/2014/main" id="{1ADFF264-AF3A-4018-86A3-E6D02750509B}"/>
              </a:ext>
            </a:extLst>
          </p:cNvPr>
          <p:cNvSpPr/>
          <p:nvPr/>
        </p:nvSpPr>
        <p:spPr>
          <a:xfrm>
            <a:off x="2104869" y="3297637"/>
            <a:ext cx="1332000" cy="828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Extract</a:t>
            </a:r>
          </a:p>
        </p:txBody>
      </p:sp>
      <p:sp>
        <p:nvSpPr>
          <p:cNvPr id="5" name="Flèche : droite rayée 4">
            <a:extLst>
              <a:ext uri="{FF2B5EF4-FFF2-40B4-BE49-F238E27FC236}">
                <a16:creationId xmlns:a16="http://schemas.microsoft.com/office/drawing/2014/main" id="{07A5ABE6-0708-41F4-ADE4-C8CF96596CA3}"/>
              </a:ext>
            </a:extLst>
          </p:cNvPr>
          <p:cNvSpPr/>
          <p:nvPr/>
        </p:nvSpPr>
        <p:spPr>
          <a:xfrm>
            <a:off x="5419125" y="3297637"/>
            <a:ext cx="1332000" cy="828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lang="en-CA"/>
              <a:t>Transfom</a:t>
            </a:r>
          </a:p>
        </p:txBody>
      </p:sp>
      <p:sp>
        <p:nvSpPr>
          <p:cNvPr id="6" name="Organigramme : Disque magnétique 5">
            <a:extLst>
              <a:ext uri="{FF2B5EF4-FFF2-40B4-BE49-F238E27FC236}">
                <a16:creationId xmlns:a16="http://schemas.microsoft.com/office/drawing/2014/main" id="{28BD43E4-1D95-42DF-BF89-8CFD2285FDFC}"/>
              </a:ext>
            </a:extLst>
          </p:cNvPr>
          <p:cNvSpPr/>
          <p:nvPr/>
        </p:nvSpPr>
        <p:spPr>
          <a:xfrm>
            <a:off x="10107126" y="2719326"/>
            <a:ext cx="1800000" cy="198462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a:bodyPr>
          <a:lstStyle/>
          <a:p>
            <a:pPr algn="ctr"/>
            <a:r>
              <a:rPr lang="en-CA"/>
              <a:t>Target DataBase</a:t>
            </a:r>
          </a:p>
        </p:txBody>
      </p:sp>
      <p:sp>
        <p:nvSpPr>
          <p:cNvPr id="7" name="Organigramme : Disque magnétique 6">
            <a:extLst>
              <a:ext uri="{FF2B5EF4-FFF2-40B4-BE49-F238E27FC236}">
                <a16:creationId xmlns:a16="http://schemas.microsoft.com/office/drawing/2014/main" id="{F0FBFDC6-EEE0-4CC3-BD35-59939E2D4CFA}"/>
              </a:ext>
            </a:extLst>
          </p:cNvPr>
          <p:cNvSpPr/>
          <p:nvPr/>
        </p:nvSpPr>
        <p:spPr>
          <a:xfrm>
            <a:off x="197280" y="2719325"/>
            <a:ext cx="1800000" cy="1984624"/>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normAutofit/>
          </a:bodyPr>
          <a:lstStyle/>
          <a:p>
            <a:pPr algn="ctr"/>
            <a:r>
              <a:rPr lang="en-CA"/>
              <a:t>Source data</a:t>
            </a:r>
          </a:p>
        </p:txBody>
      </p:sp>
      <p:sp>
        <p:nvSpPr>
          <p:cNvPr id="8" name="Organigramme : Disque magnétique 7">
            <a:extLst>
              <a:ext uri="{FF2B5EF4-FFF2-40B4-BE49-F238E27FC236}">
                <a16:creationId xmlns:a16="http://schemas.microsoft.com/office/drawing/2014/main" id="{F50642C4-4E1D-4232-9C74-7E4AE7DF1FEC}"/>
              </a:ext>
            </a:extLst>
          </p:cNvPr>
          <p:cNvSpPr/>
          <p:nvPr/>
        </p:nvSpPr>
        <p:spPr>
          <a:xfrm>
            <a:off x="3544458" y="2719325"/>
            <a:ext cx="1800000" cy="19846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Pivot Data</a:t>
            </a:r>
          </a:p>
        </p:txBody>
      </p:sp>
      <p:sp>
        <p:nvSpPr>
          <p:cNvPr id="9" name="Organigramme : Disque magnétique 8">
            <a:extLst>
              <a:ext uri="{FF2B5EF4-FFF2-40B4-BE49-F238E27FC236}">
                <a16:creationId xmlns:a16="http://schemas.microsoft.com/office/drawing/2014/main" id="{6CB0BE24-F206-4DD8-9E32-CA5DFBB00585}"/>
              </a:ext>
            </a:extLst>
          </p:cNvPr>
          <p:cNvSpPr/>
          <p:nvPr/>
        </p:nvSpPr>
        <p:spPr>
          <a:xfrm>
            <a:off x="6825792" y="2719325"/>
            <a:ext cx="1800000" cy="19846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Target Data</a:t>
            </a:r>
          </a:p>
        </p:txBody>
      </p:sp>
      <p:sp>
        <p:nvSpPr>
          <p:cNvPr id="10" name="Flèche : droite rayée 9">
            <a:extLst>
              <a:ext uri="{FF2B5EF4-FFF2-40B4-BE49-F238E27FC236}">
                <a16:creationId xmlns:a16="http://schemas.microsoft.com/office/drawing/2014/main" id="{B004A0F7-C066-4F27-8C99-EEAC847B6AE8}"/>
              </a:ext>
            </a:extLst>
          </p:cNvPr>
          <p:cNvSpPr/>
          <p:nvPr/>
        </p:nvSpPr>
        <p:spPr>
          <a:xfrm>
            <a:off x="8775126" y="3297637"/>
            <a:ext cx="1332000" cy="828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CA"/>
              <a:t>Load</a:t>
            </a:r>
          </a:p>
        </p:txBody>
      </p:sp>
      <p:sp>
        <p:nvSpPr>
          <p:cNvPr id="11" name="ZoneTexte 10">
            <a:extLst>
              <a:ext uri="{FF2B5EF4-FFF2-40B4-BE49-F238E27FC236}">
                <a16:creationId xmlns:a16="http://schemas.microsoft.com/office/drawing/2014/main" id="{A8438F95-8C0C-4D08-9326-74E6E754327D}"/>
              </a:ext>
            </a:extLst>
          </p:cNvPr>
          <p:cNvSpPr txBox="1"/>
          <p:nvPr/>
        </p:nvSpPr>
        <p:spPr>
          <a:xfrm>
            <a:off x="2104869" y="3022094"/>
            <a:ext cx="372218" cy="369332"/>
          </a:xfrm>
          <a:prstGeom prst="rect">
            <a:avLst/>
          </a:prstGeom>
          <a:noFill/>
        </p:spPr>
        <p:txBody>
          <a:bodyPr wrap="none" rtlCol="0">
            <a:spAutoFit/>
          </a:bodyPr>
          <a:lstStyle/>
          <a:p>
            <a:r>
              <a:rPr lang="fr-CA" b="1">
                <a:solidFill>
                  <a:srgbClr val="C00000"/>
                </a:solidFill>
              </a:rPr>
              <a:t>1)</a:t>
            </a:r>
          </a:p>
        </p:txBody>
      </p:sp>
      <p:sp>
        <p:nvSpPr>
          <p:cNvPr id="12" name="ZoneTexte 11">
            <a:extLst>
              <a:ext uri="{FF2B5EF4-FFF2-40B4-BE49-F238E27FC236}">
                <a16:creationId xmlns:a16="http://schemas.microsoft.com/office/drawing/2014/main" id="{C2CCF6A0-54AF-4658-92D2-AF7C00FDB66C}"/>
              </a:ext>
            </a:extLst>
          </p:cNvPr>
          <p:cNvSpPr txBox="1"/>
          <p:nvPr/>
        </p:nvSpPr>
        <p:spPr>
          <a:xfrm>
            <a:off x="5405540" y="3022094"/>
            <a:ext cx="373820" cy="369332"/>
          </a:xfrm>
          <a:prstGeom prst="rect">
            <a:avLst/>
          </a:prstGeom>
          <a:noFill/>
        </p:spPr>
        <p:txBody>
          <a:bodyPr wrap="none" rtlCol="0">
            <a:spAutoFit/>
          </a:bodyPr>
          <a:lstStyle/>
          <a:p>
            <a:r>
              <a:rPr lang="fr-CA" b="1">
                <a:solidFill>
                  <a:srgbClr val="C00000"/>
                </a:solidFill>
              </a:rPr>
              <a:t>2)</a:t>
            </a:r>
          </a:p>
        </p:txBody>
      </p:sp>
      <p:sp>
        <p:nvSpPr>
          <p:cNvPr id="13" name="ZoneTexte 12">
            <a:extLst>
              <a:ext uri="{FF2B5EF4-FFF2-40B4-BE49-F238E27FC236}">
                <a16:creationId xmlns:a16="http://schemas.microsoft.com/office/drawing/2014/main" id="{21546C92-AC2C-4FDC-87C0-C11F6A3853F6}"/>
              </a:ext>
            </a:extLst>
          </p:cNvPr>
          <p:cNvSpPr txBox="1"/>
          <p:nvPr/>
        </p:nvSpPr>
        <p:spPr>
          <a:xfrm>
            <a:off x="8767303" y="3022094"/>
            <a:ext cx="373820" cy="369332"/>
          </a:xfrm>
          <a:prstGeom prst="rect">
            <a:avLst/>
          </a:prstGeom>
          <a:noFill/>
        </p:spPr>
        <p:txBody>
          <a:bodyPr wrap="none" rtlCol="0">
            <a:spAutoFit/>
          </a:bodyPr>
          <a:lstStyle/>
          <a:p>
            <a:r>
              <a:rPr lang="fr-CA" b="1">
                <a:solidFill>
                  <a:srgbClr val="C00000"/>
                </a:solidFill>
              </a:rPr>
              <a:t>3)</a:t>
            </a:r>
          </a:p>
        </p:txBody>
      </p:sp>
    </p:spTree>
    <p:extLst>
      <p:ext uri="{BB962C8B-B14F-4D97-AF65-F5344CB8AC3E}">
        <p14:creationId xmlns:p14="http://schemas.microsoft.com/office/powerpoint/2010/main" val="329013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6A019F-BFB0-49F2-9FA7-AF12393614CF}"/>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lvl="1" algn="l" rtl="0" fontAlgn="ctr">
              <a:lnSpc>
                <a:spcPct val="85000"/>
              </a:lnSpc>
              <a:spcBef>
                <a:spcPct val="0"/>
              </a:spcBef>
            </a:pPr>
            <a:r>
              <a:rPr lang="en-US" sz="7400" b="0" i="0" kern="1200" spc="-50">
                <a:solidFill>
                  <a:schemeClr val="tx1">
                    <a:lumMod val="85000"/>
                    <a:lumOff val="15000"/>
                  </a:schemeClr>
                </a:solidFill>
                <a:effectLst/>
                <a:latin typeface="+mj-lt"/>
                <a:ea typeface="+mj-ea"/>
                <a:cs typeface="+mj-cs"/>
              </a:rPr>
              <a:t>What about vocabularies (different list of scientific fields for instance) ? </a:t>
            </a:r>
          </a:p>
        </p:txBody>
      </p:sp>
      <p:sp>
        <p:nvSpPr>
          <p:cNvPr id="41" name="Rectangle 3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Espace réservé du texte 21">
            <a:extLst>
              <a:ext uri="{FF2B5EF4-FFF2-40B4-BE49-F238E27FC236}">
                <a16:creationId xmlns:a16="http://schemas.microsoft.com/office/drawing/2014/main" id="{36024020-831E-4DB3-A613-BF61B14E3675}"/>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Tree>
    <p:extLst>
      <p:ext uri="{BB962C8B-B14F-4D97-AF65-F5344CB8AC3E}">
        <p14:creationId xmlns:p14="http://schemas.microsoft.com/office/powerpoint/2010/main" val="51589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6A019F-BFB0-49F2-9FA7-AF12393614CF}"/>
              </a:ext>
            </a:extLst>
          </p:cNvPr>
          <p:cNvSpPr>
            <a:spLocks noGrp="1"/>
          </p:cNvSpPr>
          <p:nvPr>
            <p:ph type="title"/>
          </p:nvPr>
        </p:nvSpPr>
        <p:spPr/>
        <p:txBody>
          <a:bodyPr>
            <a:noAutofit/>
          </a:bodyPr>
          <a:lstStyle/>
          <a:p>
            <a:pPr lvl="1" rtl="0" fontAlgn="ctr"/>
            <a:r>
              <a:rPr lang="en-US" sz="4800" b="0" i="0">
                <a:effectLst/>
                <a:latin typeface="+mj-lt"/>
              </a:rPr>
              <a:t>Data structure from the </a:t>
            </a:r>
            <a:r>
              <a:rPr lang="en-US" sz="4800" b="0" i="0" err="1">
                <a:effectLst/>
                <a:latin typeface="+mj-lt"/>
              </a:rPr>
              <a:t>RDFizer</a:t>
            </a:r>
            <a:r>
              <a:rPr lang="en-US" sz="4800" b="0" i="0">
                <a:effectLst/>
                <a:latin typeface="+mj-lt"/>
              </a:rPr>
              <a:t> usage</a:t>
            </a:r>
          </a:p>
        </p:txBody>
      </p:sp>
      <p:sp>
        <p:nvSpPr>
          <p:cNvPr id="4" name="Organigramme : Disque magnétique 3">
            <a:extLst>
              <a:ext uri="{FF2B5EF4-FFF2-40B4-BE49-F238E27FC236}">
                <a16:creationId xmlns:a16="http://schemas.microsoft.com/office/drawing/2014/main" id="{E99BD66A-C577-44D4-9E53-BE7D9F73E17D}"/>
              </a:ext>
            </a:extLst>
          </p:cNvPr>
          <p:cNvSpPr/>
          <p:nvPr/>
        </p:nvSpPr>
        <p:spPr>
          <a:xfrm>
            <a:off x="876299" y="2695575"/>
            <a:ext cx="32289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fr-CA" b="1" err="1"/>
              <a:t>metadata-rdf-schema.ttl</a:t>
            </a:r>
            <a:endParaRPr lang="fr-CA" b="1"/>
          </a:p>
        </p:txBody>
      </p:sp>
      <p:sp>
        <p:nvSpPr>
          <p:cNvPr id="5" name="Organigramme : Disque magnétique 4">
            <a:extLst>
              <a:ext uri="{FF2B5EF4-FFF2-40B4-BE49-F238E27FC236}">
                <a16:creationId xmlns:a16="http://schemas.microsoft.com/office/drawing/2014/main" id="{A93888B9-FB45-4EE2-961C-B4EB76D9557F}"/>
              </a:ext>
            </a:extLst>
          </p:cNvPr>
          <p:cNvSpPr/>
          <p:nvPr/>
        </p:nvSpPr>
        <p:spPr>
          <a:xfrm>
            <a:off x="948196" y="4616874"/>
            <a:ext cx="3228975"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fr-CA" b="1" err="1"/>
              <a:t>metadata-rdf-mapping.ttl</a:t>
            </a:r>
            <a:endParaRPr lang="fr-CA" b="1"/>
          </a:p>
        </p:txBody>
      </p:sp>
      <p:sp>
        <p:nvSpPr>
          <p:cNvPr id="6" name="Flèche : droite rayée 5">
            <a:extLst>
              <a:ext uri="{FF2B5EF4-FFF2-40B4-BE49-F238E27FC236}">
                <a16:creationId xmlns:a16="http://schemas.microsoft.com/office/drawing/2014/main" id="{B77EF4D4-A22F-4823-A878-C419BA50FB97}"/>
              </a:ext>
            </a:extLst>
          </p:cNvPr>
          <p:cNvSpPr/>
          <p:nvPr/>
        </p:nvSpPr>
        <p:spPr>
          <a:xfrm rot="5400000">
            <a:off x="435578" y="3654359"/>
            <a:ext cx="1323404" cy="6566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CA"/>
              <a:t>Describe</a:t>
            </a:r>
          </a:p>
        </p:txBody>
      </p:sp>
      <p:sp>
        <p:nvSpPr>
          <p:cNvPr id="7" name="Légende : encadrée 6">
            <a:extLst>
              <a:ext uri="{FF2B5EF4-FFF2-40B4-BE49-F238E27FC236}">
                <a16:creationId xmlns:a16="http://schemas.microsoft.com/office/drawing/2014/main" id="{6E3ADFBD-5413-4423-BBB9-D65A4191DA62}"/>
              </a:ext>
            </a:extLst>
          </p:cNvPr>
          <p:cNvSpPr/>
          <p:nvPr/>
        </p:nvSpPr>
        <p:spPr>
          <a:xfrm>
            <a:off x="4701900" y="1910143"/>
            <a:ext cx="914400" cy="612648"/>
          </a:xfrm>
          <a:prstGeom prst="borderCallout1">
            <a:avLst>
              <a:gd name="adj1" fmla="val 18750"/>
              <a:gd name="adj2" fmla="val -8333"/>
              <a:gd name="adj3" fmla="val 128047"/>
              <a:gd name="adj4" fmla="val -9145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Mapping semantic</a:t>
            </a:r>
          </a:p>
        </p:txBody>
      </p:sp>
      <p:sp>
        <p:nvSpPr>
          <p:cNvPr id="8" name="Légende : encadrée 7">
            <a:extLst>
              <a:ext uri="{FF2B5EF4-FFF2-40B4-BE49-F238E27FC236}">
                <a16:creationId xmlns:a16="http://schemas.microsoft.com/office/drawing/2014/main" id="{169C120B-DA78-41A5-962E-31380DCEEE67}"/>
              </a:ext>
            </a:extLst>
          </p:cNvPr>
          <p:cNvSpPr/>
          <p:nvPr/>
        </p:nvSpPr>
        <p:spPr>
          <a:xfrm>
            <a:off x="4773798" y="3879163"/>
            <a:ext cx="914400" cy="612648"/>
          </a:xfrm>
          <a:prstGeom prst="borderCallout1">
            <a:avLst>
              <a:gd name="adj1" fmla="val 18750"/>
              <a:gd name="adj2" fmla="val -8333"/>
              <a:gd name="adj3" fmla="val 128047"/>
              <a:gd name="adj4" fmla="val -9145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Data semantic</a:t>
            </a:r>
          </a:p>
        </p:txBody>
      </p:sp>
      <p:sp>
        <p:nvSpPr>
          <p:cNvPr id="9" name="ZoneTexte 8">
            <a:extLst>
              <a:ext uri="{FF2B5EF4-FFF2-40B4-BE49-F238E27FC236}">
                <a16:creationId xmlns:a16="http://schemas.microsoft.com/office/drawing/2014/main" id="{02459BBD-BBE3-4ABA-B12A-0E6890C3807E}"/>
              </a:ext>
            </a:extLst>
          </p:cNvPr>
          <p:cNvSpPr txBox="1"/>
          <p:nvPr/>
        </p:nvSpPr>
        <p:spPr>
          <a:xfrm>
            <a:off x="5076940" y="4920505"/>
            <a:ext cx="3624710" cy="138499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CA" sz="1200" b="1" noProof="1">
                <a:latin typeface="Courier New" panose="02070309020205020404" pitchFamily="49" charset="0"/>
                <a:cs typeface="Courier New" panose="02070309020205020404" pitchFamily="49" charset="0"/>
              </a:rPr>
              <a:t>:title</a:t>
            </a:r>
          </a:p>
          <a:p>
            <a:r>
              <a:rPr lang="fr-CA" sz="1200" b="1" noProof="1">
                <a:latin typeface="Courier New" panose="02070309020205020404" pitchFamily="49" charset="0"/>
                <a:cs typeface="Courier New" panose="02070309020205020404" pitchFamily="49" charset="0"/>
              </a:rPr>
              <a:t>  dm:creates [</a:t>
            </a:r>
          </a:p>
          <a:p>
            <a:r>
              <a:rPr lang="fr-CA" sz="1200" b="1" noProof="1">
                <a:latin typeface="Courier New" panose="02070309020205020404" pitchFamily="49" charset="0"/>
                <a:cs typeface="Courier New" panose="02070309020205020404" pitchFamily="49" charset="0"/>
              </a:rPr>
              <a:t>      dm:object dm:DSpaceValue ;</a:t>
            </a:r>
          </a:p>
          <a:p>
            <a:r>
              <a:rPr lang="fr-CA" sz="1200" b="1" noProof="1">
                <a:latin typeface="Courier New" panose="02070309020205020404" pitchFamily="49" charset="0"/>
                <a:cs typeface="Courier New" panose="02070309020205020404" pitchFamily="49" charset="0"/>
              </a:rPr>
              <a:t>      dm:predicate dcterms:title ;</a:t>
            </a:r>
          </a:p>
          <a:p>
            <a:r>
              <a:rPr lang="fr-CA" sz="1200" b="1" noProof="1">
                <a:latin typeface="Courier New" panose="02070309020205020404" pitchFamily="49" charset="0"/>
                <a:cs typeface="Courier New" panose="02070309020205020404" pitchFamily="49" charset="0"/>
              </a:rPr>
              <a:t>      dm:subject dm:DSpaceObjectIRI ;</a:t>
            </a:r>
          </a:p>
          <a:p>
            <a:r>
              <a:rPr lang="fr-CA" sz="1200" b="1" noProof="1">
                <a:latin typeface="Courier New" panose="02070309020205020404" pitchFamily="49" charset="0"/>
                <a:cs typeface="Courier New" panose="02070309020205020404" pitchFamily="49" charset="0"/>
              </a:rPr>
              <a:t>    ] ;</a:t>
            </a:r>
          </a:p>
          <a:p>
            <a:r>
              <a:rPr lang="fr-CA" sz="1200" b="1" noProof="1">
                <a:latin typeface="Courier New" panose="02070309020205020404" pitchFamily="49" charset="0"/>
                <a:cs typeface="Courier New" panose="02070309020205020404" pitchFamily="49" charset="0"/>
              </a:rPr>
              <a:t>  dm:metadataName "dc.title" .</a:t>
            </a:r>
          </a:p>
        </p:txBody>
      </p:sp>
      <p:pic>
        <p:nvPicPr>
          <p:cNvPr id="11" name="Image 10">
            <a:extLst>
              <a:ext uri="{FF2B5EF4-FFF2-40B4-BE49-F238E27FC236}">
                <a16:creationId xmlns:a16="http://schemas.microsoft.com/office/drawing/2014/main" id="{CC85673D-7383-4C05-9C71-73F1B652F82C}"/>
              </a:ext>
            </a:extLst>
          </p:cNvPr>
          <p:cNvPicPr>
            <a:picLocks noChangeAspect="1"/>
          </p:cNvPicPr>
          <p:nvPr/>
        </p:nvPicPr>
        <p:blipFill>
          <a:blip r:embed="rId3"/>
          <a:stretch>
            <a:fillRect/>
          </a:stretch>
        </p:blipFill>
        <p:spPr>
          <a:xfrm>
            <a:off x="7896279" y="2752811"/>
            <a:ext cx="1703070" cy="1481242"/>
          </a:xfrm>
          <a:prstGeom prst="rect">
            <a:avLst/>
          </a:prstGeom>
          <a:ln>
            <a:solidFill>
              <a:schemeClr val="tx1"/>
            </a:solidFill>
          </a:ln>
        </p:spPr>
      </p:pic>
      <p:pic>
        <p:nvPicPr>
          <p:cNvPr id="13" name="Image 12">
            <a:extLst>
              <a:ext uri="{FF2B5EF4-FFF2-40B4-BE49-F238E27FC236}">
                <a16:creationId xmlns:a16="http://schemas.microsoft.com/office/drawing/2014/main" id="{72020695-333C-4849-B53D-7175A9970394}"/>
              </a:ext>
            </a:extLst>
          </p:cNvPr>
          <p:cNvPicPr>
            <a:picLocks noChangeAspect="1"/>
          </p:cNvPicPr>
          <p:nvPr/>
        </p:nvPicPr>
        <p:blipFill>
          <a:blip r:embed="rId4"/>
          <a:stretch>
            <a:fillRect/>
          </a:stretch>
        </p:blipFill>
        <p:spPr>
          <a:xfrm>
            <a:off x="5695551" y="1925474"/>
            <a:ext cx="1364867" cy="2103501"/>
          </a:xfrm>
          <a:prstGeom prst="rect">
            <a:avLst/>
          </a:prstGeom>
          <a:ln>
            <a:solidFill>
              <a:schemeClr val="tx1"/>
            </a:solidFill>
          </a:ln>
        </p:spPr>
      </p:pic>
      <p:sp>
        <p:nvSpPr>
          <p:cNvPr id="15" name="Rectangle 14">
            <a:extLst>
              <a:ext uri="{FF2B5EF4-FFF2-40B4-BE49-F238E27FC236}">
                <a16:creationId xmlns:a16="http://schemas.microsoft.com/office/drawing/2014/main" id="{702EDE02-0ACE-489C-AF1C-DAD85FBE047F}"/>
              </a:ext>
            </a:extLst>
          </p:cNvPr>
          <p:cNvSpPr/>
          <p:nvPr/>
        </p:nvSpPr>
        <p:spPr>
          <a:xfrm>
            <a:off x="5230998" y="5129813"/>
            <a:ext cx="1093609" cy="199417"/>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16" name="Rectangle 15">
            <a:extLst>
              <a:ext uri="{FF2B5EF4-FFF2-40B4-BE49-F238E27FC236}">
                <a16:creationId xmlns:a16="http://schemas.microsoft.com/office/drawing/2014/main" id="{9F5FEF02-CF13-4193-8F02-A9CCF62369BE}"/>
              </a:ext>
            </a:extLst>
          </p:cNvPr>
          <p:cNvSpPr/>
          <p:nvPr/>
        </p:nvSpPr>
        <p:spPr>
          <a:xfrm>
            <a:off x="5695551" y="2382664"/>
            <a:ext cx="1154918" cy="193116"/>
          </a:xfrm>
          <a:prstGeom prst="rect">
            <a:avLst/>
          </a:prstGeom>
          <a:noFill/>
          <a:ln w="28575" cap="flat" cmpd="sng" algn="ctr">
            <a:solidFill>
              <a:srgbClr val="C00000"/>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17" name="Légende : encadrée 16">
            <a:extLst>
              <a:ext uri="{FF2B5EF4-FFF2-40B4-BE49-F238E27FC236}">
                <a16:creationId xmlns:a16="http://schemas.microsoft.com/office/drawing/2014/main" id="{DA10FAD3-3362-4669-BB04-93784E645A8E}"/>
              </a:ext>
            </a:extLst>
          </p:cNvPr>
          <p:cNvSpPr/>
          <p:nvPr/>
        </p:nvSpPr>
        <p:spPr>
          <a:xfrm>
            <a:off x="9640859" y="5204380"/>
            <a:ext cx="1703416" cy="612648"/>
          </a:xfrm>
          <a:prstGeom prst="borderCallout1">
            <a:avLst>
              <a:gd name="adj1" fmla="val 18750"/>
              <a:gd name="adj2" fmla="val -8333"/>
              <a:gd name="adj3" fmla="val 58084"/>
              <a:gd name="adj4" fmla="val -6506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fontScale="85000" lnSpcReduction="10000"/>
          </a:bodyPr>
          <a:lstStyle/>
          <a:p>
            <a:pPr algn="ctr"/>
            <a:r>
              <a:rPr lang="en-CA"/>
              <a:t>Action parameter (using Reification)</a:t>
            </a:r>
          </a:p>
        </p:txBody>
      </p:sp>
      <p:pic>
        <p:nvPicPr>
          <p:cNvPr id="21" name="Image 20">
            <a:extLst>
              <a:ext uri="{FF2B5EF4-FFF2-40B4-BE49-F238E27FC236}">
                <a16:creationId xmlns:a16="http://schemas.microsoft.com/office/drawing/2014/main" id="{CB24B59E-14B9-49DA-96AC-FB9862A470C1}"/>
              </a:ext>
            </a:extLst>
          </p:cNvPr>
          <p:cNvPicPr>
            <a:picLocks noChangeAspect="1"/>
          </p:cNvPicPr>
          <p:nvPr/>
        </p:nvPicPr>
        <p:blipFill>
          <a:blip r:embed="rId5"/>
          <a:stretch>
            <a:fillRect/>
          </a:stretch>
        </p:blipFill>
        <p:spPr>
          <a:xfrm>
            <a:off x="7208487" y="1925474"/>
            <a:ext cx="3384513" cy="791789"/>
          </a:xfrm>
          <a:prstGeom prst="rect">
            <a:avLst/>
          </a:prstGeom>
          <a:ln>
            <a:solidFill>
              <a:schemeClr val="tx1"/>
            </a:solidFill>
          </a:ln>
        </p:spPr>
      </p:pic>
      <p:sp>
        <p:nvSpPr>
          <p:cNvPr id="3" name="ZoneTexte 2">
            <a:extLst>
              <a:ext uri="{FF2B5EF4-FFF2-40B4-BE49-F238E27FC236}">
                <a16:creationId xmlns:a16="http://schemas.microsoft.com/office/drawing/2014/main" id="{D50C3E54-0C9F-4B20-92FC-31EB0DAAED31}"/>
              </a:ext>
            </a:extLst>
          </p:cNvPr>
          <p:cNvSpPr txBox="1"/>
          <p:nvPr/>
        </p:nvSpPr>
        <p:spPr>
          <a:xfrm>
            <a:off x="5059475" y="4573727"/>
            <a:ext cx="4270143" cy="369332"/>
          </a:xfrm>
          <a:prstGeom prst="rect">
            <a:avLst/>
          </a:prstGeom>
          <a:noFill/>
        </p:spPr>
        <p:txBody>
          <a:bodyPr wrap="none" rtlCol="0">
            <a:spAutoFit/>
          </a:bodyPr>
          <a:lstStyle/>
          <a:p>
            <a:r>
              <a:rPr lang="en-US"/>
              <a:t>Data structure for the "create a title" action</a:t>
            </a:r>
            <a:endParaRPr lang="fr-CA"/>
          </a:p>
        </p:txBody>
      </p:sp>
      <p:sp>
        <p:nvSpPr>
          <p:cNvPr id="18" name="Rectangle 17">
            <a:extLst>
              <a:ext uri="{FF2B5EF4-FFF2-40B4-BE49-F238E27FC236}">
                <a16:creationId xmlns:a16="http://schemas.microsoft.com/office/drawing/2014/main" id="{AB965838-F3AD-4158-82BE-53AA93634367}"/>
              </a:ext>
            </a:extLst>
          </p:cNvPr>
          <p:cNvSpPr/>
          <p:nvPr/>
        </p:nvSpPr>
        <p:spPr>
          <a:xfrm>
            <a:off x="5667557" y="5342487"/>
            <a:ext cx="2962094" cy="541030"/>
          </a:xfrm>
          <a:prstGeom prst="rect">
            <a:avLst/>
          </a:prstGeom>
          <a:noFill/>
          <a:ln w="28575" cap="flat" cmpd="sng" algn="ctr">
            <a:solidFill>
              <a:schemeClr val="accent5">
                <a:lumMod val="75000"/>
              </a:schemeClr>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19" name="Légende : encadrée 18">
            <a:extLst>
              <a:ext uri="{FF2B5EF4-FFF2-40B4-BE49-F238E27FC236}">
                <a16:creationId xmlns:a16="http://schemas.microsoft.com/office/drawing/2014/main" id="{B83E8A81-0402-4C05-BCD7-4F8AC2B32DD0}"/>
              </a:ext>
            </a:extLst>
          </p:cNvPr>
          <p:cNvSpPr/>
          <p:nvPr/>
        </p:nvSpPr>
        <p:spPr>
          <a:xfrm>
            <a:off x="9480049" y="4758393"/>
            <a:ext cx="1463746" cy="369332"/>
          </a:xfrm>
          <a:prstGeom prst="borderCallout1">
            <a:avLst>
              <a:gd name="adj1" fmla="val 18750"/>
              <a:gd name="adj2" fmla="val -8333"/>
              <a:gd name="adj3" fmla="val 108182"/>
              <a:gd name="adj4" fmla="val -21538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a:bodyPr>
          <a:lstStyle/>
          <a:p>
            <a:pPr algn="ctr"/>
            <a:r>
              <a:rPr lang="en-CA"/>
              <a:t>Action name</a:t>
            </a:r>
          </a:p>
        </p:txBody>
      </p:sp>
      <p:sp>
        <p:nvSpPr>
          <p:cNvPr id="20" name="Légende : encadrée 19">
            <a:extLst>
              <a:ext uri="{FF2B5EF4-FFF2-40B4-BE49-F238E27FC236}">
                <a16:creationId xmlns:a16="http://schemas.microsoft.com/office/drawing/2014/main" id="{5F6145EF-1BC8-4FC9-AC7C-305BB355E786}"/>
              </a:ext>
            </a:extLst>
          </p:cNvPr>
          <p:cNvSpPr/>
          <p:nvPr/>
        </p:nvSpPr>
        <p:spPr>
          <a:xfrm>
            <a:off x="9599349" y="5886711"/>
            <a:ext cx="1703416" cy="369333"/>
          </a:xfrm>
          <a:prstGeom prst="borderCallout1">
            <a:avLst>
              <a:gd name="adj1" fmla="val 18750"/>
              <a:gd name="adj2" fmla="val -8333"/>
              <a:gd name="adj3" fmla="val 61193"/>
              <a:gd name="adj4" fmla="val -9861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ormAutofit/>
          </a:bodyPr>
          <a:lstStyle/>
          <a:p>
            <a:pPr algn="ctr"/>
            <a:r>
              <a:rPr lang="en-CA"/>
              <a:t>Target predicate</a:t>
            </a:r>
          </a:p>
        </p:txBody>
      </p:sp>
      <p:sp>
        <p:nvSpPr>
          <p:cNvPr id="23" name="Rectangle 22">
            <a:extLst>
              <a:ext uri="{FF2B5EF4-FFF2-40B4-BE49-F238E27FC236}">
                <a16:creationId xmlns:a16="http://schemas.microsoft.com/office/drawing/2014/main" id="{C6B5898A-4704-49E4-9C23-957A562D0586}"/>
              </a:ext>
            </a:extLst>
          </p:cNvPr>
          <p:cNvSpPr/>
          <p:nvPr/>
        </p:nvSpPr>
        <p:spPr>
          <a:xfrm>
            <a:off x="5284375" y="6051858"/>
            <a:ext cx="1468850" cy="178438"/>
          </a:xfrm>
          <a:prstGeom prst="rect">
            <a:avLst/>
          </a:prstGeom>
          <a:noFill/>
          <a:ln w="28575" cap="flat" cmpd="sng" algn="ctr">
            <a:solidFill>
              <a:srgbClr val="CC00CC"/>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24" name="Rectangle 23">
            <a:extLst>
              <a:ext uri="{FF2B5EF4-FFF2-40B4-BE49-F238E27FC236}">
                <a16:creationId xmlns:a16="http://schemas.microsoft.com/office/drawing/2014/main" id="{FF5DCD87-4061-49A4-B63D-10337E3B171A}"/>
              </a:ext>
            </a:extLst>
          </p:cNvPr>
          <p:cNvSpPr/>
          <p:nvPr/>
        </p:nvSpPr>
        <p:spPr>
          <a:xfrm>
            <a:off x="5695551" y="3300316"/>
            <a:ext cx="1154918" cy="193116"/>
          </a:xfrm>
          <a:prstGeom prst="rect">
            <a:avLst/>
          </a:prstGeom>
          <a:noFill/>
          <a:ln w="28575" cap="flat" cmpd="sng" algn="ctr">
            <a:solidFill>
              <a:srgbClr val="CC00CC"/>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27" name="Rectangle 26">
            <a:extLst>
              <a:ext uri="{FF2B5EF4-FFF2-40B4-BE49-F238E27FC236}">
                <a16:creationId xmlns:a16="http://schemas.microsoft.com/office/drawing/2014/main" id="{5E19AA44-5B5D-427D-AB5B-68B7EA74F857}"/>
              </a:ext>
            </a:extLst>
          </p:cNvPr>
          <p:cNvSpPr/>
          <p:nvPr/>
        </p:nvSpPr>
        <p:spPr>
          <a:xfrm>
            <a:off x="7206577" y="2282112"/>
            <a:ext cx="1004916" cy="448408"/>
          </a:xfrm>
          <a:prstGeom prst="rect">
            <a:avLst/>
          </a:prstGeom>
          <a:noFill/>
          <a:ln w="28575" cap="flat" cmpd="sng" algn="ctr">
            <a:solidFill>
              <a:schemeClr val="accent5">
                <a:lumMod val="75000"/>
              </a:schemeClr>
            </a:solidFill>
            <a:prstDash val="sysDot"/>
            <a:round/>
            <a:headEnd type="none" w="med" len="med"/>
            <a:tailEnd type="none" w="med" len="med"/>
            <a:extLst>
              <a:ext uri="{C807C97D-BFC1-408E-A445-0C87EB9F89A2}">
                <ask:lineSketchStyleProps xmlns:ask="http://schemas.microsoft.com/office/drawing/2018/sketchyshapes" sd="1709869730">
                  <a:custGeom>
                    <a:avLst/>
                    <a:gdLst>
                      <a:gd name="connsiteX0" fmla="*/ 0 w 5582847"/>
                      <a:gd name="connsiteY0" fmla="*/ 0 h 941451"/>
                      <a:gd name="connsiteX1" fmla="*/ 614113 w 5582847"/>
                      <a:gd name="connsiteY1" fmla="*/ 0 h 941451"/>
                      <a:gd name="connsiteX2" fmla="*/ 1228226 w 5582847"/>
                      <a:gd name="connsiteY2" fmla="*/ 0 h 941451"/>
                      <a:gd name="connsiteX3" fmla="*/ 1898168 w 5582847"/>
                      <a:gd name="connsiteY3" fmla="*/ 0 h 941451"/>
                      <a:gd name="connsiteX4" fmla="*/ 2344796 w 5582847"/>
                      <a:gd name="connsiteY4" fmla="*/ 0 h 941451"/>
                      <a:gd name="connsiteX5" fmla="*/ 2847252 w 5582847"/>
                      <a:gd name="connsiteY5" fmla="*/ 0 h 941451"/>
                      <a:gd name="connsiteX6" fmla="*/ 3349708 w 5582847"/>
                      <a:gd name="connsiteY6" fmla="*/ 0 h 941451"/>
                      <a:gd name="connsiteX7" fmla="*/ 4019650 w 5582847"/>
                      <a:gd name="connsiteY7" fmla="*/ 0 h 941451"/>
                      <a:gd name="connsiteX8" fmla="*/ 4466278 w 5582847"/>
                      <a:gd name="connsiteY8" fmla="*/ 0 h 941451"/>
                      <a:gd name="connsiteX9" fmla="*/ 5024562 w 5582847"/>
                      <a:gd name="connsiteY9" fmla="*/ 0 h 941451"/>
                      <a:gd name="connsiteX10" fmla="*/ 5582847 w 5582847"/>
                      <a:gd name="connsiteY10" fmla="*/ 0 h 941451"/>
                      <a:gd name="connsiteX11" fmla="*/ 5582847 w 5582847"/>
                      <a:gd name="connsiteY11" fmla="*/ 451896 h 941451"/>
                      <a:gd name="connsiteX12" fmla="*/ 5582847 w 5582847"/>
                      <a:gd name="connsiteY12" fmla="*/ 941451 h 941451"/>
                      <a:gd name="connsiteX13" fmla="*/ 5024562 w 5582847"/>
                      <a:gd name="connsiteY13" fmla="*/ 941451 h 941451"/>
                      <a:gd name="connsiteX14" fmla="*/ 4466278 w 5582847"/>
                      <a:gd name="connsiteY14" fmla="*/ 941451 h 941451"/>
                      <a:gd name="connsiteX15" fmla="*/ 4075478 w 5582847"/>
                      <a:gd name="connsiteY15" fmla="*/ 941451 h 941451"/>
                      <a:gd name="connsiteX16" fmla="*/ 3573022 w 5582847"/>
                      <a:gd name="connsiteY16" fmla="*/ 941451 h 941451"/>
                      <a:gd name="connsiteX17" fmla="*/ 3070566 w 5582847"/>
                      <a:gd name="connsiteY17" fmla="*/ 941451 h 941451"/>
                      <a:gd name="connsiteX18" fmla="*/ 2568110 w 5582847"/>
                      <a:gd name="connsiteY18" fmla="*/ 941451 h 941451"/>
                      <a:gd name="connsiteX19" fmla="*/ 2177310 w 5582847"/>
                      <a:gd name="connsiteY19" fmla="*/ 941451 h 941451"/>
                      <a:gd name="connsiteX20" fmla="*/ 1786511 w 5582847"/>
                      <a:gd name="connsiteY20" fmla="*/ 941451 h 941451"/>
                      <a:gd name="connsiteX21" fmla="*/ 1228226 w 5582847"/>
                      <a:gd name="connsiteY21" fmla="*/ 941451 h 941451"/>
                      <a:gd name="connsiteX22" fmla="*/ 837427 w 5582847"/>
                      <a:gd name="connsiteY22" fmla="*/ 941451 h 941451"/>
                      <a:gd name="connsiteX23" fmla="*/ 0 w 5582847"/>
                      <a:gd name="connsiteY23" fmla="*/ 941451 h 941451"/>
                      <a:gd name="connsiteX24" fmla="*/ 0 w 5582847"/>
                      <a:gd name="connsiteY24" fmla="*/ 480140 h 941451"/>
                      <a:gd name="connsiteX25" fmla="*/ 0 w 5582847"/>
                      <a:gd name="connsiteY25" fmla="*/ 0 h 94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2847" h="941451" extrusionOk="0">
                        <a:moveTo>
                          <a:pt x="0" y="0"/>
                        </a:moveTo>
                        <a:cubicBezTo>
                          <a:pt x="304859" y="-60997"/>
                          <a:pt x="491154" y="40159"/>
                          <a:pt x="614113" y="0"/>
                        </a:cubicBezTo>
                        <a:cubicBezTo>
                          <a:pt x="737072" y="-40159"/>
                          <a:pt x="965248" y="70863"/>
                          <a:pt x="1228226" y="0"/>
                        </a:cubicBezTo>
                        <a:cubicBezTo>
                          <a:pt x="1491204" y="-70863"/>
                          <a:pt x="1718089" y="75602"/>
                          <a:pt x="1898168" y="0"/>
                        </a:cubicBezTo>
                        <a:cubicBezTo>
                          <a:pt x="2078247" y="-75602"/>
                          <a:pt x="2171640" y="36360"/>
                          <a:pt x="2344796" y="0"/>
                        </a:cubicBezTo>
                        <a:cubicBezTo>
                          <a:pt x="2517952" y="-36360"/>
                          <a:pt x="2630129" y="14313"/>
                          <a:pt x="2847252" y="0"/>
                        </a:cubicBezTo>
                        <a:cubicBezTo>
                          <a:pt x="3064375" y="-14313"/>
                          <a:pt x="3238138" y="13769"/>
                          <a:pt x="3349708" y="0"/>
                        </a:cubicBezTo>
                        <a:cubicBezTo>
                          <a:pt x="3461278" y="-13769"/>
                          <a:pt x="3864685" y="29083"/>
                          <a:pt x="4019650" y="0"/>
                        </a:cubicBezTo>
                        <a:cubicBezTo>
                          <a:pt x="4174615" y="-29083"/>
                          <a:pt x="4263755" y="44551"/>
                          <a:pt x="4466278" y="0"/>
                        </a:cubicBezTo>
                        <a:cubicBezTo>
                          <a:pt x="4668801" y="-44551"/>
                          <a:pt x="4883769" y="56390"/>
                          <a:pt x="5024562" y="0"/>
                        </a:cubicBezTo>
                        <a:cubicBezTo>
                          <a:pt x="5165355" y="-56390"/>
                          <a:pt x="5357560" y="51516"/>
                          <a:pt x="5582847" y="0"/>
                        </a:cubicBezTo>
                        <a:cubicBezTo>
                          <a:pt x="5585077" y="184738"/>
                          <a:pt x="5549500" y="302741"/>
                          <a:pt x="5582847" y="451896"/>
                        </a:cubicBezTo>
                        <a:cubicBezTo>
                          <a:pt x="5616194" y="601051"/>
                          <a:pt x="5536764" y="750261"/>
                          <a:pt x="5582847" y="941451"/>
                        </a:cubicBezTo>
                        <a:cubicBezTo>
                          <a:pt x="5398320" y="992183"/>
                          <a:pt x="5257725" y="892589"/>
                          <a:pt x="5024562" y="941451"/>
                        </a:cubicBezTo>
                        <a:cubicBezTo>
                          <a:pt x="4791399" y="990313"/>
                          <a:pt x="4656586" y="935367"/>
                          <a:pt x="4466278" y="941451"/>
                        </a:cubicBezTo>
                        <a:cubicBezTo>
                          <a:pt x="4275970" y="947535"/>
                          <a:pt x="4261240" y="913052"/>
                          <a:pt x="4075478" y="941451"/>
                        </a:cubicBezTo>
                        <a:cubicBezTo>
                          <a:pt x="3889716" y="969850"/>
                          <a:pt x="3724410" y="889892"/>
                          <a:pt x="3573022" y="941451"/>
                        </a:cubicBezTo>
                        <a:cubicBezTo>
                          <a:pt x="3421634" y="993010"/>
                          <a:pt x="3198748" y="904907"/>
                          <a:pt x="3070566" y="941451"/>
                        </a:cubicBezTo>
                        <a:cubicBezTo>
                          <a:pt x="2942384" y="977995"/>
                          <a:pt x="2764024" y="885653"/>
                          <a:pt x="2568110" y="941451"/>
                        </a:cubicBezTo>
                        <a:cubicBezTo>
                          <a:pt x="2372196" y="997249"/>
                          <a:pt x="2339319" y="918337"/>
                          <a:pt x="2177310" y="941451"/>
                        </a:cubicBezTo>
                        <a:cubicBezTo>
                          <a:pt x="2015301" y="964565"/>
                          <a:pt x="1920531" y="907481"/>
                          <a:pt x="1786511" y="941451"/>
                        </a:cubicBezTo>
                        <a:cubicBezTo>
                          <a:pt x="1652491" y="975421"/>
                          <a:pt x="1438384" y="884456"/>
                          <a:pt x="1228226" y="941451"/>
                        </a:cubicBezTo>
                        <a:cubicBezTo>
                          <a:pt x="1018068" y="998446"/>
                          <a:pt x="998918" y="931758"/>
                          <a:pt x="837427" y="941451"/>
                        </a:cubicBezTo>
                        <a:cubicBezTo>
                          <a:pt x="675936" y="951144"/>
                          <a:pt x="285955" y="924614"/>
                          <a:pt x="0" y="941451"/>
                        </a:cubicBezTo>
                        <a:cubicBezTo>
                          <a:pt x="-28218" y="721755"/>
                          <a:pt x="22289" y="581198"/>
                          <a:pt x="0" y="480140"/>
                        </a:cubicBezTo>
                        <a:cubicBezTo>
                          <a:pt x="-22289" y="379082"/>
                          <a:pt x="8872" y="121559"/>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Tree>
    <p:extLst>
      <p:ext uri="{BB962C8B-B14F-4D97-AF65-F5344CB8AC3E}">
        <p14:creationId xmlns:p14="http://schemas.microsoft.com/office/powerpoint/2010/main" val="33221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3" grpId="0"/>
      <p:bldP spid="18" grpId="0" animBg="1"/>
      <p:bldP spid="19" grpId="0" animBg="1"/>
      <p:bldP spid="20" grpId="0" animBg="1"/>
      <p:bldP spid="23" grpId="0" animBg="1"/>
      <p:bldP spid="24"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985D24-9ECF-4812-85DD-2F58E4F27D7E}"/>
              </a:ext>
            </a:extLst>
          </p:cNvPr>
          <p:cNvSpPr>
            <a:spLocks noGrp="1"/>
          </p:cNvSpPr>
          <p:nvPr>
            <p:ph type="title"/>
          </p:nvPr>
        </p:nvSpPr>
        <p:spPr/>
        <p:txBody>
          <a:bodyPr/>
          <a:lstStyle/>
          <a:p>
            <a:r>
              <a:rPr lang="fr-CA"/>
              <a:t>Example of data conversion </a:t>
            </a:r>
            <a:r>
              <a:rPr lang="fr-CA" err="1"/>
              <a:t>from</a:t>
            </a:r>
            <a:r>
              <a:rPr lang="fr-CA"/>
              <a:t> </a:t>
            </a:r>
            <a:br>
              <a:rPr lang="fr-CA"/>
            </a:br>
            <a:r>
              <a:rPr lang="fr-CA" err="1"/>
              <a:t>Dspace</a:t>
            </a:r>
            <a:r>
              <a:rPr lang="fr-CA"/>
              <a:t> RDFized data to VIVO data</a:t>
            </a:r>
          </a:p>
        </p:txBody>
      </p:sp>
      <p:sp>
        <p:nvSpPr>
          <p:cNvPr id="4" name="ZoneTexte 3">
            <a:extLst>
              <a:ext uri="{FF2B5EF4-FFF2-40B4-BE49-F238E27FC236}">
                <a16:creationId xmlns:a16="http://schemas.microsoft.com/office/drawing/2014/main" id="{C561D5FB-1531-4512-9C12-665D854BD8FB}"/>
              </a:ext>
            </a:extLst>
          </p:cNvPr>
          <p:cNvSpPr txBox="1"/>
          <p:nvPr/>
        </p:nvSpPr>
        <p:spPr>
          <a:xfrm>
            <a:off x="704851" y="2312521"/>
            <a:ext cx="4200524" cy="32316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A" sz="1200">
                <a:latin typeface="Courier New" panose="02070309020205020404" pitchFamily="49" charset="0"/>
                <a:cs typeface="Courier New" panose="02070309020205020404" pitchFamily="49" charset="0"/>
              </a:rPr>
              <a:t>:</a:t>
            </a:r>
            <a:r>
              <a:rPr lang="fr-CA" sz="1200" err="1">
                <a:latin typeface="Courier New" panose="02070309020205020404" pitchFamily="49" charset="0"/>
                <a:cs typeface="Courier New" panose="02070309020205020404" pitchFamily="49" charset="0"/>
              </a:rPr>
              <a:t>some_title</a:t>
            </a:r>
            <a:endParaRPr lang="fr-CA" sz="1200">
              <a:latin typeface="Courier New" panose="02070309020205020404" pitchFamily="49" charset="0"/>
              <a:cs typeface="Courier New" panose="02070309020205020404" pitchFamily="49" charset="0"/>
            </a:endParaRP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rdf-mapping:title</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owl:NamedIndividual</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dm:creates</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dm:Result</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dm:object</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rdf:value</a:t>
            </a:r>
            <a:r>
              <a:rPr lang="fr-CA" sz="1200">
                <a:latin typeface="Courier New" panose="02070309020205020404" pitchFamily="49" charset="0"/>
                <a:cs typeface="Courier New" panose="02070309020205020404" pitchFamily="49" charset="0"/>
              </a:rPr>
              <a:t> "</a:t>
            </a:r>
            <a:r>
              <a:rPr lang="en-US" sz="1200">
                <a:latin typeface="Courier New" panose="02070309020205020404" pitchFamily="49" charset="0"/>
                <a:cs typeface="Courier New" panose="02070309020205020404" pitchFamily="49" charset="0"/>
              </a:rPr>
              <a:t> The DSpace Course - An Introduction to DSpace </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rdfs:type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dm:DSpaceValue</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dm:predicate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dcterms:title</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dm:subject</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dm:DSpaceObjectIRI</a:t>
            </a:r>
            <a:r>
              <a:rPr lang="fr-CA"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rdf:value</a:t>
            </a:r>
            <a:r>
              <a:rPr lang="en-US" sz="1200">
                <a:latin typeface="Courier New" panose="02070309020205020404" pitchFamily="49" charset="0"/>
                <a:cs typeface="Courier New" panose="02070309020205020404" pitchFamily="49" charset="0"/>
              </a:rPr>
              <a:t> "http://doi.org/1234" ;</a:t>
            </a:r>
          </a:p>
          <a:p>
            <a:r>
              <a:rPr lang="fr-CA" sz="1200">
                <a:latin typeface="Courier New" panose="02070309020205020404" pitchFamily="49" charset="0"/>
                <a:cs typeface="Courier New" panose="02070309020205020404" pitchFamily="49" charset="0"/>
              </a:rPr>
              <a:t>        ] ;</a:t>
            </a:r>
          </a:p>
          <a:p>
            <a:r>
              <a:rPr lang="fr-CA" sz="1200">
                <a:latin typeface="Courier New" panose="02070309020205020404" pitchFamily="49" charset="0"/>
                <a:cs typeface="Courier New" panose="02070309020205020404" pitchFamily="49" charset="0"/>
              </a:rPr>
              <a:t>    ]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dm:metadataName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dc.title</a:t>
            </a:r>
            <a:r>
              <a:rPr lang="fr-CA" sz="1200">
                <a:latin typeface="Courier New" panose="02070309020205020404" pitchFamily="49" charset="0"/>
                <a:cs typeface="Courier New" panose="02070309020205020404" pitchFamily="49" charset="0"/>
              </a:rPr>
              <a:t>" .</a:t>
            </a:r>
          </a:p>
        </p:txBody>
      </p:sp>
      <p:sp>
        <p:nvSpPr>
          <p:cNvPr id="5" name="ZoneTexte 4">
            <a:extLst>
              <a:ext uri="{FF2B5EF4-FFF2-40B4-BE49-F238E27FC236}">
                <a16:creationId xmlns:a16="http://schemas.microsoft.com/office/drawing/2014/main" id="{533C9A51-9198-4297-B5DE-0A0390D25308}"/>
              </a:ext>
            </a:extLst>
          </p:cNvPr>
          <p:cNvSpPr txBox="1"/>
          <p:nvPr/>
        </p:nvSpPr>
        <p:spPr>
          <a:xfrm>
            <a:off x="6867525" y="2312521"/>
            <a:ext cx="4400550" cy="36009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A" sz="1200">
                <a:latin typeface="Courier New" panose="02070309020205020404" pitchFamily="49" charset="0"/>
                <a:cs typeface="Courier New" panose="02070309020205020404" pitchFamily="49" charset="0"/>
              </a:rPr>
              <a:t>vivo-uqam-data:n2138</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obo:BFO_0000001,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obo:BFO_0000002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obo:BFO_0000031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obo:IAO_0000030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bibo:BookSection</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bibo:Chapter</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bibo:Document</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bibo:DocumentPart</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rdf:type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owl:Thing</a:t>
            </a:r>
            <a:r>
              <a:rPr lang="fr-CA"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bibo:abstract</a:t>
            </a:r>
            <a:r>
              <a:rPr lang="en-US" sz="1200">
                <a:latin typeface="Courier New" panose="02070309020205020404" pitchFamily="49" charset="0"/>
                <a:cs typeface="Courier New" panose="02070309020205020404" pitchFamily="49" charset="0"/>
              </a:rPr>
              <a:t> "This module …"@</a:t>
            </a:r>
            <a:r>
              <a:rPr lang="en-US" sz="1200" err="1">
                <a:latin typeface="Courier New" panose="02070309020205020404" pitchFamily="49" charset="0"/>
                <a:cs typeface="Courier New" panose="02070309020205020404" pitchFamily="49" charset="0"/>
              </a:rPr>
              <a:t>en</a:t>
            </a:r>
            <a:r>
              <a:rPr lang="en-US" sz="1200">
                <a:latin typeface="Courier New" panose="02070309020205020404" pitchFamily="49" charset="0"/>
                <a:cs typeface="Courier New" panose="02070309020205020404" pitchFamily="49" charset="0"/>
              </a:rPr>
              <a:t>-US ;</a:t>
            </a:r>
          </a:p>
          <a:p>
            <a:r>
              <a:rPr lang="pt-BR" sz="1200">
                <a:latin typeface="Courier New" panose="02070309020205020404" pitchFamily="49" charset="0"/>
                <a:cs typeface="Courier New" panose="02070309020205020404" pitchFamily="49" charset="0"/>
              </a:rPr>
              <a:t>  bibo:doi "http://dio.org/1234";</a:t>
            </a:r>
            <a:endParaRPr lang="en-US" sz="1200">
              <a:latin typeface="Courier New" panose="02070309020205020404" pitchFamily="49" charset="0"/>
              <a:cs typeface="Courier New" panose="02070309020205020404" pitchFamily="49" charset="0"/>
            </a:endParaRP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vitro:mostSpecificType</a:t>
            </a:r>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bibo:Chapter</a:t>
            </a:r>
            <a:r>
              <a:rPr lang="fr-CA" sz="1200">
                <a:latin typeface="Courier New" panose="02070309020205020404" pitchFamily="49" charset="0"/>
                <a:cs typeface="Courier New" panose="02070309020205020404" pitchFamily="49" charset="0"/>
              </a:rPr>
              <a:t>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vivo:dateTimeValue</a:t>
            </a:r>
            <a:r>
              <a:rPr lang="fr-CA" sz="1200">
                <a:latin typeface="Courier New" panose="02070309020205020404" pitchFamily="49" charset="0"/>
                <a:cs typeface="Courier New" panose="02070309020205020404" pitchFamily="49" charset="0"/>
              </a:rPr>
              <a:t> vivo-uqam-data:n5481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vivo:relatedBy</a:t>
            </a:r>
            <a:r>
              <a:rPr lang="fr-CA" sz="1200">
                <a:latin typeface="Courier New" panose="02070309020205020404" pitchFamily="49" charset="0"/>
                <a:cs typeface="Courier New" panose="02070309020205020404" pitchFamily="49" charset="0"/>
              </a:rPr>
              <a:t> vivo-uqam-data:n7404 ;</a:t>
            </a:r>
          </a:p>
          <a:p>
            <a:r>
              <a:rPr lang="fr-CA" sz="1200">
                <a:latin typeface="Courier New" panose="02070309020205020404" pitchFamily="49" charset="0"/>
                <a:cs typeface="Courier New" panose="02070309020205020404" pitchFamily="49" charset="0"/>
              </a:rPr>
              <a:t>  </a:t>
            </a:r>
            <a:r>
              <a:rPr lang="fr-CA" sz="1200" err="1">
                <a:latin typeface="Courier New" panose="02070309020205020404" pitchFamily="49" charset="0"/>
                <a:cs typeface="Courier New" panose="02070309020205020404" pitchFamily="49" charset="0"/>
              </a:rPr>
              <a:t>vivo:relatedBy</a:t>
            </a:r>
            <a:r>
              <a:rPr lang="fr-CA" sz="1200">
                <a:latin typeface="Courier New" panose="02070309020205020404" pitchFamily="49" charset="0"/>
                <a:cs typeface="Courier New" panose="02070309020205020404" pitchFamily="49" charset="0"/>
              </a:rPr>
              <a:t> vivo-uqam-data:n887 ;</a:t>
            </a:r>
          </a:p>
          <a:p>
            <a:r>
              <a:rPr lang="en-US" sz="1200">
                <a:latin typeface="Courier New" panose="02070309020205020404" pitchFamily="49" charset="0"/>
                <a:cs typeface="Courier New" panose="02070309020205020404" pitchFamily="49" charset="0"/>
              </a:rPr>
              <a:t>  rdfs:label "The DSpace Course - An Introduction to DSpace"@</a:t>
            </a:r>
            <a:r>
              <a:rPr lang="en-US" sz="1200" err="1">
                <a:latin typeface="Courier New" panose="02070309020205020404" pitchFamily="49" charset="0"/>
                <a:cs typeface="Courier New" panose="02070309020205020404" pitchFamily="49" charset="0"/>
              </a:rPr>
              <a:t>en</a:t>
            </a:r>
            <a:r>
              <a:rPr lang="en-US" sz="1200">
                <a:latin typeface="Courier New" panose="02070309020205020404" pitchFamily="49" charset="0"/>
                <a:cs typeface="Courier New" panose="02070309020205020404" pitchFamily="49" charset="0"/>
              </a:rPr>
              <a:t>-US ;</a:t>
            </a:r>
          </a:p>
          <a:p>
            <a:r>
              <a:rPr lang="fr-CA" sz="1200">
                <a:latin typeface="Courier New" panose="02070309020205020404" pitchFamily="49" charset="0"/>
                <a:cs typeface="Courier New" panose="02070309020205020404" pitchFamily="49" charset="0"/>
              </a:rPr>
              <a:t>.</a:t>
            </a:r>
          </a:p>
        </p:txBody>
      </p:sp>
      <p:cxnSp>
        <p:nvCxnSpPr>
          <p:cNvPr id="7" name="Connecteur droit avec flèche 6">
            <a:extLst>
              <a:ext uri="{FF2B5EF4-FFF2-40B4-BE49-F238E27FC236}">
                <a16:creationId xmlns:a16="http://schemas.microsoft.com/office/drawing/2014/main" id="{961BFA4E-683C-4FCA-94E3-815C45694DA0}"/>
              </a:ext>
            </a:extLst>
          </p:cNvPr>
          <p:cNvCxnSpPr>
            <a:cxnSpLocks/>
          </p:cNvCxnSpPr>
          <p:nvPr/>
        </p:nvCxnSpPr>
        <p:spPr>
          <a:xfrm flipV="1">
            <a:off x="4038600" y="3764737"/>
            <a:ext cx="3095531" cy="51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C5F55B97-C9EA-4781-BE62-9AA3C6606B6E}"/>
              </a:ext>
            </a:extLst>
          </p:cNvPr>
          <p:cNvCxnSpPr>
            <a:cxnSpLocks/>
          </p:cNvCxnSpPr>
          <p:nvPr/>
        </p:nvCxnSpPr>
        <p:spPr>
          <a:xfrm>
            <a:off x="3848100" y="3657600"/>
            <a:ext cx="3286031" cy="1702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6069C0F-DE3A-4EAD-B75C-9275375A8A39}"/>
              </a:ext>
            </a:extLst>
          </p:cNvPr>
          <p:cNvCxnSpPr>
            <a:cxnSpLocks/>
          </p:cNvCxnSpPr>
          <p:nvPr/>
        </p:nvCxnSpPr>
        <p:spPr>
          <a:xfrm flipV="1">
            <a:off x="4562475" y="4499461"/>
            <a:ext cx="2486025" cy="2820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EF98A36-BE04-4BFD-B815-E04BCE178E07}"/>
              </a:ext>
            </a:extLst>
          </p:cNvPr>
          <p:cNvSpPr txBox="1"/>
          <p:nvPr/>
        </p:nvSpPr>
        <p:spPr>
          <a:xfrm>
            <a:off x="5214937" y="2518246"/>
            <a:ext cx="134302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CA"/>
              <a:t>Mapping to do by the SPARQL </a:t>
            </a:r>
            <a:r>
              <a:rPr lang="fr-CA" err="1"/>
              <a:t>Construct</a:t>
            </a:r>
            <a:endParaRPr lang="fr-CA"/>
          </a:p>
        </p:txBody>
      </p:sp>
    </p:spTree>
    <p:extLst>
      <p:ext uri="{BB962C8B-B14F-4D97-AF65-F5344CB8AC3E}">
        <p14:creationId xmlns:p14="http://schemas.microsoft.com/office/powerpoint/2010/main" val="324597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Rétrospectiv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6099</TotalTime>
  <Words>2770</Words>
  <Application>Microsoft Office PowerPoint</Application>
  <PresentationFormat>Grand écran</PresentationFormat>
  <Paragraphs>303</Paragraphs>
  <Slides>14</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Courier New</vt:lpstr>
      <vt:lpstr>Wingdings</vt:lpstr>
      <vt:lpstr>Rétrospective</vt:lpstr>
      <vt:lpstr>Can you tell us about your previous experience with DSpace?  </vt:lpstr>
      <vt:lpstr>What might be the approach for mapping between different models of DSpace and VIVO (elements, concepts, fields)?  </vt:lpstr>
      <vt:lpstr>First approach: using the Dspace RDFizer Ref: https://wiki.lyrasis.org/display/DSDOC7x/Linked+%28Open%29+Data </vt:lpstr>
      <vt:lpstr>Second approach: Build a VIVO exporter</vt:lpstr>
      <vt:lpstr>Third approach: Build a VIVO exporter</vt:lpstr>
      <vt:lpstr>ETL Metamodel</vt:lpstr>
      <vt:lpstr>What about vocabularies (different list of scientific fields for instance) ? </vt:lpstr>
      <vt:lpstr>Data structure from the RDFizer usage</vt:lpstr>
      <vt:lpstr>Example of data conversion from  Dspace RDFized data to VIVO data</vt:lpstr>
      <vt:lpstr>How do you think data should be kept up to date after initial migration of data from DSpace to VIVO?   How should the software communication between VIVO and DSpace be implemented?    </vt:lpstr>
      <vt:lpstr>Architectural solution 1 : DSpace/VIVO facade A single, standardized access point between VIVO and Dspace.</vt:lpstr>
      <vt:lpstr>Architectural solution 2 :  Add semantic web functionality to DSpace</vt:lpstr>
      <vt:lpstr>Architectural solution 3 :  Messaging patterns</vt:lpstr>
      <vt:lpstr>In summary: Architecture comparison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 Héon</dc:creator>
  <cp:lastModifiedBy>Michel Héon</cp:lastModifiedBy>
  <cp:revision>2</cp:revision>
  <cp:lastPrinted>2022-02-07T12:24:36Z</cp:lastPrinted>
  <dcterms:created xsi:type="dcterms:W3CDTF">2022-02-03T08:34:27Z</dcterms:created>
  <dcterms:modified xsi:type="dcterms:W3CDTF">2022-03-11T09:14:38Z</dcterms:modified>
</cp:coreProperties>
</file>