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3B23-365D-4C22-AEC1-EF230CCDC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07ED0-AAB1-4275-9512-DEA15C719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F7010-4275-4711-9BD7-2D7E7AFBE6CB}"/>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5" name="Footer Placeholder 4">
            <a:extLst>
              <a:ext uri="{FF2B5EF4-FFF2-40B4-BE49-F238E27FC236}">
                <a16:creationId xmlns:a16="http://schemas.microsoft.com/office/drawing/2014/main" id="{0A98125E-AA98-4EAA-A37C-72D29E8BF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AE8C3-6440-486A-97B1-99C18601FE53}"/>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414457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66C0-A8D0-4A3D-A8D5-D434E2419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64BA2-CC3A-45F7-A4DD-F317918788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0D567-E3BD-4187-A09B-BE194E5673C6}"/>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5" name="Footer Placeholder 4">
            <a:extLst>
              <a:ext uri="{FF2B5EF4-FFF2-40B4-BE49-F238E27FC236}">
                <a16:creationId xmlns:a16="http://schemas.microsoft.com/office/drawing/2014/main" id="{512F8267-470F-4A74-AB52-AF0CBF497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41D5A-1D0C-4D79-BF65-4E54756EB189}"/>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173115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D5CBB-3196-4781-A38A-EE53A0F6A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90E25-237C-4CA6-901E-DF0905383B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88A8E-5839-4028-9EDD-2A4BD5AA5067}"/>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5" name="Footer Placeholder 4">
            <a:extLst>
              <a:ext uri="{FF2B5EF4-FFF2-40B4-BE49-F238E27FC236}">
                <a16:creationId xmlns:a16="http://schemas.microsoft.com/office/drawing/2014/main" id="{B4D16501-582F-4C16-913B-53F86DAF0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A6606-5843-4411-956B-06CF164A62E5}"/>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295704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9DD6-2169-4224-9E5E-763AABAAE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8D740-2618-4225-9144-16CBD8BB30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F747-E5A0-408C-BBD4-5344FB655FE0}"/>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5" name="Footer Placeholder 4">
            <a:extLst>
              <a:ext uri="{FF2B5EF4-FFF2-40B4-BE49-F238E27FC236}">
                <a16:creationId xmlns:a16="http://schemas.microsoft.com/office/drawing/2014/main" id="{50371768-1520-4DE1-BCE4-F1B38F9D6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61D91-6222-4D9D-BDDE-F944AF72413F}"/>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159458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FF1B-6350-453A-A25B-D002CFF12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CD65D6-7BC2-482C-9768-7346CB088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CCFAAC-A76E-4901-A832-D2F7B25F9E2C}"/>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5" name="Footer Placeholder 4">
            <a:extLst>
              <a:ext uri="{FF2B5EF4-FFF2-40B4-BE49-F238E27FC236}">
                <a16:creationId xmlns:a16="http://schemas.microsoft.com/office/drawing/2014/main" id="{96445A71-3D0D-4122-8419-99CCF8117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B27BE-15E9-4AA0-906C-7A4BB8791F6D}"/>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325883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351F-84B7-4B03-BA40-A03C7A6BF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4E1EB-1691-4048-ADA0-50CB8BCCB8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427F8-9A59-4F07-BD93-A44240498E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D34EED-6B38-4B5F-933E-44E1FA1604C8}"/>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6" name="Footer Placeholder 5">
            <a:extLst>
              <a:ext uri="{FF2B5EF4-FFF2-40B4-BE49-F238E27FC236}">
                <a16:creationId xmlns:a16="http://schemas.microsoft.com/office/drawing/2014/main" id="{CBCCBF0D-CA26-49B1-A119-21412FB71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9256C-2017-4FC1-81B2-BB5DC03831C2}"/>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323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56CC-9C86-4F5D-9C12-C30A389CAB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B4F4FF-D569-4647-8CA0-72DA7E1E5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18A09B-0414-4590-8827-4E4F0056DD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A77DB-CAAF-4130-8266-A5DCC0007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0B75D3-07B3-4A3F-B0F1-9F00F75E73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C8190E-E3C8-42D1-B960-9AF9588EA3E1}"/>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8" name="Footer Placeholder 7">
            <a:extLst>
              <a:ext uri="{FF2B5EF4-FFF2-40B4-BE49-F238E27FC236}">
                <a16:creationId xmlns:a16="http://schemas.microsoft.com/office/drawing/2014/main" id="{63FCD175-7E22-4637-9B81-5D092DD8BF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50C277-E71C-4080-81BF-AC847644FD34}"/>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6362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7641-CCF2-4E28-9606-C5138D9700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670679-2BEC-4D6C-A8FD-8E807CB38C3B}"/>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4" name="Footer Placeholder 3">
            <a:extLst>
              <a:ext uri="{FF2B5EF4-FFF2-40B4-BE49-F238E27FC236}">
                <a16:creationId xmlns:a16="http://schemas.microsoft.com/office/drawing/2014/main" id="{79BEEB74-1D0E-4592-AD7F-A2671EB8B3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1D2C0-A443-403E-BAA5-E47B24FBA0FA}"/>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345910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42D54-7896-46AA-8149-A9E86616A50C}"/>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3" name="Footer Placeholder 2">
            <a:extLst>
              <a:ext uri="{FF2B5EF4-FFF2-40B4-BE49-F238E27FC236}">
                <a16:creationId xmlns:a16="http://schemas.microsoft.com/office/drawing/2014/main" id="{780B78CB-749C-4423-8E04-8FC4E0B11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D481D2-569F-4BF4-8D91-D42DE5632007}"/>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38967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AC9-77D7-4E6F-A6D5-E37211C6B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2ACDE7-F17D-4A78-A1F8-DE8292AAE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BC079-26F9-4FF7-B8EF-6AF800EFC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3360EC-505F-4CAF-BABA-FFA67400D6BC}"/>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6" name="Footer Placeholder 5">
            <a:extLst>
              <a:ext uri="{FF2B5EF4-FFF2-40B4-BE49-F238E27FC236}">
                <a16:creationId xmlns:a16="http://schemas.microsoft.com/office/drawing/2014/main" id="{78DC839B-F51B-4222-9F07-D97A8F4DF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14B72-B1E5-458B-AE44-E472C11470DB}"/>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348075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6029-0D8F-4AB1-9500-BB89E0468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D6141-9A2D-4778-B104-AFE368C97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38A3ED-BCEF-433C-A0A2-5D5424C7C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B2102D-45B4-44F3-B074-0FDDA0D62F6E}"/>
              </a:ext>
            </a:extLst>
          </p:cNvPr>
          <p:cNvSpPr>
            <a:spLocks noGrp="1"/>
          </p:cNvSpPr>
          <p:nvPr>
            <p:ph type="dt" sz="half" idx="10"/>
          </p:nvPr>
        </p:nvSpPr>
        <p:spPr/>
        <p:txBody>
          <a:bodyPr/>
          <a:lstStyle/>
          <a:p>
            <a:fld id="{8C27DC2D-9B84-4443-B776-76C5B5955DB1}" type="datetimeFigureOut">
              <a:rPr lang="en-US" smtClean="0"/>
              <a:t>2/1/2023</a:t>
            </a:fld>
            <a:endParaRPr lang="en-US"/>
          </a:p>
        </p:txBody>
      </p:sp>
      <p:sp>
        <p:nvSpPr>
          <p:cNvPr id="6" name="Footer Placeholder 5">
            <a:extLst>
              <a:ext uri="{FF2B5EF4-FFF2-40B4-BE49-F238E27FC236}">
                <a16:creationId xmlns:a16="http://schemas.microsoft.com/office/drawing/2014/main" id="{523623FD-E024-4ACD-8D9B-57C0EE715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06EC8-7DF6-4794-AA57-8F32C7D12A0C}"/>
              </a:ext>
            </a:extLst>
          </p:cNvPr>
          <p:cNvSpPr>
            <a:spLocks noGrp="1"/>
          </p:cNvSpPr>
          <p:nvPr>
            <p:ph type="sldNum" sz="quarter" idx="12"/>
          </p:nvPr>
        </p:nvSpPr>
        <p:spPr/>
        <p:txBody>
          <a:bodyPr/>
          <a:lstStyle/>
          <a:p>
            <a:fld id="{4ECEE034-971A-40A0-8309-A41B8DA336C1}" type="slidenum">
              <a:rPr lang="en-US" smtClean="0"/>
              <a:t>‹#›</a:t>
            </a:fld>
            <a:endParaRPr lang="en-US"/>
          </a:p>
        </p:txBody>
      </p:sp>
    </p:spTree>
    <p:extLst>
      <p:ext uri="{BB962C8B-B14F-4D97-AF65-F5344CB8AC3E}">
        <p14:creationId xmlns:p14="http://schemas.microsoft.com/office/powerpoint/2010/main" val="12720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56BDF-B1D4-4155-9AD6-F70D3E09B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C7490-220A-4954-846E-390CB45A0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94FD9-4678-407B-B9AA-6BB4A09D8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7DC2D-9B84-4443-B776-76C5B5955DB1}" type="datetimeFigureOut">
              <a:rPr lang="en-US" smtClean="0"/>
              <a:t>2/1/2023</a:t>
            </a:fld>
            <a:endParaRPr lang="en-US"/>
          </a:p>
        </p:txBody>
      </p:sp>
      <p:sp>
        <p:nvSpPr>
          <p:cNvPr id="5" name="Footer Placeholder 4">
            <a:extLst>
              <a:ext uri="{FF2B5EF4-FFF2-40B4-BE49-F238E27FC236}">
                <a16:creationId xmlns:a16="http://schemas.microsoft.com/office/drawing/2014/main" id="{E3C66878-1982-48AD-A15E-9C8F44D22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42A05E-9DA6-43CE-B734-BE0538AE2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EE034-971A-40A0-8309-A41B8DA336C1}" type="slidenum">
              <a:rPr lang="en-US" smtClean="0"/>
              <a:t>‹#›</a:t>
            </a:fld>
            <a:endParaRPr lang="en-US"/>
          </a:p>
        </p:txBody>
      </p:sp>
    </p:spTree>
    <p:extLst>
      <p:ext uri="{BB962C8B-B14F-4D97-AF65-F5344CB8AC3E}">
        <p14:creationId xmlns:p14="http://schemas.microsoft.com/office/powerpoint/2010/main" val="97460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BB12-CB74-41FB-B913-0B5F22CC92A7}"/>
              </a:ext>
            </a:extLst>
          </p:cNvPr>
          <p:cNvSpPr>
            <a:spLocks noGrp="1"/>
          </p:cNvSpPr>
          <p:nvPr>
            <p:ph type="ctrTitle"/>
          </p:nvPr>
        </p:nvSpPr>
        <p:spPr>
          <a:xfrm>
            <a:off x="1524000" y="986119"/>
            <a:ext cx="9144000" cy="1550894"/>
          </a:xfrm>
        </p:spPr>
        <p:txBody>
          <a:bodyPr>
            <a:normAutofit fontScale="90000"/>
          </a:bodyPr>
          <a:lstStyle/>
          <a:p>
            <a:br>
              <a:rPr lang="en-US" dirty="0"/>
            </a:br>
            <a:endParaRPr lang="en-US" dirty="0"/>
          </a:p>
        </p:txBody>
      </p:sp>
      <p:sp>
        <p:nvSpPr>
          <p:cNvPr id="3" name="Subtitle 2">
            <a:extLst>
              <a:ext uri="{FF2B5EF4-FFF2-40B4-BE49-F238E27FC236}">
                <a16:creationId xmlns:a16="http://schemas.microsoft.com/office/drawing/2014/main" id="{10FD21B7-A6F4-4A0A-89ED-0542188CF63D}"/>
              </a:ext>
            </a:extLst>
          </p:cNvPr>
          <p:cNvSpPr>
            <a:spLocks noGrp="1"/>
          </p:cNvSpPr>
          <p:nvPr>
            <p:ph type="subTitle" idx="1"/>
          </p:nvPr>
        </p:nvSpPr>
        <p:spPr/>
        <p:txBody>
          <a:bodyPr>
            <a:normAutofit fontScale="70000" lnSpcReduction="20000"/>
          </a:bodyPr>
          <a:lstStyle/>
          <a:p>
            <a:r>
              <a:rPr lang="en-US" sz="3800" b="1" dirty="0">
                <a:solidFill>
                  <a:schemeClr val="accent1"/>
                </a:solidFill>
                <a:latin typeface="Times New Roman" panose="02020603050405020304" pitchFamily="18" charset="0"/>
                <a:cs typeface="Times New Roman" panose="02020603050405020304" pitchFamily="18" charset="0"/>
              </a:rPr>
              <a:t>Research Proposal</a:t>
            </a:r>
          </a:p>
          <a:p>
            <a:r>
              <a:rPr lang="en-US" dirty="0">
                <a:solidFill>
                  <a:schemeClr val="accent1"/>
                </a:solidFill>
                <a:latin typeface="Times New Roman" panose="02020603050405020304" pitchFamily="18" charset="0"/>
                <a:cs typeface="Times New Roman" panose="02020603050405020304" pitchFamily="18" charset="0"/>
              </a:rPr>
              <a:t>By </a:t>
            </a:r>
            <a:r>
              <a:rPr lang="en-US" b="1" dirty="0">
                <a:solidFill>
                  <a:schemeClr val="accent1"/>
                </a:solidFill>
                <a:latin typeface="Times New Roman" panose="02020603050405020304" pitchFamily="18" charset="0"/>
                <a:cs typeface="Times New Roman" panose="02020603050405020304" pitchFamily="18" charset="0"/>
              </a:rPr>
              <a:t>Joseph Kenyatta</a:t>
            </a:r>
          </a:p>
          <a:p>
            <a:r>
              <a:rPr lang="en-US" i="1" dirty="0">
                <a:solidFill>
                  <a:schemeClr val="accent1"/>
                </a:solidFill>
                <a:latin typeface="Times New Roman" panose="02020603050405020304" pitchFamily="18" charset="0"/>
                <a:cs typeface="Times New Roman" panose="02020603050405020304" pitchFamily="18" charset="0"/>
              </a:rPr>
              <a:t>Teaching Programming Through Gaming</a:t>
            </a:r>
          </a:p>
          <a:p>
            <a:r>
              <a:rPr lang="en-US" b="1" dirty="0">
                <a:solidFill>
                  <a:schemeClr val="accent1"/>
                </a:solidFill>
                <a:latin typeface="Times New Roman" panose="02020603050405020304" pitchFamily="18" charset="0"/>
                <a:cs typeface="Times New Roman" panose="02020603050405020304" pitchFamily="18" charset="0"/>
              </a:rPr>
              <a:t>E46/3939/2019</a:t>
            </a:r>
          </a:p>
          <a:p>
            <a:r>
              <a:rPr lang="en-US" dirty="0">
                <a:solidFill>
                  <a:schemeClr val="accent1"/>
                </a:solidFill>
                <a:latin typeface="Times New Roman" panose="02020603050405020304" pitchFamily="18" charset="0"/>
                <a:cs typeface="Times New Roman" panose="02020603050405020304" pitchFamily="18" charset="0"/>
              </a:rPr>
              <a:t>ICS 410a</a:t>
            </a:r>
          </a:p>
        </p:txBody>
      </p:sp>
      <p:pic>
        <p:nvPicPr>
          <p:cNvPr id="4" name="Picture 3">
            <a:extLst>
              <a:ext uri="{FF2B5EF4-FFF2-40B4-BE49-F238E27FC236}">
                <a16:creationId xmlns:a16="http://schemas.microsoft.com/office/drawing/2014/main" id="{3644B1E2-5A49-43F9-B83F-41CD636FB772}"/>
              </a:ext>
            </a:extLst>
          </p:cNvPr>
          <p:cNvPicPr>
            <a:picLocks noChangeAspect="1"/>
          </p:cNvPicPr>
          <p:nvPr/>
        </p:nvPicPr>
        <p:blipFill>
          <a:blip r:embed="rId2"/>
          <a:stretch>
            <a:fillRect/>
          </a:stretch>
        </p:blipFill>
        <p:spPr>
          <a:xfrm>
            <a:off x="5376609" y="1606880"/>
            <a:ext cx="1438781" cy="1664352"/>
          </a:xfrm>
          <a:prstGeom prst="rect">
            <a:avLst/>
          </a:prstGeom>
        </p:spPr>
      </p:pic>
    </p:spTree>
    <p:extLst>
      <p:ext uri="{BB962C8B-B14F-4D97-AF65-F5344CB8AC3E}">
        <p14:creationId xmlns:p14="http://schemas.microsoft.com/office/powerpoint/2010/main" val="7977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711F-421E-4783-9CD5-21E091C76206}"/>
              </a:ext>
            </a:extLst>
          </p:cNvPr>
          <p:cNvSpPr>
            <a:spLocks noGrp="1"/>
          </p:cNvSpPr>
          <p:nvPr>
            <p:ph type="title"/>
          </p:nvPr>
        </p:nvSpPr>
        <p:spPr/>
        <p:txBody>
          <a:bodyPr/>
          <a:lstStyle/>
          <a:p>
            <a:pPr algn="ctr"/>
            <a:r>
              <a:rPr lang="en-US" dirty="0"/>
              <a:t>Methodologies Continued…</a:t>
            </a:r>
          </a:p>
        </p:txBody>
      </p:sp>
      <p:sp>
        <p:nvSpPr>
          <p:cNvPr id="3" name="Content Placeholder 2">
            <a:extLst>
              <a:ext uri="{FF2B5EF4-FFF2-40B4-BE49-F238E27FC236}">
                <a16:creationId xmlns:a16="http://schemas.microsoft.com/office/drawing/2014/main" id="{0AD7E9CD-C3A4-47E0-8152-992D99946391}"/>
              </a:ext>
            </a:extLst>
          </p:cNvPr>
          <p:cNvSpPr>
            <a:spLocks noGrp="1"/>
          </p:cNvSpPr>
          <p:nvPr>
            <p:ph idx="1"/>
          </p:nvPr>
        </p:nvSpPr>
        <p:spPr/>
        <p:txBody>
          <a:bodyPr/>
          <a:lstStyle/>
          <a:p>
            <a:r>
              <a:rPr lang="en-US" dirty="0"/>
              <a:t>The system will be developed using the waterfall model of the SDLC.</a:t>
            </a:r>
          </a:p>
          <a:p>
            <a:r>
              <a:rPr lang="en-US" dirty="0"/>
              <a:t>Data collection will entail the following:</a:t>
            </a:r>
          </a:p>
          <a:p>
            <a:pPr lvl="1">
              <a:buFont typeface="Wingdings" panose="05000000000000000000" pitchFamily="2" charset="2"/>
              <a:buChar char="§"/>
            </a:pPr>
            <a:r>
              <a:rPr lang="en-US" dirty="0"/>
              <a:t>Surveys-Collecting feedback from players </a:t>
            </a:r>
          </a:p>
          <a:p>
            <a:pPr lvl="1">
              <a:buFont typeface="Wingdings" panose="05000000000000000000" pitchFamily="2" charset="2"/>
              <a:buChar char="§"/>
            </a:pPr>
            <a:r>
              <a:rPr lang="en-US" dirty="0"/>
              <a:t>User Testing-Observing players as they play the game to identify areas of difficulty.</a:t>
            </a:r>
          </a:p>
          <a:p>
            <a:pPr lvl="1">
              <a:buFont typeface="Wingdings" panose="05000000000000000000" pitchFamily="2" charset="2"/>
              <a:buChar char="§"/>
            </a:pPr>
            <a:r>
              <a:rPr lang="en-US" dirty="0"/>
              <a:t>Questionnaires- To collect data on what players would like to interact with in the game.</a:t>
            </a:r>
          </a:p>
          <a:p>
            <a:pPr lvl="1">
              <a:buFont typeface="Wingdings" panose="05000000000000000000" pitchFamily="2" charset="2"/>
              <a:buChar char="§"/>
            </a:pPr>
            <a:r>
              <a:rPr lang="en-US" dirty="0"/>
              <a:t>Analytics- This will look at users’ completion rates, time spent on specific levels, etc.</a:t>
            </a:r>
          </a:p>
          <a:p>
            <a:pPr lvl="1">
              <a:buFont typeface="Wingdings" panose="05000000000000000000" pitchFamily="2" charset="2"/>
              <a:buChar char="§"/>
            </a:pPr>
            <a:r>
              <a:rPr lang="en-US" dirty="0"/>
              <a:t>Interviews</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57401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A2C-E6E4-499E-81B1-9B66ED819C0D}"/>
              </a:ext>
            </a:extLst>
          </p:cNvPr>
          <p:cNvSpPr>
            <a:spLocks noGrp="1"/>
          </p:cNvSpPr>
          <p:nvPr>
            <p:ph type="title"/>
          </p:nvPr>
        </p:nvSpPr>
        <p:spPr/>
        <p:txBody>
          <a:bodyPr/>
          <a:lstStyle/>
          <a:p>
            <a:pPr algn="ctr"/>
            <a:r>
              <a:rPr lang="en-US" dirty="0"/>
              <a:t>Time Frame and Work Schedule</a:t>
            </a:r>
          </a:p>
        </p:txBody>
      </p:sp>
      <p:sp>
        <p:nvSpPr>
          <p:cNvPr id="3" name="Content Placeholder 2">
            <a:extLst>
              <a:ext uri="{FF2B5EF4-FFF2-40B4-BE49-F238E27FC236}">
                <a16:creationId xmlns:a16="http://schemas.microsoft.com/office/drawing/2014/main" id="{3197D060-6DB6-4F5E-B25D-255C183E7C54}"/>
              </a:ext>
            </a:extLst>
          </p:cNvPr>
          <p:cNvSpPr>
            <a:spLocks noGrp="1"/>
          </p:cNvSpPr>
          <p:nvPr>
            <p:ph idx="1"/>
          </p:nvPr>
        </p:nvSpPr>
        <p:spPr/>
        <p:txBody>
          <a:bodyPr/>
          <a:lstStyle/>
          <a:p>
            <a:r>
              <a:rPr lang="en-US" dirty="0"/>
              <a:t>The development of this game will run from 3</a:t>
            </a:r>
            <a:r>
              <a:rPr lang="en-US" baseline="30000" dirty="0"/>
              <a:t>rd</a:t>
            </a:r>
            <a:r>
              <a:rPr lang="en-US" dirty="0"/>
              <a:t> February 2023 all the way to 4</a:t>
            </a:r>
            <a:r>
              <a:rPr lang="en-US" baseline="30000" dirty="0"/>
              <a:t>th</a:t>
            </a:r>
            <a:r>
              <a:rPr lang="en-US" dirty="0"/>
              <a:t> April 2023.</a:t>
            </a:r>
          </a:p>
          <a:p>
            <a:r>
              <a:rPr lang="en-US" dirty="0"/>
              <a:t>The SDLC has been shown in form of a Gantt chart</a:t>
            </a:r>
          </a:p>
          <a:p>
            <a:pPr marL="0" indent="0">
              <a:buNone/>
            </a:pPr>
            <a:endParaRPr lang="en-US" dirty="0"/>
          </a:p>
        </p:txBody>
      </p:sp>
      <p:pic>
        <p:nvPicPr>
          <p:cNvPr id="4" name="Picture 3">
            <a:extLst>
              <a:ext uri="{FF2B5EF4-FFF2-40B4-BE49-F238E27FC236}">
                <a16:creationId xmlns:a16="http://schemas.microsoft.com/office/drawing/2014/main" id="{B99F0861-E2E3-4ABA-A360-97AB792F0288}"/>
              </a:ext>
            </a:extLst>
          </p:cNvPr>
          <p:cNvPicPr>
            <a:picLocks noChangeAspect="1"/>
          </p:cNvPicPr>
          <p:nvPr/>
        </p:nvPicPr>
        <p:blipFill>
          <a:blip r:embed="rId2"/>
          <a:stretch>
            <a:fillRect/>
          </a:stretch>
        </p:blipFill>
        <p:spPr>
          <a:xfrm>
            <a:off x="1748118" y="3429000"/>
            <a:ext cx="7611035" cy="3048280"/>
          </a:xfrm>
          <a:prstGeom prst="rect">
            <a:avLst/>
          </a:prstGeom>
        </p:spPr>
      </p:pic>
    </p:spTree>
    <p:extLst>
      <p:ext uri="{BB962C8B-B14F-4D97-AF65-F5344CB8AC3E}">
        <p14:creationId xmlns:p14="http://schemas.microsoft.com/office/powerpoint/2010/main" val="338439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D726-506A-4CF9-A366-1A898729C4D0}"/>
              </a:ext>
            </a:extLst>
          </p:cNvPr>
          <p:cNvSpPr>
            <a:spLocks noGrp="1"/>
          </p:cNvSpPr>
          <p:nvPr>
            <p:ph type="title"/>
          </p:nvPr>
        </p:nvSpPr>
        <p:spPr/>
        <p:txBody>
          <a:bodyPr/>
          <a:lstStyle/>
          <a:p>
            <a:pPr algn="ctr"/>
            <a:r>
              <a:rPr lang="en-US" dirty="0"/>
              <a:t>Budget	</a:t>
            </a:r>
          </a:p>
        </p:txBody>
      </p:sp>
      <p:sp>
        <p:nvSpPr>
          <p:cNvPr id="3" name="Content Placeholder 2">
            <a:extLst>
              <a:ext uri="{FF2B5EF4-FFF2-40B4-BE49-F238E27FC236}">
                <a16:creationId xmlns:a16="http://schemas.microsoft.com/office/drawing/2014/main" id="{6B98AF21-8B72-4465-AC10-7D98E07987F5}"/>
              </a:ext>
            </a:extLst>
          </p:cNvPr>
          <p:cNvSpPr>
            <a:spLocks noGrp="1"/>
          </p:cNvSpPr>
          <p:nvPr>
            <p:ph idx="1"/>
          </p:nvPr>
        </p:nvSpPr>
        <p:spPr/>
        <p:txBody>
          <a:bodyPr/>
          <a:lstStyle/>
          <a:p>
            <a:r>
              <a:rPr lang="en-US" dirty="0"/>
              <a:t>The researcher is planning to visit at least 12 campuses around Nairobi. The transport cost that will be incurred will be about KSH 150 per campus. This will attract a fee of about KSH 1,800 in total.</a:t>
            </a:r>
          </a:p>
        </p:txBody>
      </p:sp>
    </p:spTree>
    <p:extLst>
      <p:ext uri="{BB962C8B-B14F-4D97-AF65-F5344CB8AC3E}">
        <p14:creationId xmlns:p14="http://schemas.microsoft.com/office/powerpoint/2010/main" val="426512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7441-E146-4FA4-AC2B-2E999395F62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3A9CE57-4D60-478E-9D16-F3AA2A20350E}"/>
              </a:ext>
            </a:extLst>
          </p:cNvPr>
          <p:cNvSpPr>
            <a:spLocks noGrp="1"/>
          </p:cNvSpPr>
          <p:nvPr>
            <p:ph idx="1"/>
          </p:nvPr>
        </p:nvSpPr>
        <p:spPr/>
        <p:txBody>
          <a:bodyPr/>
          <a:lstStyle/>
          <a:p>
            <a:endParaRPr lang="en-US" dirty="0"/>
          </a:p>
          <a:p>
            <a:endParaRPr lang="en-US" dirty="0"/>
          </a:p>
          <a:p>
            <a:pPr marL="0" indent="0">
              <a:buNone/>
            </a:pPr>
            <a:endParaRPr lang="en-US" dirty="0"/>
          </a:p>
        </p:txBody>
      </p:sp>
      <p:graphicFrame>
        <p:nvGraphicFramePr>
          <p:cNvPr id="5" name="Object 4">
            <a:extLst>
              <a:ext uri="{FF2B5EF4-FFF2-40B4-BE49-F238E27FC236}">
                <a16:creationId xmlns:a16="http://schemas.microsoft.com/office/drawing/2014/main" id="{F6C84C36-F40B-498A-B917-8B1752552B41}"/>
              </a:ext>
            </a:extLst>
          </p:cNvPr>
          <p:cNvGraphicFramePr>
            <a:graphicFrameLocks noChangeAspect="1"/>
          </p:cNvGraphicFramePr>
          <p:nvPr>
            <p:extLst>
              <p:ext uri="{D42A27DB-BD31-4B8C-83A1-F6EECF244321}">
                <p14:modId xmlns:p14="http://schemas.microsoft.com/office/powerpoint/2010/main" val="864145031"/>
              </p:ext>
            </p:extLst>
          </p:nvPr>
        </p:nvGraphicFramePr>
        <p:xfrm>
          <a:off x="2931459" y="1292226"/>
          <a:ext cx="6992470" cy="5269940"/>
        </p:xfrm>
        <a:graphic>
          <a:graphicData uri="http://schemas.openxmlformats.org/presentationml/2006/ole">
            <mc:AlternateContent xmlns:mc="http://schemas.openxmlformats.org/markup-compatibility/2006">
              <mc:Choice xmlns:v="urn:schemas-microsoft-com:vml" Requires="v">
                <p:oleObj spid="_x0000_s2051" name="Document" r:id="rId3" imgW="5956042" imgH="7246457" progId="Word.Document.12">
                  <p:embed/>
                </p:oleObj>
              </mc:Choice>
              <mc:Fallback>
                <p:oleObj name="Document" r:id="rId3" imgW="5956042" imgH="7246457" progId="Word.Document.12">
                  <p:embed/>
                  <p:pic>
                    <p:nvPicPr>
                      <p:cNvPr id="0" name=""/>
                      <p:cNvPicPr/>
                      <p:nvPr/>
                    </p:nvPicPr>
                    <p:blipFill>
                      <a:blip r:embed="rId4"/>
                      <a:stretch>
                        <a:fillRect/>
                      </a:stretch>
                    </p:blipFill>
                    <p:spPr>
                      <a:xfrm>
                        <a:off x="2931459" y="1292226"/>
                        <a:ext cx="6992470" cy="5269940"/>
                      </a:xfrm>
                      <a:prstGeom prst="rect">
                        <a:avLst/>
                      </a:prstGeom>
                    </p:spPr>
                  </p:pic>
                </p:oleObj>
              </mc:Fallback>
            </mc:AlternateContent>
          </a:graphicData>
        </a:graphic>
      </p:graphicFrame>
    </p:spTree>
    <p:extLst>
      <p:ext uri="{BB962C8B-B14F-4D97-AF65-F5344CB8AC3E}">
        <p14:creationId xmlns:p14="http://schemas.microsoft.com/office/powerpoint/2010/main" val="52148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DDAC-5BF4-42E9-8987-D93F2DACDE07}"/>
              </a:ext>
            </a:extLst>
          </p:cNvPr>
          <p:cNvSpPr>
            <a:spLocks noGrp="1"/>
          </p:cNvSpPr>
          <p:nvPr>
            <p:ph type="title"/>
          </p:nvPr>
        </p:nvSpPr>
        <p:spPr>
          <a:xfrm>
            <a:off x="999565" y="3108325"/>
            <a:ext cx="10515600" cy="1325563"/>
          </a:xfrm>
        </p:spPr>
        <p:txBody>
          <a:bodyPr/>
          <a:lstStyle/>
          <a:p>
            <a:pPr algn="ctr"/>
            <a:r>
              <a:rPr lang="en-US" dirty="0"/>
              <a:t>Thank You</a:t>
            </a:r>
          </a:p>
        </p:txBody>
      </p:sp>
    </p:spTree>
    <p:extLst>
      <p:ext uri="{BB962C8B-B14F-4D97-AF65-F5344CB8AC3E}">
        <p14:creationId xmlns:p14="http://schemas.microsoft.com/office/powerpoint/2010/main" val="201224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89CB-2C6D-463E-B5FB-1289289C418D}"/>
              </a:ext>
            </a:extLst>
          </p:cNvPr>
          <p:cNvSpPr>
            <a:spLocks noGrp="1"/>
          </p:cNvSpPr>
          <p:nvPr>
            <p:ph type="ctrTitle"/>
          </p:nvPr>
        </p:nvSpPr>
        <p:spPr>
          <a:xfrm>
            <a:off x="1524000" y="176464"/>
            <a:ext cx="9144000" cy="625641"/>
          </a:xfrm>
        </p:spPr>
        <p:txBody>
          <a:bodyPr>
            <a:normAutofit fontScale="90000"/>
          </a:bodyPr>
          <a:lstStyle/>
          <a:p>
            <a:r>
              <a:rPr lang="en-US" dirty="0">
                <a:cs typeface="Times New Roman" panose="02020603050405020304" pitchFamily="18" charset="0"/>
              </a:rPr>
              <a:t>Introduction</a:t>
            </a:r>
          </a:p>
        </p:txBody>
      </p:sp>
      <p:sp>
        <p:nvSpPr>
          <p:cNvPr id="3" name="Subtitle 2">
            <a:extLst>
              <a:ext uri="{FF2B5EF4-FFF2-40B4-BE49-F238E27FC236}">
                <a16:creationId xmlns:a16="http://schemas.microsoft.com/office/drawing/2014/main" id="{D608E02D-BA3E-4C6F-9013-E7D9682D1938}"/>
              </a:ext>
            </a:extLst>
          </p:cNvPr>
          <p:cNvSpPr>
            <a:spLocks noGrp="1"/>
          </p:cNvSpPr>
          <p:nvPr>
            <p:ph type="subTitle" idx="1"/>
          </p:nvPr>
        </p:nvSpPr>
        <p:spPr>
          <a:xfrm>
            <a:off x="1524000" y="1291974"/>
            <a:ext cx="9144000" cy="4547351"/>
          </a:xfrm>
        </p:spPr>
        <p:txBody>
          <a:bodyPr>
            <a:normAutofit/>
          </a:bodyPr>
          <a:lstStyle/>
          <a:p>
            <a:pPr algn="l"/>
            <a:r>
              <a:rPr lang="en-US" dirty="0">
                <a:cs typeface="Times New Roman" panose="02020603050405020304" pitchFamily="18" charset="0"/>
              </a:rPr>
              <a:t>Nowadays, it is compulsory for students who are enrolled in ICT courses to learn to program. This proposal intends to help them achieve this skill by creating an interactive Hangman game that will teach them programming skills in a way that will enhance their understanding of programming concepts.</a:t>
            </a:r>
          </a:p>
          <a:p>
            <a:pPr algn="l"/>
            <a:r>
              <a:rPr lang="en-US" dirty="0">
                <a:cs typeface="Times New Roman" panose="02020603050405020304" pitchFamily="18" charset="0"/>
              </a:rPr>
              <a:t>The students will be motivated to program as they advance through the levels of the game from simple snippets of code to complex algorithms. They will start from the known to the unknown, thus by the time they are done playing the game, they will be ready to tackle any programming concept without much strain.</a:t>
            </a:r>
          </a:p>
        </p:txBody>
      </p:sp>
    </p:spTree>
    <p:extLst>
      <p:ext uri="{BB962C8B-B14F-4D97-AF65-F5344CB8AC3E}">
        <p14:creationId xmlns:p14="http://schemas.microsoft.com/office/powerpoint/2010/main" val="425579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9B5-E5DD-4ECF-A784-0AF700E6DAEA}"/>
              </a:ext>
            </a:extLst>
          </p:cNvPr>
          <p:cNvSpPr>
            <a:spLocks noGrp="1"/>
          </p:cNvSpPr>
          <p:nvPr>
            <p:ph type="title"/>
          </p:nvPr>
        </p:nvSpPr>
        <p:spPr>
          <a:xfrm>
            <a:off x="838200" y="365123"/>
            <a:ext cx="10515600" cy="565318"/>
          </a:xfrm>
        </p:spPr>
        <p:txBody>
          <a:bodyPr>
            <a:normAutofit fontScale="90000"/>
          </a:bodyPr>
          <a:lstStyle/>
          <a:p>
            <a:pPr algn="ctr"/>
            <a:r>
              <a:rPr lang="en-US" dirty="0"/>
              <a:t>Justifications</a:t>
            </a:r>
          </a:p>
        </p:txBody>
      </p:sp>
      <p:sp>
        <p:nvSpPr>
          <p:cNvPr id="3" name="Content Placeholder 2">
            <a:extLst>
              <a:ext uri="{FF2B5EF4-FFF2-40B4-BE49-F238E27FC236}">
                <a16:creationId xmlns:a16="http://schemas.microsoft.com/office/drawing/2014/main" id="{54F1B8E1-D925-434A-B855-546EFB2FB924}"/>
              </a:ext>
            </a:extLst>
          </p:cNvPr>
          <p:cNvSpPr>
            <a:spLocks noGrp="1"/>
          </p:cNvSpPr>
          <p:nvPr>
            <p:ph idx="1"/>
          </p:nvPr>
        </p:nvSpPr>
        <p:spPr>
          <a:xfrm>
            <a:off x="838200" y="930441"/>
            <a:ext cx="10515600" cy="5019409"/>
          </a:xfrm>
        </p:spPr>
        <p:txBody>
          <a:bodyPr/>
          <a:lstStyle/>
          <a:p>
            <a:r>
              <a:rPr lang="en-US" dirty="0"/>
              <a:t>The game that will be developed will provide a fun and engaging way for students to learn  and retain programming concepts while staying motivated at the same time.</a:t>
            </a:r>
          </a:p>
          <a:p>
            <a:r>
              <a:rPr lang="en-US" dirty="0"/>
              <a:t>Students will be challenged to think critically and creatively in order to write the correct snippets of code and progress to the next level.</a:t>
            </a:r>
          </a:p>
          <a:p>
            <a:r>
              <a:rPr lang="en-US" dirty="0"/>
              <a:t>Students will be able to work in groups to complete a task. This will develop teamwork.</a:t>
            </a:r>
          </a:p>
          <a:p>
            <a:r>
              <a:rPr lang="en-US" dirty="0"/>
              <a:t>A bonus goal is that the students will be ready for their careers in ICT-related fields such as software engineering.</a:t>
            </a:r>
          </a:p>
        </p:txBody>
      </p:sp>
    </p:spTree>
    <p:extLst>
      <p:ext uri="{BB962C8B-B14F-4D97-AF65-F5344CB8AC3E}">
        <p14:creationId xmlns:p14="http://schemas.microsoft.com/office/powerpoint/2010/main" val="420470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8C53-C494-41BC-87D4-87040067581F}"/>
              </a:ext>
            </a:extLst>
          </p:cNvPr>
          <p:cNvSpPr>
            <a:spLocks noGrp="1"/>
          </p:cNvSpPr>
          <p:nvPr>
            <p:ph type="title"/>
          </p:nvPr>
        </p:nvSpPr>
        <p:spPr>
          <a:xfrm>
            <a:off x="838200" y="365125"/>
            <a:ext cx="10515600" cy="821991"/>
          </a:xfrm>
        </p:spPr>
        <p:txBody>
          <a:bodyPr/>
          <a:lstStyle/>
          <a:p>
            <a:pPr algn="ctr"/>
            <a:r>
              <a:rPr lang="en-US" dirty="0"/>
              <a:t>Research Objectives</a:t>
            </a:r>
          </a:p>
        </p:txBody>
      </p:sp>
      <p:sp>
        <p:nvSpPr>
          <p:cNvPr id="3" name="Content Placeholder 2">
            <a:extLst>
              <a:ext uri="{FF2B5EF4-FFF2-40B4-BE49-F238E27FC236}">
                <a16:creationId xmlns:a16="http://schemas.microsoft.com/office/drawing/2014/main" id="{A90CC2A2-6897-4FE3-831E-0C1700C7D7CE}"/>
              </a:ext>
            </a:extLst>
          </p:cNvPr>
          <p:cNvSpPr>
            <a:spLocks noGrp="1"/>
          </p:cNvSpPr>
          <p:nvPr>
            <p:ph idx="1"/>
          </p:nvPr>
        </p:nvSpPr>
        <p:spPr>
          <a:xfrm>
            <a:off x="838200" y="1424572"/>
            <a:ext cx="10515600" cy="4351338"/>
          </a:xfrm>
        </p:spPr>
        <p:txBody>
          <a:bodyPr>
            <a:normAutofit fontScale="92500" lnSpcReduction="10000"/>
          </a:bodyPr>
          <a:lstStyle/>
          <a:p>
            <a:pPr marL="0" indent="0">
              <a:buNone/>
            </a:pPr>
            <a:r>
              <a:rPr lang="en-US" dirty="0"/>
              <a:t>The main objective of the development of this game is to increase the accessibility and attraction of programming education to students. The other objectives are as follows:</a:t>
            </a:r>
          </a:p>
          <a:p>
            <a:pPr lvl="0"/>
            <a:r>
              <a:rPr lang="en-US" dirty="0"/>
              <a:t>To foster students’ problem-solving and critical thinking skills by incorporating programming challenges into the game.</a:t>
            </a:r>
          </a:p>
          <a:p>
            <a:pPr lvl="0"/>
            <a:r>
              <a:rPr lang="en-US" dirty="0"/>
              <a:t>To encourage students to explore programming concepts and develop a passion for the subject through hands-on learning</a:t>
            </a:r>
          </a:p>
          <a:p>
            <a:pPr lvl="0"/>
            <a:r>
              <a:rPr lang="en-US" dirty="0"/>
              <a:t>To provide a platform for students to practice and apply their programming skills in a creative and interactive environment.</a:t>
            </a:r>
          </a:p>
          <a:p>
            <a:pPr lvl="0"/>
            <a:r>
              <a:rPr lang="en-US" dirty="0"/>
              <a:t>To provide a unique and alternative approach to traditional programming education, catering to different learning styles and preferences.</a:t>
            </a:r>
          </a:p>
          <a:p>
            <a:pPr marL="0" indent="0">
              <a:buNone/>
            </a:pPr>
            <a:endParaRPr lang="en-US" dirty="0"/>
          </a:p>
        </p:txBody>
      </p:sp>
    </p:spTree>
    <p:extLst>
      <p:ext uri="{BB962C8B-B14F-4D97-AF65-F5344CB8AC3E}">
        <p14:creationId xmlns:p14="http://schemas.microsoft.com/office/powerpoint/2010/main" val="389448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730A-86EA-4B90-8269-C08B38A21626}"/>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75833EEF-357D-472B-8B3E-404B3AB7DCCF}"/>
              </a:ext>
            </a:extLst>
          </p:cNvPr>
          <p:cNvSpPr>
            <a:spLocks noGrp="1"/>
          </p:cNvSpPr>
          <p:nvPr>
            <p:ph idx="1"/>
          </p:nvPr>
        </p:nvSpPr>
        <p:spPr/>
        <p:txBody>
          <a:bodyPr>
            <a:normAutofit lnSpcReduction="10000"/>
          </a:bodyPr>
          <a:lstStyle/>
          <a:p>
            <a:pPr marL="0" lvl="0" indent="0">
              <a:buNone/>
            </a:pPr>
            <a:r>
              <a:rPr lang="en-US" dirty="0"/>
              <a:t>The following are the research questions that will be looked at:</a:t>
            </a:r>
          </a:p>
          <a:p>
            <a:pPr lvl="0"/>
            <a:r>
              <a:rPr lang="en-US" dirty="0"/>
              <a:t>How does the use of programming-based games impact student problem-solving and critical thinking skills?</a:t>
            </a:r>
          </a:p>
          <a:p>
            <a:pPr lvl="0"/>
            <a:r>
              <a:rPr lang="en-US" dirty="0"/>
              <a:t>How does the integration of gaming elements affect student motivation and engagement in programming courses?</a:t>
            </a:r>
          </a:p>
          <a:p>
            <a:pPr lvl="0"/>
            <a:r>
              <a:rPr lang="en-US" dirty="0"/>
              <a:t>What is the best platform for students to engage in programming-based games?</a:t>
            </a:r>
          </a:p>
          <a:p>
            <a:pPr lvl="0"/>
            <a:r>
              <a:rPr lang="en-US" dirty="0"/>
              <a:t>To what extent do programming-based games improve student performance on programming assessments compared to traditional teaching methods?</a:t>
            </a:r>
          </a:p>
          <a:p>
            <a:endParaRPr lang="en-US" dirty="0"/>
          </a:p>
        </p:txBody>
      </p:sp>
    </p:spTree>
    <p:extLst>
      <p:ext uri="{BB962C8B-B14F-4D97-AF65-F5344CB8AC3E}">
        <p14:creationId xmlns:p14="http://schemas.microsoft.com/office/powerpoint/2010/main" val="144240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7ECE-9724-4F8D-8990-EE8BBA51EE76}"/>
              </a:ext>
            </a:extLst>
          </p:cNvPr>
          <p:cNvSpPr>
            <a:spLocks noGrp="1"/>
          </p:cNvSpPr>
          <p:nvPr>
            <p:ph type="title"/>
          </p:nvPr>
        </p:nvSpPr>
        <p:spPr>
          <a:xfrm>
            <a:off x="838200" y="365126"/>
            <a:ext cx="10515600" cy="645528"/>
          </a:xfrm>
        </p:spPr>
        <p:txBody>
          <a:bodyPr>
            <a:normAutofit fontScale="90000"/>
          </a:bodyPr>
          <a:lstStyle/>
          <a:p>
            <a:pPr algn="ctr"/>
            <a:r>
              <a:rPr lang="en-US" dirty="0"/>
              <a:t>Review of Literature</a:t>
            </a:r>
          </a:p>
        </p:txBody>
      </p:sp>
      <p:sp>
        <p:nvSpPr>
          <p:cNvPr id="3" name="Content Placeholder 2">
            <a:extLst>
              <a:ext uri="{FF2B5EF4-FFF2-40B4-BE49-F238E27FC236}">
                <a16:creationId xmlns:a16="http://schemas.microsoft.com/office/drawing/2014/main" id="{309A2CFE-F52E-4788-905C-D2A82881FC99}"/>
              </a:ext>
            </a:extLst>
          </p:cNvPr>
          <p:cNvSpPr>
            <a:spLocks noGrp="1"/>
          </p:cNvSpPr>
          <p:nvPr>
            <p:ph idx="1"/>
          </p:nvPr>
        </p:nvSpPr>
        <p:spPr>
          <a:xfrm>
            <a:off x="838200" y="1253331"/>
            <a:ext cx="10515600" cy="4351338"/>
          </a:xfrm>
        </p:spPr>
        <p:txBody>
          <a:bodyPr>
            <a:normAutofit fontScale="92500"/>
          </a:bodyPr>
          <a:lstStyle/>
          <a:p>
            <a:r>
              <a:rPr lang="en-US" dirty="0"/>
              <a:t>The research proposal begins by explaining that gamification has grown in popularity in education in recent years. </a:t>
            </a:r>
          </a:p>
          <a:p>
            <a:r>
              <a:rPr lang="en-US" dirty="0"/>
              <a:t>The history of gaming is given and then review of literature of selected games is done. </a:t>
            </a:r>
          </a:p>
          <a:p>
            <a:r>
              <a:rPr lang="en-US" dirty="0"/>
              <a:t>The first game to be looked at is CSS Diner which is an online game that can be accessed through a web browser. This game teaches web development using CSS selectors. CSS is what is used to make websites more appealing to a user. Literature indicates that this game is very interactive. However, it also indicates some limitations to the game such as the limited scope, limited interaction, no feedback and no explanations for how the user is supposed to go about the levels of the game.</a:t>
            </a:r>
          </a:p>
        </p:txBody>
      </p:sp>
    </p:spTree>
    <p:extLst>
      <p:ext uri="{BB962C8B-B14F-4D97-AF65-F5344CB8AC3E}">
        <p14:creationId xmlns:p14="http://schemas.microsoft.com/office/powerpoint/2010/main" val="112641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32FB-1D11-41E1-B746-4F6FC90A40CB}"/>
              </a:ext>
            </a:extLst>
          </p:cNvPr>
          <p:cNvSpPr>
            <a:spLocks noGrp="1"/>
          </p:cNvSpPr>
          <p:nvPr>
            <p:ph type="title"/>
          </p:nvPr>
        </p:nvSpPr>
        <p:spPr>
          <a:xfrm>
            <a:off x="838200" y="365126"/>
            <a:ext cx="10515600" cy="773864"/>
          </a:xfrm>
        </p:spPr>
        <p:txBody>
          <a:bodyPr/>
          <a:lstStyle/>
          <a:p>
            <a:pPr algn="ctr"/>
            <a:r>
              <a:rPr lang="en-US" dirty="0"/>
              <a:t>Review of Literature Continued….</a:t>
            </a:r>
          </a:p>
        </p:txBody>
      </p:sp>
      <p:sp>
        <p:nvSpPr>
          <p:cNvPr id="3" name="Content Placeholder 2">
            <a:extLst>
              <a:ext uri="{FF2B5EF4-FFF2-40B4-BE49-F238E27FC236}">
                <a16:creationId xmlns:a16="http://schemas.microsoft.com/office/drawing/2014/main" id="{1408B69C-3E01-4B56-9CB5-076690E3FE3E}"/>
              </a:ext>
            </a:extLst>
          </p:cNvPr>
          <p:cNvSpPr>
            <a:spLocks noGrp="1"/>
          </p:cNvSpPr>
          <p:nvPr>
            <p:ph idx="1"/>
          </p:nvPr>
        </p:nvSpPr>
        <p:spPr>
          <a:xfrm>
            <a:off x="838200" y="1051761"/>
            <a:ext cx="10515600" cy="4351338"/>
          </a:xfrm>
        </p:spPr>
        <p:txBody>
          <a:bodyPr/>
          <a:lstStyle/>
          <a:p>
            <a:r>
              <a:rPr lang="en-US" dirty="0"/>
              <a:t>The second game to be reviewed is CodinGame. It is noted that it offers a wide variety of programming languages and supports users of all levels, whether beginners, intermediate, or professionals.</a:t>
            </a:r>
          </a:p>
          <a:p>
            <a:r>
              <a:rPr lang="en-US" dirty="0"/>
              <a:t>This game also offers support for the programming community through personal interactions on their website.</a:t>
            </a:r>
          </a:p>
          <a:p>
            <a:r>
              <a:rPr lang="en-US" dirty="0"/>
              <a:t>It is also noted that employers and universities use CodinGame as a tool for assessing potential employees and students respectively.</a:t>
            </a:r>
          </a:p>
          <a:p>
            <a:r>
              <a:rPr lang="en-US" dirty="0"/>
              <a:t>All in all, CodinGame also has some limitations which include limited tutorials for learning to code as well as not providing collaborative coding sessions.</a:t>
            </a:r>
          </a:p>
          <a:p>
            <a:pPr marL="0" indent="0">
              <a:buNone/>
            </a:pPr>
            <a:endParaRPr lang="en-US" dirty="0"/>
          </a:p>
        </p:txBody>
      </p:sp>
    </p:spTree>
    <p:extLst>
      <p:ext uri="{BB962C8B-B14F-4D97-AF65-F5344CB8AC3E}">
        <p14:creationId xmlns:p14="http://schemas.microsoft.com/office/powerpoint/2010/main" val="175669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1CF7-06F3-42E9-8188-E0AA974C967F}"/>
              </a:ext>
            </a:extLst>
          </p:cNvPr>
          <p:cNvSpPr>
            <a:spLocks noGrp="1"/>
          </p:cNvSpPr>
          <p:nvPr>
            <p:ph type="title"/>
          </p:nvPr>
        </p:nvSpPr>
        <p:spPr>
          <a:xfrm>
            <a:off x="838200" y="365126"/>
            <a:ext cx="10515600" cy="693654"/>
          </a:xfrm>
        </p:spPr>
        <p:txBody>
          <a:bodyPr>
            <a:normAutofit fontScale="90000"/>
          </a:bodyPr>
          <a:lstStyle/>
          <a:p>
            <a:pPr algn="ctr"/>
            <a:r>
              <a:rPr lang="en-US" dirty="0"/>
              <a:t>Review of Literature Continued….</a:t>
            </a:r>
          </a:p>
        </p:txBody>
      </p:sp>
      <p:sp>
        <p:nvSpPr>
          <p:cNvPr id="3" name="Content Placeholder 2">
            <a:extLst>
              <a:ext uri="{FF2B5EF4-FFF2-40B4-BE49-F238E27FC236}">
                <a16:creationId xmlns:a16="http://schemas.microsoft.com/office/drawing/2014/main" id="{6942FDEC-7738-4C4A-AEA0-B7D3C2CF4509}"/>
              </a:ext>
            </a:extLst>
          </p:cNvPr>
          <p:cNvSpPr>
            <a:spLocks noGrp="1"/>
          </p:cNvSpPr>
          <p:nvPr>
            <p:ph idx="1"/>
          </p:nvPr>
        </p:nvSpPr>
        <p:spPr>
          <a:xfrm>
            <a:off x="838200" y="1058780"/>
            <a:ext cx="10515600" cy="4351338"/>
          </a:xfrm>
        </p:spPr>
        <p:txBody>
          <a:bodyPr/>
          <a:lstStyle/>
          <a:p>
            <a:r>
              <a:rPr lang="en-US" dirty="0"/>
              <a:t>The third game to be reviewed is Elevator Saga.  It is a game that teaches one how to code in JavaScript. The objective of the game is to challenge players to design code that will manage elevators in a virtual building and move passengers quickly from floor to floor. </a:t>
            </a:r>
          </a:p>
          <a:p>
            <a:r>
              <a:rPr lang="en-US" dirty="0"/>
              <a:t>This game is also tailored for programmers of all levels as the levels transition from simple to complex. </a:t>
            </a:r>
          </a:p>
          <a:p>
            <a:r>
              <a:rPr lang="en-US" dirty="0"/>
              <a:t>In this game, there are also some limitations which involve the availability of the game for single players only and a limited number of levels.</a:t>
            </a:r>
          </a:p>
        </p:txBody>
      </p:sp>
    </p:spTree>
    <p:extLst>
      <p:ext uri="{BB962C8B-B14F-4D97-AF65-F5344CB8AC3E}">
        <p14:creationId xmlns:p14="http://schemas.microsoft.com/office/powerpoint/2010/main" val="222775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57F5-F07E-4B95-A332-53FCAA939236}"/>
              </a:ext>
            </a:extLst>
          </p:cNvPr>
          <p:cNvSpPr>
            <a:spLocks noGrp="1"/>
          </p:cNvSpPr>
          <p:nvPr>
            <p:ph type="title"/>
          </p:nvPr>
        </p:nvSpPr>
        <p:spPr>
          <a:xfrm>
            <a:off x="838200" y="365126"/>
            <a:ext cx="10515600" cy="1042334"/>
          </a:xfrm>
        </p:spPr>
        <p:txBody>
          <a:bodyPr/>
          <a:lstStyle/>
          <a:p>
            <a:pPr algn="ctr"/>
            <a:r>
              <a:rPr lang="en-US" dirty="0"/>
              <a:t>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D9BF9-7510-4EE4-8DC6-76E32FE4812E}"/>
                  </a:ext>
                </a:extLst>
              </p:cNvPr>
              <p:cNvSpPr>
                <a:spLocks noGrp="1"/>
              </p:cNvSpPr>
              <p:nvPr>
                <p:ph idx="1"/>
              </p:nvPr>
            </p:nvSpPr>
            <p:spPr>
              <a:xfrm>
                <a:off x="838200" y="1971207"/>
                <a:ext cx="10515600" cy="4351338"/>
              </a:xfrm>
            </p:spPr>
            <p:txBody>
              <a:bodyPr>
                <a:normAutofit fontScale="70000" lnSpcReduction="20000"/>
              </a:bodyPr>
              <a:lstStyle/>
              <a:p>
                <a:pPr marL="0" indent="0">
                  <a:buNone/>
                </a:pPr>
                <a:r>
                  <a:rPr lang="en-US" dirty="0"/>
                  <a:t>500 students will be used as a representation of the 12 campuses where the study will be conducted in. This sample is derived from the formula</a:t>
                </a:r>
              </a:p>
              <a:p>
                <a:pPr marL="0" indent="0">
                  <a:buNone/>
                </a:pPr>
                <a:r>
                  <a:rPr lang="en-US" dirty="0"/>
                  <a:t>Sampling size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𝑍</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𝑃</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𝑃</m:t>
                            </m:r>
                          </m:e>
                        </m:d>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pPr marL="0" indent="0">
                  <a:buNone/>
                </a:pPr>
                <a:r>
                  <a:rPr lang="en-US" dirty="0"/>
                  <a:t> </a:t>
                </a:r>
              </a:p>
              <a:p>
                <a:pPr marL="0" indent="0">
                  <a:buNone/>
                </a:pPr>
                <a:r>
                  <a:rPr lang="en-US" dirty="0"/>
                  <a:t>Where:</a:t>
                </a:r>
              </a:p>
              <a:p>
                <a:pPr marL="0" lvl="0" indent="0">
                  <a:buNone/>
                </a:pPr>
                <a:r>
                  <a:rPr lang="en-US" dirty="0"/>
                  <a:t>N=population size</a:t>
                </a:r>
                <a:endParaRPr lang="en-US" dirty="0">
                  <a:effectLst/>
                </a:endParaRPr>
              </a:p>
              <a:p>
                <a:pPr marL="0" indent="0">
                  <a:buNone/>
                </a:pPr>
                <a:r>
                  <a:rPr lang="en-US" dirty="0"/>
                  <a:t> </a:t>
                </a:r>
                <a:endParaRPr lang="en-US" dirty="0">
                  <a:effectLst/>
                </a:endParaRPr>
              </a:p>
              <a:p>
                <a:pPr marL="0" lvl="0" indent="0">
                  <a:buNone/>
                </a:pPr>
                <a:r>
                  <a:rPr lang="en-US" dirty="0"/>
                  <a:t>Z=Critical value of the normal distribution at the required confidence level, (1.96), the significant level set at 95% confidence which corresponded to Z value of 1.96.</a:t>
                </a:r>
                <a:endParaRPr lang="en-US" dirty="0">
                  <a:effectLst/>
                </a:endParaRPr>
              </a:p>
              <a:p>
                <a:pPr marL="0" indent="0">
                  <a:buNone/>
                </a:pPr>
                <a:r>
                  <a:rPr lang="en-US" dirty="0"/>
                  <a:t> </a:t>
                </a:r>
                <a:endParaRPr lang="en-US" dirty="0">
                  <a:effectLst/>
                </a:endParaRPr>
              </a:p>
              <a:p>
                <a:pPr marL="0" lvl="0" indent="0">
                  <a:buNone/>
                </a:pPr>
                <a:r>
                  <a:rPr lang="en-US" dirty="0"/>
                  <a:t>P= Sample proportion, i.e. (0.4)</a:t>
                </a:r>
                <a:endParaRPr lang="en-US" dirty="0">
                  <a:effectLst/>
                </a:endParaRPr>
              </a:p>
              <a:p>
                <a:pPr marL="0" indent="0">
                  <a:buNone/>
                </a:pPr>
                <a:r>
                  <a:rPr lang="en-US" dirty="0"/>
                  <a:t> </a:t>
                </a:r>
                <a:endParaRPr lang="en-US" dirty="0">
                  <a:effectLst/>
                </a:endParaRPr>
              </a:p>
              <a:p>
                <a:pPr marL="0" lvl="0" indent="0">
                  <a:buNone/>
                </a:pPr>
                <a:r>
                  <a:rPr lang="en-US" dirty="0"/>
                  <a:t>e= Margin of error, i.e. (0.05)</a:t>
                </a:r>
                <a:endParaRPr lang="en-US" dirty="0">
                  <a:effectLst/>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A3DD9BF9-7510-4EE4-8DC6-76E32FE4812E}"/>
                  </a:ext>
                </a:extLst>
              </p:cNvPr>
              <p:cNvSpPr>
                <a:spLocks noGrp="1" noRot="1" noChangeAspect="1" noMove="1" noResize="1" noEditPoints="1" noAdjustHandles="1" noChangeArrowheads="1" noChangeShapeType="1" noTextEdit="1"/>
              </p:cNvSpPr>
              <p:nvPr>
                <p:ph idx="1"/>
              </p:nvPr>
            </p:nvSpPr>
            <p:spPr>
              <a:xfrm>
                <a:off x="838200" y="1971207"/>
                <a:ext cx="10515600" cy="4351338"/>
              </a:xfrm>
              <a:blipFill>
                <a:blip r:embed="rId2"/>
                <a:stretch>
                  <a:fillRect l="-638" t="-2521" b="-280"/>
                </a:stretch>
              </a:blipFill>
            </p:spPr>
            <p:txBody>
              <a:bodyPr/>
              <a:lstStyle/>
              <a:p>
                <a:r>
                  <a:rPr lang="en-US">
                    <a:noFill/>
                  </a:rPr>
                  <a:t> </a:t>
                </a:r>
              </a:p>
            </p:txBody>
          </p:sp>
        </mc:Fallback>
      </mc:AlternateContent>
    </p:spTree>
    <p:extLst>
      <p:ext uri="{BB962C8B-B14F-4D97-AF65-F5344CB8AC3E}">
        <p14:creationId xmlns:p14="http://schemas.microsoft.com/office/powerpoint/2010/main" val="280528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342</TotalTime>
  <Words>1012</Words>
  <Application>Microsoft Office PowerPoint</Application>
  <PresentationFormat>Widescreen</PresentationFormat>
  <Paragraphs>67</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Cambria Math</vt:lpstr>
      <vt:lpstr>Times New Roman</vt:lpstr>
      <vt:lpstr>Wingdings</vt:lpstr>
      <vt:lpstr>Office Theme</vt:lpstr>
      <vt:lpstr>Microsoft Word Document</vt:lpstr>
      <vt:lpstr> </vt:lpstr>
      <vt:lpstr>Introduction</vt:lpstr>
      <vt:lpstr>Justifications</vt:lpstr>
      <vt:lpstr>Research Objectives</vt:lpstr>
      <vt:lpstr>Research Questions</vt:lpstr>
      <vt:lpstr>Review of Literature</vt:lpstr>
      <vt:lpstr>Review of Literature Continued….</vt:lpstr>
      <vt:lpstr>Review of Literature Continued….</vt:lpstr>
      <vt:lpstr> Methodology</vt:lpstr>
      <vt:lpstr>Methodologies Continued…</vt:lpstr>
      <vt:lpstr>Time Frame and Work Schedule</vt:lpstr>
      <vt:lpstr>Budget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Hackersploit Prime</dc:creator>
  <cp:lastModifiedBy>Hackersploit Prime</cp:lastModifiedBy>
  <cp:revision>15</cp:revision>
  <dcterms:created xsi:type="dcterms:W3CDTF">2023-02-01T12:42:11Z</dcterms:created>
  <dcterms:modified xsi:type="dcterms:W3CDTF">2023-02-01T18:28:05Z</dcterms:modified>
</cp:coreProperties>
</file>