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56" r:id="rId5"/>
    <p:sldId id="258" r:id="rId6"/>
    <p:sldId id="257" r:id="rId7"/>
    <p:sldId id="259" r:id="rId8"/>
    <p:sldId id="260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B08D-379D-7770-F3B5-3BFB92553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AB89-FB5A-D336-4674-422921C5D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3BA3-E67B-92CB-F299-47AF1593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4CA4-2A02-08AD-A181-55543C63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5038-9BEE-E467-BADE-45CFCE38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7C8-FEE5-157C-FDC8-F1391DEA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344D6-4831-96F6-7BE5-F40BA924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C0DF-38B2-9E11-C40C-1B5D61EB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FF8D-7DE1-E6B1-78B2-26117DD1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FB83-04DC-B227-3C20-9251799A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210D9-36F4-44B9-DDE4-17DD3469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8016-4684-9B76-123E-B42DDDE7A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D50F-BF82-59C5-1509-235869AC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8275-BE1A-0EFF-DE55-528B9E99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5AFF-65A8-D7D7-8606-107068E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E371-E653-7533-700E-2C82985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4D86-7617-266E-BC75-4EB0CFCC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1ABD-7228-7F76-6448-5B9D6457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0DDD-29FB-E616-F438-608245C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BEF4-8F45-29AA-3B25-CC173254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DEDE-8EDC-61ED-E482-B5C09871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1057-D2AF-EED7-4563-C4399E38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9BE5-9DA9-DA3E-FCF1-3E1AE225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66C6-1DF3-5569-B88C-18723924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0BF8-DED8-A60B-ABBD-B15D8D17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5E01-82BE-B2C5-41EF-E02D4809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9037-F089-F157-F1BD-328559B3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E813-9CBC-AD66-EB88-900DC03E5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732C-57D0-E442-6822-0DBC4B58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868CA-E46C-996F-018C-072AFF2F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D4A9-45CE-0A23-4F37-608E9D8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1F3A-F067-5816-526C-798EA455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AACE-1327-2448-117C-23B3FBDB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C2BDA-6838-C464-6D05-9C49C21A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BE904-5988-74EB-92A3-FDDE6321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94277-8F30-41F7-F11E-063E40AEC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2B39A-5E68-7750-2343-0B1D4F9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C6CB8-6034-5F5F-96D1-7E9CB479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6EE62-F9C0-4769-A0CE-1CCD6731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BA83-32CE-1695-FEDC-DAB9EBAD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5B11D-05A6-D787-EBF7-6F5D8FF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3A27-AB05-6009-D032-83D4D812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88FE5-09FE-9E13-E796-FAD947F1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BD55F-1403-0289-8FDF-5DF1CC7D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227CC-FFC7-4958-E2DF-9B65834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BD7E-C997-A8D3-574B-05F9A219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56C3-9773-EFE3-8B53-A58EB184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FE7C-30EB-56D2-0FF6-778897CB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33E0E-9B54-9F14-6775-B7DD0EBB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2257-7409-20BE-E489-E5DDFBA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30F72-8B98-31A8-8560-5CC26D25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DC5E5-8E85-5B84-2633-80114281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99C-F505-56DF-FA51-443D9088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E4F52-F6A7-10DB-5B7C-1B7D1EC7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01137-D042-617E-7080-AE108A428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B05B-27DA-5212-6DE0-0768187E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A07D8-4497-A87A-41D3-06A0E9D3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79A21-1932-9F3A-9FC5-D97AFB4D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73FE5-CA7C-B0A1-8D19-359C6B69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4E635-7A9F-DE3B-D17E-7F4F7447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8E64-4326-3B00-CD6D-27A81ED9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EDAB2-DAF8-447B-B462-7C229AB9B2D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AAA5-CE06-7932-C336-AEB1B0AF6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C1E7-5E1A-0408-633B-92E13328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A3187-252C-4120-BE25-21C6112A3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D665D-6CCF-822B-98EA-EAC94A23E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72" y="196746"/>
            <a:ext cx="9919855" cy="6464508"/>
          </a:xfrm>
        </p:spPr>
      </p:pic>
    </p:spTree>
    <p:extLst>
      <p:ext uri="{BB962C8B-B14F-4D97-AF65-F5344CB8AC3E}">
        <p14:creationId xmlns:p14="http://schemas.microsoft.com/office/powerpoint/2010/main" val="397506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143E-F3AA-77C6-6C4F-D249FABD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08064" y="2698315"/>
            <a:ext cx="5781602" cy="1641837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Pattern for Generating Repeating Groups using React.js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A2B72-C083-1BC3-9682-0CB9FCC8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5" y="0"/>
            <a:ext cx="633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78BD-FD15-EEFB-B6EB-76A3EA1D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DEEF-5FFA-F9EE-758D-0B6F0646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Management Systems (CMS) are often delivered with websites</a:t>
            </a:r>
          </a:p>
          <a:p>
            <a:r>
              <a:rPr lang="en-US" dirty="0"/>
              <a:t>Most would be familiar with </a:t>
            </a:r>
            <a:r>
              <a:rPr lang="en-US" dirty="0" err="1"/>
              <a:t>Wordpress</a:t>
            </a:r>
            <a:endParaRPr lang="en-US" dirty="0"/>
          </a:p>
          <a:p>
            <a:r>
              <a:rPr lang="en-US" dirty="0"/>
              <a:t>They allow the owning entity to decide what pages and what content should be displayed where</a:t>
            </a:r>
          </a:p>
          <a:p>
            <a:r>
              <a:rPr lang="en-US" dirty="0"/>
              <a:t>Some CMSs allow for the rapid development of websites</a:t>
            </a:r>
          </a:p>
          <a:p>
            <a:r>
              <a:rPr lang="en-US" dirty="0"/>
              <a:t>These tools tend to create large, slow Web Applications, but they can also be a source of regularities for the scraper</a:t>
            </a:r>
          </a:p>
          <a:p>
            <a:r>
              <a:rPr lang="en-US" dirty="0"/>
              <a:t>If you can infer where the footer is, you may be able to infer the CMS vendor</a:t>
            </a:r>
          </a:p>
        </p:txBody>
      </p:sp>
    </p:spTree>
    <p:extLst>
      <p:ext uri="{BB962C8B-B14F-4D97-AF65-F5344CB8AC3E}">
        <p14:creationId xmlns:p14="http://schemas.microsoft.com/office/powerpoint/2010/main" val="56534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3424D5-C2CB-61E4-8477-55601C6E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887"/>
            <a:ext cx="12192000" cy="62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13C8-8A16-E803-6692-2305B3D4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 Documents Are Misleading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FBA65-3DB9-5D9F-A37B-26FD2788A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69" y="1964170"/>
            <a:ext cx="697300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108E9-BD12-800E-8FE4-15C9CB4E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722" y="2366435"/>
            <a:ext cx="4362674" cy="36768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30F527-7277-9A4F-6FF7-6E34336A6B3D}"/>
              </a:ext>
            </a:extLst>
          </p:cNvPr>
          <p:cNvCxnSpPr/>
          <p:nvPr/>
        </p:nvCxnSpPr>
        <p:spPr>
          <a:xfrm flipH="1">
            <a:off x="6936509" y="4729018"/>
            <a:ext cx="1182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2427C1-A670-F5EE-792B-93F3A3E1FB06}"/>
              </a:ext>
            </a:extLst>
          </p:cNvPr>
          <p:cNvCxnSpPr/>
          <p:nvPr/>
        </p:nvCxnSpPr>
        <p:spPr>
          <a:xfrm flipH="1">
            <a:off x="3432629" y="4564743"/>
            <a:ext cx="4615542" cy="20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4454C-D98F-598A-978E-97ADB68CD2AF}"/>
              </a:ext>
            </a:extLst>
          </p:cNvPr>
          <p:cNvCxnSpPr/>
          <p:nvPr/>
        </p:nvCxnSpPr>
        <p:spPr>
          <a:xfrm flipH="1" flipV="1">
            <a:off x="3534229" y="3606800"/>
            <a:ext cx="4521200" cy="1299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7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D34A96-7180-A545-8445-D987C624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D34A96-7180-A545-8445-D987C624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07B374-6B3E-5F36-3B9D-C802BB25A3C8}"/>
              </a:ext>
            </a:extLst>
          </p:cNvPr>
          <p:cNvSpPr txBox="1"/>
          <p:nvPr/>
        </p:nvSpPr>
        <p:spPr>
          <a:xfrm>
            <a:off x="791028" y="312057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5BDF6-1812-1CFA-FA8C-40869CFBA767}"/>
              </a:ext>
            </a:extLst>
          </p:cNvPr>
          <p:cNvSpPr txBox="1"/>
          <p:nvPr/>
        </p:nvSpPr>
        <p:spPr>
          <a:xfrm>
            <a:off x="4013199" y="312057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8389E-B7D1-9A0C-3411-5BF314923AE8}"/>
              </a:ext>
            </a:extLst>
          </p:cNvPr>
          <p:cNvSpPr txBox="1"/>
          <p:nvPr/>
        </p:nvSpPr>
        <p:spPr>
          <a:xfrm>
            <a:off x="7003141" y="312057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D05E9-9A05-A0EC-1B1A-932431ED5D31}"/>
              </a:ext>
            </a:extLst>
          </p:cNvPr>
          <p:cNvSpPr txBox="1"/>
          <p:nvPr/>
        </p:nvSpPr>
        <p:spPr>
          <a:xfrm>
            <a:off x="791027" y="1915885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0980-3A78-5617-370B-F381C45CFD5B}"/>
              </a:ext>
            </a:extLst>
          </p:cNvPr>
          <p:cNvSpPr txBox="1"/>
          <p:nvPr/>
        </p:nvSpPr>
        <p:spPr>
          <a:xfrm>
            <a:off x="791027" y="4673599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68015-D550-B470-0099-708814104265}"/>
              </a:ext>
            </a:extLst>
          </p:cNvPr>
          <p:cNvSpPr txBox="1"/>
          <p:nvPr/>
        </p:nvSpPr>
        <p:spPr>
          <a:xfrm>
            <a:off x="4013199" y="1915885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91A3-24D4-506E-B9C3-8396B09F8922}"/>
              </a:ext>
            </a:extLst>
          </p:cNvPr>
          <p:cNvSpPr txBox="1"/>
          <p:nvPr/>
        </p:nvSpPr>
        <p:spPr>
          <a:xfrm>
            <a:off x="7003141" y="1920610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83AD7-04E8-B3AF-95CA-CBA8640B1299}"/>
              </a:ext>
            </a:extLst>
          </p:cNvPr>
          <p:cNvSpPr txBox="1"/>
          <p:nvPr/>
        </p:nvSpPr>
        <p:spPr>
          <a:xfrm>
            <a:off x="7003140" y="4673599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98804-CB86-9992-287D-0CC60FB670AA}"/>
              </a:ext>
            </a:extLst>
          </p:cNvPr>
          <p:cNvSpPr txBox="1"/>
          <p:nvPr/>
        </p:nvSpPr>
        <p:spPr>
          <a:xfrm>
            <a:off x="4013198" y="4673599"/>
            <a:ext cx="105228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1FFE6-6EFF-4654-4B5D-6481F7425778}"/>
              </a:ext>
            </a:extLst>
          </p:cNvPr>
          <p:cNvSpPr/>
          <p:nvPr/>
        </p:nvSpPr>
        <p:spPr>
          <a:xfrm>
            <a:off x="7837714" y="5479143"/>
            <a:ext cx="1770743" cy="56605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4AD7-F4C2-02EC-7ECF-C7D1E121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Grid Information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709C82-684A-C0D3-1EB7-90CC59570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301" y="1856081"/>
            <a:ext cx="11891397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selenium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webdriver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selenium.webdriver.common.by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By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selenium.webdriver.support.wait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WebDriverWait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selenium.webdriver.support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expected_conditions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EC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driver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webdriver.Chrome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Lucida Console" panose="020B0609040504020204" pitchFamily="49" charset="0"/>
              </a:rPr>
              <a:t>executable_path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r"C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:\Users\ugoet…chromedriver-win64\chromedriver.exe"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driver.get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"https://sequence-labeler-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-dot-wilder-.../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entity_recog?htid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=325&amp;workerId=Ugo"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elem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WebDriverWait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(driver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).until(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EC.presence_of_element_located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By.CLASS_NAME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"grid-container"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elem.value_of_css_property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"font-size"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elem.value_of_css_property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"display"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elem.value_of_css_property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Console" panose="020B0609040504020204" pitchFamily="49" charset="0"/>
              </a:rPr>
              <a:t>"grid-template-areas"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</a:rPr>
              <a:t>finally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driver.close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Console" panose="020B0609040504020204" pitchFamily="49" charset="0"/>
              </a:rPr>
              <a:t>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65DD8-A0AB-0599-B1F4-2868E9108AAC}"/>
              </a:ext>
            </a:extLst>
          </p:cNvPr>
          <p:cNvSpPr txBox="1"/>
          <p:nvPr/>
        </p:nvSpPr>
        <p:spPr>
          <a:xfrm>
            <a:off x="3657600" y="55695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16px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"tracker </a:t>
            </a:r>
            <a:r>
              <a:rPr lang="en-US" dirty="0" err="1"/>
              <a:t>tracker</a:t>
            </a:r>
            <a:r>
              <a:rPr lang="en-US" dirty="0"/>
              <a:t> </a:t>
            </a:r>
            <a:r>
              <a:rPr lang="en-US" dirty="0" err="1"/>
              <a:t>tracker</a:t>
            </a:r>
            <a:r>
              <a:rPr lang="en-US" dirty="0"/>
              <a:t>" "menu main ins" "menu footer ins"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77C0951D-82CD-C41C-D85E-C6E57E0AD33B}"/>
              </a:ext>
            </a:extLst>
          </p:cNvPr>
          <p:cNvSpPr/>
          <p:nvPr/>
        </p:nvSpPr>
        <p:spPr>
          <a:xfrm flipV="1">
            <a:off x="2184400" y="5393208"/>
            <a:ext cx="972457" cy="92333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3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B711-77F2-5CCA-1748-0FA7955B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on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47BE-7133-94F5-86F2-088A7307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when display=grid and display=flex are not used, we can assume that the normal flow is in use</a:t>
            </a:r>
          </a:p>
          <a:p>
            <a:r>
              <a:rPr lang="en-US" dirty="0"/>
              <a:t>When this is case, we can expect that the order of appearance in html documents is roughly representative of the order of appearance on the browser</a:t>
            </a:r>
          </a:p>
        </p:txBody>
      </p:sp>
    </p:spTree>
    <p:extLst>
      <p:ext uri="{BB962C8B-B14F-4D97-AF65-F5344CB8AC3E}">
        <p14:creationId xmlns:p14="http://schemas.microsoft.com/office/powerpoint/2010/main" val="171879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9106-5816-FF65-AA9E-CB510EA4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2D73-8C41-F6A9-C984-F48E478E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cognizant of the view-port size when scraping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(max-width: 1250px)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/* … */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size of the viewport can drastically change the rendering order on the page </a:t>
            </a:r>
            <a:r>
              <a:rPr lang="en-US" i="1" dirty="0"/>
              <a:t>without influencing the HTML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FD3A-6292-632B-FE68-FF2BD45F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 and Displayed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BE8-20B5-74AB-EDCB-1F598B1C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542"/>
            <a:ext cx="10515600" cy="4351338"/>
          </a:xfrm>
        </p:spPr>
        <p:txBody>
          <a:bodyPr/>
          <a:lstStyle/>
          <a:p>
            <a:r>
              <a:rPr lang="en-US" dirty="0"/>
              <a:t>Repeating Groups are a sure-fire sign that you might be looking at dynamic content (i.e. likely data)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C19A-1A42-1737-63B4-8A9E05FD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44" y="2576557"/>
            <a:ext cx="3772094" cy="382924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4490046-2D3A-A24B-1EEB-754F55B4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4" y="2515731"/>
            <a:ext cx="6331303" cy="3950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1DA398-3132-3669-7A04-04CF4BD76D5D}"/>
              </a:ext>
            </a:extLst>
          </p:cNvPr>
          <p:cNvSpPr/>
          <p:nvPr/>
        </p:nvSpPr>
        <p:spPr>
          <a:xfrm>
            <a:off x="1838036" y="4673600"/>
            <a:ext cx="2115128" cy="7389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C0E48-C13F-6964-1A22-79D52EF94A5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953164" y="4502816"/>
            <a:ext cx="3006436" cy="540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E5616B76-EE1D-D26D-6A19-B2F1CD788A50}"/>
              </a:ext>
            </a:extLst>
          </p:cNvPr>
          <p:cNvSpPr/>
          <p:nvPr/>
        </p:nvSpPr>
        <p:spPr>
          <a:xfrm>
            <a:off x="6995886" y="2808514"/>
            <a:ext cx="254000" cy="33684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9733</TotalTime>
  <Words>435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Lucida Console</vt:lpstr>
      <vt:lpstr>Office Theme</vt:lpstr>
      <vt:lpstr>PowerPoint Presentation</vt:lpstr>
      <vt:lpstr>PowerPoint Presentation</vt:lpstr>
      <vt:lpstr>Example: HTML Documents Are Misleading</vt:lpstr>
      <vt:lpstr>PowerPoint Presentation</vt:lpstr>
      <vt:lpstr>PowerPoint Presentation</vt:lpstr>
      <vt:lpstr>Extracting Grid Information</vt:lpstr>
      <vt:lpstr>Final Thoughts on Display</vt:lpstr>
      <vt:lpstr>Responsive Design</vt:lpstr>
      <vt:lpstr>How Data is Stored and Displayed</vt:lpstr>
      <vt:lpstr>Typical Pattern for Generating Repeating Groups using React.js</vt:lpstr>
      <vt:lpstr>A Note on CMS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Ugochukwu Etudo</dc:creator>
  <cp:lastModifiedBy>Ugochukwu Etudo</cp:lastModifiedBy>
  <cp:revision>7</cp:revision>
  <dcterms:created xsi:type="dcterms:W3CDTF">2024-06-17T19:14:13Z</dcterms:created>
  <dcterms:modified xsi:type="dcterms:W3CDTF">2024-06-24T13:28:01Z</dcterms:modified>
</cp:coreProperties>
</file>