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93" r:id="rId2"/>
  </p:sldMasterIdLst>
  <p:notesMasterIdLst>
    <p:notesMasterId r:id="rId17"/>
  </p:notesMasterIdLst>
  <p:sldIdLst>
    <p:sldId id="262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3" r:id="rId13"/>
    <p:sldId id="570" r:id="rId14"/>
    <p:sldId id="574" r:id="rId15"/>
    <p:sldId id="261" r:id="rId16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1B40"/>
    <a:srgbClr val="B70D50"/>
    <a:srgbClr val="9C2A33"/>
    <a:srgbClr val="4A7335"/>
    <a:srgbClr val="07A33B"/>
    <a:srgbClr val="174B66"/>
    <a:srgbClr val="DE372D"/>
    <a:srgbClr val="503A6E"/>
    <a:srgbClr val="00B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 autoAdjust="0"/>
    <p:restoredTop sz="86585" autoAdjust="0"/>
  </p:normalViewPr>
  <p:slideViewPr>
    <p:cSldViewPr>
      <p:cViewPr varScale="1">
        <p:scale>
          <a:sx n="104" d="100"/>
          <a:sy n="104" d="100"/>
        </p:scale>
        <p:origin x="27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14" y="-72"/>
      </p:cViewPr>
      <p:guideLst>
        <p:guide orient="horz" pos="290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4042492-C229-4CFD-800F-1F6D046B22EE}" type="datetimeFigureOut">
              <a:rPr lang="en-GB"/>
              <a:pPr>
                <a:defRPr/>
              </a:pPr>
              <a:t>15/01/2024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86263"/>
            <a:ext cx="5546725" cy="4154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01EA78-9250-44B6-9A82-6BEB7DBA5EE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550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D8F8-4689-7FF7-9F07-41C5A6A70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9DA0-3C11-A662-3705-2747666E3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B38D-BD32-1A67-8562-60AFC40E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151-CBB0-CFFC-BDDD-EBA9ED10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72031-7278-756E-68C4-6601F0BD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9D97-2326-CD67-DBC5-CD0EF1CF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ED94B-D40C-E732-1773-9338B4D4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459C-C432-6B25-A1EE-32F606D0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FF99B4-18B4-FB4B-ACF5-0806FBD1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4AF6-F447-BB6A-3855-6B9382F1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CD325-0955-C586-F69D-66751E23A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051E0-DF2E-A614-1064-AAFB6769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0566F-1D43-BDEF-FC7B-1A391946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48C2F-54C9-0648-8109-D7692B26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76D96-0DA7-F57F-248B-6D6DC546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FF99B4-18B4-FB4B-ACF5-0806FBD1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71D7-B407-CCEA-9F57-5804B2AF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C4335-5114-3F00-DD76-0DA4F026B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754D-F011-85D9-69A3-90B2310C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D78A-0006-052A-A40D-417664EC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2E3F1-2967-EC84-31A3-010FB613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FF99B4-18B4-FB4B-ACF5-0806FBD1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3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362DB-4B53-D07A-90A1-A086AA0A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7ED9F-4827-E7BE-BEC3-A8B7B0C38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048B-0E3E-1B7D-B0B2-0E0C379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4E6B-BDAB-5A8C-6837-61DA9A68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AB08-6073-6EBC-1D1F-96873E83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FF99B4-18B4-FB4B-ACF5-0806FBD1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B58C-CB0B-9990-83E9-0CA40891D7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512" y="1145989"/>
            <a:ext cx="8856984" cy="2016226"/>
          </a:xfrm>
        </p:spPr>
        <p:txBody>
          <a:bodyPr tIns="72000" anchor="ctr" anchorCtr="0"/>
          <a:lstStyle>
            <a:lvl1pPr algn="ctr">
              <a:defRPr sz="60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2DA8-358E-0D4D-2078-0FC7E448E1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9512" y="4055827"/>
            <a:ext cx="8856984" cy="1656184"/>
          </a:xfrm>
        </p:spPr>
        <p:txBody>
          <a:bodyPr lIns="72000" tIns="360000" rIns="72000" bIns="360000">
            <a:noAutofit/>
          </a:bodyPr>
          <a:lstStyle>
            <a:lvl1pPr marL="0" indent="0" algn="ctr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Dr. Joe Stone</a:t>
            </a:r>
          </a:p>
          <a:p>
            <a:r>
              <a:rPr lang="en-US" dirty="0"/>
              <a:t>Joseph.stone@shu.ac.uk</a:t>
            </a:r>
          </a:p>
          <a:p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35F71B0-3349-98BD-EB87-C073FB58E5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234400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94C4057-AEC7-7998-E756-761C9C505491}"/>
              </a:ext>
            </a:extLst>
          </p:cNvPr>
          <p:cNvSpPr txBox="1">
            <a:spLocks/>
          </p:cNvSpPr>
          <p:nvPr userDrawn="1"/>
        </p:nvSpPr>
        <p:spPr>
          <a:xfrm>
            <a:off x="179512" y="5877272"/>
            <a:ext cx="8856984" cy="898780"/>
          </a:xfrm>
          <a:prstGeom prst="rect">
            <a:avLst/>
          </a:prstGeom>
          <a:solidFill>
            <a:srgbClr val="621B40"/>
          </a:solidFill>
        </p:spPr>
        <p:txBody>
          <a:bodyPr vert="horz" lIns="72000" tIns="72000" rIns="72000" bIns="72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ADD Module</a:t>
            </a:r>
          </a:p>
        </p:txBody>
      </p:sp>
    </p:spTree>
    <p:extLst>
      <p:ext uri="{BB962C8B-B14F-4D97-AF65-F5344CB8AC3E}">
        <p14:creationId xmlns:p14="http://schemas.microsoft.com/office/powerpoint/2010/main" val="267208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B58C-CB0B-9990-83E9-0CA40891D7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512" y="1145989"/>
            <a:ext cx="8856984" cy="2016226"/>
          </a:xfrm>
        </p:spPr>
        <p:txBody>
          <a:bodyPr tIns="72000" anchor="ctr" anchorCtr="0"/>
          <a:lstStyle>
            <a:lvl1pPr algn="ctr">
              <a:defRPr sz="48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2DA8-358E-0D4D-2078-0FC7E448E1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3508" y="5712011"/>
            <a:ext cx="8856984" cy="964055"/>
          </a:xfrm>
          <a:solidFill>
            <a:srgbClr val="621B40"/>
          </a:solidFill>
        </p:spPr>
        <p:txBody>
          <a:bodyPr lIns="72000" tIns="360000" rIns="72000" bIns="360000">
            <a:no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Module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35F71B0-3349-98BD-EB87-C073FB58E5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234400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94C4057-AEC7-7998-E756-761C9C505491}"/>
              </a:ext>
            </a:extLst>
          </p:cNvPr>
          <p:cNvSpPr txBox="1">
            <a:spLocks/>
          </p:cNvSpPr>
          <p:nvPr userDrawn="1"/>
        </p:nvSpPr>
        <p:spPr>
          <a:xfrm>
            <a:off x="143508" y="4653136"/>
            <a:ext cx="8856984" cy="1058875"/>
          </a:xfrm>
          <a:prstGeom prst="rect">
            <a:avLst/>
          </a:prstGeom>
          <a:solidFill>
            <a:srgbClr val="B70D50"/>
          </a:solidFill>
        </p:spPr>
        <p:txBody>
          <a:bodyPr vert="horz" lIns="72000" tIns="72000" rIns="72000" bIns="72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Dr. Joe Stone</a:t>
            </a:r>
          </a:p>
          <a:p>
            <a:pPr fontAlgn="auto">
              <a:spcAft>
                <a:spcPts val="0"/>
              </a:spcAft>
            </a:pPr>
            <a:r>
              <a:rPr lang="en-US" sz="2800" dirty="0"/>
              <a:t>Joseph.stone@shu.ac.uk</a:t>
            </a:r>
          </a:p>
        </p:txBody>
      </p:sp>
    </p:spTree>
    <p:extLst>
      <p:ext uri="{BB962C8B-B14F-4D97-AF65-F5344CB8AC3E}">
        <p14:creationId xmlns:p14="http://schemas.microsoft.com/office/powerpoint/2010/main" val="26734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5FA319-EF44-7CC2-BB1F-D374050F8439}"/>
              </a:ext>
            </a:extLst>
          </p:cNvPr>
          <p:cNvSpPr txBox="1">
            <a:spLocks/>
          </p:cNvSpPr>
          <p:nvPr userDrawn="1"/>
        </p:nvSpPr>
        <p:spPr>
          <a:xfrm>
            <a:off x="-16470" y="1699220"/>
            <a:ext cx="9168706" cy="864890"/>
          </a:xfrm>
          <a:prstGeom prst="rect">
            <a:avLst/>
          </a:prstGeom>
          <a:solidFill>
            <a:srgbClr val="B70D50"/>
          </a:solidFill>
          <a:ln w="28575">
            <a:noFill/>
          </a:ln>
        </p:spPr>
        <p:txBody>
          <a:bodyPr vert="horz" lIns="108000" tIns="0" rIns="0" bIns="0" rtlCol="0" anchor="t" anchorCtr="0">
            <a:noAutofit/>
          </a:bodyPr>
          <a:lstStyle>
            <a:lvl1pPr algn="l" rtl="0"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lang="en-GB" sz="4000" b="1" kern="1200" spc="-10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Thank You for Listening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513201B-DFBB-F762-9C14-482C754709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F0DEE-7077-2671-C2CE-5B70F5FF57D5}"/>
              </a:ext>
            </a:extLst>
          </p:cNvPr>
          <p:cNvSpPr txBox="1">
            <a:spLocks/>
          </p:cNvSpPr>
          <p:nvPr userDrawn="1"/>
        </p:nvSpPr>
        <p:spPr>
          <a:xfrm>
            <a:off x="-8234" y="4869687"/>
            <a:ext cx="9160470" cy="1491425"/>
          </a:xfrm>
          <a:prstGeom prst="rect">
            <a:avLst/>
          </a:prstGeom>
          <a:solidFill>
            <a:srgbClr val="B70D50"/>
          </a:solidFill>
        </p:spPr>
        <p:txBody>
          <a:bodyPr vert="horz" lIns="72000" tIns="72000" rIns="72000" bIns="72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Dr. Joe Stone</a:t>
            </a:r>
          </a:p>
          <a:p>
            <a:pPr fontAlgn="auto">
              <a:spcAft>
                <a:spcPts val="0"/>
              </a:spcAft>
            </a:pPr>
            <a:r>
              <a:rPr lang="en-US" sz="2800" dirty="0"/>
              <a:t>Joseph.stone@shu.ac.uk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DC742C-8C62-6BEF-7DC1-5B239D526560}"/>
              </a:ext>
            </a:extLst>
          </p:cNvPr>
          <p:cNvSpPr txBox="1">
            <a:spLocks/>
          </p:cNvSpPr>
          <p:nvPr userDrawn="1"/>
        </p:nvSpPr>
        <p:spPr>
          <a:xfrm>
            <a:off x="-8236" y="2555096"/>
            <a:ext cx="9168706" cy="873904"/>
          </a:xfrm>
          <a:prstGeom prst="rect">
            <a:avLst/>
          </a:prstGeom>
          <a:solidFill>
            <a:srgbClr val="621B40"/>
          </a:solidFill>
        </p:spPr>
        <p:txBody>
          <a:bodyPr vert="horz" lIns="72000" tIns="72000" rIns="72000" bIns="720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83BAC-625A-E506-5474-99E7A555B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12352" y="6361112"/>
            <a:ext cx="9172822" cy="365125"/>
          </a:xfrm>
        </p:spPr>
        <p:txBody>
          <a:bodyPr/>
          <a:lstStyle/>
          <a:p>
            <a:fld id="{B64DDB53-9CE5-2945-9C3A-8A6752BBF3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0A54-590E-70E9-0BE6-B7B8B272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507"/>
            <a:ext cx="9144000" cy="811213"/>
          </a:xfrm>
        </p:spPr>
        <p:txBody>
          <a:bodyPr lIns="72000" tIns="72000" rIns="72000" bIns="7200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FFED-FD06-3B52-E5EE-4F6F85E2F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98303"/>
            <a:ext cx="8928992" cy="51390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E7E4B-BA10-85D1-FD31-2F2C7EC02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144000" cy="365125"/>
          </a:xfrm>
        </p:spPr>
        <p:txBody>
          <a:bodyPr/>
          <a:lstStyle/>
          <a:p>
            <a:fld id="{B64DDB53-9CE5-2945-9C3A-8A6752BBF3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0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9CED-88FE-EB22-0EFC-B79C006D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F230B-CCB3-61A0-9D8A-2F2D0A87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481-353C-4E52-37EF-55AD9850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88F0-331B-9006-5F6B-8B888BEE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CA43-36ED-5CAD-E4DB-1864E46F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FF99B4-18B4-FB4B-ACF5-0806FBD1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5CE7-3C86-D8CC-1269-CE24A8D3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FF06-458A-0421-3196-36FD18606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AF03-6725-7511-5184-0A252539D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D49D-95F6-2F61-6594-495ED5FE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63AC-29C8-C2DA-7AB2-8F3F0A90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42F7-28D9-3460-0F9F-E386B27B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FF99B4-18B4-FB4B-ACF5-0806FBD1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FA0E-DB13-9389-B093-A8F8C7D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5687D-43CB-CD67-1580-A1E4023AA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597F2-479F-9D16-7216-8ADC36E85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FC04A-7398-2155-8422-46E12B90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E460C-CC5F-A898-CB37-EA7EAA200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1DBA1-0B1F-938B-BD13-9FC9D48A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94EA7-4D7D-77A7-0CC7-1DEB20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2E395-2B14-43F4-F11C-45B1A298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FF99B4-18B4-FB4B-ACF5-0806FBD1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7CDC-ECC7-DDD9-FFF7-00CC22AA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D1F0A-087D-D3FE-F712-FFF25648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C1750-C007-2F85-DCB4-AD401405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C156F-A8F4-E3FB-0E3E-E836FBFE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FFF99B4-18B4-FB4B-ACF5-0806FBD1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5FA319-EF44-7CC2-BB1F-D374050F8439}"/>
              </a:ext>
            </a:extLst>
          </p:cNvPr>
          <p:cNvSpPr txBox="1">
            <a:spLocks/>
          </p:cNvSpPr>
          <p:nvPr userDrawn="1"/>
        </p:nvSpPr>
        <p:spPr>
          <a:xfrm>
            <a:off x="0" y="1699220"/>
            <a:ext cx="9152235" cy="864890"/>
          </a:xfrm>
          <a:prstGeom prst="rect">
            <a:avLst/>
          </a:prstGeom>
          <a:solidFill>
            <a:srgbClr val="B70D50"/>
          </a:solidFill>
          <a:ln w="28575">
            <a:noFill/>
          </a:ln>
        </p:spPr>
        <p:txBody>
          <a:bodyPr vert="horz" lIns="108000" tIns="0" rIns="0" bIns="0" rtlCol="0" anchor="t" anchorCtr="0">
            <a:noAutofit/>
          </a:bodyPr>
          <a:lstStyle>
            <a:lvl1pPr algn="l" rtl="0"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lang="en-GB" sz="4000" b="1" kern="1200" spc="-10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Thank You for Listening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DCDE5C-F64D-92B3-D4FE-349334A821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8236" y="2564110"/>
            <a:ext cx="9160471" cy="864890"/>
          </a:xfrm>
          <a:solidFill>
            <a:srgbClr val="621B40"/>
          </a:solidFill>
        </p:spPr>
        <p:txBody>
          <a:bodyPr/>
          <a:lstStyle>
            <a:lvl1pPr>
              <a:defRPr sz="4000"/>
            </a:lvl1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Any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513201B-DFBB-F762-9C14-482C754709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0100D61-946B-824A-8DCE-860AE0A5CF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8236" y="4684298"/>
            <a:ext cx="9160470" cy="1859377"/>
          </a:xfrm>
        </p:spPr>
        <p:txBody>
          <a:bodyPr lIns="72000" tIns="360000" rIns="72000" bIns="360000">
            <a:noAutofit/>
          </a:bodyPr>
          <a:lstStyle>
            <a:lvl1pPr marL="0" indent="0" algn="ctr">
              <a:buNone/>
              <a:defRPr sz="4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Dr. Joe Stone</a:t>
            </a:r>
          </a:p>
          <a:p>
            <a:r>
              <a:rPr lang="en-US" dirty="0"/>
              <a:t>Joseph.stone@shu.ac.uk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2EBF228-D352-4756-BB4B-9ACB9B8769B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250825" y="4869160"/>
            <a:ext cx="8713662" cy="1602507"/>
          </a:xfrm>
          <a:prstGeom prst="rect">
            <a:avLst/>
          </a:prstGeom>
          <a:solidFill>
            <a:srgbClr val="B70D50"/>
          </a:solidFill>
        </p:spPr>
        <p:txBody>
          <a:bodyPr lIns="72000" tIns="72000" rIns="72000" bIns="72000" anchor="ctr" anchorCtr="0"/>
          <a:lstStyle>
            <a:lvl1pPr marL="0" indent="0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49263" indent="-268288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0238" indent="-180975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6938" indent="-266700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7913" indent="-180975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4000" b="1" dirty="0">
              <a:latin typeface="+mn-lt"/>
            </a:endParaRPr>
          </a:p>
          <a:p>
            <a:pPr algn="ctr"/>
            <a:r>
              <a:rPr lang="en-GB" sz="4000" b="1" dirty="0" err="1">
                <a:solidFill>
                  <a:schemeClr val="bg1"/>
                </a:solidFill>
                <a:latin typeface="+mn-lt"/>
              </a:rPr>
              <a:t>Dr.</a:t>
            </a:r>
            <a:r>
              <a:rPr lang="en-GB" sz="4000" b="1" dirty="0">
                <a:solidFill>
                  <a:schemeClr val="bg1"/>
                </a:solidFill>
                <a:latin typeface="+mn-lt"/>
              </a:rPr>
              <a:t> Joe Stone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latin typeface="+mn-lt"/>
              </a:rPr>
              <a:t>Joseph.stone@shu.ac.uk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7D49E091-B820-0723-18FD-B34A5FB3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340768"/>
            <a:ext cx="8713662" cy="3024336"/>
          </a:xfrm>
          <a:prstGeom prst="rect">
            <a:avLst/>
          </a:prstGeom>
          <a:solidFill>
            <a:srgbClr val="621B40"/>
          </a:solidFill>
        </p:spPr>
        <p:txBody>
          <a:bodyPr vert="horz" lIns="72000" tIns="72000" rIns="72000" bIns="72000" rtlCol="0" anchor="ctr">
            <a:noAutofit/>
          </a:bodyPr>
          <a:lstStyle/>
          <a:p>
            <a:r>
              <a:rPr lang="en-US" dirty="0"/>
              <a:t>ADD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ctr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4400" b="1" kern="1200" spc="-20">
          <a:solidFill>
            <a:schemeClr val="bg1"/>
          </a:solidFill>
          <a:latin typeface="+mn-lt"/>
          <a:ea typeface="+mj-ea"/>
          <a:cs typeface="Arial" pitchFamily="34" charset="0"/>
        </a:defRPr>
      </a:lvl1pPr>
      <a:lvl2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2pPr>
      <a:lvl3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3pPr>
      <a:lvl4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4pPr>
      <a:lvl5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5pPr>
      <a:lvl6pPr marL="4572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6pPr>
      <a:lvl7pPr marL="9144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7pPr>
      <a:lvl8pPr marL="13716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8pPr>
      <a:lvl9pPr marL="18288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9pPr>
    </p:titleStyle>
    <p:bodyStyle>
      <a:lvl1pPr marL="0" indent="0" algn="l" rtl="0" fontAlgn="base">
        <a:lnSpc>
          <a:spcPts val="2100"/>
        </a:lnSpc>
        <a:spcBef>
          <a:spcPct val="0"/>
        </a:spcBef>
        <a:spcAft>
          <a:spcPct val="0"/>
        </a:spcAft>
        <a:buSzPct val="80000"/>
        <a:buFont typeface="Arial" charset="0"/>
        <a:buNone/>
        <a:defRPr lang="en-GB" sz="3200" b="1" kern="120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449263" indent="-268288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180975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indent="-266700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7913" indent="-180975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B7C56-E369-6062-0BF1-EB9BAD7A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811213"/>
          </a:xfrm>
          <a:prstGeom prst="rect">
            <a:avLst/>
          </a:prstGeom>
          <a:solidFill>
            <a:srgbClr val="621B40"/>
          </a:solidFill>
        </p:spPr>
        <p:txBody>
          <a:bodyPr vert="horz" lIns="72000" tIns="72000" rIns="72000" bIns="72000" rtlCol="0" anchor="ctr">
            <a:noAutofit/>
          </a:bodyPr>
          <a:lstStyle/>
          <a:p>
            <a:r>
              <a:rPr lang="en-US" dirty="0"/>
              <a:t>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0B2E-6B2B-C446-703F-2E39E80BF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76468"/>
            <a:ext cx="8928992" cy="5139009"/>
          </a:xfrm>
          <a:prstGeom prst="rect">
            <a:avLst/>
          </a:prstGeom>
          <a:solidFill>
            <a:srgbClr val="B70D50"/>
          </a:solidFill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38BD40-C128-DAEE-91F4-3A33C34EC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20084"/>
            <a:ext cx="9144000" cy="365125"/>
          </a:xfrm>
          <a:prstGeom prst="rect">
            <a:avLst/>
          </a:prstGeom>
          <a:solidFill>
            <a:srgbClr val="621B40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64DDB53-9CE5-2945-9C3A-8A6752BBF3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94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BC58-8ABC-68DD-AFA3-5D94A1438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Guided Work:</a:t>
            </a:r>
            <a:br>
              <a:rPr lang="en-US" dirty="0"/>
            </a:br>
            <a:r>
              <a:rPr lang="en-US" dirty="0"/>
              <a:t>Women Corner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BDDD9-25E9-4801-C871-F920AB38A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SHU-Rouen Winter School</a:t>
            </a:r>
          </a:p>
        </p:txBody>
      </p:sp>
    </p:spTree>
    <p:extLst>
      <p:ext uri="{BB962C8B-B14F-4D97-AF65-F5344CB8AC3E}">
        <p14:creationId xmlns:p14="http://schemas.microsoft.com/office/powerpoint/2010/main" val="361277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79ED-8F8E-AB28-D5C9-3BA107EA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Delivery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B80D-2FA8-4534-D16E-73156875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Goals</a:t>
            </a:r>
            <a:r>
              <a:rPr lang="en-GB" sz="2800" dirty="0"/>
              <a:t> were most likely to be scored when the ball was delivered into the </a:t>
            </a:r>
            <a:r>
              <a:rPr lang="en-GB" sz="2800" b="1" dirty="0"/>
              <a:t>central zone </a:t>
            </a:r>
            <a:r>
              <a:rPr lang="en-GB" sz="2800" dirty="0"/>
              <a:t>close to the goal line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14FDF-BDCF-3BE3-F74A-FB83B5D3F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A5FD52-67F4-BAD1-4784-879B16C41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7363746" cy="37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3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2A7B-A41D-071C-3AB8-A6064C95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Papers on Corners…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82BA-BE70-0DB3-8141-E1F15E9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6FC24-A1B0-0F06-41DD-B02D7DDAE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7461EFB-84C8-6DC0-479D-67844080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299087"/>
            <a:ext cx="7416824" cy="4784012"/>
          </a:xfrm>
          <a:prstGeom prst="rect">
            <a:avLst/>
          </a:prstGeom>
          <a:solidFill>
            <a:srgbClr val="B70D50"/>
          </a:solidFill>
        </p:spPr>
      </p:pic>
    </p:spTree>
    <p:extLst>
      <p:ext uri="{BB962C8B-B14F-4D97-AF65-F5344CB8AC3E}">
        <p14:creationId xmlns:p14="http://schemas.microsoft.com/office/powerpoint/2010/main" val="177532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BF4D-AEB5-5FDD-7505-0BB4B30D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Throw-In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24708-3C78-7896-4895-A19D170A7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419F69-D1EE-BF73-72AE-81A7F2E2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E3F9C03-3E49-4786-E590-C3B04F86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9" y="1363156"/>
            <a:ext cx="7632402" cy="1545248"/>
          </a:xfrm>
          <a:prstGeom prst="rect">
            <a:avLst/>
          </a:prstGeom>
          <a:solidFill>
            <a:srgbClr val="B70D50"/>
          </a:solidFill>
        </p:spPr>
      </p:pic>
      <p:pic>
        <p:nvPicPr>
          <p:cNvPr id="10" name="Picture 9" descr="A screenshot of a website&#10;&#10;Description automatically generated">
            <a:extLst>
              <a:ext uri="{FF2B5EF4-FFF2-40B4-BE49-F238E27FC236}">
                <a16:creationId xmlns:a16="http://schemas.microsoft.com/office/drawing/2014/main" id="{5A40B71C-E82A-DC2A-5DF0-42B3003B6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40" y="3089929"/>
            <a:ext cx="7350920" cy="27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E538-9767-058C-C0E1-5CE4EEA1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 Kicks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C342-3ED4-D125-4C70-338C28C4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53231-17DA-0823-086A-2537ECB70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FA13208-7AAE-3F4B-1E9E-36C83123D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" y="2338232"/>
            <a:ext cx="8464358" cy="2181535"/>
          </a:xfrm>
          <a:prstGeom prst="rect">
            <a:avLst/>
          </a:prstGeom>
          <a:solidFill>
            <a:srgbClr val="B70D50"/>
          </a:solidFill>
        </p:spPr>
      </p:pic>
    </p:spTree>
    <p:extLst>
      <p:ext uri="{BB962C8B-B14F-4D97-AF65-F5344CB8AC3E}">
        <p14:creationId xmlns:p14="http://schemas.microsoft.com/office/powerpoint/2010/main" val="416175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885ED-398E-A662-C13F-BF4F5FEA0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198D-8330-8373-928C-79D3CAD1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set play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BA27-0405-1668-F9B8-2A89F28E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plays account for </a:t>
            </a:r>
            <a:r>
              <a:rPr lang="en-GB" b="1" dirty="0"/>
              <a:t>30% </a:t>
            </a:r>
            <a:r>
              <a:rPr lang="en-GB" dirty="0"/>
              <a:t>to </a:t>
            </a:r>
            <a:r>
              <a:rPr lang="en-GB" b="1" dirty="0"/>
              <a:t>40% </a:t>
            </a:r>
            <a:r>
              <a:rPr lang="en-GB" dirty="0"/>
              <a:t>of goals scored in elite men’s soccer</a:t>
            </a:r>
          </a:p>
          <a:p>
            <a:r>
              <a:rPr lang="en-GB" b="1" dirty="0"/>
              <a:t>Corner kicks </a:t>
            </a:r>
            <a:r>
              <a:rPr lang="en-GB" dirty="0"/>
              <a:t>are largely ineffective (2.1% to 2.9% goals scored), but are influential in the final result of the match (68% of goals scored affect the result)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F4F53-4174-076B-EA3E-F31115A40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76F3A-BB3E-3747-0D42-93EC71203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84" y="3667807"/>
            <a:ext cx="5778432" cy="2350704"/>
          </a:xfrm>
          <a:prstGeom prst="rect">
            <a:avLst/>
          </a:prstGeom>
          <a:ln>
            <a:solidFill>
              <a:srgbClr val="621B40"/>
            </a:solidFill>
          </a:ln>
        </p:spPr>
      </p:pic>
    </p:spTree>
    <p:extLst>
      <p:ext uri="{BB962C8B-B14F-4D97-AF65-F5344CB8AC3E}">
        <p14:creationId xmlns:p14="http://schemas.microsoft.com/office/powerpoint/2010/main" val="14250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5DB3-5F41-B0BB-441F-9B3E9B9A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79BB-A6E8-6627-8946-62E8A147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400" dirty="0"/>
              <a:t>Limited research examining </a:t>
            </a:r>
            <a:r>
              <a:rPr lang="en-GB" sz="2400" b="1" dirty="0"/>
              <a:t>set plays </a:t>
            </a:r>
            <a:r>
              <a:rPr lang="en-GB" sz="2400" dirty="0"/>
              <a:t>within </a:t>
            </a:r>
            <a:r>
              <a:rPr lang="en-GB" sz="2400" b="1" dirty="0"/>
              <a:t>women’s soccer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The aims were to </a:t>
            </a:r>
            <a:r>
              <a:rPr lang="en-GB" sz="2400" b="1" dirty="0"/>
              <a:t>determine</a:t>
            </a:r>
            <a:r>
              <a:rPr lang="en-GB" sz="2400" dirty="0"/>
              <a:t> the </a:t>
            </a:r>
            <a:r>
              <a:rPr lang="en-GB" sz="2400" b="1" dirty="0"/>
              <a:t>effectiveness</a:t>
            </a:r>
            <a:r>
              <a:rPr lang="en-GB" sz="2400" dirty="0"/>
              <a:t> of different types of </a:t>
            </a:r>
            <a:r>
              <a:rPr lang="en-GB" sz="2400" b="1" dirty="0"/>
              <a:t>corner kicks </a:t>
            </a:r>
            <a:r>
              <a:rPr lang="en-GB" sz="2400" dirty="0"/>
              <a:t>and identify </a:t>
            </a:r>
            <a:r>
              <a:rPr lang="en-GB" sz="2400" b="1" dirty="0"/>
              <a:t>key variables </a:t>
            </a:r>
            <a:r>
              <a:rPr lang="en-GB" sz="2400" dirty="0"/>
              <a:t>associated with attempts on target and goal scoring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1E8B1-E2B4-7755-12D0-679610F19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994A18-F524-2A30-2F4C-199F7C0C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4464496" cy="2448272"/>
          </a:xfrm>
          <a:prstGeom prst="rect">
            <a:avLst/>
          </a:prstGeom>
          <a:ln>
            <a:solidFill>
              <a:srgbClr val="621B40"/>
            </a:solidFill>
          </a:ln>
        </p:spPr>
      </p:pic>
      <p:pic>
        <p:nvPicPr>
          <p:cNvPr id="6" name="Picture 4" descr="Chelsea 2-1 Manchester City: Women's Super League – as it happened |  Football | The Guardian">
            <a:extLst>
              <a:ext uri="{FF2B5EF4-FFF2-40B4-BE49-F238E27FC236}">
                <a16:creationId xmlns:a16="http://schemas.microsoft.com/office/drawing/2014/main" id="{BD248583-FE14-254A-74EC-E1E04DE5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3000333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4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8BB3-8574-368E-462E-5E975D8E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8F63-CD4C-026A-11D4-138BBD73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800" dirty="0"/>
          </a:p>
          <a:p>
            <a:r>
              <a:rPr lang="en-GB" sz="2800" dirty="0"/>
              <a:t>17-18 Season (89 matches): </a:t>
            </a:r>
            <a:r>
              <a:rPr lang="en-GB" sz="2800" b="1" dirty="0"/>
              <a:t>824</a:t>
            </a:r>
            <a:r>
              <a:rPr lang="en-GB" sz="2800" dirty="0"/>
              <a:t> corner kicks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1118-DB77-95EF-2D09-263F0FABF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EEC0C76-E8D5-D22F-9654-1F608AB3E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6" y="2401254"/>
            <a:ext cx="875692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1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72FC-1931-EF10-813E-0C4BFED4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6C77-2A70-E4C1-4BC2-9A47010A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17-18 Season (89 matches): </a:t>
            </a:r>
            <a:r>
              <a:rPr lang="en-GB" sz="2800" b="1" dirty="0"/>
              <a:t>824</a:t>
            </a:r>
            <a:r>
              <a:rPr lang="en-GB" sz="2800" dirty="0"/>
              <a:t> corner kicks</a:t>
            </a:r>
          </a:p>
          <a:p>
            <a:endParaRPr lang="en-GB" sz="2800" dirty="0"/>
          </a:p>
          <a:p>
            <a:endParaRPr lang="en-GB" dirty="0"/>
          </a:p>
          <a:p>
            <a:r>
              <a:rPr lang="en-GB" sz="2800" dirty="0"/>
              <a:t>Delivery type </a:t>
            </a:r>
          </a:p>
          <a:p>
            <a:endParaRPr lang="en-GB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CB004-03F4-8EE9-B842-7ABE002F2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DC54F-509D-AEE3-2432-588673EDFF76}"/>
              </a:ext>
            </a:extLst>
          </p:cNvPr>
          <p:cNvSpPr txBox="1"/>
          <p:nvPr/>
        </p:nvSpPr>
        <p:spPr>
          <a:xfrm rot="16200000">
            <a:off x="3617660" y="3243013"/>
            <a:ext cx="1323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Attacking direction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6B13B-670F-B07D-1E21-6659C34169BD}"/>
              </a:ext>
            </a:extLst>
          </p:cNvPr>
          <p:cNvSpPr txBox="1"/>
          <p:nvPr/>
        </p:nvSpPr>
        <p:spPr>
          <a:xfrm>
            <a:off x="4148483" y="2052255"/>
            <a:ext cx="1323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sided corner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4C1EB-77D3-8DBB-0472-DC30185FCEE6}"/>
              </a:ext>
            </a:extLst>
          </p:cNvPr>
          <p:cNvCxnSpPr>
            <a:cxnSpLocks/>
          </p:cNvCxnSpPr>
          <p:nvPr/>
        </p:nvCxnSpPr>
        <p:spPr>
          <a:xfrm flipV="1">
            <a:off x="4418177" y="2574086"/>
            <a:ext cx="18551" cy="1631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580B62-C277-D975-6C0F-D9D4346F1078}"/>
              </a:ext>
            </a:extLst>
          </p:cNvPr>
          <p:cNvCxnSpPr>
            <a:cxnSpLocks/>
          </p:cNvCxnSpPr>
          <p:nvPr/>
        </p:nvCxnSpPr>
        <p:spPr>
          <a:xfrm>
            <a:off x="4572000" y="2348880"/>
            <a:ext cx="409866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F5869-05F9-D8B7-A83E-88B5E9C9FD96}"/>
              </a:ext>
            </a:extLst>
          </p:cNvPr>
          <p:cNvCxnSpPr>
            <a:cxnSpLocks/>
          </p:cNvCxnSpPr>
          <p:nvPr/>
        </p:nvCxnSpPr>
        <p:spPr>
          <a:xfrm flipV="1">
            <a:off x="8670664" y="2348880"/>
            <a:ext cx="0" cy="20820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B9877-4D46-9269-D397-001CC8B7552C}"/>
              </a:ext>
            </a:extLst>
          </p:cNvPr>
          <p:cNvCxnSpPr>
            <a:cxnSpLocks/>
          </p:cNvCxnSpPr>
          <p:nvPr/>
        </p:nvCxnSpPr>
        <p:spPr>
          <a:xfrm flipV="1">
            <a:off x="4573866" y="2348879"/>
            <a:ext cx="0" cy="20820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45DD35-022D-FF5D-280E-BABDE6578652}"/>
              </a:ext>
            </a:extLst>
          </p:cNvPr>
          <p:cNvCxnSpPr>
            <a:cxnSpLocks/>
          </p:cNvCxnSpPr>
          <p:nvPr/>
        </p:nvCxnSpPr>
        <p:spPr>
          <a:xfrm>
            <a:off x="5092537" y="3984714"/>
            <a:ext cx="2909678" cy="4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8127A6DB-4BBC-138C-4751-DED8FF838588}"/>
              </a:ext>
            </a:extLst>
          </p:cNvPr>
          <p:cNvSpPr/>
          <p:nvPr/>
        </p:nvSpPr>
        <p:spPr>
          <a:xfrm rot="5400000">
            <a:off x="6371888" y="3677170"/>
            <a:ext cx="369986" cy="537369"/>
          </a:xfrm>
          <a:prstGeom prst="arc">
            <a:avLst>
              <a:gd name="adj1" fmla="val 16565554"/>
              <a:gd name="adj2" fmla="val 50233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8660B4-2560-24D7-BCD7-1CF326395551}"/>
              </a:ext>
            </a:extLst>
          </p:cNvPr>
          <p:cNvCxnSpPr>
            <a:cxnSpLocks/>
          </p:cNvCxnSpPr>
          <p:nvPr/>
        </p:nvCxnSpPr>
        <p:spPr>
          <a:xfrm flipV="1">
            <a:off x="5092537" y="2348878"/>
            <a:ext cx="10897" cy="16358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99A2D5-5AFD-6265-25D2-E1E3F39FFBFB}"/>
              </a:ext>
            </a:extLst>
          </p:cNvPr>
          <p:cNvCxnSpPr>
            <a:cxnSpLocks/>
          </p:cNvCxnSpPr>
          <p:nvPr/>
        </p:nvCxnSpPr>
        <p:spPr>
          <a:xfrm flipV="1">
            <a:off x="8005436" y="2348878"/>
            <a:ext cx="10897" cy="16358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7CCF9-A85B-8D23-4E9F-F5124903A1F7}"/>
              </a:ext>
            </a:extLst>
          </p:cNvPr>
          <p:cNvSpPr/>
          <p:nvPr/>
        </p:nvSpPr>
        <p:spPr>
          <a:xfrm>
            <a:off x="4576155" y="2348878"/>
            <a:ext cx="70875" cy="5968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19FEC-4509-FB35-4052-CBBDDE0EB844}"/>
              </a:ext>
            </a:extLst>
          </p:cNvPr>
          <p:cNvSpPr/>
          <p:nvPr/>
        </p:nvSpPr>
        <p:spPr>
          <a:xfrm>
            <a:off x="8603011" y="2348877"/>
            <a:ext cx="70875" cy="5968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930AAB-DBC9-B404-1DC4-5B54AD3EAA3B}"/>
              </a:ext>
            </a:extLst>
          </p:cNvPr>
          <p:cNvSpPr/>
          <p:nvPr/>
        </p:nvSpPr>
        <p:spPr>
          <a:xfrm>
            <a:off x="6083565" y="2120232"/>
            <a:ext cx="974165" cy="22590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D73238-7A5F-A7F1-2A76-3D558C85408B}"/>
              </a:ext>
            </a:extLst>
          </p:cNvPr>
          <p:cNvCxnSpPr>
            <a:cxnSpLocks/>
          </p:cNvCxnSpPr>
          <p:nvPr/>
        </p:nvCxnSpPr>
        <p:spPr>
          <a:xfrm>
            <a:off x="5538008" y="2865551"/>
            <a:ext cx="20377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B855C6-3399-94B2-5FB8-B48C0179AAD4}"/>
              </a:ext>
            </a:extLst>
          </p:cNvPr>
          <p:cNvCxnSpPr>
            <a:cxnSpLocks/>
          </p:cNvCxnSpPr>
          <p:nvPr/>
        </p:nvCxnSpPr>
        <p:spPr>
          <a:xfrm>
            <a:off x="5543392" y="2346141"/>
            <a:ext cx="0" cy="5194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615F38-6E3F-4971-5254-E1FFCA8B907A}"/>
              </a:ext>
            </a:extLst>
          </p:cNvPr>
          <p:cNvCxnSpPr>
            <a:cxnSpLocks/>
          </p:cNvCxnSpPr>
          <p:nvPr/>
        </p:nvCxnSpPr>
        <p:spPr>
          <a:xfrm>
            <a:off x="7583324" y="2349754"/>
            <a:ext cx="0" cy="5157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76C79B-1177-ADAA-CA1D-27F2EB01B504}"/>
              </a:ext>
            </a:extLst>
          </p:cNvPr>
          <p:cNvSpPr/>
          <p:nvPr/>
        </p:nvSpPr>
        <p:spPr>
          <a:xfrm>
            <a:off x="6524928" y="3373818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535C90-B463-7637-8926-D3600D10AC5C}"/>
              </a:ext>
            </a:extLst>
          </p:cNvPr>
          <p:cNvSpPr txBox="1"/>
          <p:nvPr/>
        </p:nvSpPr>
        <p:spPr>
          <a:xfrm>
            <a:off x="6327870" y="2094686"/>
            <a:ext cx="9049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Goal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A9EBD69-F34A-54B4-5D12-01ECFBA03B46}"/>
              </a:ext>
            </a:extLst>
          </p:cNvPr>
          <p:cNvSpPr/>
          <p:nvPr/>
        </p:nvSpPr>
        <p:spPr>
          <a:xfrm rot="332258">
            <a:off x="4602948" y="2477813"/>
            <a:ext cx="2075733" cy="272015"/>
          </a:xfrm>
          <a:custGeom>
            <a:avLst/>
            <a:gdLst>
              <a:gd name="connsiteX0" fmla="*/ 0 w 2450188"/>
              <a:gd name="connsiteY0" fmla="*/ 15156 h 166774"/>
              <a:gd name="connsiteX1" fmla="*/ 1490321 w 2450188"/>
              <a:gd name="connsiteY1" fmla="*/ 166714 h 166774"/>
              <a:gd name="connsiteX2" fmla="*/ 2450188 w 2450188"/>
              <a:gd name="connsiteY2" fmla="*/ 0 h 16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188" h="166774">
                <a:moveTo>
                  <a:pt x="0" y="15156"/>
                </a:moveTo>
                <a:cubicBezTo>
                  <a:pt x="540978" y="92198"/>
                  <a:pt x="1081956" y="169240"/>
                  <a:pt x="1490321" y="166714"/>
                </a:cubicBezTo>
                <a:cubicBezTo>
                  <a:pt x="1898686" y="164188"/>
                  <a:pt x="2174437" y="82094"/>
                  <a:pt x="2450188" y="0"/>
                </a:cubicBezTo>
              </a:path>
            </a:pathLst>
          </a:custGeom>
          <a:noFill/>
          <a:ln w="3175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E7EB3D-695F-F9B2-AFC1-A7D60F009789}"/>
              </a:ext>
            </a:extLst>
          </p:cNvPr>
          <p:cNvSpPr/>
          <p:nvPr/>
        </p:nvSpPr>
        <p:spPr>
          <a:xfrm flipH="1">
            <a:off x="6593786" y="2522053"/>
            <a:ext cx="120419" cy="95882"/>
          </a:xfrm>
          <a:prstGeom prst="ellipse">
            <a:avLst/>
          </a:prstGeom>
          <a:solidFill>
            <a:srgbClr val="07A3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76BF4C-FEA1-72D9-1D69-2E8375E94465}"/>
              </a:ext>
            </a:extLst>
          </p:cNvPr>
          <p:cNvSpPr/>
          <p:nvPr/>
        </p:nvSpPr>
        <p:spPr>
          <a:xfrm flipH="1">
            <a:off x="6901269" y="2747113"/>
            <a:ext cx="90997" cy="8321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DAAEE90-6E42-368A-B8DB-F0076BC1D8BF}"/>
              </a:ext>
            </a:extLst>
          </p:cNvPr>
          <p:cNvSpPr/>
          <p:nvPr/>
        </p:nvSpPr>
        <p:spPr>
          <a:xfrm rot="829680">
            <a:off x="4602864" y="2427632"/>
            <a:ext cx="2349581" cy="237405"/>
          </a:xfrm>
          <a:custGeom>
            <a:avLst/>
            <a:gdLst>
              <a:gd name="connsiteX0" fmla="*/ 198303 w 198303"/>
              <a:gd name="connsiteY0" fmla="*/ 11993 h 34026"/>
              <a:gd name="connsiteX1" fmla="*/ 104660 w 198303"/>
              <a:gd name="connsiteY1" fmla="*/ 976 h 34026"/>
              <a:gd name="connsiteX2" fmla="*/ 0 w 198303"/>
              <a:gd name="connsiteY2" fmla="*/ 34026 h 3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03" h="34026">
                <a:moveTo>
                  <a:pt x="198303" y="11993"/>
                </a:moveTo>
                <a:cubicBezTo>
                  <a:pt x="168006" y="4648"/>
                  <a:pt x="137710" y="-2696"/>
                  <a:pt x="104660" y="976"/>
                </a:cubicBezTo>
                <a:cubicBezTo>
                  <a:pt x="71610" y="4648"/>
                  <a:pt x="35805" y="19337"/>
                  <a:pt x="0" y="34026"/>
                </a:cubicBezTo>
              </a:path>
            </a:pathLst>
          </a:custGeom>
          <a:noFill/>
          <a:ln w="31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5653E2-FCD8-8674-5468-315FFB6A9C70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6796490" y="2368672"/>
            <a:ext cx="1841960" cy="6462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1DD401E-5F6D-575D-BF69-6059844D866B}"/>
              </a:ext>
            </a:extLst>
          </p:cNvPr>
          <p:cNvSpPr/>
          <p:nvPr/>
        </p:nvSpPr>
        <p:spPr>
          <a:xfrm rot="10800000" flipH="1">
            <a:off x="6686962" y="2971795"/>
            <a:ext cx="109528" cy="8621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464B3B-C580-ACB7-81E9-18924A03697B}"/>
              </a:ext>
            </a:extLst>
          </p:cNvPr>
          <p:cNvSpPr/>
          <p:nvPr/>
        </p:nvSpPr>
        <p:spPr>
          <a:xfrm flipH="1">
            <a:off x="6975407" y="4146673"/>
            <a:ext cx="98145" cy="11813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E390B9-0535-CACE-9EA7-0E03A95DFB8A}"/>
              </a:ext>
            </a:extLst>
          </p:cNvPr>
          <p:cNvCxnSpPr>
            <a:cxnSpLocks/>
          </p:cNvCxnSpPr>
          <p:nvPr/>
        </p:nvCxnSpPr>
        <p:spPr>
          <a:xfrm flipH="1">
            <a:off x="7529543" y="2357152"/>
            <a:ext cx="1125016" cy="1966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BE879E-CA8B-22DE-7839-15E77A7F605F}"/>
              </a:ext>
            </a:extLst>
          </p:cNvPr>
          <p:cNvCxnSpPr>
            <a:cxnSpLocks/>
          </p:cNvCxnSpPr>
          <p:nvPr/>
        </p:nvCxnSpPr>
        <p:spPr>
          <a:xfrm flipH="1" flipV="1">
            <a:off x="7068687" y="4225560"/>
            <a:ext cx="457635" cy="98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A1E2C58-7EC3-5D4C-7AED-9907FE1D90C4}"/>
              </a:ext>
            </a:extLst>
          </p:cNvPr>
          <p:cNvSpPr/>
          <p:nvPr/>
        </p:nvSpPr>
        <p:spPr>
          <a:xfrm flipH="1">
            <a:off x="6284041" y="2940179"/>
            <a:ext cx="106974" cy="86207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A977CD-DCBF-E939-393B-EE7A2639E31B}"/>
              </a:ext>
            </a:extLst>
          </p:cNvPr>
          <p:cNvCxnSpPr>
            <a:stCxn id="23" idx="0"/>
          </p:cNvCxnSpPr>
          <p:nvPr/>
        </p:nvCxnSpPr>
        <p:spPr>
          <a:xfrm>
            <a:off x="4618531" y="2402899"/>
            <a:ext cx="97485" cy="20801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48FAF3-7513-4598-14BE-B4F5470FEAA3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4721054" y="2610073"/>
            <a:ext cx="1562987" cy="37321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C4A0D1-78F3-8DBD-AD07-EB74047608E6}"/>
              </a:ext>
            </a:extLst>
          </p:cNvPr>
          <p:cNvSpPr txBox="1"/>
          <p:nvPr/>
        </p:nvSpPr>
        <p:spPr>
          <a:xfrm>
            <a:off x="5813181" y="4388559"/>
            <a:ext cx="1583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+mj-lt"/>
              </a:rPr>
              <a:t>Outswinging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6E3C3C-8AF2-BA2A-5285-145583E06B6F}"/>
              </a:ext>
            </a:extLst>
          </p:cNvPr>
          <p:cNvSpPr txBox="1"/>
          <p:nvPr/>
        </p:nvSpPr>
        <p:spPr>
          <a:xfrm>
            <a:off x="5817895" y="4693720"/>
            <a:ext cx="1583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7A33B"/>
                </a:solidFill>
                <a:latin typeface="+mj-lt"/>
              </a:rPr>
              <a:t>Inswinging</a:t>
            </a:r>
            <a:endParaRPr lang="en-US" b="1" dirty="0">
              <a:solidFill>
                <a:srgbClr val="07A33B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4A1A8-7475-E319-5B08-3A40647FE67A}"/>
              </a:ext>
            </a:extLst>
          </p:cNvPr>
          <p:cNvSpPr txBox="1"/>
          <p:nvPr/>
        </p:nvSpPr>
        <p:spPr>
          <a:xfrm>
            <a:off x="5778860" y="4960373"/>
            <a:ext cx="1583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j-lt"/>
              </a:rPr>
              <a:t>Direct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444BF-51DA-3C7A-ED20-D01DC52AAB7B}"/>
              </a:ext>
            </a:extLst>
          </p:cNvPr>
          <p:cNvSpPr txBox="1"/>
          <p:nvPr/>
        </p:nvSpPr>
        <p:spPr>
          <a:xfrm>
            <a:off x="5813182" y="5260138"/>
            <a:ext cx="1583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+mj-lt"/>
              </a:rPr>
              <a:t>Worked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5D51E1-B17C-BB35-97F1-766AF9C98BFA}"/>
              </a:ext>
            </a:extLst>
          </p:cNvPr>
          <p:cNvSpPr txBox="1"/>
          <p:nvPr/>
        </p:nvSpPr>
        <p:spPr>
          <a:xfrm>
            <a:off x="5842214" y="5564729"/>
            <a:ext cx="1583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+mj-lt"/>
              </a:rPr>
              <a:t>Indirect</a:t>
            </a:r>
          </a:p>
        </p:txBody>
      </p:sp>
    </p:spTree>
    <p:extLst>
      <p:ext uri="{BB962C8B-B14F-4D97-AF65-F5344CB8AC3E}">
        <p14:creationId xmlns:p14="http://schemas.microsoft.com/office/powerpoint/2010/main" val="57333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2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C06C-D024-5A82-5613-BA632DF8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267D-8B78-EEC8-4D5A-CFACA232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17-18 Season (90 matches): 824 corner kicks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Delivery type 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Delivery area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EE0FE-F5B4-97C9-AD20-58562F688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4EDF-C4BD-2C19-62B0-845180B47048}"/>
              </a:ext>
            </a:extLst>
          </p:cNvPr>
          <p:cNvSpPr txBox="1"/>
          <p:nvPr/>
        </p:nvSpPr>
        <p:spPr>
          <a:xfrm>
            <a:off x="5640120" y="2840584"/>
            <a:ext cx="501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09B05-1824-2789-8DEC-C4067CAEFA7F}"/>
              </a:ext>
            </a:extLst>
          </p:cNvPr>
          <p:cNvSpPr txBox="1"/>
          <p:nvPr/>
        </p:nvSpPr>
        <p:spPr>
          <a:xfrm>
            <a:off x="6371402" y="2844640"/>
            <a:ext cx="501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92F01-34BB-0341-D8C9-2F13A35DE396}"/>
              </a:ext>
            </a:extLst>
          </p:cNvPr>
          <p:cNvSpPr txBox="1"/>
          <p:nvPr/>
        </p:nvSpPr>
        <p:spPr>
          <a:xfrm>
            <a:off x="7151464" y="2864053"/>
            <a:ext cx="501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D6600-3CA0-A73A-FC09-E8D69E07B11A}"/>
              </a:ext>
            </a:extLst>
          </p:cNvPr>
          <p:cNvSpPr txBox="1"/>
          <p:nvPr/>
        </p:nvSpPr>
        <p:spPr>
          <a:xfrm>
            <a:off x="5649952" y="3357770"/>
            <a:ext cx="501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501D7-D7EF-035E-1E4C-60A73111C654}"/>
              </a:ext>
            </a:extLst>
          </p:cNvPr>
          <p:cNvSpPr txBox="1"/>
          <p:nvPr/>
        </p:nvSpPr>
        <p:spPr>
          <a:xfrm>
            <a:off x="6380496" y="3333665"/>
            <a:ext cx="501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BF787-56A1-E5CC-1093-019D097BEA84}"/>
              </a:ext>
            </a:extLst>
          </p:cNvPr>
          <p:cNvSpPr txBox="1"/>
          <p:nvPr/>
        </p:nvSpPr>
        <p:spPr>
          <a:xfrm>
            <a:off x="7155976" y="3329117"/>
            <a:ext cx="501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C3165-C1B1-2986-EB1B-C691A33FFBA5}"/>
              </a:ext>
            </a:extLst>
          </p:cNvPr>
          <p:cNvSpPr txBox="1"/>
          <p:nvPr/>
        </p:nvSpPr>
        <p:spPr>
          <a:xfrm>
            <a:off x="6114662" y="3894643"/>
            <a:ext cx="1048181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84952-FBD5-F8D6-F565-0B40E60B73C2}"/>
              </a:ext>
            </a:extLst>
          </p:cNvPr>
          <p:cNvSpPr txBox="1"/>
          <p:nvPr/>
        </p:nvSpPr>
        <p:spPr>
          <a:xfrm rot="16200000">
            <a:off x="4872321" y="3282799"/>
            <a:ext cx="104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zone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03EDD-5BC7-FD27-D9D5-D3E775F6A4A5}"/>
              </a:ext>
            </a:extLst>
          </p:cNvPr>
          <p:cNvSpPr txBox="1"/>
          <p:nvPr/>
        </p:nvSpPr>
        <p:spPr>
          <a:xfrm rot="16200000">
            <a:off x="7324700" y="3287034"/>
            <a:ext cx="104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zone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DF390-8045-BF4A-1530-8B6FFB6BF728}"/>
              </a:ext>
            </a:extLst>
          </p:cNvPr>
          <p:cNvSpPr txBox="1"/>
          <p:nvPr/>
        </p:nvSpPr>
        <p:spPr>
          <a:xfrm rot="16200000">
            <a:off x="3692238" y="3609214"/>
            <a:ext cx="1323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Attacking direction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C8956-CAC8-B059-75D5-068988D9564D}"/>
              </a:ext>
            </a:extLst>
          </p:cNvPr>
          <p:cNvSpPr txBox="1"/>
          <p:nvPr/>
        </p:nvSpPr>
        <p:spPr>
          <a:xfrm>
            <a:off x="4223061" y="2418456"/>
            <a:ext cx="1323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sided corner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B8BD5F-863A-7830-55E6-49E31934C7B1}"/>
              </a:ext>
            </a:extLst>
          </p:cNvPr>
          <p:cNvCxnSpPr/>
          <p:nvPr/>
        </p:nvCxnSpPr>
        <p:spPr>
          <a:xfrm flipV="1">
            <a:off x="4492755" y="2940287"/>
            <a:ext cx="18551" cy="1631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17508C-D6F6-AD50-E096-DED70431213A}"/>
              </a:ext>
            </a:extLst>
          </p:cNvPr>
          <p:cNvCxnSpPr/>
          <p:nvPr/>
        </p:nvCxnSpPr>
        <p:spPr>
          <a:xfrm>
            <a:off x="4646578" y="2715081"/>
            <a:ext cx="409866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C0E53F-C570-94E3-ACA9-920EAE95C808}"/>
              </a:ext>
            </a:extLst>
          </p:cNvPr>
          <p:cNvCxnSpPr>
            <a:cxnSpLocks/>
          </p:cNvCxnSpPr>
          <p:nvPr/>
        </p:nvCxnSpPr>
        <p:spPr>
          <a:xfrm flipV="1">
            <a:off x="8745242" y="2715081"/>
            <a:ext cx="0" cy="20820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15EC81-90A3-450F-2F25-C8732C1EC128}"/>
              </a:ext>
            </a:extLst>
          </p:cNvPr>
          <p:cNvCxnSpPr>
            <a:cxnSpLocks/>
          </p:cNvCxnSpPr>
          <p:nvPr/>
        </p:nvCxnSpPr>
        <p:spPr>
          <a:xfrm flipV="1">
            <a:off x="4648444" y="2715080"/>
            <a:ext cx="0" cy="20820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626576-5AC7-729E-BAC6-95ABDCAD5BBA}"/>
              </a:ext>
            </a:extLst>
          </p:cNvPr>
          <p:cNvCxnSpPr>
            <a:cxnSpLocks/>
          </p:cNvCxnSpPr>
          <p:nvPr/>
        </p:nvCxnSpPr>
        <p:spPr>
          <a:xfrm>
            <a:off x="5167115" y="4350915"/>
            <a:ext cx="2909678" cy="4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FA0B9813-DC4D-4FCE-6298-270D28D23553}"/>
              </a:ext>
            </a:extLst>
          </p:cNvPr>
          <p:cNvSpPr/>
          <p:nvPr/>
        </p:nvSpPr>
        <p:spPr>
          <a:xfrm rot="5400000">
            <a:off x="6446466" y="4043371"/>
            <a:ext cx="369986" cy="537369"/>
          </a:xfrm>
          <a:prstGeom prst="arc">
            <a:avLst>
              <a:gd name="adj1" fmla="val 16565554"/>
              <a:gd name="adj2" fmla="val 50233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E99C33-743D-FAAB-DBBF-6FAB050D534D}"/>
              </a:ext>
            </a:extLst>
          </p:cNvPr>
          <p:cNvCxnSpPr>
            <a:cxnSpLocks/>
          </p:cNvCxnSpPr>
          <p:nvPr/>
        </p:nvCxnSpPr>
        <p:spPr>
          <a:xfrm flipV="1">
            <a:off x="5167115" y="2715079"/>
            <a:ext cx="10897" cy="16358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FFFA6E-6BDF-265C-04DF-731F4616EBE7}"/>
              </a:ext>
            </a:extLst>
          </p:cNvPr>
          <p:cNvCxnSpPr>
            <a:cxnSpLocks/>
          </p:cNvCxnSpPr>
          <p:nvPr/>
        </p:nvCxnSpPr>
        <p:spPr>
          <a:xfrm flipV="1">
            <a:off x="8080014" y="2715079"/>
            <a:ext cx="10897" cy="16358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58B0DB-A9C1-381A-F665-0A5A17E3D300}"/>
              </a:ext>
            </a:extLst>
          </p:cNvPr>
          <p:cNvSpPr/>
          <p:nvPr/>
        </p:nvSpPr>
        <p:spPr>
          <a:xfrm>
            <a:off x="4650733" y="2715079"/>
            <a:ext cx="70875" cy="5968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31476-0C86-17C3-CBAB-0AE6EB5FE3BC}"/>
              </a:ext>
            </a:extLst>
          </p:cNvPr>
          <p:cNvSpPr/>
          <p:nvPr/>
        </p:nvSpPr>
        <p:spPr>
          <a:xfrm>
            <a:off x="8677589" y="2715078"/>
            <a:ext cx="70875" cy="5968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04E7A-3401-E584-DF27-F7D6B106E421}"/>
              </a:ext>
            </a:extLst>
          </p:cNvPr>
          <p:cNvSpPr/>
          <p:nvPr/>
        </p:nvSpPr>
        <p:spPr>
          <a:xfrm>
            <a:off x="6158143" y="2486433"/>
            <a:ext cx="974165" cy="22590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11B290-A465-8A96-881A-165180F66AF1}"/>
              </a:ext>
            </a:extLst>
          </p:cNvPr>
          <p:cNvCxnSpPr>
            <a:cxnSpLocks/>
          </p:cNvCxnSpPr>
          <p:nvPr/>
        </p:nvCxnSpPr>
        <p:spPr>
          <a:xfrm>
            <a:off x="5612586" y="3231752"/>
            <a:ext cx="20377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BC58F9-B151-4325-07C2-6060FAB9E979}"/>
              </a:ext>
            </a:extLst>
          </p:cNvPr>
          <p:cNvCxnSpPr>
            <a:cxnSpLocks/>
          </p:cNvCxnSpPr>
          <p:nvPr/>
        </p:nvCxnSpPr>
        <p:spPr>
          <a:xfrm>
            <a:off x="5617970" y="2712342"/>
            <a:ext cx="0" cy="520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18FF7D-F3FF-AA73-C0BB-E81E1A574583}"/>
              </a:ext>
            </a:extLst>
          </p:cNvPr>
          <p:cNvCxnSpPr>
            <a:cxnSpLocks/>
          </p:cNvCxnSpPr>
          <p:nvPr/>
        </p:nvCxnSpPr>
        <p:spPr>
          <a:xfrm>
            <a:off x="7657902" y="2715955"/>
            <a:ext cx="0" cy="5194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61303F-CC8E-4D94-3D87-D76341B9B5D3}"/>
              </a:ext>
            </a:extLst>
          </p:cNvPr>
          <p:cNvSpPr/>
          <p:nvPr/>
        </p:nvSpPr>
        <p:spPr>
          <a:xfrm>
            <a:off x="6599506" y="3740019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0C1CDC-963F-2EEE-28CF-0ACCC7D6F0D9}"/>
              </a:ext>
            </a:extLst>
          </p:cNvPr>
          <p:cNvCxnSpPr>
            <a:cxnSpLocks/>
          </p:cNvCxnSpPr>
          <p:nvPr/>
        </p:nvCxnSpPr>
        <p:spPr>
          <a:xfrm>
            <a:off x="6158143" y="2711027"/>
            <a:ext cx="0" cy="520725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3F6F3F-BBBE-5D60-AF7F-B26456FA2B57}"/>
              </a:ext>
            </a:extLst>
          </p:cNvPr>
          <p:cNvCxnSpPr>
            <a:cxnSpLocks/>
          </p:cNvCxnSpPr>
          <p:nvPr/>
        </p:nvCxnSpPr>
        <p:spPr>
          <a:xfrm>
            <a:off x="7132308" y="2711027"/>
            <a:ext cx="0" cy="520725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D9828B-9FFC-BF1E-C3A8-3306C9356B19}"/>
              </a:ext>
            </a:extLst>
          </p:cNvPr>
          <p:cNvCxnSpPr>
            <a:cxnSpLocks/>
          </p:cNvCxnSpPr>
          <p:nvPr/>
        </p:nvCxnSpPr>
        <p:spPr>
          <a:xfrm>
            <a:off x="6158143" y="3228162"/>
            <a:ext cx="0" cy="502564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A9CBA-DCCC-5383-4D17-7FF37365D180}"/>
              </a:ext>
            </a:extLst>
          </p:cNvPr>
          <p:cNvCxnSpPr>
            <a:cxnSpLocks/>
          </p:cNvCxnSpPr>
          <p:nvPr/>
        </p:nvCxnSpPr>
        <p:spPr>
          <a:xfrm flipH="1">
            <a:off x="7132308" y="3228162"/>
            <a:ext cx="1548" cy="502564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6EB270-8784-D847-B26A-68965E1E3E1C}"/>
              </a:ext>
            </a:extLst>
          </p:cNvPr>
          <p:cNvCxnSpPr>
            <a:cxnSpLocks/>
          </p:cNvCxnSpPr>
          <p:nvPr/>
        </p:nvCxnSpPr>
        <p:spPr>
          <a:xfrm flipH="1">
            <a:off x="5619605" y="3730726"/>
            <a:ext cx="2038297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9910FF-C9DB-6326-6A02-7BA19E89D3E5}"/>
              </a:ext>
            </a:extLst>
          </p:cNvPr>
          <p:cNvCxnSpPr>
            <a:cxnSpLocks/>
          </p:cNvCxnSpPr>
          <p:nvPr/>
        </p:nvCxnSpPr>
        <p:spPr>
          <a:xfrm flipH="1">
            <a:off x="7645468" y="3231776"/>
            <a:ext cx="7570" cy="126527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BB196E-F1BD-D5CB-8949-8FD28DB1B19B}"/>
              </a:ext>
            </a:extLst>
          </p:cNvPr>
          <p:cNvCxnSpPr>
            <a:cxnSpLocks/>
          </p:cNvCxnSpPr>
          <p:nvPr/>
        </p:nvCxnSpPr>
        <p:spPr>
          <a:xfrm flipH="1">
            <a:off x="5614740" y="3227697"/>
            <a:ext cx="4366" cy="1295686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A41E6F-6BF0-AA7F-172F-D5637FF92CCF}"/>
              </a:ext>
            </a:extLst>
          </p:cNvPr>
          <p:cNvCxnSpPr>
            <a:cxnSpLocks/>
          </p:cNvCxnSpPr>
          <p:nvPr/>
        </p:nvCxnSpPr>
        <p:spPr>
          <a:xfrm flipH="1">
            <a:off x="5612035" y="4517290"/>
            <a:ext cx="2038297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E1388F-FE62-28B1-B84C-5556040ACDD3}"/>
              </a:ext>
            </a:extLst>
          </p:cNvPr>
          <p:cNvSpPr txBox="1"/>
          <p:nvPr/>
        </p:nvSpPr>
        <p:spPr>
          <a:xfrm>
            <a:off x="6380496" y="2458135"/>
            <a:ext cx="9049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Goal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BD97D-27A6-4333-B63D-C0E1724F6356}"/>
              </a:ext>
            </a:extLst>
          </p:cNvPr>
          <p:cNvSpPr txBox="1"/>
          <p:nvPr/>
        </p:nvSpPr>
        <p:spPr>
          <a:xfrm>
            <a:off x="5447457" y="4786871"/>
            <a:ext cx="29706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Based on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Casal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et al. 2017</a:t>
            </a:r>
          </a:p>
        </p:txBody>
      </p:sp>
    </p:spTree>
    <p:extLst>
      <p:ext uri="{BB962C8B-B14F-4D97-AF65-F5344CB8AC3E}">
        <p14:creationId xmlns:p14="http://schemas.microsoft.com/office/powerpoint/2010/main" val="5684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51D0-F8AB-06EB-2F2A-F32A002A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6754-FB07-2591-42D1-334F6199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17-18 Season (90 matches): 824 corner kicks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Delivery type 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Delivery area  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Corner kick outcomes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68DD7-9A29-010A-4E53-62B6B1132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1C088-8106-42CD-6D41-B5F4BD0B689A}"/>
              </a:ext>
            </a:extLst>
          </p:cNvPr>
          <p:cNvSpPr txBox="1"/>
          <p:nvPr/>
        </p:nvSpPr>
        <p:spPr>
          <a:xfrm>
            <a:off x="4542208" y="2305069"/>
            <a:ext cx="405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Attempt on 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C430D-77D2-2F44-298E-F33A7BAA84F4}"/>
              </a:ext>
            </a:extLst>
          </p:cNvPr>
          <p:cNvSpPr txBox="1"/>
          <p:nvPr/>
        </p:nvSpPr>
        <p:spPr>
          <a:xfrm>
            <a:off x="6149825" y="1664321"/>
            <a:ext cx="10146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71E6-15D8-F861-1F10-C4A6A8DB288D}"/>
              </a:ext>
            </a:extLst>
          </p:cNvPr>
          <p:cNvSpPr txBox="1"/>
          <p:nvPr/>
        </p:nvSpPr>
        <p:spPr>
          <a:xfrm>
            <a:off x="4672718" y="5657237"/>
            <a:ext cx="394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Loss Possession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FF869-5B19-217D-5BF8-3DB5D3581DA7}"/>
              </a:ext>
            </a:extLst>
          </p:cNvPr>
          <p:cNvSpPr txBox="1"/>
          <p:nvPr/>
        </p:nvSpPr>
        <p:spPr>
          <a:xfrm>
            <a:off x="4568924" y="293761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Attempt off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81E31-660F-BD07-2575-341851CE50E3}"/>
              </a:ext>
            </a:extLst>
          </p:cNvPr>
          <p:cNvSpPr txBox="1"/>
          <p:nvPr/>
        </p:nvSpPr>
        <p:spPr>
          <a:xfrm>
            <a:off x="4542208" y="3605943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Free Kick or Penalty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3C705-8CA9-95C3-BD76-8621A0A7499E}"/>
              </a:ext>
            </a:extLst>
          </p:cNvPr>
          <p:cNvSpPr txBox="1"/>
          <p:nvPr/>
        </p:nvSpPr>
        <p:spPr>
          <a:xfrm>
            <a:off x="4621433" y="4315955"/>
            <a:ext cx="397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Defensive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E2C1B-AA39-4405-1DAC-BD744691A4DE}"/>
              </a:ext>
            </a:extLst>
          </p:cNvPr>
          <p:cNvSpPr txBox="1"/>
          <p:nvPr/>
        </p:nvSpPr>
        <p:spPr>
          <a:xfrm>
            <a:off x="4672718" y="4963616"/>
            <a:ext cx="392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Goalkeeper catch/punch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95408B6-C750-1884-8057-707872C8BC94}"/>
              </a:ext>
            </a:extLst>
          </p:cNvPr>
          <p:cNvSpPr/>
          <p:nvPr/>
        </p:nvSpPr>
        <p:spPr>
          <a:xfrm>
            <a:off x="4572000" y="1612328"/>
            <a:ext cx="4032448" cy="596739"/>
          </a:xfrm>
          <a:prstGeom prst="roundRect">
            <a:avLst/>
          </a:prstGeom>
          <a:noFill/>
          <a:ln>
            <a:solidFill>
              <a:srgbClr val="621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C44FF39-DC3E-ABF1-4EDD-C5549D6D99D3}"/>
              </a:ext>
            </a:extLst>
          </p:cNvPr>
          <p:cNvSpPr/>
          <p:nvPr/>
        </p:nvSpPr>
        <p:spPr>
          <a:xfrm>
            <a:off x="4572000" y="2261745"/>
            <a:ext cx="4032448" cy="596739"/>
          </a:xfrm>
          <a:prstGeom prst="roundRect">
            <a:avLst/>
          </a:prstGeom>
          <a:noFill/>
          <a:ln>
            <a:solidFill>
              <a:srgbClr val="621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721148-F519-A658-4B59-8F9A75E704A6}"/>
              </a:ext>
            </a:extLst>
          </p:cNvPr>
          <p:cNvSpPr/>
          <p:nvPr/>
        </p:nvSpPr>
        <p:spPr>
          <a:xfrm>
            <a:off x="4587366" y="2916675"/>
            <a:ext cx="4032448" cy="596739"/>
          </a:xfrm>
          <a:prstGeom prst="roundRect">
            <a:avLst/>
          </a:prstGeom>
          <a:noFill/>
          <a:ln>
            <a:solidFill>
              <a:srgbClr val="621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DD44669-A3E1-6A07-DFCB-1E10A5B9F619}"/>
              </a:ext>
            </a:extLst>
          </p:cNvPr>
          <p:cNvSpPr/>
          <p:nvPr/>
        </p:nvSpPr>
        <p:spPr>
          <a:xfrm>
            <a:off x="4587366" y="3567244"/>
            <a:ext cx="4032448" cy="596739"/>
          </a:xfrm>
          <a:prstGeom prst="roundRect">
            <a:avLst/>
          </a:prstGeom>
          <a:noFill/>
          <a:ln>
            <a:solidFill>
              <a:srgbClr val="621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F15237C-0E1A-A430-9E2C-1F7C5EFE78E7}"/>
              </a:ext>
            </a:extLst>
          </p:cNvPr>
          <p:cNvSpPr/>
          <p:nvPr/>
        </p:nvSpPr>
        <p:spPr>
          <a:xfrm>
            <a:off x="4590789" y="4280704"/>
            <a:ext cx="4032448" cy="596739"/>
          </a:xfrm>
          <a:prstGeom prst="roundRect">
            <a:avLst/>
          </a:prstGeom>
          <a:noFill/>
          <a:ln>
            <a:solidFill>
              <a:srgbClr val="621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446A07E-A889-0860-D093-82C0EF3AFA97}"/>
              </a:ext>
            </a:extLst>
          </p:cNvPr>
          <p:cNvSpPr/>
          <p:nvPr/>
        </p:nvSpPr>
        <p:spPr>
          <a:xfrm>
            <a:off x="4610023" y="4936441"/>
            <a:ext cx="4032448" cy="596739"/>
          </a:xfrm>
          <a:prstGeom prst="roundRect">
            <a:avLst/>
          </a:prstGeom>
          <a:noFill/>
          <a:ln>
            <a:solidFill>
              <a:srgbClr val="621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0E0934F-81A2-30B1-3DC3-18784931BCFD}"/>
              </a:ext>
            </a:extLst>
          </p:cNvPr>
          <p:cNvSpPr/>
          <p:nvPr/>
        </p:nvSpPr>
        <p:spPr>
          <a:xfrm>
            <a:off x="4621433" y="5606403"/>
            <a:ext cx="4032448" cy="596739"/>
          </a:xfrm>
          <a:prstGeom prst="roundRect">
            <a:avLst/>
          </a:prstGeom>
          <a:noFill/>
          <a:ln>
            <a:solidFill>
              <a:srgbClr val="621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1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F2A4-E04D-731C-3CD0-78174A9D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5E4F-ABAB-4053-007C-62B66DFA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38 goals </a:t>
            </a:r>
            <a:r>
              <a:rPr lang="en-GB" sz="2800" dirty="0"/>
              <a:t>scored (13.5% of the total 282 goals scored)</a:t>
            </a:r>
          </a:p>
          <a:p>
            <a:r>
              <a:rPr lang="en-GB" sz="2800" b="1" dirty="0"/>
              <a:t>4.6% </a:t>
            </a:r>
            <a:r>
              <a:rPr lang="en-GB" sz="2800" dirty="0"/>
              <a:t>of corners taken resulted in a goal</a:t>
            </a:r>
          </a:p>
          <a:p>
            <a:r>
              <a:rPr lang="en-GB" sz="2800" dirty="0"/>
              <a:t>Delivery Type had </a:t>
            </a:r>
            <a:r>
              <a:rPr lang="en-GB" sz="2800" b="1" dirty="0"/>
              <a:t>No Effect </a:t>
            </a:r>
            <a:r>
              <a:rPr lang="en-GB" sz="2800" dirty="0"/>
              <a:t>on outcome</a:t>
            </a:r>
            <a:endParaRPr lang="en-GB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6A031-C671-F6F1-D7E4-A0641BD9CE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370898D-B8AF-49A7-02CF-B13A36CE7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36912"/>
            <a:ext cx="5760640" cy="33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C49F-9067-D11F-810B-5F68B297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Delivery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C4FC-404F-0F33-BC38-74E096B1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Attempt On Target</a:t>
            </a:r>
          </a:p>
          <a:p>
            <a:r>
              <a:rPr lang="en-GB" sz="2800" dirty="0"/>
              <a:t>Delivery zone effected the likelihood of an attempt on target (</a:t>
            </a:r>
            <a:r>
              <a:rPr lang="en-GB" sz="2800" i="1" dirty="0"/>
              <a:t>P</a:t>
            </a:r>
            <a:r>
              <a:rPr lang="en-GB" sz="2800" dirty="0"/>
              <a:t> = 0.018)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CAC74-66F3-13FB-E8E6-DA337ADCD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DB53-9CE5-2945-9C3A-8A6752BBF3C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C82DA6-19A8-BDA1-B42F-876A5AD9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2896"/>
            <a:ext cx="7272808" cy="36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6589"/>
      </p:ext>
    </p:extLst>
  </p:cSld>
  <p:clrMapOvr>
    <a:masterClrMapping/>
  </p:clrMapOvr>
</p:sld>
</file>

<file path=ppt/theme/theme1.xml><?xml version="1.0" encoding="utf-8"?>
<a:theme xmlns:a="http://schemas.openxmlformats.org/drawingml/2006/main" name="Sheffield Hallam Theme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U Main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Sheffield Hallam Theme v1</Template>
  <TotalTime>34417</TotalTime>
  <Words>309</Words>
  <Application>Microsoft Macintosh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FS Clerkenwell</vt:lpstr>
      <vt:lpstr>Times New Roman</vt:lpstr>
      <vt:lpstr>Sheffield Hallam Theme v1</vt:lpstr>
      <vt:lpstr>SHU Main Body</vt:lpstr>
      <vt:lpstr>Research Guided Work: Women Corner Example</vt:lpstr>
      <vt:lpstr>Effect of set play tactics</vt:lpstr>
      <vt:lpstr>Background</vt:lpstr>
      <vt:lpstr>Method</vt:lpstr>
      <vt:lpstr>Method</vt:lpstr>
      <vt:lpstr>Method</vt:lpstr>
      <vt:lpstr>Method</vt:lpstr>
      <vt:lpstr>Results: Goal</vt:lpstr>
      <vt:lpstr>Results: Delivery Area</vt:lpstr>
      <vt:lpstr>Results: Delivery Area</vt:lpstr>
      <vt:lpstr>Other Papers on Corners…</vt:lpstr>
      <vt:lpstr>Throw-In Examples</vt:lpstr>
      <vt:lpstr>Penalty Kicks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Sharron Bardsley</dc:creator>
  <cp:lastModifiedBy>Stone, Joseph A</cp:lastModifiedBy>
  <cp:revision>350</cp:revision>
  <cp:lastPrinted>2012-03-05T14:56:53Z</cp:lastPrinted>
  <dcterms:created xsi:type="dcterms:W3CDTF">2012-01-27T13:24:50Z</dcterms:created>
  <dcterms:modified xsi:type="dcterms:W3CDTF">2024-01-15T15:57:19Z</dcterms:modified>
</cp:coreProperties>
</file>