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FE31-7E49-4892-9415-D40DD6255DDD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C7B28-EE12-40C1-B15E-D037EEE9B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C7B28-EE12-40C1-B15E-D037EEE9B55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8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4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4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44C82E-748E-4080-9EB9-05202BDB1D71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209621-AEE5-4A7C-ABC2-8BC2D4A5E0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1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C0E-5DD0-483D-AABA-60F18A6CE233}"/>
              </a:ext>
            </a:extLst>
          </p:cNvPr>
          <p:cNvSpPr txBox="1">
            <a:spLocks/>
          </p:cNvSpPr>
          <p:nvPr/>
        </p:nvSpPr>
        <p:spPr>
          <a:xfrm>
            <a:off x="440332" y="313236"/>
            <a:ext cx="2862161" cy="5732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/>
              <a:t>Start your API Testing journey with Postman</a:t>
            </a:r>
          </a:p>
        </p:txBody>
      </p:sp>
    </p:spTree>
    <p:extLst>
      <p:ext uri="{BB962C8B-B14F-4D97-AF65-F5344CB8AC3E}">
        <p14:creationId xmlns:p14="http://schemas.microsoft.com/office/powerpoint/2010/main" val="49273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F3028-6F47-40FA-9E32-11577E75FBD8}"/>
              </a:ext>
            </a:extLst>
          </p:cNvPr>
          <p:cNvSpPr/>
          <p:nvPr/>
        </p:nvSpPr>
        <p:spPr>
          <a:xfrm>
            <a:off x="3352801" y="381000"/>
            <a:ext cx="60960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UI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F4442-D926-4A06-BCAF-32A14F72C618}"/>
              </a:ext>
            </a:extLst>
          </p:cNvPr>
          <p:cNvSpPr/>
          <p:nvPr/>
        </p:nvSpPr>
        <p:spPr>
          <a:xfrm>
            <a:off x="3352800" y="4495800"/>
            <a:ext cx="60960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88726-49E8-4611-8290-ED17964D0D0F}"/>
              </a:ext>
            </a:extLst>
          </p:cNvPr>
          <p:cNvSpPr/>
          <p:nvPr/>
        </p:nvSpPr>
        <p:spPr>
          <a:xfrm>
            <a:off x="3352800" y="2438400"/>
            <a:ext cx="60960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Logic Layer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011285A1-B6C7-4432-B156-C895FA57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4686300"/>
            <a:ext cx="1219200" cy="1219200"/>
          </a:xfrm>
          <a:prstGeom prst="rect">
            <a:avLst/>
          </a:prstGeom>
        </p:spPr>
      </p:pic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43895EFC-82CF-485E-9127-B820AC060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800" y="2762250"/>
            <a:ext cx="914400" cy="914400"/>
          </a:xfrm>
          <a:prstGeom prst="rect">
            <a:avLst/>
          </a:prstGeom>
        </p:spPr>
      </p:pic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D8771578-3648-4EBF-85E5-B5A6A33FF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648637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5041E7-3E59-4A86-B355-BB96F558FDDE}"/>
              </a:ext>
            </a:extLst>
          </p:cNvPr>
          <p:cNvCxnSpPr/>
          <p:nvPr/>
        </p:nvCxnSpPr>
        <p:spPr>
          <a:xfrm>
            <a:off x="5334000" y="3886200"/>
            <a:ext cx="0" cy="8001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7B5A7-40F4-494F-BFEA-8CE32554056C}"/>
              </a:ext>
            </a:extLst>
          </p:cNvPr>
          <p:cNvCxnSpPr/>
          <p:nvPr/>
        </p:nvCxnSpPr>
        <p:spPr>
          <a:xfrm>
            <a:off x="7772400" y="3886200"/>
            <a:ext cx="0" cy="8001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B74B0-6177-49A1-AFC8-82C82FEBC66E}"/>
              </a:ext>
            </a:extLst>
          </p:cNvPr>
          <p:cNvCxnSpPr/>
          <p:nvPr/>
        </p:nvCxnSpPr>
        <p:spPr>
          <a:xfrm>
            <a:off x="7696200" y="1790700"/>
            <a:ext cx="0" cy="8001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9296E4-386F-44B9-B8E3-CCECF1B660D9}"/>
              </a:ext>
            </a:extLst>
          </p:cNvPr>
          <p:cNvCxnSpPr/>
          <p:nvPr/>
        </p:nvCxnSpPr>
        <p:spPr>
          <a:xfrm>
            <a:off x="5329003" y="1790700"/>
            <a:ext cx="0" cy="8001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61047-254A-450C-94B1-3A67601B9847}"/>
              </a:ext>
            </a:extLst>
          </p:cNvPr>
          <p:cNvCxnSpPr>
            <a:cxnSpLocks/>
          </p:cNvCxnSpPr>
          <p:nvPr/>
        </p:nvCxnSpPr>
        <p:spPr>
          <a:xfrm flipH="1">
            <a:off x="1524000" y="3562350"/>
            <a:ext cx="19812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5FD93A-B503-4FB7-B805-15D51D18B8BF}"/>
              </a:ext>
            </a:extLst>
          </p:cNvPr>
          <p:cNvCxnSpPr>
            <a:cxnSpLocks/>
          </p:cNvCxnSpPr>
          <p:nvPr/>
        </p:nvCxnSpPr>
        <p:spPr>
          <a:xfrm flipH="1">
            <a:off x="1524000" y="2971800"/>
            <a:ext cx="198120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ED3E63-3D5D-4832-980C-C57F63642CA7}"/>
              </a:ext>
            </a:extLst>
          </p:cNvPr>
          <p:cNvSpPr txBox="1"/>
          <p:nvPr/>
        </p:nvSpPr>
        <p:spPr>
          <a:xfrm>
            <a:off x="1849995" y="247244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Exposed</a:t>
            </a:r>
          </a:p>
        </p:txBody>
      </p:sp>
    </p:spTree>
    <p:extLst>
      <p:ext uri="{BB962C8B-B14F-4D97-AF65-F5344CB8AC3E}">
        <p14:creationId xmlns:p14="http://schemas.microsoft.com/office/powerpoint/2010/main" val="12984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E51-AEAC-4A1D-9645-C7AC7F95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Testing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F7D5-AC85-4BA9-81DC-7FB39DFE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IN" dirty="0"/>
              <a:t>When an application is built, the functionalities are developed first as APIs and then integrated with the frontend layer.</a:t>
            </a:r>
          </a:p>
          <a:p>
            <a:pPr marL="0" indent="0" algn="just" fontAlgn="base">
              <a:buNone/>
            </a:pPr>
            <a:endParaRPr lang="en-IN" dirty="0"/>
          </a:p>
          <a:p>
            <a:pPr marL="0" indent="0" algn="just" fontAlgn="base">
              <a:buNone/>
            </a:pPr>
            <a:r>
              <a:rPr lang="en-IN" dirty="0"/>
              <a:t>If you wait for the integration to find bugs in the application, then you will start adding cost to the bugs.</a:t>
            </a:r>
          </a:p>
          <a:p>
            <a:pPr marL="0" indent="0" algn="just" fontAlgn="base">
              <a:buNone/>
            </a:pPr>
            <a:endParaRPr lang="en-IN" dirty="0"/>
          </a:p>
          <a:p>
            <a:pPr marL="0" indent="0" algn="just" fontAlgn="base">
              <a:buNone/>
            </a:pPr>
            <a:r>
              <a:rPr lang="en-IN" dirty="0"/>
              <a:t>The later the bugs are found in the system, the more cost it adds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010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6CBCD-3500-4F46-8C70-45DED850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3377"/>
            <a:ext cx="3177394" cy="3327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4BD9C-3514-4F89-AC5E-2CCD02DB1490}"/>
              </a:ext>
            </a:extLst>
          </p:cNvPr>
          <p:cNvSpPr txBox="1"/>
          <p:nvPr/>
        </p:nvSpPr>
        <p:spPr>
          <a:xfrm>
            <a:off x="1371600" y="1690688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A65AD-1516-4EB8-A6D8-E57FD7FE9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73377"/>
            <a:ext cx="4198566" cy="3479551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57DCD428-5FC0-43B9-B30C-1F9A91AD9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5586" y="2913088"/>
            <a:ext cx="1981200" cy="1981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88938F-E049-4953-A843-613EA07FCA2B}"/>
              </a:ext>
            </a:extLst>
          </p:cNvPr>
          <p:cNvCxnSpPr>
            <a:cxnSpLocks/>
          </p:cNvCxnSpPr>
          <p:nvPr/>
        </p:nvCxnSpPr>
        <p:spPr>
          <a:xfrm>
            <a:off x="3733800" y="2971800"/>
            <a:ext cx="22098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9F8F3-6FAA-4DAD-AE37-72CB663A1877}"/>
              </a:ext>
            </a:extLst>
          </p:cNvPr>
          <p:cNvSpPr txBox="1"/>
          <p:nvPr/>
        </p:nvSpPr>
        <p:spPr>
          <a:xfrm>
            <a:off x="4038600" y="2474143"/>
            <a:ext cx="1337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POST (Create)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502D30-5EF9-47DB-8C8C-6ADF2D613F8B}"/>
              </a:ext>
            </a:extLst>
          </p:cNvPr>
          <p:cNvCxnSpPr>
            <a:cxnSpLocks/>
          </p:cNvCxnSpPr>
          <p:nvPr/>
        </p:nvCxnSpPr>
        <p:spPr>
          <a:xfrm>
            <a:off x="3733800" y="3657600"/>
            <a:ext cx="22098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0E934-EEB9-4284-8DE6-5F4A49699FB8}"/>
              </a:ext>
            </a:extLst>
          </p:cNvPr>
          <p:cNvCxnSpPr>
            <a:cxnSpLocks/>
          </p:cNvCxnSpPr>
          <p:nvPr/>
        </p:nvCxnSpPr>
        <p:spPr>
          <a:xfrm>
            <a:off x="3733800" y="4343400"/>
            <a:ext cx="22098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A88DD-FD96-49A3-B63F-2A2873B90D59}"/>
              </a:ext>
            </a:extLst>
          </p:cNvPr>
          <p:cNvCxnSpPr>
            <a:cxnSpLocks/>
          </p:cNvCxnSpPr>
          <p:nvPr/>
        </p:nvCxnSpPr>
        <p:spPr>
          <a:xfrm>
            <a:off x="3733800" y="5621982"/>
            <a:ext cx="22098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1BCCF-7BDD-4477-8690-74E278066E07}"/>
              </a:ext>
            </a:extLst>
          </p:cNvPr>
          <p:cNvSpPr txBox="1"/>
          <p:nvPr/>
        </p:nvSpPr>
        <p:spPr>
          <a:xfrm>
            <a:off x="3859247" y="3267246"/>
            <a:ext cx="187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(Retrieve/Read)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E1FEF-5DFE-49E2-8576-98D18F3D5C45}"/>
              </a:ext>
            </a:extLst>
          </p:cNvPr>
          <p:cNvSpPr txBox="1"/>
          <p:nvPr/>
        </p:nvSpPr>
        <p:spPr>
          <a:xfrm>
            <a:off x="3760437" y="3903688"/>
            <a:ext cx="204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PUT (Create + Update)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D033D-B9CE-48EA-B610-C07AB33920D8}"/>
              </a:ext>
            </a:extLst>
          </p:cNvPr>
          <p:cNvSpPr txBox="1"/>
          <p:nvPr/>
        </p:nvSpPr>
        <p:spPr>
          <a:xfrm>
            <a:off x="3997219" y="5149334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(Delete)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38276-1055-4CC7-BEBB-B331F09EE0A1}"/>
              </a:ext>
            </a:extLst>
          </p:cNvPr>
          <p:cNvCxnSpPr>
            <a:cxnSpLocks/>
          </p:cNvCxnSpPr>
          <p:nvPr/>
        </p:nvCxnSpPr>
        <p:spPr>
          <a:xfrm>
            <a:off x="10045402" y="3903688"/>
            <a:ext cx="720367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67FE99-A1E4-469A-BDE2-A7B81E3FCEC3}"/>
              </a:ext>
            </a:extLst>
          </p:cNvPr>
          <p:cNvSpPr txBox="1"/>
          <p:nvPr/>
        </p:nvSpPr>
        <p:spPr>
          <a:xfrm>
            <a:off x="7590515" y="1690687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FE1A2-F488-4C6A-A2A9-3ACE5B404519}"/>
              </a:ext>
            </a:extLst>
          </p:cNvPr>
          <p:cNvCxnSpPr>
            <a:cxnSpLocks/>
          </p:cNvCxnSpPr>
          <p:nvPr/>
        </p:nvCxnSpPr>
        <p:spPr>
          <a:xfrm>
            <a:off x="3707163" y="4941966"/>
            <a:ext cx="220980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A3E4F-BB26-454F-ACFB-02B7CA8BF122}"/>
              </a:ext>
            </a:extLst>
          </p:cNvPr>
          <p:cNvSpPr txBox="1"/>
          <p:nvPr/>
        </p:nvSpPr>
        <p:spPr>
          <a:xfrm>
            <a:off x="4049683" y="4519062"/>
            <a:ext cx="149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PATCH (Update)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08F31C9-BE2F-486F-933C-4B19C128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31224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F63-4150-4CAC-9CEB-9D7A4E99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flow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89020-280C-4345-A3B9-2AD18DEE3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378"/>
            <a:ext cx="1931244" cy="20224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05D60-206B-419C-8B24-7A369C3A5DEB}"/>
              </a:ext>
            </a:extLst>
          </p:cNvPr>
          <p:cNvSpPr txBox="1"/>
          <p:nvPr/>
        </p:nvSpPr>
        <p:spPr>
          <a:xfrm>
            <a:off x="1351454" y="1851200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BACDE-EE58-4FBA-9BA8-1B11FB6B8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51" y="2373458"/>
            <a:ext cx="2744651" cy="1870022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09DB4C9E-2CA7-4067-A6BB-D6019FAE2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021" y="3308469"/>
            <a:ext cx="1325558" cy="13255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F15508-4B21-44D7-808C-09D28C5E33CC}"/>
              </a:ext>
            </a:extLst>
          </p:cNvPr>
          <p:cNvCxnSpPr>
            <a:cxnSpLocks/>
          </p:cNvCxnSpPr>
          <p:nvPr/>
        </p:nvCxnSpPr>
        <p:spPr>
          <a:xfrm>
            <a:off x="2845644" y="2743200"/>
            <a:ext cx="4393356" cy="0"/>
          </a:xfrm>
          <a:prstGeom prst="straightConnector1">
            <a:avLst/>
          </a:prstGeom>
          <a:ln w="412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9D8CA-E836-4A16-B333-437912897156}"/>
              </a:ext>
            </a:extLst>
          </p:cNvPr>
          <p:cNvSpPr txBox="1"/>
          <p:nvPr/>
        </p:nvSpPr>
        <p:spPr>
          <a:xfrm>
            <a:off x="3033666" y="2361202"/>
            <a:ext cx="19312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 (Create)</a:t>
            </a:r>
          </a:p>
          <a:p>
            <a:endParaRPr lang="en-US" sz="1400" dirty="0"/>
          </a:p>
          <a:p>
            <a:r>
              <a:rPr lang="en-US" sz="1400" b="1" dirty="0"/>
              <a:t>Example –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 a user into the system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”</a:t>
            </a:r>
            <a:r>
              <a:rPr lang="en-US" sz="1400" dirty="0" err="1"/>
              <a:t>accountName</a:t>
            </a:r>
            <a:r>
              <a:rPr lang="en-US" sz="1400" dirty="0"/>
              <a:t>” : “</a:t>
            </a:r>
            <a:r>
              <a:rPr lang="en-US" sz="1400" dirty="0" err="1"/>
              <a:t>NobleProg</a:t>
            </a:r>
            <a:r>
              <a:rPr lang="en-US" sz="1400" dirty="0"/>
              <a:t>”,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accountType</a:t>
            </a:r>
            <a:r>
              <a:rPr lang="en-US" sz="1400" dirty="0"/>
              <a:t>” : “Savings”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0F678-1774-45C2-9A44-C38BE5CF5E68}"/>
              </a:ext>
            </a:extLst>
          </p:cNvPr>
          <p:cNvCxnSpPr>
            <a:cxnSpLocks/>
          </p:cNvCxnSpPr>
          <p:nvPr/>
        </p:nvCxnSpPr>
        <p:spPr>
          <a:xfrm>
            <a:off x="10045402" y="3903688"/>
            <a:ext cx="720367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A8A59-EA96-4230-BFC7-301192DC71AC}"/>
              </a:ext>
            </a:extLst>
          </p:cNvPr>
          <p:cNvSpPr txBox="1"/>
          <p:nvPr/>
        </p:nvSpPr>
        <p:spPr>
          <a:xfrm>
            <a:off x="838200" y="4785550"/>
            <a:ext cx="23765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–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HTTP Method (POST/PUT/GET/DELETE)</a:t>
            </a:r>
          </a:p>
          <a:p>
            <a:pPr marL="342900" indent="-342900">
              <a:buAutoNum type="arabicPeriod"/>
            </a:pPr>
            <a:r>
              <a:rPr lang="en-US" sz="1400" dirty="0"/>
              <a:t>Headers</a:t>
            </a:r>
          </a:p>
          <a:p>
            <a:pPr marL="342900" indent="-342900">
              <a:buAutoNum type="arabicPeriod"/>
            </a:pPr>
            <a:r>
              <a:rPr lang="en-US" sz="1400" dirty="0"/>
              <a:t>Request Payload</a:t>
            </a:r>
          </a:p>
          <a:p>
            <a:pPr marL="342900" indent="-342900">
              <a:buAutoNum type="arabicPeriod"/>
            </a:pPr>
            <a:r>
              <a:rPr lang="en-US" sz="1400" dirty="0"/>
              <a:t>Query/Path 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610E6-EA5C-4684-B3CC-B752DE753590}"/>
              </a:ext>
            </a:extLst>
          </p:cNvPr>
          <p:cNvSpPr txBox="1"/>
          <p:nvPr/>
        </p:nvSpPr>
        <p:spPr>
          <a:xfrm>
            <a:off x="7318240" y="4785550"/>
            <a:ext cx="23765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 –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Status Code</a:t>
            </a:r>
          </a:p>
          <a:p>
            <a:pPr marL="342900" indent="-342900">
              <a:buAutoNum type="arabicPeriod"/>
            </a:pPr>
            <a:r>
              <a:rPr lang="en-US" sz="1400" dirty="0"/>
              <a:t>Response Headers</a:t>
            </a:r>
          </a:p>
          <a:p>
            <a:pPr marL="342900" indent="-342900">
              <a:buAutoNum type="arabicPeriod"/>
            </a:pPr>
            <a:r>
              <a:rPr lang="en-US" sz="1400" dirty="0"/>
              <a:t>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0D593-EF32-428A-8723-6B033B30F7B3}"/>
              </a:ext>
            </a:extLst>
          </p:cNvPr>
          <p:cNvSpPr txBox="1"/>
          <p:nvPr/>
        </p:nvSpPr>
        <p:spPr>
          <a:xfrm>
            <a:off x="5288277" y="19148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URL/URI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EDD6-E559-409E-B329-785316F542C2}"/>
              </a:ext>
            </a:extLst>
          </p:cNvPr>
          <p:cNvSpPr txBox="1"/>
          <p:nvPr/>
        </p:nvSpPr>
        <p:spPr>
          <a:xfrm>
            <a:off x="5290775" y="2373458"/>
            <a:ext cx="1990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 –</a:t>
            </a:r>
          </a:p>
          <a:p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statusCode</a:t>
            </a:r>
            <a:r>
              <a:rPr lang="en-US" sz="1400" dirty="0"/>
              <a:t>” : “200 OK”,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accountId</a:t>
            </a:r>
            <a:r>
              <a:rPr lang="en-US" sz="1400" dirty="0"/>
              <a:t>” : “001”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3B326-107F-412F-923F-4879DEDC4D9B}"/>
              </a:ext>
            </a:extLst>
          </p:cNvPr>
          <p:cNvSpPr txBox="1"/>
          <p:nvPr/>
        </p:nvSpPr>
        <p:spPr>
          <a:xfrm>
            <a:off x="8179254" y="1853651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889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B54C-A44B-4588-8364-2C447A21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BB1A3B-A322-4701-A1C1-0A2724A9A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03771"/>
              </p:ext>
            </p:extLst>
          </p:nvPr>
        </p:nvGraphicFramePr>
        <p:xfrm>
          <a:off x="838200" y="1834956"/>
          <a:ext cx="8686800" cy="33528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3225461011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1xx: Informational - It means the request has been received and the process is continuing.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990" marR="67990" marT="67990" marB="67990"/>
                </a:tc>
                <a:extLst>
                  <a:ext uri="{0D108BD9-81ED-4DB2-BD59-A6C34878D82A}">
                    <a16:rowId xmlns:a16="http://schemas.microsoft.com/office/drawing/2014/main" val="326229094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2xx: Success - It means the action was successfully received, understood, and accepted.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990" marR="67990" marT="67990" marB="67990"/>
                </a:tc>
                <a:extLst>
                  <a:ext uri="{0D108BD9-81ED-4DB2-BD59-A6C34878D82A}">
                    <a16:rowId xmlns:a16="http://schemas.microsoft.com/office/drawing/2014/main" val="252413795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3xx: Redirection - It means further action must be taken in order to complete the request.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990" marR="67990" marT="67990" marB="67990"/>
                </a:tc>
                <a:extLst>
                  <a:ext uri="{0D108BD9-81ED-4DB2-BD59-A6C34878D82A}">
                    <a16:rowId xmlns:a16="http://schemas.microsoft.com/office/drawing/2014/main" val="91023404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4xx: Client </a:t>
                      </a:r>
                      <a:r>
                        <a:rPr lang="en-IN" sz="1600" dirty="0" err="1">
                          <a:effectLst/>
                        </a:rPr>
                        <a:t>ErrorIt</a:t>
                      </a:r>
                      <a:r>
                        <a:rPr lang="en-IN" sz="1600" dirty="0">
                          <a:effectLst/>
                        </a:rPr>
                        <a:t> means the request contains incorrect syntax or cannot be fulfilled.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990" marR="67990" marT="67990" marB="67990"/>
                </a:tc>
                <a:extLst>
                  <a:ext uri="{0D108BD9-81ED-4DB2-BD59-A6C34878D82A}">
                    <a16:rowId xmlns:a16="http://schemas.microsoft.com/office/drawing/2014/main" val="159631745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5xx: Server </a:t>
                      </a:r>
                      <a:r>
                        <a:rPr lang="en-IN" sz="1600" dirty="0" err="1">
                          <a:effectLst/>
                        </a:rPr>
                        <a:t>ErrorIt</a:t>
                      </a:r>
                      <a:r>
                        <a:rPr lang="en-IN" sz="1600" dirty="0">
                          <a:effectLst/>
                        </a:rPr>
                        <a:t> means the server failed to </a:t>
                      </a:r>
                      <a:r>
                        <a:rPr lang="en-IN" sz="1600" dirty="0" err="1">
                          <a:effectLst/>
                        </a:rPr>
                        <a:t>fulfill</a:t>
                      </a:r>
                      <a:r>
                        <a:rPr lang="en-IN" sz="1600" dirty="0">
                          <a:effectLst/>
                        </a:rPr>
                        <a:t> an apparently valid request.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990" marR="67990" marT="67990" marB="67990"/>
                </a:tc>
                <a:extLst>
                  <a:ext uri="{0D108BD9-81ED-4DB2-BD59-A6C34878D82A}">
                    <a16:rowId xmlns:a16="http://schemas.microsoft.com/office/drawing/2014/main" val="105988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49A0-3C77-4BE9-BDFC-7BB7DD6A1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Start your API Testing journey with Postman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F9E5A-35C4-4774-A791-001CAB03F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Saurabh Dhingra</a:t>
            </a:r>
          </a:p>
        </p:txBody>
      </p:sp>
    </p:spTree>
    <p:extLst>
      <p:ext uri="{BB962C8B-B14F-4D97-AF65-F5344CB8AC3E}">
        <p14:creationId xmlns:p14="http://schemas.microsoft.com/office/powerpoint/2010/main" val="87781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68CA-14F1-4E32-94B1-5B58BEA0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24A8-0EAB-42A9-8FB5-9158846B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API stands for Application Programming Interface which helps two independent software to communicate with each other.</a:t>
            </a:r>
          </a:p>
          <a:p>
            <a:pPr marL="0" indent="0" algn="just">
              <a:buNone/>
            </a:pPr>
            <a:r>
              <a:rPr lang="en-IN" dirty="0"/>
              <a:t>An API has functions and modules which help one system to communicate with another system which further helps in data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4C4E-55F6-4D3A-B13F-B0062511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web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8442-BF26-4E77-9818-9FA4778C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When an API communicates over Internet over HTTP protocol is know as a web service.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Example – </a:t>
            </a:r>
          </a:p>
          <a:p>
            <a:pPr marL="514350" indent="-514350" algn="just">
              <a:buAutoNum type="arabicPeriod"/>
            </a:pPr>
            <a:r>
              <a:rPr lang="en-US" dirty="0"/>
              <a:t>Login via Facebook and Gmail</a:t>
            </a:r>
          </a:p>
          <a:p>
            <a:pPr marL="514350" indent="-514350" algn="just">
              <a:buAutoNum type="arabicPeriod"/>
            </a:pPr>
            <a:r>
              <a:rPr lang="en-US" dirty="0"/>
              <a:t>All kind of aggregator websites like makemytrip.com, yatra.com etc.</a:t>
            </a:r>
          </a:p>
        </p:txBody>
      </p:sp>
    </p:spTree>
    <p:extLst>
      <p:ext uri="{BB962C8B-B14F-4D97-AF65-F5344CB8AC3E}">
        <p14:creationId xmlns:p14="http://schemas.microsoft.com/office/powerpoint/2010/main" val="275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BF6F-6CFF-41CE-8438-FD0F024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MakeMyTrip…</a:t>
            </a:r>
            <a:endParaRPr lang="en-I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1B4A1-B340-4EF0-A1D2-02C3102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1690688"/>
            <a:ext cx="10515600" cy="2471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44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37C6A3-B266-4D84-9E67-DFD8B8DBB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9" y="529472"/>
            <a:ext cx="9272501" cy="57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7AD36-FF41-4D4B-B594-051A0B3A133F}"/>
              </a:ext>
            </a:extLst>
          </p:cNvPr>
          <p:cNvSpPr/>
          <p:nvPr/>
        </p:nvSpPr>
        <p:spPr>
          <a:xfrm>
            <a:off x="4648200" y="2838450"/>
            <a:ext cx="2895600" cy="118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MakeMyTrip.Com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D71FFC-B585-4181-A98F-5E68D517FF07}"/>
              </a:ext>
            </a:extLst>
          </p:cNvPr>
          <p:cNvSpPr/>
          <p:nvPr/>
        </p:nvSpPr>
        <p:spPr>
          <a:xfrm>
            <a:off x="990600" y="838200"/>
            <a:ext cx="2362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SpiceJet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3D8E6-986E-449D-8EE8-229A3923F443}"/>
              </a:ext>
            </a:extLst>
          </p:cNvPr>
          <p:cNvSpPr/>
          <p:nvPr/>
        </p:nvSpPr>
        <p:spPr>
          <a:xfrm>
            <a:off x="4838700" y="865239"/>
            <a:ext cx="2362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Emirates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73A72-9FBF-458F-8284-A45243A820FB}"/>
              </a:ext>
            </a:extLst>
          </p:cNvPr>
          <p:cNvSpPr/>
          <p:nvPr/>
        </p:nvSpPr>
        <p:spPr>
          <a:xfrm>
            <a:off x="990600" y="5152103"/>
            <a:ext cx="2362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GulfAir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3AD5E-BAB6-4239-B09D-610B10FE5F76}"/>
              </a:ext>
            </a:extLst>
          </p:cNvPr>
          <p:cNvSpPr/>
          <p:nvPr/>
        </p:nvSpPr>
        <p:spPr>
          <a:xfrm>
            <a:off x="4841158" y="5125064"/>
            <a:ext cx="2362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Vistara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C755C-0C66-4E7D-8DC7-C3904829D511}"/>
              </a:ext>
            </a:extLst>
          </p:cNvPr>
          <p:cNvSpPr/>
          <p:nvPr/>
        </p:nvSpPr>
        <p:spPr>
          <a:xfrm>
            <a:off x="8686800" y="5105400"/>
            <a:ext cx="2362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AirIndia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C8B5C-98C4-4A62-B3AE-2E97AB2F327B}"/>
              </a:ext>
            </a:extLst>
          </p:cNvPr>
          <p:cNvCxnSpPr>
            <a:cxnSpLocks/>
          </p:cNvCxnSpPr>
          <p:nvPr/>
        </p:nvCxnSpPr>
        <p:spPr>
          <a:xfrm>
            <a:off x="2438400" y="1524000"/>
            <a:ext cx="2209800" cy="1676400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67AE66-6725-4627-B386-BC12A0D5253D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1551039"/>
            <a:ext cx="2895600" cy="2182761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53881A-079E-4045-9554-44CCFCE3EF7C}"/>
              </a:ext>
            </a:extLst>
          </p:cNvPr>
          <p:cNvCxnSpPr>
            <a:cxnSpLocks/>
          </p:cNvCxnSpPr>
          <p:nvPr/>
        </p:nvCxnSpPr>
        <p:spPr>
          <a:xfrm>
            <a:off x="5867400" y="1551039"/>
            <a:ext cx="0" cy="1287411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EC3E95-6405-43B8-ADA0-CE1327751028}"/>
              </a:ext>
            </a:extLst>
          </p:cNvPr>
          <p:cNvCxnSpPr>
            <a:cxnSpLocks/>
          </p:cNvCxnSpPr>
          <p:nvPr/>
        </p:nvCxnSpPr>
        <p:spPr>
          <a:xfrm flipV="1">
            <a:off x="6248400" y="1524000"/>
            <a:ext cx="0" cy="1314450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680EAA-535E-425C-B900-CB8BA738B94D}"/>
              </a:ext>
            </a:extLst>
          </p:cNvPr>
          <p:cNvSpPr txBox="1"/>
          <p:nvPr/>
        </p:nvSpPr>
        <p:spPr>
          <a:xfrm>
            <a:off x="6477000" y="1639362"/>
            <a:ext cx="1602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 Payload </a:t>
            </a:r>
          </a:p>
          <a:p>
            <a:r>
              <a:rPr lang="en-US" sz="1600" dirty="0"/>
              <a:t>(JSON/XML)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2774E-7339-4B6F-9BB9-4F0F734A24A4}"/>
              </a:ext>
            </a:extLst>
          </p:cNvPr>
          <p:cNvSpPr txBox="1"/>
          <p:nvPr/>
        </p:nvSpPr>
        <p:spPr>
          <a:xfrm>
            <a:off x="4557286" y="1640746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  <a:p>
            <a:r>
              <a:rPr lang="en-US" sz="1600" dirty="0"/>
              <a:t>JSON/XML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55EC4-DDE1-497B-A931-635C91A3BCE3}"/>
              </a:ext>
            </a:extLst>
          </p:cNvPr>
          <p:cNvSpPr txBox="1"/>
          <p:nvPr/>
        </p:nvSpPr>
        <p:spPr>
          <a:xfrm>
            <a:off x="6477000" y="2303865"/>
            <a:ext cx="181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Key </a:t>
            </a:r>
          </a:p>
          <a:p>
            <a:r>
              <a:rPr lang="en-US" sz="1600" dirty="0"/>
              <a:t>/ Access Token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80E59-CE09-4F6A-8639-8C576AD75911}"/>
              </a:ext>
            </a:extLst>
          </p:cNvPr>
          <p:cNvCxnSpPr>
            <a:cxnSpLocks/>
          </p:cNvCxnSpPr>
          <p:nvPr/>
        </p:nvCxnSpPr>
        <p:spPr>
          <a:xfrm>
            <a:off x="5852410" y="3970389"/>
            <a:ext cx="0" cy="1287411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EA2044-6416-4ABB-B81B-15C537C5D457}"/>
              </a:ext>
            </a:extLst>
          </p:cNvPr>
          <p:cNvCxnSpPr>
            <a:cxnSpLocks/>
          </p:cNvCxnSpPr>
          <p:nvPr/>
        </p:nvCxnSpPr>
        <p:spPr>
          <a:xfrm flipV="1">
            <a:off x="6233410" y="3943350"/>
            <a:ext cx="0" cy="1314450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AAD3F-B3EF-465E-98F4-F7DDBA4CDA65}"/>
              </a:ext>
            </a:extLst>
          </p:cNvPr>
          <p:cNvCxnSpPr>
            <a:cxnSpLocks/>
          </p:cNvCxnSpPr>
          <p:nvPr/>
        </p:nvCxnSpPr>
        <p:spPr>
          <a:xfrm flipV="1">
            <a:off x="2141720" y="4019550"/>
            <a:ext cx="2506480" cy="1132553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D1E2C-96FE-4C40-9667-5A4F3912E6EA}"/>
              </a:ext>
            </a:extLst>
          </p:cNvPr>
          <p:cNvCxnSpPr>
            <a:cxnSpLocks/>
          </p:cNvCxnSpPr>
          <p:nvPr/>
        </p:nvCxnSpPr>
        <p:spPr>
          <a:xfrm flipH="1">
            <a:off x="2831092" y="4076700"/>
            <a:ext cx="2381114" cy="1122727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40385-E543-4361-990E-B159BAEFF510}"/>
              </a:ext>
            </a:extLst>
          </p:cNvPr>
          <p:cNvCxnSpPr>
            <a:cxnSpLocks/>
          </p:cNvCxnSpPr>
          <p:nvPr/>
        </p:nvCxnSpPr>
        <p:spPr>
          <a:xfrm>
            <a:off x="7543800" y="3733800"/>
            <a:ext cx="2057400" cy="1371600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302560-FBFE-497B-95D8-70C8ADB23A70}"/>
              </a:ext>
            </a:extLst>
          </p:cNvPr>
          <p:cNvCxnSpPr>
            <a:cxnSpLocks/>
          </p:cNvCxnSpPr>
          <p:nvPr/>
        </p:nvCxnSpPr>
        <p:spPr>
          <a:xfrm flipH="1" flipV="1">
            <a:off x="7575696" y="3390900"/>
            <a:ext cx="2635104" cy="1714500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872102-AFFC-4869-A096-71180615EF57}"/>
              </a:ext>
            </a:extLst>
          </p:cNvPr>
          <p:cNvSpPr txBox="1"/>
          <p:nvPr/>
        </p:nvSpPr>
        <p:spPr>
          <a:xfrm>
            <a:off x="8079042" y="158103"/>
            <a:ext cx="27090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JSON: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”from” : “New Delhi”,</a:t>
            </a:r>
          </a:p>
          <a:p>
            <a:r>
              <a:rPr lang="en-US" dirty="0"/>
              <a:t>“to” : “Bangalore”,</a:t>
            </a:r>
          </a:p>
          <a:p>
            <a:r>
              <a:rPr lang="en-US" dirty="0"/>
              <a:t>“</a:t>
            </a:r>
            <a:r>
              <a:rPr lang="en-US" dirty="0" err="1"/>
              <a:t>fromDate</a:t>
            </a:r>
            <a:r>
              <a:rPr lang="en-US" dirty="0"/>
              <a:t>” : “08-08-2020”</a:t>
            </a:r>
          </a:p>
          <a:p>
            <a:r>
              <a:rPr lang="en-US" dirty="0"/>
              <a:t>“</a:t>
            </a:r>
            <a:r>
              <a:rPr lang="en-US" dirty="0" err="1"/>
              <a:t>toDate</a:t>
            </a:r>
            <a:r>
              <a:rPr lang="en-US" dirty="0"/>
              <a:t>” : “20-08-2020”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ACFEC-93E3-4699-B642-4527DF2BA2E0}"/>
              </a:ext>
            </a:extLst>
          </p:cNvPr>
          <p:cNvSpPr/>
          <p:nvPr/>
        </p:nvSpPr>
        <p:spPr>
          <a:xfrm>
            <a:off x="9511655" y="2181225"/>
            <a:ext cx="2709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Response JSON: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”from” : “New Delhi”,</a:t>
            </a:r>
          </a:p>
          <a:p>
            <a:r>
              <a:rPr lang="en-US" dirty="0"/>
              <a:t>“to” : “Bangalore”,</a:t>
            </a:r>
          </a:p>
          <a:p>
            <a:r>
              <a:rPr lang="en-US" dirty="0"/>
              <a:t>“</a:t>
            </a:r>
            <a:r>
              <a:rPr lang="en-US" dirty="0" err="1"/>
              <a:t>flightName</a:t>
            </a:r>
            <a:r>
              <a:rPr lang="en-US" dirty="0"/>
              <a:t>” : “Vistara”,</a:t>
            </a:r>
          </a:p>
          <a:p>
            <a:r>
              <a:rPr lang="en-US" dirty="0"/>
              <a:t>“</a:t>
            </a:r>
            <a:r>
              <a:rPr lang="en-US" dirty="0" err="1"/>
              <a:t>departureTime</a:t>
            </a:r>
            <a:r>
              <a:rPr lang="en-US" dirty="0"/>
              <a:t>” : “9.00 AM”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7565-2E44-4730-BC21-F5DE25E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REST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E63-DDFF-4FCC-AAD1-3857781D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REST stands for </a:t>
            </a:r>
            <a:r>
              <a:rPr lang="en-IN" b="1" dirty="0" err="1"/>
              <a:t>REpresentational</a:t>
            </a:r>
            <a:r>
              <a:rPr lang="en-IN" b="1" dirty="0"/>
              <a:t> State Transfer. </a:t>
            </a:r>
          </a:p>
          <a:p>
            <a:pPr marL="0" indent="0" algn="just">
              <a:buNone/>
            </a:pPr>
            <a:r>
              <a:rPr lang="en-IN" dirty="0"/>
              <a:t>It is an architectural style that defines a set of constraints to be used for creating web services or API. </a:t>
            </a:r>
          </a:p>
          <a:p>
            <a:pPr marL="0" indent="0" algn="just">
              <a:buNone/>
            </a:pPr>
            <a:r>
              <a:rPr lang="en-IN" dirty="0"/>
              <a:t>Web services which are built using REST are called REST API or </a:t>
            </a:r>
            <a:r>
              <a:rPr lang="en-IN" dirty="0" err="1"/>
              <a:t>RESTFul</a:t>
            </a:r>
            <a:r>
              <a:rPr lang="en-IN" dirty="0"/>
              <a:t> API or web services. </a:t>
            </a:r>
          </a:p>
          <a:p>
            <a:pPr marL="0" indent="0" algn="just">
              <a:buNone/>
            </a:pPr>
            <a:r>
              <a:rPr lang="en-IN" dirty="0"/>
              <a:t>These web services provide communication between computer systems on the Internet. </a:t>
            </a:r>
          </a:p>
        </p:txBody>
      </p:sp>
    </p:spTree>
    <p:extLst>
      <p:ext uri="{BB962C8B-B14F-4D97-AF65-F5344CB8AC3E}">
        <p14:creationId xmlns:p14="http://schemas.microsoft.com/office/powerpoint/2010/main" val="3122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2CB-B26D-4637-845E-B2E7739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API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0F81-5E11-4978-8051-D48A3529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API testing helps in validating the response coming from the Application Programming Interface. </a:t>
            </a:r>
          </a:p>
          <a:p>
            <a:pPr marL="0" indent="0" algn="just">
              <a:buNone/>
            </a:pPr>
            <a:r>
              <a:rPr lang="en-IN" dirty="0"/>
              <a:t>With API testing, you can validate whether the functionality is working correctly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40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568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PowerPoint Presentation</vt:lpstr>
      <vt:lpstr>Start your API Testing journey with Postman</vt:lpstr>
      <vt:lpstr>What is API?</vt:lpstr>
      <vt:lpstr>What is a web service?</vt:lpstr>
      <vt:lpstr>Let’s talk about MakeMyTrip…</vt:lpstr>
      <vt:lpstr>PowerPoint Presentation</vt:lpstr>
      <vt:lpstr>PowerPoint Presentation</vt:lpstr>
      <vt:lpstr>What is REST API?</vt:lpstr>
      <vt:lpstr>What is API Testing?</vt:lpstr>
      <vt:lpstr>PowerPoint Presentation</vt:lpstr>
      <vt:lpstr>Why is API Testing Important?</vt:lpstr>
      <vt:lpstr>CRUD Operations </vt:lpstr>
      <vt:lpstr>Call flow</vt:lpstr>
      <vt:lpstr>Status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API Testing journey with Postman</dc:title>
  <dc:creator>Saurabh Dhingra</dc:creator>
  <cp:lastModifiedBy>Saurabh Dhingra</cp:lastModifiedBy>
  <cp:revision>4</cp:revision>
  <dcterms:created xsi:type="dcterms:W3CDTF">2020-12-19T17:26:24Z</dcterms:created>
  <dcterms:modified xsi:type="dcterms:W3CDTF">2020-12-19T21:01:40Z</dcterms:modified>
</cp:coreProperties>
</file>