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1647031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656280"/>
            <a:ext cx="9070200" cy="27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3853800"/>
            <a:ext cx="9071280" cy="455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8842680"/>
            <a:ext cx="9071280" cy="455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656280"/>
            <a:ext cx="9070200" cy="27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853800"/>
            <a:ext cx="4426560" cy="455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3853800"/>
            <a:ext cx="4426560" cy="455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8842680"/>
            <a:ext cx="4426560" cy="455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8842680"/>
            <a:ext cx="4426560" cy="455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656280"/>
            <a:ext cx="9070200" cy="27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3853800"/>
            <a:ext cx="2920680" cy="455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3853800"/>
            <a:ext cx="2920680" cy="455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3853800"/>
            <a:ext cx="2920680" cy="455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8842680"/>
            <a:ext cx="2920680" cy="455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8842680"/>
            <a:ext cx="2920680" cy="455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8842680"/>
            <a:ext cx="2920680" cy="455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656280"/>
            <a:ext cx="9070200" cy="27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3853800"/>
            <a:ext cx="9071280" cy="9551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656280"/>
            <a:ext cx="9070200" cy="27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3853800"/>
            <a:ext cx="9071280" cy="955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656280"/>
            <a:ext cx="9070200" cy="27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3853800"/>
            <a:ext cx="4426560" cy="955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3853800"/>
            <a:ext cx="4426560" cy="955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656280"/>
            <a:ext cx="9070200" cy="27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656280"/>
            <a:ext cx="9070200" cy="1273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656280"/>
            <a:ext cx="9070200" cy="27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3853800"/>
            <a:ext cx="4426560" cy="455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3853800"/>
            <a:ext cx="4426560" cy="955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8842680"/>
            <a:ext cx="4426560" cy="455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656280"/>
            <a:ext cx="9070200" cy="27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3853800"/>
            <a:ext cx="4426560" cy="955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3853800"/>
            <a:ext cx="4426560" cy="455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8842680"/>
            <a:ext cx="4426560" cy="455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656280"/>
            <a:ext cx="9070200" cy="274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3853800"/>
            <a:ext cx="4426560" cy="455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3853800"/>
            <a:ext cx="4426560" cy="455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8842680"/>
            <a:ext cx="9071280" cy="455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656280"/>
            <a:ext cx="9070200" cy="27475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单</a:t>
            </a:r>
            <a:r>
              <a:rPr b="0" lang="en-US" sz="1800" spc="-1" strike="noStrike">
                <a:latin typeface="Arial"/>
              </a:rPr>
              <a:t>击</a:t>
            </a:r>
            <a:r>
              <a:rPr b="0" lang="en-US" sz="1800" spc="-1" strike="noStrike">
                <a:latin typeface="Arial"/>
              </a:rPr>
              <a:t>鼠</a:t>
            </a:r>
            <a:r>
              <a:rPr b="0" lang="en-US" sz="1800" spc="-1" strike="noStrike">
                <a:latin typeface="Arial"/>
              </a:rPr>
              <a:t>标</a:t>
            </a:r>
            <a:r>
              <a:rPr b="0" lang="en-US" sz="1800" spc="-1" strike="noStrike">
                <a:latin typeface="Arial"/>
              </a:rPr>
              <a:t>编</a:t>
            </a:r>
            <a:r>
              <a:rPr b="0" lang="en-US" sz="1800" spc="-1" strike="noStrike">
                <a:latin typeface="Arial"/>
              </a:rPr>
              <a:t>辑</a:t>
            </a:r>
            <a:r>
              <a:rPr b="0" lang="en-US" sz="1800" spc="-1" strike="noStrike">
                <a:latin typeface="Arial"/>
              </a:rPr>
              <a:t>标</a:t>
            </a:r>
            <a:r>
              <a:rPr b="0" lang="en-US" sz="1800" spc="-1" strike="noStrike">
                <a:latin typeface="Arial"/>
              </a:rPr>
              <a:t>题</a:t>
            </a:r>
            <a:r>
              <a:rPr b="0" lang="en-US" sz="1800" spc="-1" strike="noStrike">
                <a:latin typeface="Arial"/>
              </a:rPr>
              <a:t>文</a:t>
            </a:r>
            <a:r>
              <a:rPr b="0" lang="en-US" sz="1800" spc="-1" strike="noStrike">
                <a:latin typeface="Arial"/>
              </a:rPr>
              <a:t>字</a:t>
            </a:r>
            <a:r>
              <a:rPr b="0" lang="en-US" sz="1800" spc="-1" strike="noStrike">
                <a:latin typeface="Arial"/>
              </a:rPr>
              <a:t>格</a:t>
            </a:r>
            <a:r>
              <a:rPr b="0" lang="en-US" sz="1800" spc="-1" strike="noStrike">
                <a:latin typeface="Arial"/>
              </a:rPr>
              <a:t>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853800"/>
            <a:ext cx="9071280" cy="955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单击鼠标编辑大纲文字格式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第二个大纲级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第三大纲级别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第四大纲级别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第五大纲级别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第六大纲级别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第七大纲级别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3640" y="656280"/>
            <a:ext cx="9070200" cy="27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503640" y="3852720"/>
            <a:ext cx="9070200" cy="9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5573880" y="1879920"/>
            <a:ext cx="1193760" cy="2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movl $0x5,(%esp)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4392000" y="1864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3384000" y="1864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f010ffe0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5573880" y="2167920"/>
            <a:ext cx="1193760" cy="2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latin typeface="Arial"/>
              </a:rPr>
              <a:t>call test_backtrace(5)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4392000" y="2152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f01000ea(ret addr)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3384000" y="2152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f010ffdc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5573880" y="2455920"/>
            <a:ext cx="2273760" cy="3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latin typeface="Arial"/>
              </a:rPr>
              <a:t>push %ebp     </a:t>
            </a:r>
            <a:r>
              <a:rPr b="0" lang="en-US" sz="900" spc="-1" strike="noStrike">
                <a:latin typeface="Arial"/>
              </a:rPr>
              <a:t>放的是</a:t>
            </a:r>
            <a:r>
              <a:rPr b="0" lang="en-US" sz="900" spc="-1" strike="noStrike">
                <a:latin typeface="Arial"/>
              </a:rPr>
              <a:t>i386_init</a:t>
            </a:r>
            <a:r>
              <a:rPr b="0" lang="en-US" sz="900" spc="-1" strike="noStrike">
                <a:latin typeface="Arial"/>
              </a:rPr>
              <a:t>的</a:t>
            </a:r>
            <a:r>
              <a:rPr b="0" lang="en-US" sz="900" spc="-1" strike="noStrike">
                <a:latin typeface="Arial"/>
              </a:rPr>
              <a:t>ebp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4392000" y="2440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f010fff8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3384000" y="2440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f010ffd8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5573880" y="2743920"/>
            <a:ext cx="212976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latin typeface="Arial"/>
              </a:rPr>
              <a:t>push %ebx   </a:t>
            </a:r>
            <a:r>
              <a:rPr b="0" lang="en-US" sz="900" spc="-1" strike="noStrike">
                <a:latin typeface="Arial"/>
              </a:rPr>
              <a:t>备份一下</a:t>
            </a:r>
            <a:r>
              <a:rPr b="0" lang="en-US" sz="900" spc="-1" strike="noStrike">
                <a:latin typeface="Arial"/>
              </a:rPr>
              <a:t>ebx</a:t>
            </a:r>
            <a:r>
              <a:rPr b="0" lang="en-US" sz="900" spc="-1" strike="noStrike">
                <a:latin typeface="Arial"/>
              </a:rPr>
              <a:t>的值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4392000" y="2728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4"/>
          <p:cNvSpPr/>
          <p:nvPr/>
        </p:nvSpPr>
        <p:spPr>
          <a:xfrm>
            <a:off x="3384000" y="2728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f010ffd4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4392000" y="3016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6"/>
          <p:cNvSpPr/>
          <p:nvPr/>
        </p:nvSpPr>
        <p:spPr>
          <a:xfrm>
            <a:off x="3384000" y="3016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f010ffd0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CustomShape 17"/>
          <p:cNvSpPr/>
          <p:nvPr/>
        </p:nvSpPr>
        <p:spPr>
          <a:xfrm>
            <a:off x="4392000" y="3304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8"/>
          <p:cNvSpPr/>
          <p:nvPr/>
        </p:nvSpPr>
        <p:spPr>
          <a:xfrm>
            <a:off x="3384000" y="3304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f010ffcc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" name="CustomShape 19"/>
          <p:cNvSpPr/>
          <p:nvPr/>
        </p:nvSpPr>
        <p:spPr>
          <a:xfrm>
            <a:off x="4392000" y="3592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0"/>
          <p:cNvSpPr/>
          <p:nvPr/>
        </p:nvSpPr>
        <p:spPr>
          <a:xfrm>
            <a:off x="3384000" y="3592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f010ffc8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" name="CustomShape 21"/>
          <p:cNvSpPr/>
          <p:nvPr/>
        </p:nvSpPr>
        <p:spPr>
          <a:xfrm>
            <a:off x="4392000" y="3880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>
            <a:off x="3384000" y="3880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f010ffc4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" name="CustomShape 23"/>
          <p:cNvSpPr/>
          <p:nvPr/>
        </p:nvSpPr>
        <p:spPr>
          <a:xfrm>
            <a:off x="5573880" y="4111920"/>
            <a:ext cx="1439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latin typeface="Arial"/>
              </a:rPr>
              <a:t>sub $0x14, %esp</a:t>
            </a:r>
            <a:r>
              <a:rPr b="0" lang="en-US" sz="800" spc="-1" strike="noStrike">
                <a:latin typeface="Arial"/>
              </a:rPr>
              <a:t>到        </a:t>
            </a:r>
            <a:r>
              <a:rPr b="0" lang="en-US" sz="800" spc="-1" strike="noStrike">
                <a:latin typeface="Arial"/>
              </a:rPr>
              <a:t>movl   $0xf0101a00,(%esp)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1" name="CustomShape 24"/>
          <p:cNvSpPr/>
          <p:nvPr/>
        </p:nvSpPr>
        <p:spPr>
          <a:xfrm>
            <a:off x="4392000" y="4168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" name="CustomShape 25"/>
          <p:cNvSpPr/>
          <p:nvPr/>
        </p:nvSpPr>
        <p:spPr>
          <a:xfrm>
            <a:off x="3384000" y="4168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f010ffc0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" name="CustomShape 26"/>
          <p:cNvSpPr/>
          <p:nvPr/>
        </p:nvSpPr>
        <p:spPr>
          <a:xfrm>
            <a:off x="4392000" y="4456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f010069(ret addr)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4" name="CustomShape 27"/>
          <p:cNvSpPr/>
          <p:nvPr/>
        </p:nvSpPr>
        <p:spPr>
          <a:xfrm>
            <a:off x="3384000" y="4456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f010ffbc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" name="CustomShape 28"/>
          <p:cNvSpPr/>
          <p:nvPr/>
        </p:nvSpPr>
        <p:spPr>
          <a:xfrm>
            <a:off x="4392000" y="4744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f010ffd8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" name="CustomShape 29"/>
          <p:cNvSpPr/>
          <p:nvPr/>
        </p:nvSpPr>
        <p:spPr>
          <a:xfrm>
            <a:off x="3384000" y="4744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f010ffb8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" name="CustomShape 30"/>
          <p:cNvSpPr/>
          <p:nvPr/>
        </p:nvSpPr>
        <p:spPr>
          <a:xfrm>
            <a:off x="5573880" y="5047920"/>
            <a:ext cx="1193760" cy="2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movl $0x5,(%esp)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8" name="CustomShape 31"/>
          <p:cNvSpPr/>
          <p:nvPr/>
        </p:nvSpPr>
        <p:spPr>
          <a:xfrm>
            <a:off x="4392000" y="5032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" name="CustomShape 32"/>
          <p:cNvSpPr/>
          <p:nvPr/>
        </p:nvSpPr>
        <p:spPr>
          <a:xfrm>
            <a:off x="3384000" y="5032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f010ffb4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" name="CustomShape 33"/>
          <p:cNvSpPr/>
          <p:nvPr/>
        </p:nvSpPr>
        <p:spPr>
          <a:xfrm>
            <a:off x="4392000" y="5320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" name="CustomShape 34"/>
          <p:cNvSpPr/>
          <p:nvPr/>
        </p:nvSpPr>
        <p:spPr>
          <a:xfrm>
            <a:off x="3384000" y="5320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" name="CustomShape 35"/>
          <p:cNvSpPr/>
          <p:nvPr/>
        </p:nvSpPr>
        <p:spPr>
          <a:xfrm>
            <a:off x="4392000" y="5608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3" name="CustomShape 36"/>
          <p:cNvSpPr/>
          <p:nvPr/>
        </p:nvSpPr>
        <p:spPr>
          <a:xfrm>
            <a:off x="3384000" y="5608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4" name="CustomShape 37"/>
          <p:cNvSpPr/>
          <p:nvPr/>
        </p:nvSpPr>
        <p:spPr>
          <a:xfrm>
            <a:off x="4392000" y="5896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5" name="CustomShape 38"/>
          <p:cNvSpPr/>
          <p:nvPr/>
        </p:nvSpPr>
        <p:spPr>
          <a:xfrm>
            <a:off x="3384000" y="5896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9"/>
          <p:cNvSpPr/>
          <p:nvPr/>
        </p:nvSpPr>
        <p:spPr>
          <a:xfrm>
            <a:off x="4392000" y="6184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f010069(ret addr)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77" name="CustomShape 40"/>
          <p:cNvSpPr/>
          <p:nvPr/>
        </p:nvSpPr>
        <p:spPr>
          <a:xfrm>
            <a:off x="3384000" y="6184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1"/>
          <p:cNvSpPr/>
          <p:nvPr/>
        </p:nvSpPr>
        <p:spPr>
          <a:xfrm>
            <a:off x="2088000" y="2592000"/>
            <a:ext cx="107964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latin typeface="Arial"/>
              </a:rPr>
              <a:t>mov %esp, %ebp test_bt(5)</a:t>
            </a:r>
            <a:r>
              <a:rPr b="0" lang="en-US" sz="800" spc="-1" strike="noStrike">
                <a:latin typeface="Arial"/>
              </a:rPr>
              <a:t>的</a:t>
            </a:r>
            <a:r>
              <a:rPr b="0" lang="en-US" sz="800" spc="-1" strike="noStrike">
                <a:latin typeface="Arial"/>
              </a:rPr>
              <a:t>ebp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9" name="Line 42"/>
          <p:cNvSpPr/>
          <p:nvPr/>
        </p:nvSpPr>
        <p:spPr>
          <a:xfrm>
            <a:off x="3024000" y="2728080"/>
            <a:ext cx="36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3"/>
          <p:cNvSpPr/>
          <p:nvPr/>
        </p:nvSpPr>
        <p:spPr>
          <a:xfrm>
            <a:off x="5574240" y="4507920"/>
            <a:ext cx="1193760" cy="2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latin typeface="Arial"/>
              </a:rPr>
              <a:t>call test_backtrace(4)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1" name="CustomShape 44"/>
          <p:cNvSpPr/>
          <p:nvPr/>
        </p:nvSpPr>
        <p:spPr>
          <a:xfrm>
            <a:off x="5574240" y="4760280"/>
            <a:ext cx="2273760" cy="3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latin typeface="Arial"/>
                <a:ea typeface="微软雅黑"/>
              </a:rPr>
              <a:t>push %ebp     </a:t>
            </a:r>
            <a:r>
              <a:rPr b="0" lang="en-US" sz="800" spc="-1" strike="noStrike">
                <a:latin typeface="Arial"/>
                <a:ea typeface="微软雅黑"/>
              </a:rPr>
              <a:t>放的是</a:t>
            </a:r>
            <a:r>
              <a:rPr b="0" lang="en-US" sz="600" spc="-1" strike="noStrike">
                <a:latin typeface="Arial"/>
                <a:ea typeface="微软雅黑"/>
              </a:rPr>
              <a:t>test_backtrace(5)</a:t>
            </a:r>
            <a:r>
              <a:rPr b="0" lang="en-US" sz="800" spc="-1" strike="noStrike">
                <a:latin typeface="Arial"/>
                <a:ea typeface="微软雅黑"/>
              </a:rPr>
              <a:t>的</a:t>
            </a:r>
            <a:r>
              <a:rPr b="0" lang="en-US" sz="800" spc="-1" strike="noStrike">
                <a:latin typeface="Arial"/>
                <a:ea typeface="微软雅黑"/>
              </a:rPr>
              <a:t>ebp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2" name="CustomShape 45"/>
          <p:cNvSpPr/>
          <p:nvPr/>
        </p:nvSpPr>
        <p:spPr>
          <a:xfrm>
            <a:off x="2088000" y="4608360"/>
            <a:ext cx="107964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latin typeface="Arial"/>
              </a:rPr>
              <a:t>mov %esp, %ebp test_bt(4)</a:t>
            </a:r>
            <a:r>
              <a:rPr b="0" lang="en-US" sz="800" spc="-1" strike="noStrike">
                <a:latin typeface="Arial"/>
              </a:rPr>
              <a:t>的</a:t>
            </a:r>
            <a:r>
              <a:rPr b="0" lang="en-US" sz="800" spc="-1" strike="noStrike">
                <a:latin typeface="Arial"/>
              </a:rPr>
              <a:t>ebp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" name="Line 46"/>
          <p:cNvSpPr/>
          <p:nvPr/>
        </p:nvSpPr>
        <p:spPr>
          <a:xfrm>
            <a:off x="3024000" y="4744440"/>
            <a:ext cx="36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7"/>
          <p:cNvSpPr/>
          <p:nvPr/>
        </p:nvSpPr>
        <p:spPr>
          <a:xfrm>
            <a:off x="5574240" y="6235920"/>
            <a:ext cx="1193760" cy="2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latin typeface="Arial"/>
              </a:rPr>
              <a:t>call test_backtrace(0)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" name="CustomShape 48"/>
          <p:cNvSpPr/>
          <p:nvPr/>
        </p:nvSpPr>
        <p:spPr>
          <a:xfrm>
            <a:off x="5573880" y="6487920"/>
            <a:ext cx="2273760" cy="3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latin typeface="Arial"/>
                <a:ea typeface="微软雅黑"/>
              </a:rPr>
              <a:t>push %ebp     </a:t>
            </a:r>
            <a:r>
              <a:rPr b="0" lang="en-US" sz="800" spc="-1" strike="noStrike">
                <a:latin typeface="Arial"/>
                <a:ea typeface="微软雅黑"/>
              </a:rPr>
              <a:t>放</a:t>
            </a:r>
            <a:r>
              <a:rPr b="0" lang="en-US" sz="800" spc="-1" strike="noStrike">
                <a:latin typeface="Arial"/>
                <a:ea typeface="微软雅黑"/>
              </a:rPr>
              <a:t>的是</a:t>
            </a:r>
            <a:r>
              <a:rPr b="0" lang="en-US" sz="600" spc="-1" strike="noStrike">
                <a:latin typeface="Arial"/>
                <a:ea typeface="微软雅黑"/>
              </a:rPr>
              <a:t>test_backtrace(1)</a:t>
            </a:r>
            <a:r>
              <a:rPr b="0" lang="en-US" sz="800" spc="-1" strike="noStrike">
                <a:latin typeface="Arial"/>
                <a:ea typeface="微软雅黑"/>
              </a:rPr>
              <a:t>的</a:t>
            </a:r>
            <a:r>
              <a:rPr b="0" lang="en-US" sz="800" spc="-1" strike="noStrike">
                <a:latin typeface="Arial"/>
                <a:ea typeface="微软雅黑"/>
              </a:rPr>
              <a:t>ebp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" name="CustomShape 49"/>
          <p:cNvSpPr/>
          <p:nvPr/>
        </p:nvSpPr>
        <p:spPr>
          <a:xfrm>
            <a:off x="4392000" y="6472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50"/>
          <p:cNvSpPr/>
          <p:nvPr/>
        </p:nvSpPr>
        <p:spPr>
          <a:xfrm>
            <a:off x="3384000" y="6472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51"/>
          <p:cNvSpPr/>
          <p:nvPr/>
        </p:nvSpPr>
        <p:spPr>
          <a:xfrm>
            <a:off x="5573880" y="6775920"/>
            <a:ext cx="212976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latin typeface="Arial"/>
              </a:rPr>
              <a:t>push %ebx   </a:t>
            </a:r>
            <a:r>
              <a:rPr b="0" lang="en-US" sz="900" spc="-1" strike="noStrike">
                <a:latin typeface="Arial"/>
              </a:rPr>
              <a:t>备</a:t>
            </a:r>
            <a:r>
              <a:rPr b="0" lang="en-US" sz="900" spc="-1" strike="noStrike">
                <a:latin typeface="Arial"/>
              </a:rPr>
              <a:t>份一下</a:t>
            </a:r>
            <a:r>
              <a:rPr b="0" lang="en-US" sz="900" spc="-1" strike="noStrike">
                <a:latin typeface="Arial"/>
              </a:rPr>
              <a:t>ebx</a:t>
            </a:r>
            <a:r>
              <a:rPr b="0" lang="en-US" sz="900" spc="-1" strike="noStrike">
                <a:latin typeface="Arial"/>
              </a:rPr>
              <a:t>的值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89" name="CustomShape 52"/>
          <p:cNvSpPr/>
          <p:nvPr/>
        </p:nvSpPr>
        <p:spPr>
          <a:xfrm>
            <a:off x="4392000" y="6760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3"/>
          <p:cNvSpPr/>
          <p:nvPr/>
        </p:nvSpPr>
        <p:spPr>
          <a:xfrm>
            <a:off x="3384000" y="6760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4"/>
          <p:cNvSpPr/>
          <p:nvPr/>
        </p:nvSpPr>
        <p:spPr>
          <a:xfrm>
            <a:off x="4392000" y="7048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5"/>
          <p:cNvSpPr/>
          <p:nvPr/>
        </p:nvSpPr>
        <p:spPr>
          <a:xfrm>
            <a:off x="3384000" y="7048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6"/>
          <p:cNvSpPr/>
          <p:nvPr/>
        </p:nvSpPr>
        <p:spPr>
          <a:xfrm>
            <a:off x="4392000" y="7336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7"/>
          <p:cNvSpPr/>
          <p:nvPr/>
        </p:nvSpPr>
        <p:spPr>
          <a:xfrm>
            <a:off x="3384000" y="7336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58"/>
          <p:cNvSpPr/>
          <p:nvPr/>
        </p:nvSpPr>
        <p:spPr>
          <a:xfrm>
            <a:off x="4392000" y="7624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/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6" name="CustomShape 59"/>
          <p:cNvSpPr/>
          <p:nvPr/>
        </p:nvSpPr>
        <p:spPr>
          <a:xfrm>
            <a:off x="3384000" y="7624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60"/>
          <p:cNvSpPr/>
          <p:nvPr/>
        </p:nvSpPr>
        <p:spPr>
          <a:xfrm>
            <a:off x="4392000" y="7912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CustomShape 61"/>
          <p:cNvSpPr/>
          <p:nvPr/>
        </p:nvSpPr>
        <p:spPr>
          <a:xfrm>
            <a:off x="3384000" y="7912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2"/>
          <p:cNvSpPr/>
          <p:nvPr/>
        </p:nvSpPr>
        <p:spPr>
          <a:xfrm>
            <a:off x="4392000" y="8200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0" name="CustomShape 63"/>
          <p:cNvSpPr/>
          <p:nvPr/>
        </p:nvSpPr>
        <p:spPr>
          <a:xfrm>
            <a:off x="3384000" y="8200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4"/>
          <p:cNvSpPr/>
          <p:nvPr/>
        </p:nvSpPr>
        <p:spPr>
          <a:xfrm>
            <a:off x="4392000" y="8488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f0100087(ret addr)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2" name="CustomShape 65"/>
          <p:cNvSpPr/>
          <p:nvPr/>
        </p:nvSpPr>
        <p:spPr>
          <a:xfrm>
            <a:off x="3384000" y="8488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6"/>
          <p:cNvSpPr/>
          <p:nvPr/>
        </p:nvSpPr>
        <p:spPr>
          <a:xfrm>
            <a:off x="4392000" y="8776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67"/>
          <p:cNvSpPr/>
          <p:nvPr/>
        </p:nvSpPr>
        <p:spPr>
          <a:xfrm>
            <a:off x="3384000" y="8776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68"/>
          <p:cNvSpPr/>
          <p:nvPr/>
        </p:nvSpPr>
        <p:spPr>
          <a:xfrm>
            <a:off x="4392000" y="9064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" name="CustomShape 69"/>
          <p:cNvSpPr/>
          <p:nvPr/>
        </p:nvSpPr>
        <p:spPr>
          <a:xfrm>
            <a:off x="3384000" y="9064080"/>
            <a:ext cx="1007640" cy="295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" name="CustomShape 70"/>
          <p:cNvSpPr/>
          <p:nvPr/>
        </p:nvSpPr>
        <p:spPr>
          <a:xfrm>
            <a:off x="2088000" y="6624000"/>
            <a:ext cx="107964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latin typeface="Arial"/>
              </a:rPr>
              <a:t>mov %esp, %ebp test_bt(0)</a:t>
            </a:r>
            <a:r>
              <a:rPr b="0" lang="en-US" sz="800" spc="-1" strike="noStrike">
                <a:latin typeface="Arial"/>
              </a:rPr>
              <a:t>的</a:t>
            </a:r>
            <a:r>
              <a:rPr b="0" lang="en-US" sz="800" spc="-1" strike="noStrike">
                <a:latin typeface="Arial"/>
              </a:rPr>
              <a:t>ebp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Line 71"/>
          <p:cNvSpPr/>
          <p:nvPr/>
        </p:nvSpPr>
        <p:spPr>
          <a:xfrm>
            <a:off x="3024000" y="6760080"/>
            <a:ext cx="36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72"/>
          <p:cNvSpPr/>
          <p:nvPr/>
        </p:nvSpPr>
        <p:spPr>
          <a:xfrm>
            <a:off x="5574240" y="8539920"/>
            <a:ext cx="1193760" cy="2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latin typeface="Arial"/>
              </a:rPr>
              <a:t>call mon_trace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0" name="CustomShape 73"/>
          <p:cNvSpPr/>
          <p:nvPr/>
        </p:nvSpPr>
        <p:spPr>
          <a:xfrm>
            <a:off x="5574240" y="8792280"/>
            <a:ext cx="2273760" cy="3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latin typeface="Arial"/>
                <a:ea typeface="微软雅黑"/>
              </a:rPr>
              <a:t>push %ebp     </a:t>
            </a:r>
            <a:r>
              <a:rPr b="0" lang="en-US" sz="800" spc="-1" strike="noStrike">
                <a:latin typeface="Arial"/>
                <a:ea typeface="微软雅黑"/>
              </a:rPr>
              <a:t>放的是</a:t>
            </a:r>
            <a:r>
              <a:rPr b="0" lang="en-US" sz="600" spc="-1" strike="noStrike">
                <a:latin typeface="Arial"/>
                <a:ea typeface="微软雅黑"/>
              </a:rPr>
              <a:t>test_backtrace(0)</a:t>
            </a:r>
            <a:r>
              <a:rPr b="0" lang="en-US" sz="800" spc="-1" strike="noStrike">
                <a:latin typeface="Arial"/>
                <a:ea typeface="微软雅黑"/>
              </a:rPr>
              <a:t>的</a:t>
            </a:r>
            <a:r>
              <a:rPr b="0" lang="en-US" sz="800" spc="-1" strike="noStrike">
                <a:latin typeface="Arial"/>
                <a:ea typeface="微软雅黑"/>
              </a:rPr>
              <a:t>ebp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1" name="CustomShape 74"/>
          <p:cNvSpPr/>
          <p:nvPr/>
        </p:nvSpPr>
        <p:spPr>
          <a:xfrm>
            <a:off x="2088000" y="8928360"/>
            <a:ext cx="107964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latin typeface="Arial"/>
                <a:ea typeface="微软雅黑"/>
              </a:rPr>
              <a:t>mov %esp, %ebp </a:t>
            </a:r>
            <a:r>
              <a:rPr b="0" lang="en-US" sz="800" spc="-1" strike="noStrike">
                <a:latin typeface="Arial"/>
              </a:rPr>
              <a:t>mon_trace</a:t>
            </a:r>
            <a:r>
              <a:rPr b="0" lang="en-US" sz="800" spc="-1" strike="noStrike">
                <a:latin typeface="Arial"/>
              </a:rPr>
              <a:t>的</a:t>
            </a:r>
            <a:r>
              <a:rPr b="0" lang="en-US" sz="800" spc="-1" strike="noStrike">
                <a:latin typeface="Arial"/>
              </a:rPr>
              <a:t>ebp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2" name="Line 75"/>
          <p:cNvSpPr/>
          <p:nvPr/>
        </p:nvSpPr>
        <p:spPr>
          <a:xfrm>
            <a:off x="3024000" y="9064440"/>
            <a:ext cx="36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76"/>
          <p:cNvSpPr/>
          <p:nvPr/>
        </p:nvSpPr>
        <p:spPr>
          <a:xfrm>
            <a:off x="5573880" y="7927920"/>
            <a:ext cx="212976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latin typeface="Arial"/>
              </a:rPr>
              <a:t>mon_trace</a:t>
            </a:r>
            <a:r>
              <a:rPr b="0" lang="en-US" sz="900" spc="-1" strike="noStrike">
                <a:latin typeface="Arial"/>
              </a:rPr>
              <a:t>的</a:t>
            </a:r>
            <a:r>
              <a:rPr b="0" lang="en-US" sz="900" spc="-1" strike="noStrike">
                <a:latin typeface="Arial"/>
              </a:rPr>
              <a:t>3</a:t>
            </a:r>
            <a:r>
              <a:rPr b="0" lang="en-US" sz="900" spc="-1" strike="noStrike">
                <a:latin typeface="Arial"/>
              </a:rPr>
              <a:t>个参数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14" name="CustomShape 77"/>
          <p:cNvSpPr/>
          <p:nvPr/>
        </p:nvSpPr>
        <p:spPr>
          <a:xfrm>
            <a:off x="3672000" y="1592280"/>
            <a:ext cx="576000" cy="2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地址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5" name="CustomShape 78"/>
          <p:cNvSpPr/>
          <p:nvPr/>
        </p:nvSpPr>
        <p:spPr>
          <a:xfrm>
            <a:off x="4608000" y="1592280"/>
            <a:ext cx="720000" cy="2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栈的内容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6" name="CustomShape 79"/>
          <p:cNvSpPr/>
          <p:nvPr/>
        </p:nvSpPr>
        <p:spPr>
          <a:xfrm>
            <a:off x="2160000" y="1872000"/>
            <a:ext cx="1080000" cy="2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高地址</a:t>
            </a:r>
            <a:r>
              <a:rPr b="0" lang="en-US" sz="1000" spc="-1" strike="noStrike">
                <a:latin typeface="Arial"/>
              </a:rPr>
              <a:t>的地方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7" name="CustomShape 80"/>
          <p:cNvSpPr/>
          <p:nvPr/>
        </p:nvSpPr>
        <p:spPr>
          <a:xfrm>
            <a:off x="2088000" y="9368280"/>
            <a:ext cx="1080000" cy="2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低地址的地方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8" name="Line 81"/>
          <p:cNvSpPr/>
          <p:nvPr/>
        </p:nvSpPr>
        <p:spPr>
          <a:xfrm>
            <a:off x="2016000" y="2088000"/>
            <a:ext cx="0" cy="23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82"/>
          <p:cNvSpPr/>
          <p:nvPr/>
        </p:nvSpPr>
        <p:spPr>
          <a:xfrm>
            <a:off x="1728000" y="2744280"/>
            <a:ext cx="216000" cy="2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栈的增长方向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2019-02-23T10:24:32Z</dcterms:created>
  <dc:creator/>
  <dc:description/>
  <dc:language>zh-CN</dc:language>
  <cp:lastModifiedBy/>
  <dcterms:modified xsi:type="dcterms:W3CDTF">2019-02-23T15:35:04Z</dcterms:modified>
  <cp:revision>30</cp:revision>
  <dc:subject/>
  <dc:title/>
</cp:coreProperties>
</file>