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TwCGdfdZxys7G1mrAfheXmrQ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ACD780-8D39-4016-95E8-413525A3056B}">
  <a:tblStyle styleId="{0CACD780-8D39-4016-95E8-413525A305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The data has been preprocessed and normailized.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>
                <a:solidFill>
                  <a:srgbClr val="FF0000"/>
                </a:solidFill>
              </a:rPr>
              <a:t>Shallow model</a:t>
            </a:r>
            <a:r>
              <a:rPr lang="zh-TW" sz="1800"/>
              <a:t> is encouraged to tell the improvement of your methods.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(You should focus on how to deal with missing features rather than train a powerful model.)</a:t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/d995cde9a33b4089b681d753e9c36d9f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t/c2a7016403664efe93d053b7fb0389cb" TargetMode="External"/><Relationship Id="rId4" Type="http://schemas.openxmlformats.org/officeDocument/2006/relationships/hyperlink" Target="https://www.kaggle.com/t/dee9c1522e604c86a81e847cdba9580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SDML 2019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Final Project Datasets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Special Directions on Machine Learning (SDML)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Fall 2019, NTU CSIE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Prof. Shou-De Lin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Final Project Assignment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4"/>
            <a:ext cx="8520600" cy="3843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2"/>
          <p:cNvGraphicFramePr/>
          <p:nvPr/>
        </p:nvGraphicFramePr>
        <p:xfrm>
          <a:off x="2204258" y="1415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{0CACD780-8D39-4016-95E8-413525A3056B}</a:tableStyleId>
              </a:tblPr>
              <a:tblGrid>
                <a:gridCol w="720975"/>
                <a:gridCol w="720975"/>
                <a:gridCol w="720975"/>
                <a:gridCol w="720975"/>
                <a:gridCol w="720975"/>
                <a:gridCol w="720975"/>
              </a:tblGrid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Priority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Priority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Priority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R08525060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r08525062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r08525056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R08922081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R08922017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R08922064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B06902080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B05901082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B05902127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r08944012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r08922015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r06922032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r07944046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r08922148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r08922082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R07922144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R08922A02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嚗?7922011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b05902004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b06902025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b06902020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F07943004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D06943017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D06943020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B05705022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B05705014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B05705019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R07922101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R07922139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R07944011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r08944038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r08946014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r08946006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r08944023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r08922016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r08921112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B06902001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B06902024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B06902066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r08922067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r08922030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r08922a04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chemeClr val="dk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r07946015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r07942067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r07922055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B06902028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B06902030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r08942039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r08922a10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R08922050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R08922a15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R08922010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b06209027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r05525059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b06902124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2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3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000" u="none" cap="none" strike="noStrik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Topic 1</a:t>
                      </a:r>
                      <a:endParaRPr/>
                    </a:p>
                  </a:txBody>
                  <a:tcPr marT="11100" marB="0" marR="11100" marL="11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Topic1 - URL Labelling (cont.)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Updates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Dataset</a:t>
            </a:r>
            <a:endParaRPr b="1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b="1" lang="zh-TW">
                <a:solidFill>
                  <a:srgbClr val="000000"/>
                </a:solidFill>
              </a:rPr>
              <a:t>Train.csv</a:t>
            </a:r>
            <a:r>
              <a:rPr lang="zh-TW">
                <a:solidFill>
                  <a:srgbClr val="000000"/>
                </a:solidFill>
              </a:rPr>
              <a:t> - Annotated URL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url, category, label, meta-title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size: 9,817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b="1" lang="zh-TW">
                <a:solidFill>
                  <a:srgbClr val="000000"/>
                </a:solidFill>
              </a:rPr>
              <a:t>Test.csv</a:t>
            </a:r>
            <a:endParaRPr b="1"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id, category, meta-title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size: 13,431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b="1" lang="zh-TW">
                <a:solidFill>
                  <a:srgbClr val="000000"/>
                </a:solidFill>
              </a:rPr>
              <a:t>Metadata.csv</a:t>
            </a:r>
            <a:r>
              <a:rPr lang="zh-TW">
                <a:solidFill>
                  <a:srgbClr val="000000"/>
                </a:solidFill>
              </a:rPr>
              <a:t> - Metadata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url, meta-description, meta-title</a:t>
            </a:r>
            <a:endParaRPr>
              <a:solidFill>
                <a:srgbClr val="000000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size: 104,270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Use pd.read_csv('metadata.csv', encoding='utf8', engine='python')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Some url parser libraries...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urllib, tldextract, etc...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Topic1 - URL Labelling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Kaggle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https://www.kaggle.com/t/d995cde9a33b4089b681d753e9c36d9f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zh-TW">
                <a:solidFill>
                  <a:srgbClr val="000000"/>
                </a:solidFill>
              </a:rPr>
              <a:t>Note that you have to use this link to join the competition</a:t>
            </a:r>
            <a:endParaRPr sz="900">
              <a:solidFill>
                <a:srgbClr val="000000"/>
              </a:solidFill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9" y="4030300"/>
            <a:ext cx="4411876" cy="10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2550" y="3649294"/>
            <a:ext cx="4411876" cy="140424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85325" y="3148375"/>
            <a:ext cx="4418400" cy="1884000"/>
          </a:xfrm>
          <a:prstGeom prst="roundRect">
            <a:avLst>
              <a:gd fmla="val 4433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train/test.csv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52180" y="3509196"/>
            <a:ext cx="14637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4"/>
          <p:cNvCxnSpPr/>
          <p:nvPr/>
        </p:nvCxnSpPr>
        <p:spPr>
          <a:xfrm flipH="1" rot="10800000">
            <a:off x="883166" y="3813507"/>
            <a:ext cx="1500" cy="1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4"/>
          <p:cNvSpPr txBox="1"/>
          <p:nvPr/>
        </p:nvSpPr>
        <p:spPr>
          <a:xfrm>
            <a:off x="841113" y="3509196"/>
            <a:ext cx="15633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2009325" y="3509200"/>
            <a:ext cx="713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1623909" y="3813733"/>
            <a:ext cx="0" cy="16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4"/>
          <p:cNvCxnSpPr/>
          <p:nvPr/>
        </p:nvCxnSpPr>
        <p:spPr>
          <a:xfrm>
            <a:off x="1623909" y="3983233"/>
            <a:ext cx="1662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4"/>
          <p:cNvCxnSpPr/>
          <p:nvPr/>
        </p:nvCxnSpPr>
        <p:spPr>
          <a:xfrm>
            <a:off x="1790090" y="3984435"/>
            <a:ext cx="0" cy="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4"/>
          <p:cNvCxnSpPr/>
          <p:nvPr/>
        </p:nvCxnSpPr>
        <p:spPr>
          <a:xfrm rot="10800000">
            <a:off x="2374391" y="3802312"/>
            <a:ext cx="0" cy="16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4"/>
          <p:cNvCxnSpPr/>
          <p:nvPr/>
        </p:nvCxnSpPr>
        <p:spPr>
          <a:xfrm flipH="1" rot="10800000">
            <a:off x="2091925" y="3971925"/>
            <a:ext cx="2871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4"/>
          <p:cNvCxnSpPr/>
          <p:nvPr/>
        </p:nvCxnSpPr>
        <p:spPr>
          <a:xfrm>
            <a:off x="2091934" y="3971919"/>
            <a:ext cx="0" cy="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4"/>
          <p:cNvSpPr txBox="1"/>
          <p:nvPr/>
        </p:nvSpPr>
        <p:spPr>
          <a:xfrm>
            <a:off x="2742980" y="3509196"/>
            <a:ext cx="14637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"/>
          <p:cNvCxnSpPr/>
          <p:nvPr/>
        </p:nvCxnSpPr>
        <p:spPr>
          <a:xfrm flipH="1" rot="10800000">
            <a:off x="3473966" y="3813507"/>
            <a:ext cx="1500" cy="18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4"/>
          <p:cNvSpPr/>
          <p:nvPr/>
        </p:nvSpPr>
        <p:spPr>
          <a:xfrm>
            <a:off x="4632588" y="2622475"/>
            <a:ext cx="4411800" cy="2409900"/>
          </a:xfrm>
          <a:prstGeom prst="roundRect">
            <a:avLst>
              <a:gd fmla="val 44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metadata.csv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808180" y="3081511"/>
            <a:ext cx="1463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 rot="10800000">
            <a:off x="5539166" y="3381792"/>
            <a:ext cx="1500" cy="23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4"/>
          <p:cNvSpPr txBox="1"/>
          <p:nvPr/>
        </p:nvSpPr>
        <p:spPr>
          <a:xfrm>
            <a:off x="7779980" y="3081511"/>
            <a:ext cx="1463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 rot="10800000">
            <a:off x="8510966" y="3381792"/>
            <a:ext cx="1500" cy="23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4"/>
          <p:cNvSpPr txBox="1"/>
          <p:nvPr/>
        </p:nvSpPr>
        <p:spPr>
          <a:xfrm>
            <a:off x="6264575" y="3081500"/>
            <a:ext cx="159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4"/>
          <p:cNvCxnSpPr/>
          <p:nvPr/>
        </p:nvCxnSpPr>
        <p:spPr>
          <a:xfrm flipH="1" rot="10800000">
            <a:off x="7063166" y="3381792"/>
            <a:ext cx="1500" cy="23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Topic 2- Missing Feature Learning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311700" y="1152475"/>
            <a:ext cx="8520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1 - Missing 1 feature during testing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 to join the competition</a:t>
            </a:r>
            <a:r>
              <a:rPr lang="zh-TW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train.csv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Id, F1, F2, F3, …, F10, Class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size: 7,301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test.csv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Id, F1, F2, F3, …, F10 (</a:t>
            </a:r>
            <a:r>
              <a:rPr lang="zh-TW">
                <a:solidFill>
                  <a:srgbClr val="FF0000"/>
                </a:solidFill>
              </a:rPr>
              <a:t>F1</a:t>
            </a:r>
            <a:r>
              <a:rPr lang="zh-TW">
                <a:solidFill>
                  <a:schemeClr val="dk1"/>
                </a:solidFill>
              </a:rPr>
              <a:t> is filled with </a:t>
            </a:r>
            <a:r>
              <a:rPr b="1" lang="zh-TW">
                <a:solidFill>
                  <a:schemeClr val="dk1"/>
                </a:solidFill>
              </a:rPr>
              <a:t>N/A</a:t>
            </a:r>
            <a:r>
              <a:rPr lang="zh-TW">
                <a:solidFill>
                  <a:schemeClr val="dk1"/>
                </a:solidFill>
              </a:rPr>
              <a:t> due to missing)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size: 3,129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2 - Missing 3 features during testing (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 to join the competition</a:t>
            </a:r>
            <a:r>
              <a:rPr lang="zh-TW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train.csv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Id, F1, F2, F3, …, F14, Class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size: 10,394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test.csv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Id, F1, F2, F3, …, F14 (</a:t>
            </a:r>
            <a:r>
              <a:rPr lang="zh-TW">
                <a:solidFill>
                  <a:srgbClr val="FF0000"/>
                </a:solidFill>
              </a:rPr>
              <a:t>F2, F7, F12</a:t>
            </a:r>
            <a:r>
              <a:rPr lang="zh-TW">
                <a:solidFill>
                  <a:schemeClr val="dk1"/>
                </a:solidFill>
              </a:rPr>
              <a:t> are filled with </a:t>
            </a:r>
            <a:r>
              <a:rPr b="1" lang="zh-TW">
                <a:solidFill>
                  <a:schemeClr val="dk1"/>
                </a:solidFill>
              </a:rPr>
              <a:t>N/A</a:t>
            </a:r>
            <a:r>
              <a:rPr lang="zh-TW">
                <a:solidFill>
                  <a:schemeClr val="dk1"/>
                </a:solidFill>
              </a:rPr>
              <a:t> due to missing)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size: 4,455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Topic3 - Multi-label with Missing Labels Prediction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Target: predict whole genre labels for each item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Ratings Data File Structure (ratings.csv)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userId,itemId,rating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Item Data File Structure (items.csv)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itemId, genres(seperated by ‘ ‘)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Task 1 - Randomly drop labels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Randomly drop genre labels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Kaggle link: https://www.kaggle.com/t/d7cdf08cdd82463bbe924f7f6e1a8f6b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2 - Drop labels not at random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Drop genre labels based on certain process that fits better the real-world scenario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Kaggle link: https://www.kaggle.com/t/bfdf5e4112e84c48ae0a2d04f1106915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Notes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register only for the task assigned to you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first presentation (task 1 &amp; 2) starts 2 weeks from now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start from 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Data analysis (look at the data, generate certain statistics)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uploading baseline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gradually move to more sophisticated model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t-sholi@microsoft.com</vt:lpwstr>
  </property>
  <property fmtid="{D5CDD505-2E9C-101B-9397-08002B2CF9AE}" pid="5" name="MSIP_Label_f42aa342-8706-4288-bd11-ebb85995028c_SetDate">
    <vt:lpwstr>2019-11-21T08:25:03.9058870Z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1fa5a583-15b4-4603-9947-4498736336c1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