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/>
    <p:restoredTop sz="94586"/>
  </p:normalViewPr>
  <p:slideViewPr>
    <p:cSldViewPr snapToGrid="0">
      <p:cViewPr varScale="1">
        <p:scale>
          <a:sx n="135" d="100"/>
          <a:sy n="135" d="100"/>
        </p:scale>
        <p:origin x="19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62c41781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62c41781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267fea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267fea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362c4178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362c4178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267fea3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0267fea3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267fea3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0267fea3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267fea3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0267fea3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0267fea3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0267fea3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0267fea3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0267fea3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0267fea3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0267fea3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62c417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62c417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62c4178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62c4178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62c4178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62c4178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62c4178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62c4178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362c4178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362c4178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362c4178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362c4178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62c4178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62c4178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62c4178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62c4178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362c4178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362c4178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362c4178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362c4178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62c41781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62c41781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788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62c4178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62c4178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62c4178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62c4178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267fea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267fea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267fea3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267fea3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62c417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362c417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362c4178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362c4178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0ygjyZ0ofNznuccC_O7CzH38QvevyJx_/view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hLQPltBT8_MQQO-QrFzoiBRi1mvezXscz-sw-h9cXU/edit?usp=shar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brain.trendmicro.com.tw/Competitions/Details/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Qz7LXBZ-e6JnthYdB8aw_MqMUbOxOEh8/view?usp=shar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brain.trendmicro.com.tw/Competitions/Details/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brain.trendmicro.com.tw/Competitions/Details/9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brain.trendmicro.com.tw/Discussion/Forum/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brain.trendmicro.com.tw/Competitions/Details/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brain.trendmicro.com.tw/Competitions/Details/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xiv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 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Special Directions on Machine Learning (SDML)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Fall 2019, NTU CSIE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Prof. Shou-De Lin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TA: Ywuan-Chai Chong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(cont.)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Generalizing Hamiltonian Monte Carlo with Neural Networks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zh-TW" dirty="0"/>
            </a:br>
            <a:r>
              <a:rPr lang="zh-TW" dirty="0"/>
              <a:t>Paper types:  </a:t>
            </a:r>
            <a:r>
              <a:rPr lang="zh-TW" b="1" dirty="0">
                <a:solidFill>
                  <a:srgbClr val="000000"/>
                </a:solidFill>
              </a:rPr>
              <a:t>Theoretical</a:t>
            </a:r>
            <a:r>
              <a:rPr lang="zh-TW" dirty="0"/>
              <a:t>, </a:t>
            </a:r>
            <a:r>
              <a:rPr lang="zh-TW" b="1" dirty="0">
                <a:solidFill>
                  <a:srgbClr val="000000"/>
                </a:solidFill>
              </a:rPr>
              <a:t>Empirical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3088"/>
            <a:ext cx="9144001" cy="28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Extra Data - Citation Networks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Node: publications (e.g., papers, articles, books)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Edge: citation references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Directed</a:t>
            </a:r>
            <a:r>
              <a:rPr lang="zh-TW"/>
              <a:t> edges (arcs) &lt;a,b&gt; =/= &lt;b,a&gt;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Directed Acyclic graphs (DAGs)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Temporal topological order on citations (i.e., links).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38" y="2895600"/>
            <a:ext cx="67151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Extra Data - Citation Networks (cont.)</a:t>
            </a:r>
            <a:endParaRPr dirty="0"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dirty="0"/>
              <a:t>mag_paper_data/</a:t>
            </a:r>
            <a:br>
              <a:rPr lang="zh-TW" dirty="0"/>
            </a:br>
            <a:r>
              <a:rPr lang="zh-TW" sz="1000" dirty="0"/>
              <a:t>|-- citation_graph.tsv</a:t>
            </a:r>
            <a:br>
              <a:rPr lang="zh-TW" sz="1000" dirty="0"/>
            </a:br>
            <a:r>
              <a:rPr lang="zh-TW" sz="1000" dirty="0"/>
              <a:t>|-- paper_title_abstract.tsv</a:t>
            </a:r>
            <a:br>
              <a:rPr lang="en-US" altLang="zh-TW" sz="1000" dirty="0"/>
            </a:br>
            <a:r>
              <a:rPr lang="en-US" altLang="zh-TW" sz="1000" dirty="0"/>
              <a:t>|-- id_paperId.tsv</a:t>
            </a:r>
            <a:br>
              <a:rPr lang="zh-TW" sz="1000" dirty="0"/>
            </a:br>
            <a:r>
              <a:rPr lang="zh-TW" sz="1000" dirty="0"/>
              <a:t>|-- </a:t>
            </a:r>
            <a:r>
              <a:rPr lang="zh-TW" sz="1000" dirty="0">
                <a:solidFill>
                  <a:srgbClr val="FF0000"/>
                </a:solidFill>
              </a:rPr>
              <a:t>README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/>
              <a:t>and o</a:t>
            </a:r>
            <a:r>
              <a:rPr lang="zh-TW" sz="1000" dirty="0"/>
              <a:t>thers.</a:t>
            </a:r>
            <a:endParaRPr sz="10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dirty="0"/>
              <a:t>This graph contains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dirty="0"/>
              <a:t>~7</a:t>
            </a:r>
            <a:r>
              <a:rPr lang="en-US" altLang="zh-TW" sz="1400" dirty="0"/>
              <a:t>7</a:t>
            </a:r>
            <a:r>
              <a:rPr lang="zh-TW" sz="1400" dirty="0"/>
              <a:t>0k nodes</a:t>
            </a:r>
            <a:r>
              <a:rPr lang="en-US" altLang="zh-TW" sz="1400" dirty="0"/>
              <a:t>, </a:t>
            </a:r>
            <a:r>
              <a:rPr lang="zh-TW" sz="1400" dirty="0"/>
              <a:t>~1372k edges</a:t>
            </a:r>
            <a:endParaRPr lang="en-US" altLang="zh-TW" sz="1400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~708k nodes have Title and Abstract</a:t>
            </a:r>
            <a:endParaRPr lang="en-US" altLang="zh-TW" sz="1400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1780 connected components, 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Largest connected components included 760k nodes, 98.77% nodes are linked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You may find some papers from Trainset (7k) + Public Testset (20k) + Private Testset (20k) which do not appear in this graph.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Using thesis title to match between dataset (trainset + testset) with this graph.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Please take a look on README - “How to normalize thesis title for mapping.”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 dirty="0">
                <a:solidFill>
                  <a:schemeClr val="hlink"/>
                </a:solidFill>
                <a:hlinkClick r:id="rId3"/>
              </a:rPr>
              <a:t>Download link</a:t>
            </a:r>
            <a:endParaRPr dirty="0"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505" y="1120046"/>
            <a:ext cx="1201889" cy="20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6970" y="1108796"/>
            <a:ext cx="3500975" cy="20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TBrain Competition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Testing data will be divided into public and private testing.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You will be evaluated based on the performance of </a:t>
            </a:r>
            <a:r>
              <a:rPr lang="zh-TW" b="1" dirty="0"/>
              <a:t>public testing</a:t>
            </a:r>
            <a:r>
              <a:rPr lang="zh-TW" dirty="0"/>
              <a:t> only.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Maximum </a:t>
            </a:r>
            <a:r>
              <a:rPr lang="zh-TW" dirty="0">
                <a:solidFill>
                  <a:srgbClr val="FF0000"/>
                </a:solidFill>
              </a:rPr>
              <a:t>2</a:t>
            </a:r>
            <a:r>
              <a:rPr lang="zh-TW" dirty="0"/>
              <a:t> submissions a day are premitted.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b="1" dirty="0"/>
              <a:t>Last valid submission score</a:t>
            </a:r>
            <a:r>
              <a:rPr lang="zh-TW" dirty="0"/>
              <a:t> will be choosen as final score before the deadline.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Remember to declare your team on the Tbrain platform.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Using </a:t>
            </a:r>
            <a:r>
              <a:rPr lang="zh-TW" i="1" dirty="0"/>
              <a:t>extra data</a:t>
            </a:r>
            <a:r>
              <a:rPr lang="zh-TW" dirty="0"/>
              <a:t> from the</a:t>
            </a:r>
            <a:r>
              <a:rPr lang="en-US" altLang="zh-TW" dirty="0"/>
              <a:t> Internet is </a:t>
            </a:r>
            <a:r>
              <a:rPr lang="en-US" altLang="zh-TW" dirty="0">
                <a:solidFill>
                  <a:srgbClr val="FF0000"/>
                </a:solidFill>
              </a:rPr>
              <a:t>prohibited</a:t>
            </a:r>
            <a:r>
              <a:rPr lang="en-US" altLang="zh-TW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solidFill>
                  <a:srgbClr val="FF0000"/>
                </a:solidFill>
              </a:rPr>
              <a:t>All rules and regulations follow AI CUP 2019</a:t>
            </a:r>
            <a:r>
              <a:rPr lang="zh-TW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Please use the </a:t>
            </a:r>
            <a:r>
              <a:rPr lang="zh-TW" dirty="0">
                <a:solidFill>
                  <a:srgbClr val="FF0000"/>
                </a:solidFill>
              </a:rPr>
              <a:t>SDML_&lt;Student-ID&gt;</a:t>
            </a:r>
            <a:r>
              <a:rPr lang="zh-TW" dirty="0"/>
              <a:t> or </a:t>
            </a:r>
            <a:r>
              <a:rPr lang="zh-TW" dirty="0">
                <a:solidFill>
                  <a:srgbClr val="FF0000"/>
                </a:solidFill>
              </a:rPr>
              <a:t>SDML_&lt;Group Name&gt;</a:t>
            </a:r>
            <a:r>
              <a:rPr lang="zh-TW" dirty="0"/>
              <a:t> as the TBrain nickname to show on the leaderboard.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Please form a team (not more than 3 </a:t>
            </a:r>
            <a:r>
              <a:rPr lang="en-US" altLang="zh-TW" dirty="0"/>
              <a:t>people</a:t>
            </a:r>
            <a:r>
              <a:rPr 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and fill in </a:t>
            </a:r>
            <a:r>
              <a:rPr lang="en-US" altLang="zh-TW" sz="1800" dirty="0">
                <a:hlinkClick r:id="rId3"/>
              </a:rPr>
              <a:t>HERE </a:t>
            </a:r>
            <a:r>
              <a:rPr lang="en-US" altLang="zh-TW" dirty="0">
                <a:hlinkClick r:id="rId3"/>
              </a:rPr>
              <a:t>(google sheets)</a:t>
            </a:r>
            <a:r>
              <a:rPr lang="zh-TW" dirty="0"/>
              <a:t>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For example, SDML_r07922001 or SDML_Team01 as the nickname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Competition pages: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 u="sng" dirty="0">
                <a:solidFill>
                  <a:schemeClr val="hlink"/>
                </a:solidFill>
                <a:hlinkClick r:id="rId4"/>
              </a:rPr>
              <a:t>https://tbrain.trendmicro.com.tw/Competitions/Details/9</a:t>
            </a:r>
            <a:endParaRPr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442913"/>
            <a:ext cx="706755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Grading Policy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Performance (50%)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i="1" dirty="0"/>
              <a:t>Performance Ranking:</a:t>
            </a:r>
            <a:r>
              <a:rPr lang="zh-TW" dirty="0"/>
              <a:t> all the participant will be </a:t>
            </a:r>
            <a:r>
              <a:rPr lang="zh-TW" dirty="0">
                <a:solidFill>
                  <a:srgbClr val="FF0000"/>
                </a:solidFill>
              </a:rPr>
              <a:t>ranked</a:t>
            </a:r>
            <a:r>
              <a:rPr lang="zh-TW" dirty="0"/>
              <a:t> according to the TBrain Public testing scores.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i="1" dirty="0"/>
              <a:t>Baselines:</a:t>
            </a:r>
            <a:r>
              <a:rPr lang="zh-TW" dirty="0"/>
              <a:t> you need to beat our </a:t>
            </a:r>
            <a:r>
              <a:rPr lang="zh-TW" dirty="0">
                <a:solidFill>
                  <a:srgbClr val="FF0000"/>
                </a:solidFill>
              </a:rPr>
              <a:t>baseline</a:t>
            </a:r>
            <a:r>
              <a:rPr lang="zh-TW" dirty="0"/>
              <a:t> for a basic score.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u="sng" dirty="0">
                <a:solidFill>
                  <a:schemeClr val="hlink"/>
                </a:solidFill>
                <a:hlinkClick r:id="rId3"/>
              </a:rPr>
              <a:t>Simple GRU tutorial (0.68)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/>
              <a:t>Bert: 0.716</a:t>
            </a:r>
            <a:endParaRPr lang="en-US" altLang="zh-TW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b="1" dirty="0">
                <a:solidFill>
                  <a:srgbClr val="FF0000"/>
                </a:solidFill>
              </a:rPr>
              <a:t>BASELINE: 0.7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Report (50%)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i="1" dirty="0"/>
              <a:t>Coverage </a:t>
            </a:r>
            <a:r>
              <a:rPr lang="zh-TW" dirty="0"/>
              <a:t>(25%): #methods you tried; please describe and analyze the approaches with experiment results.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i="1" dirty="0"/>
              <a:t>Novelty </a:t>
            </a:r>
            <a:r>
              <a:rPr lang="zh-TW" dirty="0"/>
              <a:t>(25%): how </a:t>
            </a:r>
            <a:r>
              <a:rPr lang="zh-TW" dirty="0">
                <a:solidFill>
                  <a:srgbClr val="FF0000"/>
                </a:solidFill>
              </a:rPr>
              <a:t>novel</a:t>
            </a:r>
            <a:r>
              <a:rPr lang="zh-TW" dirty="0"/>
              <a:t> is your model designed. (Ensemble techniques are valid, however we encourage novel single models.)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CEIBA Submissions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should submit your score codes along with reports to the corresponding CEIBA entries.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Including any third-party scource codes you used.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 </a:t>
            </a:r>
            <a:r>
              <a:rPr lang="zh-TW">
                <a:solidFill>
                  <a:srgbClr val="FF0000"/>
                </a:solidFill>
              </a:rPr>
              <a:t>.zip</a:t>
            </a:r>
            <a:r>
              <a:rPr lang="zh-TW"/>
              <a:t> file should be uploaded.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format of CEIBA submissions is stated later.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Your CEIBA submissions </a:t>
            </a:r>
            <a:r>
              <a:rPr lang="zh-TW">
                <a:solidFill>
                  <a:srgbClr val="FF0000"/>
                </a:solidFill>
              </a:rPr>
              <a:t>should match your final output</a:t>
            </a:r>
            <a:r>
              <a:rPr lang="zh-TW"/>
              <a:t> on the TBrain platform.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That is, your source codes should be able to </a:t>
            </a:r>
            <a:r>
              <a:rPr lang="zh-TW">
                <a:solidFill>
                  <a:srgbClr val="FF0000"/>
                </a:solidFill>
              </a:rPr>
              <a:t>reproduce</a:t>
            </a:r>
            <a:r>
              <a:rPr lang="zh-TW"/>
              <a:t> your final performance scores on TBrain.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Plagiarism is strictly prohibited.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You should clearly mention all the third-party codes (if any) used in your submissions.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We will check your source codes via professional softwares.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Reports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Your report should be formatted in PDF files.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Only digital submissions on CEIBA are acceptable.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report should include: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Official name and the student ID of each member.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Attempted approaches to solve specific problems.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Analyses and observations based on experiment results.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Difficulties encountered, unsolved issues,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 page limit. </a:t>
            </a:r>
            <a:r>
              <a:rPr lang="zh-TW" sz="2800"/>
              <a:t>☺</a:t>
            </a:r>
            <a:endParaRPr sz="2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Feel free to include all the experiment results, reference theorems or other appendices.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Format of CEIBA Submissions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[student-id].zip (team leader’s, e.g., r07922001.zip)</a:t>
            </a:r>
            <a:br>
              <a:rPr lang="zh-TW" dirty="0"/>
            </a:br>
            <a:r>
              <a:rPr lang="en-US" altLang="zh-TW" dirty="0"/>
              <a:t>    </a:t>
            </a:r>
            <a:r>
              <a:rPr lang="zh-TW" dirty="0"/>
              <a:t>|-- src/ (the source codes written by you)</a:t>
            </a:r>
            <a:br>
              <a:rPr lang="zh-TW" dirty="0"/>
            </a:br>
            <a:r>
              <a:rPr lang="en-US" altLang="zh-TW" dirty="0"/>
              <a:t>    </a:t>
            </a:r>
            <a:r>
              <a:rPr lang="zh-TW" dirty="0"/>
              <a:t>|-- lib/ (all the libraries, third-party source codes you used)</a:t>
            </a:r>
            <a:br>
              <a:rPr lang="zh-TW" dirty="0"/>
            </a:br>
            <a:r>
              <a:rPr lang="en-US" altLang="zh-TW" dirty="0"/>
              <a:t>    </a:t>
            </a:r>
            <a:r>
              <a:rPr lang="zh-TW" dirty="0"/>
              <a:t>|-- report.pdf</a:t>
            </a:r>
            <a:br>
              <a:rPr lang="zh-TW" dirty="0"/>
            </a:br>
            <a:r>
              <a:rPr lang="en-US" altLang="zh-TW" dirty="0"/>
              <a:t>    </a:t>
            </a:r>
            <a:r>
              <a:rPr lang="zh-TW" dirty="0"/>
              <a:t>|-- README (a ‘plaintext’ file to explain how to reproduce your results)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dirty="0"/>
              <a:t>(You </a:t>
            </a:r>
            <a:r>
              <a:rPr lang="zh-TW" i="1" dirty="0"/>
              <a:t>must</a:t>
            </a:r>
            <a:r>
              <a:rPr lang="zh-TW" dirty="0"/>
              <a:t> submit this .zip to get the 50% performance points.)</a:t>
            </a:r>
            <a:br>
              <a:rPr lang="zh-TW" dirty="0"/>
            </a:br>
            <a:r>
              <a:rPr lang="en-US" altLang="zh-TW" b="1" dirty="0"/>
              <a:t>&lt;Important&gt;</a:t>
            </a:r>
            <a:r>
              <a:rPr lang="en-US" altLang="zh-TW" dirty="0"/>
              <a:t> </a:t>
            </a:r>
            <a:r>
              <a:rPr lang="zh-TW" dirty="0"/>
              <a:t>You should upload in </a:t>
            </a:r>
            <a:r>
              <a:rPr lang="zh-TW" b="1" dirty="0">
                <a:solidFill>
                  <a:srgbClr val="FF0000"/>
                </a:solidFill>
              </a:rPr>
              <a:t>.zip</a:t>
            </a:r>
            <a:r>
              <a:rPr lang="zh-TW" dirty="0"/>
              <a:t> format.</a:t>
            </a:r>
            <a:br>
              <a:rPr lang="zh-TW" dirty="0"/>
            </a:br>
            <a:r>
              <a:rPr lang="zh-TW" dirty="0">
                <a:solidFill>
                  <a:srgbClr val="FF0000"/>
                </a:solidFill>
              </a:rPr>
              <a:t>.rar, .tar, .gz, .7z, or any other formats will receive </a:t>
            </a:r>
            <a:r>
              <a:rPr lang="zh-TW" b="1" dirty="0">
                <a:solidFill>
                  <a:srgbClr val="FF0000"/>
                </a:solidFill>
              </a:rPr>
              <a:t>0 points</a:t>
            </a:r>
            <a:r>
              <a:rPr lang="zh-TW" dirty="0">
                <a:solidFill>
                  <a:srgbClr val="FF0000"/>
                </a:solidFill>
              </a:rPr>
              <a:t> without grading.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Deadlines</a:t>
            </a: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Performance due </a:t>
            </a:r>
            <a:r>
              <a:rPr lang="zh-TW" dirty="0"/>
              <a:t>time: 2019/10/1</a:t>
            </a:r>
            <a:r>
              <a:rPr lang="en-US" altLang="zh-TW" dirty="0"/>
              <a:t>5</a:t>
            </a:r>
            <a:r>
              <a:rPr lang="zh-TW" dirty="0"/>
              <a:t> (</a:t>
            </a:r>
            <a:r>
              <a:rPr lang="en-US" altLang="zh-TW" dirty="0"/>
              <a:t>Tue</a:t>
            </a:r>
            <a:r>
              <a:rPr lang="zh-TW" dirty="0"/>
              <a:t>.) 23:59:59 (Taiwan time)</a:t>
            </a:r>
            <a:endParaRPr lang="en-US" altLang="zh-TW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altLang="zh-TW" dirty="0"/>
              <a:t>According to the </a:t>
            </a:r>
            <a:r>
              <a:rPr lang="en-SG" altLang="zh-TW" dirty="0">
                <a:solidFill>
                  <a:srgbClr val="FF0000"/>
                </a:solidFill>
              </a:rPr>
              <a:t>system times</a:t>
            </a:r>
            <a:r>
              <a:rPr lang="en-SG" altLang="zh-TW" dirty="0"/>
              <a:t> of </a:t>
            </a:r>
            <a:r>
              <a:rPr lang="en-SG" altLang="zh-TW" dirty="0" err="1"/>
              <a:t>TBrain</a:t>
            </a:r>
            <a:endParaRPr lang="en-US" altLang="zh-TW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Report</a:t>
            </a:r>
            <a:r>
              <a:rPr lang="en-US" altLang="zh-TW" dirty="0"/>
              <a:t> and Source code</a:t>
            </a:r>
            <a:r>
              <a:rPr lang="zh-TW" dirty="0"/>
              <a:t> due </a:t>
            </a:r>
            <a:r>
              <a:rPr lang="en-US" altLang="zh-TW" dirty="0"/>
              <a:t>time</a:t>
            </a:r>
            <a:r>
              <a:rPr lang="zh-TW" dirty="0"/>
              <a:t>: 2019/10/20 (Sun.) 23:59:59</a:t>
            </a:r>
            <a:endParaRPr lang="en-US" altLang="zh-TW" dirty="0"/>
          </a:p>
          <a:p>
            <a:pPr lvl="1">
              <a:spcBef>
                <a:spcPts val="0"/>
              </a:spcBef>
            </a:pPr>
            <a:r>
              <a:rPr lang="en-SG" altLang="zh-TW" dirty="0"/>
              <a:t>According to the </a:t>
            </a:r>
            <a:r>
              <a:rPr lang="en-SG" altLang="zh-TW" dirty="0">
                <a:solidFill>
                  <a:srgbClr val="FF0000"/>
                </a:solidFill>
              </a:rPr>
              <a:t>system times</a:t>
            </a:r>
            <a:r>
              <a:rPr lang="en-SG" altLang="zh-TW" dirty="0"/>
              <a:t> of CEIBA</a:t>
            </a:r>
            <a:endParaRPr lang="en-SG" dirty="0"/>
          </a:p>
          <a:p>
            <a:pPr lvl="1">
              <a:spcBef>
                <a:spcPts val="0"/>
              </a:spcBef>
            </a:pPr>
            <a:r>
              <a:rPr lang="en-SG" altLang="zh-TW" dirty="0"/>
              <a:t>Since the network status is unpredictable, please make your submissions as earlier as possible.</a:t>
            </a:r>
            <a:endParaRPr lang="en-SG" dirty="0"/>
          </a:p>
          <a:p>
            <a:pPr lvl="1">
              <a:spcBef>
                <a:spcPts val="0"/>
              </a:spcBef>
            </a:pPr>
            <a:r>
              <a:rPr lang="en-SG" altLang="zh-TW" dirty="0"/>
              <a:t>Only team leader has to submit the .zip &amp; report.</a:t>
            </a:r>
            <a:endParaRPr dirty="0"/>
          </a:p>
          <a:p>
            <a:r>
              <a:rPr lang="zh-TW" dirty="0"/>
              <a:t>HW1 presentation: 10/17 (Thur.)</a:t>
            </a:r>
            <a:endParaRPr lang="en-US" altLang="zh-TW" dirty="0"/>
          </a:p>
          <a:p>
            <a:pPr lvl="1">
              <a:spcBef>
                <a:spcPts val="0"/>
              </a:spcBef>
            </a:pPr>
            <a:r>
              <a:rPr lang="en-US" strike="sngStrike" dirty="0"/>
              <a:t>Upload your presentation slide </a:t>
            </a:r>
            <a:r>
              <a:rPr lang="en-US" altLang="zh-TW" strike="sngStrike" dirty="0"/>
              <a:t>to CEIBA before 13:00:00 (Taiwan time).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Top 10 teams in the class will need to present (announced later).</a:t>
            </a:r>
          </a:p>
          <a:p>
            <a:pPr lvl="1">
              <a:spcBef>
                <a:spcPts val="0"/>
              </a:spcBef>
            </a:pPr>
            <a:r>
              <a:rPr lang="en-US" dirty="0"/>
              <a:t>Please prepare your own laptop and presentation slide.</a:t>
            </a:r>
            <a:endParaRPr dirty="0"/>
          </a:p>
          <a:p>
            <a:r>
              <a:rPr lang="zh-TW" dirty="0"/>
              <a:t>For the delayed submissions:</a:t>
            </a:r>
            <a:endParaRPr dirty="0"/>
          </a:p>
          <a:p>
            <a:pPr lvl="1">
              <a:spcBef>
                <a:spcPts val="0"/>
              </a:spcBef>
            </a:pPr>
            <a:r>
              <a:rPr lang="zh-TW" dirty="0"/>
              <a:t>Within 24 hours: original_task_score * 0.5</a:t>
            </a:r>
            <a:endParaRPr dirty="0"/>
          </a:p>
          <a:p>
            <a:pPr lvl="1">
              <a:spcBef>
                <a:spcPts val="0"/>
              </a:spcBef>
            </a:pPr>
            <a:r>
              <a:rPr lang="zh-TW" dirty="0"/>
              <a:t>More than 24 hours: zero point for </a:t>
            </a:r>
            <a:r>
              <a:rPr lang="en-US" altLang="zh-TW" dirty="0"/>
              <a:t>the homework</a:t>
            </a:r>
            <a:r>
              <a:rPr lang="zh-TW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AI CUP 2019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3"/>
              </a:rPr>
              <a:t>Abstract labeling 論文標註</a:t>
            </a:r>
            <a:br>
              <a:rPr lang="zh-TW"/>
            </a:br>
            <a:r>
              <a:rPr lang="zh-TW" sz="1400"/>
              <a:t>The contestants should use the provided materials to predict if a sentence in a thesis should be classified as the following categories: </a:t>
            </a:r>
            <a:r>
              <a:rPr lang="zh-TW" sz="1400" b="1">
                <a:solidFill>
                  <a:srgbClr val="000000"/>
                </a:solidFill>
              </a:rPr>
              <a:t>Background</a:t>
            </a:r>
            <a:r>
              <a:rPr lang="zh-TW" sz="1400"/>
              <a:t>, </a:t>
            </a:r>
            <a:r>
              <a:rPr lang="zh-TW" sz="1400" b="1">
                <a:solidFill>
                  <a:srgbClr val="000000"/>
                </a:solidFill>
              </a:rPr>
              <a:t>Objectives</a:t>
            </a:r>
            <a:r>
              <a:rPr lang="zh-TW" sz="1400"/>
              <a:t>, </a:t>
            </a:r>
            <a:r>
              <a:rPr lang="zh-TW" sz="1400" b="1">
                <a:solidFill>
                  <a:srgbClr val="000000"/>
                </a:solidFill>
              </a:rPr>
              <a:t>Methods</a:t>
            </a:r>
            <a:r>
              <a:rPr lang="zh-TW" sz="1400"/>
              <a:t>, </a:t>
            </a:r>
            <a:r>
              <a:rPr lang="zh-TW" sz="1400" b="1">
                <a:solidFill>
                  <a:srgbClr val="000000"/>
                </a:solidFill>
              </a:rPr>
              <a:t>Results</a:t>
            </a:r>
            <a:r>
              <a:rPr lang="zh-TW" sz="1400"/>
              <a:t>, </a:t>
            </a:r>
            <a:r>
              <a:rPr lang="zh-TW" sz="1400" b="1">
                <a:solidFill>
                  <a:srgbClr val="000000"/>
                </a:solidFill>
              </a:rPr>
              <a:t>Conclusions</a:t>
            </a:r>
            <a:r>
              <a:rPr lang="zh-TW" sz="1400"/>
              <a:t>, or </a:t>
            </a:r>
            <a:r>
              <a:rPr lang="zh-TW" sz="1400" b="1">
                <a:solidFill>
                  <a:srgbClr val="000000"/>
                </a:solidFill>
              </a:rPr>
              <a:t>Others</a:t>
            </a:r>
            <a:r>
              <a:rPr lang="zh-TW" sz="1400"/>
              <a:t>. Note that a sentence may have multiple classifications, e.g. a sentence may be classified as both Objective and Methods. </a:t>
            </a:r>
            <a:br>
              <a:rPr lang="zh-TW" sz="1400"/>
            </a:b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4"/>
              </a:rPr>
              <a:t>Abstract classification 論文分類</a:t>
            </a:r>
            <a:r>
              <a:rPr lang="zh-TW"/>
              <a:t> </a:t>
            </a:r>
            <a:r>
              <a:rPr lang="zh-TW" b="1"/>
              <a:t>[SDML HW1]</a:t>
            </a:r>
            <a:br>
              <a:rPr lang="zh-TW"/>
            </a:br>
            <a:r>
              <a:rPr lang="zh-TW" sz="1400"/>
              <a:t>The contestants should use the provided materials to predict the classification of a thesis into the following categories: </a:t>
            </a:r>
            <a:r>
              <a:rPr lang="zh-TW" sz="1400" b="1">
                <a:solidFill>
                  <a:srgbClr val="000000"/>
                </a:solidFill>
              </a:rPr>
              <a:t>Theoretical Paper</a:t>
            </a:r>
            <a:r>
              <a:rPr lang="zh-TW" sz="1400"/>
              <a:t>, </a:t>
            </a:r>
            <a:r>
              <a:rPr lang="zh-TW" sz="1400" b="1">
                <a:solidFill>
                  <a:srgbClr val="000000"/>
                </a:solidFill>
              </a:rPr>
              <a:t>Engineering Paper</a:t>
            </a:r>
            <a:r>
              <a:rPr lang="zh-TW" sz="1400"/>
              <a:t>, </a:t>
            </a:r>
            <a:r>
              <a:rPr lang="zh-TW" sz="1400" b="1">
                <a:solidFill>
                  <a:srgbClr val="000000"/>
                </a:solidFill>
              </a:rPr>
              <a:t>Empirical Paper</a:t>
            </a:r>
            <a:r>
              <a:rPr lang="zh-TW" sz="1400"/>
              <a:t> or </a:t>
            </a:r>
            <a:r>
              <a:rPr lang="zh-TW" sz="1400" b="1">
                <a:solidFill>
                  <a:srgbClr val="000000"/>
                </a:solidFill>
              </a:rPr>
              <a:t>Others</a:t>
            </a:r>
            <a:r>
              <a:rPr lang="zh-TW" sz="1400"/>
              <a:t>. Note that a thesis may have multiple classifications, e.g. a thesis may be both a Theoretical Paper and an Engineering Paper.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Contact TA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If you have any problems, please check or post at the </a:t>
            </a:r>
            <a:r>
              <a:rPr lang="zh-TW" u="sng" dirty="0">
                <a:solidFill>
                  <a:schemeClr val="hlink"/>
                </a:solidFill>
                <a:hlinkClick r:id="rId3"/>
              </a:rPr>
              <a:t>competition discussion page</a:t>
            </a:r>
            <a:r>
              <a:rPr lang="zh-TW" dirty="0"/>
              <a:t> first !!!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If you have any problems, feel free to contact TAs.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TA in charge: 張緣彩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TA hour: </a:t>
            </a:r>
            <a:r>
              <a:rPr lang="en-US" altLang="zh-TW" dirty="0"/>
              <a:t>Fri</a:t>
            </a:r>
            <a:r>
              <a:rPr lang="zh-TW" dirty="0"/>
              <a:t>. 1</a:t>
            </a:r>
            <a:r>
              <a:rPr lang="en-US" altLang="zh-TW" dirty="0"/>
              <a:t>1</a:t>
            </a:r>
            <a:r>
              <a:rPr lang="zh-TW" dirty="0"/>
              <a:t>:00 ~ 1</a:t>
            </a:r>
            <a:r>
              <a:rPr lang="en-US" altLang="zh-TW" dirty="0"/>
              <a:t>2</a:t>
            </a:r>
            <a:r>
              <a:rPr lang="zh-TW" dirty="0"/>
              <a:t>:00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Email: r07922141@ntu.edu.tw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register at TBrain platform?</a:t>
            </a:r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152475"/>
            <a:ext cx="7313652" cy="37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register at TBrain platform?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152475"/>
            <a:ext cx="7313652" cy="37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724" y="0"/>
            <a:ext cx="53469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4159900" y="1009875"/>
            <a:ext cx="1741800" cy="40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一定要填真實姓名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3777300" y="1818025"/>
            <a:ext cx="1151100" cy="40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勾選學生組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8" name="Google Shape;208;p33"/>
          <p:cNvSpPr/>
          <p:nvPr/>
        </p:nvSpPr>
        <p:spPr>
          <a:xfrm>
            <a:off x="3063550" y="584025"/>
            <a:ext cx="1508400" cy="194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register at TBrain platform?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152475"/>
            <a:ext cx="7313652" cy="37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724" y="0"/>
            <a:ext cx="53469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 txBox="1"/>
          <p:nvPr/>
        </p:nvSpPr>
        <p:spPr>
          <a:xfrm>
            <a:off x="4159900" y="1009875"/>
            <a:ext cx="1741800" cy="40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一定要填真實姓名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3777300" y="1818025"/>
            <a:ext cx="1151100" cy="40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勾選學生組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3063550" y="584025"/>
            <a:ext cx="1508400" cy="194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2153"/>
            <a:ext cx="9144000" cy="497919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/>
          <p:nvPr/>
        </p:nvSpPr>
        <p:spPr>
          <a:xfrm>
            <a:off x="6880850" y="522550"/>
            <a:ext cx="1951500" cy="891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register at TBrain platform?</a:t>
            </a:r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152475"/>
            <a:ext cx="7313652" cy="37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724" y="0"/>
            <a:ext cx="53469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 txBox="1"/>
          <p:nvPr/>
        </p:nvSpPr>
        <p:spPr>
          <a:xfrm>
            <a:off x="4159900" y="1009875"/>
            <a:ext cx="1741800" cy="40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一定要填真實姓名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3777300" y="1818025"/>
            <a:ext cx="1151100" cy="40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勾選學生組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3063550" y="584025"/>
            <a:ext cx="1508400" cy="194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2153"/>
            <a:ext cx="9144000" cy="497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750" y="1138238"/>
            <a:ext cx="781050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/>
          <p:nvPr/>
        </p:nvSpPr>
        <p:spPr>
          <a:xfrm>
            <a:off x="3821775" y="2987350"/>
            <a:ext cx="1508400" cy="480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register at TBrain platform?</a:t>
            </a:r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152475"/>
            <a:ext cx="7313652" cy="37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724" y="0"/>
            <a:ext cx="53469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/>
        </p:nvSpPr>
        <p:spPr>
          <a:xfrm>
            <a:off x="4159900" y="1009875"/>
            <a:ext cx="1741800" cy="40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一定要填真實姓名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3777300" y="1818025"/>
            <a:ext cx="1151100" cy="40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勾選學生組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6" name="Google Shape;246;p36"/>
          <p:cNvSpPr/>
          <p:nvPr/>
        </p:nvSpPr>
        <p:spPr>
          <a:xfrm>
            <a:off x="3063550" y="584025"/>
            <a:ext cx="1508400" cy="194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2153"/>
            <a:ext cx="9144000" cy="497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750" y="1138238"/>
            <a:ext cx="781050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/>
          <p:nvPr/>
        </p:nvSpPr>
        <p:spPr>
          <a:xfrm>
            <a:off x="3821775" y="2987350"/>
            <a:ext cx="1508400" cy="480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375" y="33338"/>
            <a:ext cx="7715250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 txBox="1"/>
          <p:nvPr/>
        </p:nvSpPr>
        <p:spPr>
          <a:xfrm>
            <a:off x="4873925" y="933675"/>
            <a:ext cx="2954100" cy="57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填寫隊伍名稱,註冊後隊伍名字就不能更改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1194325" y="1684825"/>
            <a:ext cx="6633600" cy="630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2547975" y="2658625"/>
            <a:ext cx="1888500" cy="40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可以之後在邀請隊員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register at TBrain platform?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152475"/>
            <a:ext cx="7313652" cy="37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724" y="0"/>
            <a:ext cx="53469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/>
        </p:nvSpPr>
        <p:spPr>
          <a:xfrm>
            <a:off x="4159900" y="1009875"/>
            <a:ext cx="1741800" cy="40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一定要填真實姓名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3777300" y="1818025"/>
            <a:ext cx="1151100" cy="40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勾選學生組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4" name="Google Shape;264;p37"/>
          <p:cNvSpPr/>
          <p:nvPr/>
        </p:nvSpPr>
        <p:spPr>
          <a:xfrm>
            <a:off x="3063550" y="584025"/>
            <a:ext cx="1508400" cy="194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2153"/>
            <a:ext cx="9144000" cy="497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750" y="1138238"/>
            <a:ext cx="781050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/>
          <p:nvPr/>
        </p:nvSpPr>
        <p:spPr>
          <a:xfrm>
            <a:off x="3821775" y="2987350"/>
            <a:ext cx="1508400" cy="480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375" y="33338"/>
            <a:ext cx="7715250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7"/>
          <p:cNvSpPr txBox="1"/>
          <p:nvPr/>
        </p:nvSpPr>
        <p:spPr>
          <a:xfrm>
            <a:off x="4873925" y="1009875"/>
            <a:ext cx="1273800" cy="40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填寫隊伍名稱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1194325" y="1684825"/>
            <a:ext cx="6633600" cy="630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2547975" y="2658625"/>
            <a:ext cx="1888500" cy="40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可以之後在邀請隊員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72" name="Google Shape;272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252449"/>
            <a:ext cx="9143999" cy="463860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/>
          <p:nvPr/>
        </p:nvSpPr>
        <p:spPr>
          <a:xfrm>
            <a:off x="7321675" y="1737350"/>
            <a:ext cx="1684500" cy="480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register at TBrain platform?</a:t>
            </a:r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152475"/>
            <a:ext cx="7313652" cy="37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724" y="0"/>
            <a:ext cx="53469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/>
        </p:nvSpPr>
        <p:spPr>
          <a:xfrm>
            <a:off x="4159900" y="1009875"/>
            <a:ext cx="1741800" cy="40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一定要填真實姓名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3777300" y="1818025"/>
            <a:ext cx="1151100" cy="40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勾選學生組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3063550" y="584025"/>
            <a:ext cx="1508400" cy="194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2153"/>
            <a:ext cx="9144000" cy="497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750" y="1138238"/>
            <a:ext cx="781050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8"/>
          <p:cNvSpPr/>
          <p:nvPr/>
        </p:nvSpPr>
        <p:spPr>
          <a:xfrm>
            <a:off x="3821775" y="2987350"/>
            <a:ext cx="1508400" cy="480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375" y="33338"/>
            <a:ext cx="7715250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 txBox="1"/>
          <p:nvPr/>
        </p:nvSpPr>
        <p:spPr>
          <a:xfrm>
            <a:off x="4873925" y="1009875"/>
            <a:ext cx="1273800" cy="40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填寫隊伍名稱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0" name="Google Shape;290;p38"/>
          <p:cNvSpPr txBox="1"/>
          <p:nvPr/>
        </p:nvSpPr>
        <p:spPr>
          <a:xfrm>
            <a:off x="1194325" y="1684825"/>
            <a:ext cx="6633600" cy="630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2547975" y="2658625"/>
            <a:ext cx="1888500" cy="40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可以之後在邀請隊員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252449"/>
            <a:ext cx="9143999" cy="463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6458" y="0"/>
            <a:ext cx="757108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8"/>
          <p:cNvSpPr txBox="1"/>
          <p:nvPr/>
        </p:nvSpPr>
        <p:spPr>
          <a:xfrm>
            <a:off x="1501925" y="778725"/>
            <a:ext cx="3621000" cy="630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3057475" y="2471250"/>
            <a:ext cx="969300" cy="360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邀請隊員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2028700" y="4016450"/>
            <a:ext cx="1618800" cy="19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AI CUP 2019</a:t>
            </a:r>
            <a:r>
              <a:rPr lang="zh-TW" dirty="0"/>
              <a:t> (cont.)</a:t>
            </a:r>
            <a:endParaRPr dirty="0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Paper Title: </a:t>
            </a:r>
            <a:r>
              <a:rPr lang="zh-TW" dirty="0"/>
              <a:t>Generalizing Hamiltonian Monte Carlo with Neural Networks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zh-TW" dirty="0"/>
            </a:br>
            <a:r>
              <a:rPr lang="zh-TW" dirty="0"/>
              <a:t>Paper types:  </a:t>
            </a:r>
            <a:r>
              <a:rPr lang="zh-TW" b="1" dirty="0">
                <a:solidFill>
                  <a:srgbClr val="000000"/>
                </a:solidFill>
              </a:rPr>
              <a:t>Theoretical</a:t>
            </a:r>
            <a:r>
              <a:rPr lang="zh-TW" dirty="0"/>
              <a:t>, </a:t>
            </a:r>
            <a:r>
              <a:rPr lang="zh-TW" b="1" dirty="0">
                <a:solidFill>
                  <a:srgbClr val="000000"/>
                </a:solidFill>
              </a:rPr>
              <a:t>Empirical</a:t>
            </a:r>
            <a:endParaRPr b="1" dirty="0">
              <a:solidFill>
                <a:srgbClr val="000000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3088"/>
            <a:ext cx="9144001" cy="28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56CA450-5278-D74A-A7A2-0909DE19378B}"/>
              </a:ext>
            </a:extLst>
          </p:cNvPr>
          <p:cNvSpPr/>
          <p:nvPr/>
        </p:nvSpPr>
        <p:spPr>
          <a:xfrm>
            <a:off x="8078771" y="1593088"/>
            <a:ext cx="1065230" cy="287172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0D8B8D-34E8-2542-AFBF-CEE2F2B439A8}"/>
              </a:ext>
            </a:extLst>
          </p:cNvPr>
          <p:cNvSpPr/>
          <p:nvPr/>
        </p:nvSpPr>
        <p:spPr>
          <a:xfrm>
            <a:off x="1745529" y="4665917"/>
            <a:ext cx="2543668" cy="3365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201BE42-D5E2-2647-8006-6E47B0515706}"/>
              </a:ext>
            </a:extLst>
          </p:cNvPr>
          <p:cNvSpPr/>
          <p:nvPr/>
        </p:nvSpPr>
        <p:spPr>
          <a:xfrm>
            <a:off x="7767689" y="1781666"/>
            <a:ext cx="358219" cy="23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7635B775-F0BF-B946-92BB-4FE3EC714EF5}"/>
              </a:ext>
            </a:extLst>
          </p:cNvPr>
          <p:cNvSpPr/>
          <p:nvPr/>
        </p:nvSpPr>
        <p:spPr>
          <a:xfrm>
            <a:off x="7767689" y="2382534"/>
            <a:ext cx="358219" cy="23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A5FF007-14F7-C54D-A7F6-870702104F06}"/>
              </a:ext>
            </a:extLst>
          </p:cNvPr>
          <p:cNvSpPr/>
          <p:nvPr/>
        </p:nvSpPr>
        <p:spPr>
          <a:xfrm>
            <a:off x="7767689" y="3068898"/>
            <a:ext cx="358219" cy="23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00D58DCB-A4EA-714F-A361-B6347A14B8E1}"/>
              </a:ext>
            </a:extLst>
          </p:cNvPr>
          <p:cNvSpPr/>
          <p:nvPr/>
        </p:nvSpPr>
        <p:spPr>
          <a:xfrm>
            <a:off x="7767689" y="3745181"/>
            <a:ext cx="358219" cy="23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B2C23D0E-7375-3E40-931C-7A07D22D6552}"/>
              </a:ext>
            </a:extLst>
          </p:cNvPr>
          <p:cNvSpPr/>
          <p:nvPr/>
        </p:nvSpPr>
        <p:spPr>
          <a:xfrm>
            <a:off x="7767689" y="4115601"/>
            <a:ext cx="358219" cy="23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5664B3-3AFC-7749-8C21-9593B3855E74}"/>
              </a:ext>
            </a:extLst>
          </p:cNvPr>
          <p:cNvSpPr/>
          <p:nvPr/>
        </p:nvSpPr>
        <p:spPr>
          <a:xfrm>
            <a:off x="7484881" y="629171"/>
            <a:ext cx="1583705" cy="52087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labeling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56635E-317E-F242-819F-0224CEDCED2A}"/>
              </a:ext>
            </a:extLst>
          </p:cNvPr>
          <p:cNvCxnSpPr>
            <a:stCxn id="27" idx="2"/>
            <a:endCxn id="2" idx="0"/>
          </p:cNvCxnSpPr>
          <p:nvPr/>
        </p:nvCxnSpPr>
        <p:spPr>
          <a:xfrm>
            <a:off x="8276734" y="1150050"/>
            <a:ext cx="334652" cy="443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4C1C6E3-C72E-4C4E-8F5B-06F18174EFBC}"/>
              </a:ext>
            </a:extLst>
          </p:cNvPr>
          <p:cNvSpPr/>
          <p:nvPr/>
        </p:nvSpPr>
        <p:spPr>
          <a:xfrm>
            <a:off x="4809241" y="4531260"/>
            <a:ext cx="1583705" cy="5371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classification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E3DF56-CA52-6444-AB9A-2D453130AC1F}"/>
              </a:ext>
            </a:extLst>
          </p:cNvPr>
          <p:cNvCxnSpPr>
            <a:cxnSpLocks/>
            <a:stCxn id="37" idx="1"/>
            <a:endCxn id="6" idx="3"/>
          </p:cNvCxnSpPr>
          <p:nvPr/>
        </p:nvCxnSpPr>
        <p:spPr>
          <a:xfrm flipH="1">
            <a:off x="4289197" y="4799859"/>
            <a:ext cx="520044" cy="34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1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AI CUP 2019 (cont.)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6494"/>
            <a:ext cx="9144002" cy="135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AI CUP 2019 (cont.)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Abstract labeling prizes (total 350,000 NTD):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Trend Micro Elite Award in Artificial Intelligence: 100,000 NTD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Student Group Leaderboards Champion: 100,000 NTD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Student Group Leaderboards 2</a:t>
            </a:r>
            <a:r>
              <a:rPr lang="zh-TW" baseline="30000"/>
              <a:t>nd</a:t>
            </a:r>
            <a:r>
              <a:rPr lang="zh-TW"/>
              <a:t> Runner Up: 60,000 NTD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Student Group Leaderboards 3</a:t>
            </a:r>
            <a:r>
              <a:rPr lang="zh-TW" baseline="30000"/>
              <a:t>rd</a:t>
            </a:r>
            <a:r>
              <a:rPr lang="zh-TW"/>
              <a:t> Runner Up: 40,000 NTD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Student Group Leaderboards 4</a:t>
            </a:r>
            <a:r>
              <a:rPr lang="zh-TW" baseline="30000"/>
              <a:t>th</a:t>
            </a:r>
            <a:r>
              <a:rPr lang="zh-TW"/>
              <a:t> ~ 9</a:t>
            </a:r>
            <a:r>
              <a:rPr lang="zh-TW" baseline="30000"/>
              <a:t>th </a:t>
            </a:r>
            <a:r>
              <a:rPr lang="zh-TW"/>
              <a:t>place: 10,000 NTD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Abstract classification prizes (total 350,000 NTD):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Trend Micro Elite Award in Artificial Intelligence: 100,000 NTD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Student Group Leaderboards Champion: 100,000 NTD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Student Group Leaderboards 2</a:t>
            </a:r>
            <a:r>
              <a:rPr lang="zh-TW" sz="1400" baseline="30000"/>
              <a:t>nd</a:t>
            </a:r>
            <a:r>
              <a:rPr lang="zh-TW" sz="1400"/>
              <a:t> Runner Up: 60,000 NTD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Student Group Leaderboards 3</a:t>
            </a:r>
            <a:r>
              <a:rPr lang="zh-TW" sz="1400" baseline="30000"/>
              <a:t>rd</a:t>
            </a:r>
            <a:r>
              <a:rPr lang="zh-TW" sz="1400"/>
              <a:t> Runner Up: 40,000 NTD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Student Group Leaderboards 4</a:t>
            </a:r>
            <a:r>
              <a:rPr lang="zh-TW" sz="1400" baseline="30000"/>
              <a:t>th</a:t>
            </a:r>
            <a:r>
              <a:rPr lang="zh-TW" sz="1400"/>
              <a:t> ~ 9</a:t>
            </a:r>
            <a:r>
              <a:rPr lang="zh-TW" sz="1400" baseline="30000"/>
              <a:t>th </a:t>
            </a:r>
            <a:r>
              <a:rPr lang="zh-TW" sz="1400"/>
              <a:t>place: 10,000 NTD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/>
              <a:t>In addition to the top 8 ranking award for the Student Leaderboard Group, teams ranking in the top 25% and whose private score is above Baseline (Baseline: 0.69) will be presented with a Certificate of Workshop Award.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Topic: </a:t>
            </a:r>
            <a:r>
              <a:rPr lang="zh-TW">
                <a:solidFill>
                  <a:srgbClr val="FF0000"/>
                </a:solidFill>
              </a:rPr>
              <a:t>Abstract classification</a:t>
            </a:r>
            <a:r>
              <a:rPr lang="zh-TW"/>
              <a:t> problem from </a:t>
            </a:r>
            <a:r>
              <a:rPr lang="zh-TW" b="1" u="sng">
                <a:solidFill>
                  <a:schemeClr val="hlink"/>
                </a:solidFill>
                <a:hlinkClick r:id="rId3"/>
              </a:rPr>
              <a:t>AI CUP 2019</a:t>
            </a:r>
            <a:r>
              <a:rPr lang="zh-TW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Data: Real-world research thesis (abstract).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Extra Data: Real-world </a:t>
            </a:r>
            <a:r>
              <a:rPr lang="zh-TW">
                <a:solidFill>
                  <a:srgbClr val="FF0000"/>
                </a:solidFill>
              </a:rPr>
              <a:t>citation networks</a:t>
            </a:r>
            <a:r>
              <a:rPr lang="zh-TW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Abstract Classification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Goal: To predict the classification of a thesis into the following categories: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Theoretical Paper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Engineering Paper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Empirical Paper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Others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b="1"/>
              <a:t>Note that a thesis may have multiple classification, e.g., a thesis may be both a Theoretical Paper and an Engineering Paper.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the task of HW1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Real-world datasets are used. (Provided by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AI CUP 2019</a:t>
            </a:r>
            <a:r>
              <a:rPr lang="zh-TW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All the labels are annotated by the authors of the paper.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Trainset 7000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Public Testset 20000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Private Testset 20000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Sample Submission 40000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7660150" y="2899625"/>
            <a:ext cx="1346100" cy="211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7721625" y="2970475"/>
            <a:ext cx="1219200" cy="99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Public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Testset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7721625" y="3961075"/>
            <a:ext cx="1219200" cy="99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Private Testset</a:t>
            </a:r>
            <a:endParaRPr/>
          </a:p>
        </p:txBody>
      </p:sp>
      <p:cxnSp>
        <p:nvCxnSpPr>
          <p:cNvPr id="90" name="Google Shape;90;p18"/>
          <p:cNvCxnSpPr/>
          <p:nvPr/>
        </p:nvCxnSpPr>
        <p:spPr>
          <a:xfrm rot="10800000" flipH="1">
            <a:off x="7227225" y="4523700"/>
            <a:ext cx="624900" cy="10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8"/>
          <p:cNvSpPr/>
          <p:nvPr/>
        </p:nvSpPr>
        <p:spPr>
          <a:xfrm>
            <a:off x="6486325" y="4268100"/>
            <a:ext cx="10713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All Zeros</a:t>
            </a:r>
            <a:br>
              <a:rPr lang="zh-TW"/>
            </a:br>
            <a:r>
              <a:rPr lang="zh-TW"/>
              <a:t>(20k)</a:t>
            </a:r>
            <a:endParaRPr/>
          </a:p>
        </p:txBody>
      </p:sp>
      <p:cxnSp>
        <p:nvCxnSpPr>
          <p:cNvPr id="92" name="Google Shape;92;p18"/>
          <p:cNvCxnSpPr/>
          <p:nvPr/>
        </p:nvCxnSpPr>
        <p:spPr>
          <a:xfrm rot="10800000" flipH="1">
            <a:off x="7227225" y="3462775"/>
            <a:ext cx="624900" cy="10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8"/>
          <p:cNvSpPr/>
          <p:nvPr/>
        </p:nvSpPr>
        <p:spPr>
          <a:xfrm>
            <a:off x="6430625" y="2894275"/>
            <a:ext cx="1127100" cy="112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 with your model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(20k)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8953"/>
            <a:ext cx="9144000" cy="22419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226700" y="1381325"/>
            <a:ext cx="7377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流水號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141100" y="1381325"/>
            <a:ext cx="10689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Title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論文題目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2817500" y="1381325"/>
            <a:ext cx="10689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Abstract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論文摘要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874900" y="1381325"/>
            <a:ext cx="10689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Authors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作者們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6551300" y="1381325"/>
            <a:ext cx="10689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Categories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論文類別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8227700" y="1381325"/>
            <a:ext cx="10689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Label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分類類別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7465700" y="1381325"/>
            <a:ext cx="10689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發佈日期</a:t>
            </a:r>
            <a:endParaRPr/>
          </a:p>
        </p:txBody>
      </p:sp>
      <p:cxnSp>
        <p:nvCxnSpPr>
          <p:cNvPr id="107" name="Google Shape;107;p19"/>
          <p:cNvCxnSpPr/>
          <p:nvPr/>
        </p:nvCxnSpPr>
        <p:spPr>
          <a:xfrm rot="10800000" flipH="1">
            <a:off x="594350" y="1928825"/>
            <a:ext cx="1200" cy="37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9"/>
          <p:cNvCxnSpPr/>
          <p:nvPr/>
        </p:nvCxnSpPr>
        <p:spPr>
          <a:xfrm rot="10800000" flipH="1">
            <a:off x="1661150" y="1928825"/>
            <a:ext cx="1200" cy="37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9"/>
          <p:cNvCxnSpPr/>
          <p:nvPr/>
        </p:nvCxnSpPr>
        <p:spPr>
          <a:xfrm rot="10800000" flipH="1">
            <a:off x="3337550" y="1928825"/>
            <a:ext cx="1200" cy="37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9"/>
          <p:cNvCxnSpPr/>
          <p:nvPr/>
        </p:nvCxnSpPr>
        <p:spPr>
          <a:xfrm rot="10800000" flipH="1">
            <a:off x="5394950" y="1928825"/>
            <a:ext cx="1200" cy="37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9"/>
          <p:cNvCxnSpPr/>
          <p:nvPr/>
        </p:nvCxnSpPr>
        <p:spPr>
          <a:xfrm rot="10800000" flipH="1">
            <a:off x="7071350" y="1928825"/>
            <a:ext cx="1200" cy="37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9"/>
          <p:cNvCxnSpPr/>
          <p:nvPr/>
        </p:nvCxnSpPr>
        <p:spPr>
          <a:xfrm rot="10800000" flipH="1">
            <a:off x="7985750" y="1928825"/>
            <a:ext cx="1200" cy="37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9"/>
          <p:cNvCxnSpPr/>
          <p:nvPr/>
        </p:nvCxnSpPr>
        <p:spPr>
          <a:xfrm rot="10800000" flipH="1">
            <a:off x="8747750" y="1928825"/>
            <a:ext cx="1200" cy="37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(cont.)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6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Id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Serial number.（流水編號，無特別意義。）</a:t>
            </a: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Title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Title of the paper.（論文文章標題。）</a:t>
            </a: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Abstract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Abstract of the paper. Each sentence is be separated by $$$. （論文摘要，以 $$$ 將句子隔開。）</a:t>
            </a: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Authors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Authors of the paper. Each name is be separated by /.（論文作者，每個作者以 / 將句子分開。）</a:t>
            </a: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Categories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Each field is be separated by /.（該論文在arXiv上的分類，多個分類以 / 做分割。）</a:t>
            </a: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Created Date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The date which the paper uploaded to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 www.arxiv.com</a:t>
            </a:r>
            <a:r>
              <a:rPr lang="zh-TW" sz="1200"/>
              <a:t>.（論文上傳至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www.arxiv.com</a:t>
            </a:r>
            <a:r>
              <a:rPr lang="zh-TW" sz="1200"/>
              <a:t> 的日期。）</a:t>
            </a: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Task 1 / Task 2 Label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T1 - Multilabel of each sentence in the paper. Each multilabel is be separated by space and each label is be separated by /.（ 論文摘要的句子分類，每個句子的分類以 空格 分開，同個句子多個分類以 / 分開。 ）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T2 - Multilabel of the paper. Each label is be separated by space.（ 論文的分類，多個分類以 空格 做分割。 ）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1481</Words>
  <Application>Microsoft Macintosh PowerPoint</Application>
  <PresentationFormat>On-screen Show (16:9)</PresentationFormat>
  <Paragraphs>208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Simple Light</vt:lpstr>
      <vt:lpstr>Homework 1</vt:lpstr>
      <vt:lpstr>AI CUP 2019</vt:lpstr>
      <vt:lpstr>AI CUP 2019 (cont.)</vt:lpstr>
      <vt:lpstr>AI CUP 2019 (cont.)</vt:lpstr>
      <vt:lpstr>AI CUP 2019 (cont.)</vt:lpstr>
      <vt:lpstr>Introduction</vt:lpstr>
      <vt:lpstr>Abstract Classification</vt:lpstr>
      <vt:lpstr>Data</vt:lpstr>
      <vt:lpstr>Data (cont.)</vt:lpstr>
      <vt:lpstr>Data (cont.)</vt:lpstr>
      <vt:lpstr>Extra Data - Citation Networks</vt:lpstr>
      <vt:lpstr>Extra Data - Citation Networks (cont.)</vt:lpstr>
      <vt:lpstr>TBrain Competition</vt:lpstr>
      <vt:lpstr>PowerPoint Presentation</vt:lpstr>
      <vt:lpstr>Grading Policy</vt:lpstr>
      <vt:lpstr>CEIBA Submissions</vt:lpstr>
      <vt:lpstr>Reports</vt:lpstr>
      <vt:lpstr>Format of CEIBA Submissions</vt:lpstr>
      <vt:lpstr>Submission Deadlines</vt:lpstr>
      <vt:lpstr>Contact TA</vt:lpstr>
      <vt:lpstr>How to register at TBrain platform?</vt:lpstr>
      <vt:lpstr>How to register at TBrain platform?</vt:lpstr>
      <vt:lpstr>How to register at TBrain platform?</vt:lpstr>
      <vt:lpstr>How to register at TBrain platform?</vt:lpstr>
      <vt:lpstr>How to register at TBrain platform?</vt:lpstr>
      <vt:lpstr>How to register at TBrain platform?</vt:lpstr>
      <vt:lpstr>How to register at TBrain platform?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cp:lastModifiedBy>CHONG YWUAN CHAI</cp:lastModifiedBy>
  <cp:revision>21</cp:revision>
  <dcterms:modified xsi:type="dcterms:W3CDTF">2019-10-11T04:14:34Z</dcterms:modified>
</cp:coreProperties>
</file>