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
  </p:notesMasterIdLst>
  <p:sldIdLst>
    <p:sldId id="256" r:id="rId2"/>
    <p:sldId id="266" r:id="rId3"/>
    <p:sldId id="258" r:id="rId4"/>
    <p:sldId id="257" r:id="rId5"/>
    <p:sldId id="263" r:id="rId6"/>
    <p:sldId id="261" r:id="rId7"/>
    <p:sldId id="259" r:id="rId8"/>
    <p:sldId id="264" r:id="rId9"/>
    <p:sldId id="265" r:id="rId10"/>
    <p:sldId id="262" r:id="rId11"/>
    <p:sldId id="260"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71" autoAdjust="0"/>
  </p:normalViewPr>
  <p:slideViewPr>
    <p:cSldViewPr>
      <p:cViewPr varScale="1">
        <p:scale>
          <a:sx n="77" d="100"/>
          <a:sy n="77" d="100"/>
        </p:scale>
        <p:origin x="-10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124C12-A3F9-436B-B427-937D56D33E8E}" type="datetimeFigureOut">
              <a:rPr lang="de-CH" smtClean="0"/>
              <a:t>15.01.2016</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390B4-DAD9-43BC-9C7F-06927147A7BB}" type="slidenum">
              <a:rPr lang="de-CH" smtClean="0"/>
              <a:t>‹Nr.›</a:t>
            </a:fld>
            <a:endParaRPr lang="de-CH"/>
          </a:p>
        </p:txBody>
      </p:sp>
    </p:spTree>
    <p:extLst>
      <p:ext uri="{BB962C8B-B14F-4D97-AF65-F5344CB8AC3E}">
        <p14:creationId xmlns:p14="http://schemas.microsoft.com/office/powerpoint/2010/main" val="1010442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Joel</a:t>
            </a:r>
          </a:p>
          <a:p>
            <a:endParaRPr lang="de-CH" sz="1200" kern="1200" dirty="0" smtClean="0">
              <a:solidFill>
                <a:schemeClr val="tx1"/>
              </a:solidFill>
              <a:effectLst/>
              <a:latin typeface="+mn-lt"/>
              <a:ea typeface="+mn-ea"/>
              <a:cs typeface="+mn-cs"/>
            </a:endParaRPr>
          </a:p>
          <a:p>
            <a:r>
              <a:rPr lang="de-CH" sz="1200" b="1" kern="1200" dirty="0" smtClean="0">
                <a:solidFill>
                  <a:schemeClr val="tx1"/>
                </a:solidFill>
                <a:effectLst/>
                <a:latin typeface="+mn-lt"/>
                <a:ea typeface="+mn-ea"/>
                <a:cs typeface="+mn-cs"/>
              </a:rPr>
              <a:t>Rendern:</a:t>
            </a:r>
          </a:p>
          <a:p>
            <a:r>
              <a:rPr lang="de-CH" sz="1200" kern="1200" dirty="0" smtClean="0">
                <a:solidFill>
                  <a:schemeClr val="tx1"/>
                </a:solidFill>
                <a:effectLst/>
                <a:latin typeface="+mn-lt"/>
                <a:ea typeface="+mn-ea"/>
                <a:cs typeface="+mn-cs"/>
              </a:rPr>
              <a:t>bezeichnet den </a:t>
            </a:r>
            <a:r>
              <a:rPr lang="de-CH" sz="1200" kern="1200" dirty="0" err="1" smtClean="0">
                <a:solidFill>
                  <a:schemeClr val="tx1"/>
                </a:solidFill>
                <a:effectLst/>
                <a:latin typeface="+mn-lt"/>
                <a:ea typeface="+mn-ea"/>
                <a:cs typeface="+mn-cs"/>
              </a:rPr>
              <a:t>Proßess</a:t>
            </a:r>
            <a:r>
              <a:rPr lang="de-CH" sz="1200" kern="1200" dirty="0" smtClean="0">
                <a:solidFill>
                  <a:schemeClr val="tx1"/>
                </a:solidFill>
                <a:effectLst/>
                <a:latin typeface="+mn-lt"/>
                <a:ea typeface="+mn-ea"/>
                <a:cs typeface="+mn-cs"/>
              </a:rPr>
              <a:t> bei dem der Rechner ein Bild des jeweiligen Objektes erzeugt.</a:t>
            </a:r>
          </a:p>
          <a:p>
            <a:r>
              <a:rPr lang="de-CH" sz="1200" kern="1200" dirty="0" smtClean="0">
                <a:solidFill>
                  <a:schemeClr val="tx1"/>
                </a:solidFill>
                <a:effectLst/>
                <a:latin typeface="+mn-lt"/>
                <a:ea typeface="+mn-ea"/>
                <a:cs typeface="+mn-cs"/>
              </a:rPr>
              <a:t>Diese Objekte, wie Eingangs schon erwähnt bestehen aus geometrischen Primitiven, welche durch</a:t>
            </a:r>
            <a:r>
              <a:rPr lang="de-CH" sz="1200" kern="1200" baseline="0" dirty="0" smtClean="0">
                <a:solidFill>
                  <a:schemeClr val="tx1"/>
                </a:solidFill>
                <a:effectLst/>
                <a:latin typeface="+mn-lt"/>
                <a:ea typeface="+mn-ea"/>
                <a:cs typeface="+mn-cs"/>
              </a:rPr>
              <a:t> </a:t>
            </a:r>
            <a:r>
              <a:rPr lang="de-CH" sz="1200" kern="1200" dirty="0" smtClean="0">
                <a:solidFill>
                  <a:schemeClr val="tx1"/>
                </a:solidFill>
                <a:effectLst/>
                <a:latin typeface="+mn-lt"/>
                <a:ea typeface="+mn-ea"/>
                <a:cs typeface="+mn-cs"/>
              </a:rPr>
              <a:t>Vertices spezifiziert werden</a:t>
            </a:r>
          </a:p>
          <a:p>
            <a:endParaRPr lang="de-CH" dirty="0" smtClean="0"/>
          </a:p>
          <a:p>
            <a:r>
              <a:rPr lang="de-CH" b="1" dirty="0" smtClean="0"/>
              <a:t>Beleuchtung:</a:t>
            </a:r>
          </a:p>
          <a:p>
            <a:pPr marL="171450" indent="-171450">
              <a:buFont typeface="Arial" panose="020B0604020202020204" pitchFamily="34" charset="0"/>
              <a:buChar char="•"/>
            </a:pPr>
            <a:r>
              <a:rPr lang="de-CH" b="1" dirty="0" smtClean="0"/>
              <a:t>Statisches</a:t>
            </a:r>
            <a:r>
              <a:rPr lang="de-CH" b="1" baseline="0" dirty="0" smtClean="0"/>
              <a:t> Punktlicht: </a:t>
            </a:r>
            <a:r>
              <a:rPr lang="de-CH" b="0" baseline="0" dirty="0" smtClean="0"/>
              <a:t>Sonne</a:t>
            </a:r>
          </a:p>
          <a:p>
            <a:pPr marL="171450" indent="-171450">
              <a:buFont typeface="Arial" panose="020B0604020202020204" pitchFamily="34" charset="0"/>
              <a:buChar char="•"/>
            </a:pPr>
            <a:r>
              <a:rPr lang="de-CH" b="1" baseline="0" dirty="0" err="1" smtClean="0"/>
              <a:t>Phong</a:t>
            </a:r>
            <a:r>
              <a:rPr lang="de-CH" b="1" baseline="0" dirty="0" smtClean="0"/>
              <a:t> </a:t>
            </a:r>
            <a:r>
              <a:rPr lang="de-CH" b="1" baseline="0" dirty="0" err="1" smtClean="0"/>
              <a:t>Reflection</a:t>
            </a:r>
            <a:r>
              <a:rPr lang="de-CH" b="1" baseline="0" dirty="0" smtClean="0"/>
              <a:t> Model:  </a:t>
            </a:r>
            <a:r>
              <a:rPr lang="de-CH" b="0" baseline="0" dirty="0" smtClean="0"/>
              <a:t>detaillierte Erläuterung folgt später.</a:t>
            </a:r>
            <a:endParaRPr lang="de-CH" b="1" dirty="0"/>
          </a:p>
        </p:txBody>
      </p:sp>
      <p:sp>
        <p:nvSpPr>
          <p:cNvPr id="4" name="Foliennummernplatzhalter 3"/>
          <p:cNvSpPr>
            <a:spLocks noGrp="1"/>
          </p:cNvSpPr>
          <p:nvPr>
            <p:ph type="sldNum" sz="quarter" idx="10"/>
          </p:nvPr>
        </p:nvSpPr>
        <p:spPr/>
        <p:txBody>
          <a:bodyPr/>
          <a:lstStyle/>
          <a:p>
            <a:fld id="{82D390B4-DAD9-43BC-9C7F-06927147A7BB}" type="slidenum">
              <a:rPr lang="de-CH" smtClean="0"/>
              <a:t>2</a:t>
            </a:fld>
            <a:endParaRPr lang="de-CH"/>
          </a:p>
        </p:txBody>
      </p:sp>
    </p:spTree>
    <p:extLst>
      <p:ext uri="{BB962C8B-B14F-4D97-AF65-F5344CB8AC3E}">
        <p14:creationId xmlns:p14="http://schemas.microsoft.com/office/powerpoint/2010/main" val="311530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beide</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11</a:t>
            </a:fld>
            <a:endParaRPr lang="de-CH"/>
          </a:p>
        </p:txBody>
      </p:sp>
    </p:spTree>
    <p:extLst>
      <p:ext uri="{BB962C8B-B14F-4D97-AF65-F5344CB8AC3E}">
        <p14:creationId xmlns:p14="http://schemas.microsoft.com/office/powerpoint/2010/main" val="229107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joel</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3</a:t>
            </a:fld>
            <a:endParaRPr lang="de-CH"/>
          </a:p>
        </p:txBody>
      </p:sp>
    </p:spTree>
    <p:extLst>
      <p:ext uri="{BB962C8B-B14F-4D97-AF65-F5344CB8AC3E}">
        <p14:creationId xmlns:p14="http://schemas.microsoft.com/office/powerpoint/2010/main" val="145144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b="1" kern="1200" dirty="0" smtClean="0">
                <a:solidFill>
                  <a:schemeClr val="tx1"/>
                </a:solidFill>
                <a:effectLst/>
                <a:latin typeface="+mn-lt"/>
                <a:ea typeface="+mn-ea"/>
                <a:cs typeface="+mn-cs"/>
              </a:rPr>
              <a:t>Vertex Array </a:t>
            </a:r>
            <a:r>
              <a:rPr lang="de-CH" sz="1200" b="1" kern="1200" dirty="0" err="1" smtClean="0">
                <a:solidFill>
                  <a:schemeClr val="tx1"/>
                </a:solidFill>
                <a:effectLst/>
                <a:latin typeface="+mn-lt"/>
                <a:ea typeface="+mn-ea"/>
                <a:cs typeface="+mn-cs"/>
              </a:rPr>
              <a:t>Object</a:t>
            </a:r>
            <a:r>
              <a:rPr lang="de-CH" sz="1200" b="1" kern="1200" dirty="0" smtClean="0">
                <a:solidFill>
                  <a:schemeClr val="tx1"/>
                </a:solidFill>
                <a:effectLst/>
                <a:latin typeface="+mn-lt"/>
                <a:ea typeface="+mn-ea"/>
                <a:cs typeface="+mn-cs"/>
              </a:rPr>
              <a:t> (VAO) und Vertex </a:t>
            </a:r>
            <a:r>
              <a:rPr lang="de-CH" sz="1200" b="1" kern="1200" dirty="0" err="1" smtClean="0">
                <a:solidFill>
                  <a:schemeClr val="tx1"/>
                </a:solidFill>
                <a:effectLst/>
                <a:latin typeface="+mn-lt"/>
                <a:ea typeface="+mn-ea"/>
                <a:cs typeface="+mn-cs"/>
              </a:rPr>
              <a:t>Buffer</a:t>
            </a:r>
            <a:r>
              <a:rPr lang="de-CH" sz="1200" b="1" kern="1200" dirty="0" smtClean="0">
                <a:solidFill>
                  <a:schemeClr val="tx1"/>
                </a:solidFill>
                <a:effectLst/>
                <a:latin typeface="+mn-lt"/>
                <a:ea typeface="+mn-ea"/>
                <a:cs typeface="+mn-cs"/>
              </a:rPr>
              <a:t> </a:t>
            </a:r>
            <a:r>
              <a:rPr lang="de-CH" sz="1200" b="1" kern="1200" dirty="0" err="1" smtClean="0">
                <a:solidFill>
                  <a:schemeClr val="tx1"/>
                </a:solidFill>
                <a:effectLst/>
                <a:latin typeface="+mn-lt"/>
                <a:ea typeface="+mn-ea"/>
                <a:cs typeface="+mn-cs"/>
              </a:rPr>
              <a:t>Object</a:t>
            </a:r>
            <a:r>
              <a:rPr lang="de-CH" sz="1200" b="1" kern="1200" dirty="0" smtClean="0">
                <a:solidFill>
                  <a:schemeClr val="tx1"/>
                </a:solidFill>
                <a:effectLst/>
                <a:latin typeface="+mn-lt"/>
                <a:ea typeface="+mn-ea"/>
                <a:cs typeface="+mn-cs"/>
              </a:rPr>
              <a:t> (VBO):</a:t>
            </a:r>
            <a:br>
              <a:rPr lang="de-CH" sz="1200" b="1" kern="1200" dirty="0" smtClean="0">
                <a:solidFill>
                  <a:schemeClr val="tx1"/>
                </a:solidFill>
                <a:effectLst/>
                <a:latin typeface="+mn-lt"/>
                <a:ea typeface="+mn-ea"/>
                <a:cs typeface="+mn-cs"/>
              </a:rPr>
            </a:br>
            <a:r>
              <a:rPr lang="de-CH" sz="1200" kern="1200" dirty="0" smtClean="0">
                <a:solidFill>
                  <a:schemeClr val="tx1"/>
                </a:solidFill>
                <a:effectLst/>
                <a:latin typeface="+mn-lt"/>
                <a:ea typeface="+mn-ea"/>
                <a:cs typeface="+mn-cs"/>
              </a:rPr>
              <a:t>Das VBO enthält die eigentlichen </a:t>
            </a:r>
            <a:r>
              <a:rPr lang="de-CH" sz="1200" kern="1200" dirty="0" err="1" smtClean="0">
                <a:solidFill>
                  <a:schemeClr val="tx1"/>
                </a:solidFill>
                <a:effectLst/>
                <a:latin typeface="+mn-lt"/>
                <a:ea typeface="+mn-ea"/>
                <a:cs typeface="+mn-cs"/>
              </a:rPr>
              <a:t>Vertexdaten</a:t>
            </a:r>
            <a:r>
              <a:rPr lang="de-CH" sz="1200" kern="1200" dirty="0" smtClean="0">
                <a:solidFill>
                  <a:schemeClr val="tx1"/>
                </a:solidFill>
                <a:effectLst/>
                <a:latin typeface="+mn-lt"/>
                <a:ea typeface="+mn-ea"/>
                <a:cs typeface="+mn-cs"/>
              </a:rPr>
              <a:t> beispielsweise die Positionen, die </a:t>
            </a:r>
            <a:r>
              <a:rPr lang="de-CH" sz="1200" kern="1200" dirty="0" err="1" smtClean="0">
                <a:solidFill>
                  <a:schemeClr val="tx1"/>
                </a:solidFill>
                <a:effectLst/>
                <a:latin typeface="+mn-lt"/>
                <a:ea typeface="+mn-ea"/>
                <a:cs typeface="+mn-cs"/>
              </a:rPr>
              <a:t>Normalenvektoren</a:t>
            </a:r>
            <a:r>
              <a:rPr lang="de-CH" sz="1200" kern="1200" dirty="0" smtClean="0">
                <a:solidFill>
                  <a:schemeClr val="tx1"/>
                </a:solidFill>
                <a:effectLst/>
                <a:latin typeface="+mn-lt"/>
                <a:ea typeface="+mn-ea"/>
                <a:cs typeface="+mn-cs"/>
              </a:rPr>
              <a:t>, die Farben oder die Textur-</a:t>
            </a:r>
            <a:r>
              <a:rPr lang="de-CH" sz="1200" kern="1200" dirty="0" err="1" smtClean="0">
                <a:solidFill>
                  <a:schemeClr val="tx1"/>
                </a:solidFill>
                <a:effectLst/>
                <a:latin typeface="+mn-lt"/>
                <a:ea typeface="+mn-ea"/>
                <a:cs typeface="+mn-cs"/>
              </a:rPr>
              <a:t>Koordinatenen</a:t>
            </a:r>
            <a:r>
              <a:rPr lang="de-CH" sz="1200" kern="1200" dirty="0" smtClean="0">
                <a:solidFill>
                  <a:schemeClr val="tx1"/>
                </a:solidFill>
                <a:effectLst/>
                <a:latin typeface="+mn-lt"/>
                <a:ea typeface="+mn-ea"/>
                <a:cs typeface="+mn-cs"/>
              </a:rPr>
              <a:t>. Das VAO hingegen enthält die Informationen, in welchem VBO sich die benötigten Daten befinden und in welchem Format sie vorliegen, z.B. dass ein Vertex aus 3 </a:t>
            </a:r>
            <a:r>
              <a:rPr lang="de-CH" sz="1200" kern="1200" dirty="0" err="1" smtClean="0">
                <a:solidFill>
                  <a:schemeClr val="tx1"/>
                </a:solidFill>
                <a:effectLst/>
                <a:latin typeface="+mn-lt"/>
                <a:ea typeface="+mn-ea"/>
                <a:cs typeface="+mn-cs"/>
              </a:rPr>
              <a:t>floats</a:t>
            </a:r>
            <a:r>
              <a:rPr lang="de-CH" sz="1200" kern="1200" dirty="0" smtClean="0">
                <a:solidFill>
                  <a:schemeClr val="tx1"/>
                </a:solidFill>
                <a:effectLst/>
                <a:latin typeface="+mn-lt"/>
                <a:ea typeface="+mn-ea"/>
                <a:cs typeface="+mn-cs"/>
              </a:rPr>
              <a:t> für die Position, 3 </a:t>
            </a:r>
            <a:r>
              <a:rPr lang="de-CH" sz="1200" kern="1200" dirty="0" err="1" smtClean="0">
                <a:solidFill>
                  <a:schemeClr val="tx1"/>
                </a:solidFill>
                <a:effectLst/>
                <a:latin typeface="+mn-lt"/>
                <a:ea typeface="+mn-ea"/>
                <a:cs typeface="+mn-cs"/>
              </a:rPr>
              <a:t>bytes</a:t>
            </a:r>
            <a:r>
              <a:rPr lang="de-CH" sz="1200" kern="1200" dirty="0" smtClean="0">
                <a:solidFill>
                  <a:schemeClr val="tx1"/>
                </a:solidFill>
                <a:effectLst/>
                <a:latin typeface="+mn-lt"/>
                <a:ea typeface="+mn-ea"/>
                <a:cs typeface="+mn-cs"/>
              </a:rPr>
              <a:t> für den </a:t>
            </a:r>
            <a:r>
              <a:rPr lang="de-CH" sz="1200" kern="1200" dirty="0" err="1" smtClean="0">
                <a:solidFill>
                  <a:schemeClr val="tx1"/>
                </a:solidFill>
                <a:effectLst/>
                <a:latin typeface="+mn-lt"/>
                <a:ea typeface="+mn-ea"/>
                <a:cs typeface="+mn-cs"/>
              </a:rPr>
              <a:t>Normalenvektor</a:t>
            </a:r>
            <a:r>
              <a:rPr lang="de-CH" sz="1200" kern="1200" dirty="0" smtClean="0">
                <a:solidFill>
                  <a:schemeClr val="tx1"/>
                </a:solidFill>
                <a:effectLst/>
                <a:latin typeface="+mn-lt"/>
                <a:ea typeface="+mn-ea"/>
                <a:cs typeface="+mn-cs"/>
              </a:rPr>
              <a:t>.</a:t>
            </a:r>
            <a:br>
              <a:rPr lang="de-CH" sz="1200" kern="1200" dirty="0" smtClean="0">
                <a:solidFill>
                  <a:schemeClr val="tx1"/>
                </a:solidFill>
                <a:effectLst/>
                <a:latin typeface="+mn-lt"/>
                <a:ea typeface="+mn-ea"/>
                <a:cs typeface="+mn-cs"/>
              </a:rPr>
            </a:br>
            <a:r>
              <a:rPr lang="de-CH" sz="1200" kern="1200" dirty="0" smtClean="0">
                <a:solidFill>
                  <a:schemeClr val="tx1"/>
                </a:solidFill>
                <a:effectLst/>
                <a:latin typeface="+mn-lt"/>
                <a:ea typeface="+mn-ea"/>
                <a:cs typeface="+mn-cs"/>
              </a:rPr>
              <a:t/>
            </a:r>
            <a:br>
              <a:rPr lang="de-CH" sz="1200" kern="1200" dirty="0" smtClean="0">
                <a:solidFill>
                  <a:schemeClr val="tx1"/>
                </a:solidFill>
                <a:effectLst/>
                <a:latin typeface="+mn-lt"/>
                <a:ea typeface="+mn-ea"/>
                <a:cs typeface="+mn-cs"/>
              </a:rPr>
            </a:br>
            <a:r>
              <a:rPr lang="de-CH" sz="1200" kern="1200" dirty="0" smtClean="0">
                <a:solidFill>
                  <a:schemeClr val="tx1"/>
                </a:solidFill>
                <a:effectLst/>
                <a:latin typeface="+mn-lt"/>
                <a:ea typeface="+mn-ea"/>
                <a:cs typeface="+mn-cs"/>
              </a:rPr>
              <a:t>Der Vorteil vom Einsatz von VAO und VBO ist, dass die </a:t>
            </a:r>
            <a:r>
              <a:rPr lang="de-CH" sz="1200" kern="1200" dirty="0" err="1" smtClean="0">
                <a:solidFill>
                  <a:schemeClr val="tx1"/>
                </a:solidFill>
                <a:effectLst/>
                <a:latin typeface="+mn-lt"/>
                <a:ea typeface="+mn-ea"/>
                <a:cs typeface="+mn-cs"/>
              </a:rPr>
              <a:t>Vertexdaten</a:t>
            </a:r>
            <a:r>
              <a:rPr lang="de-CH" sz="1200" kern="1200" dirty="0" smtClean="0">
                <a:solidFill>
                  <a:schemeClr val="tx1"/>
                </a:solidFill>
                <a:effectLst/>
                <a:latin typeface="+mn-lt"/>
                <a:ea typeface="+mn-ea"/>
                <a:cs typeface="+mn-cs"/>
              </a:rPr>
              <a:t> im VRAM der Grafikkarte gespeichert werden, statt wie ohne Einsatz von VAO und VBO im Hauptspeicher der CPU. Das Problem bei einer Speicherung der </a:t>
            </a:r>
            <a:r>
              <a:rPr lang="de-CH" sz="1200" kern="1200" dirty="0" err="1" smtClean="0">
                <a:solidFill>
                  <a:schemeClr val="tx1"/>
                </a:solidFill>
                <a:effectLst/>
                <a:latin typeface="+mn-lt"/>
                <a:ea typeface="+mn-ea"/>
                <a:cs typeface="+mn-cs"/>
              </a:rPr>
              <a:t>Vertexdaten</a:t>
            </a:r>
            <a:r>
              <a:rPr lang="de-CH" sz="1200" kern="1200" dirty="0" smtClean="0">
                <a:solidFill>
                  <a:schemeClr val="tx1"/>
                </a:solidFill>
                <a:effectLst/>
                <a:latin typeface="+mn-lt"/>
                <a:ea typeface="+mn-ea"/>
                <a:cs typeface="+mn-cs"/>
              </a:rPr>
              <a:t> im Hauptspeicher ist, dass die Grafikkarte deutlich langsamer auf den Hauptspeicher  also auf das eigene VRAM zugreifen kann. Dies wirkt sich negativ auf die Performance der Anwendung aus, weil ein Flaschenhals zwischen CPU und GPU existiert. Dieser Flaschenhals kann mit dem Einsatz mit VAO und VBO umgangen werden. </a:t>
            </a:r>
          </a:p>
          <a:p>
            <a:endParaRPr lang="de-CH" sz="1200" kern="1200" dirty="0" smtClean="0">
              <a:solidFill>
                <a:schemeClr val="tx1"/>
              </a:solidFill>
              <a:effectLst/>
              <a:latin typeface="+mn-lt"/>
              <a:ea typeface="+mn-ea"/>
              <a:cs typeface="+mn-cs"/>
            </a:endParaRPr>
          </a:p>
          <a:p>
            <a:endParaRPr lang="de-CH"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b="1" kern="1200" dirty="0" err="1" smtClean="0">
                <a:solidFill>
                  <a:schemeClr val="tx1"/>
                </a:solidFill>
                <a:effectLst/>
                <a:latin typeface="+mn-lt"/>
                <a:ea typeface="+mn-ea"/>
                <a:cs typeface="+mn-cs"/>
              </a:rPr>
              <a:t>Shader</a:t>
            </a:r>
            <a:r>
              <a:rPr lang="de-CH" sz="1200" b="1" kern="1200" baseline="0" dirty="0" smtClean="0">
                <a:solidFill>
                  <a:schemeClr val="tx1"/>
                </a:solidFill>
                <a:effectLst/>
                <a:latin typeface="+mn-lt"/>
                <a:ea typeface="+mn-ea"/>
                <a:cs typeface="+mn-cs"/>
              </a:rPr>
              <a:t> &amp; GLSL:</a:t>
            </a:r>
            <a:r>
              <a:rPr lang="de-CH" sz="1200" b="1" kern="1200" dirty="0" smtClean="0">
                <a:solidFill>
                  <a:schemeClr val="tx1"/>
                </a:solidFill>
                <a:effectLst/>
                <a:latin typeface="+mn-lt"/>
                <a:ea typeface="+mn-ea"/>
                <a:cs typeface="+mn-cs"/>
              </a:rPr>
              <a:t/>
            </a:r>
            <a:br>
              <a:rPr lang="de-CH" sz="1200" b="1" kern="1200" dirty="0" smtClean="0">
                <a:solidFill>
                  <a:schemeClr val="tx1"/>
                </a:solidFill>
                <a:effectLst/>
                <a:latin typeface="+mn-lt"/>
                <a:ea typeface="+mn-ea"/>
                <a:cs typeface="+mn-cs"/>
              </a:rPr>
            </a:br>
            <a:r>
              <a:rPr lang="de-CH" sz="1200" kern="1200" dirty="0" smtClean="0">
                <a:solidFill>
                  <a:schemeClr val="tx1"/>
                </a:solidFill>
                <a:effectLst/>
                <a:latin typeface="+mn-lt"/>
                <a:ea typeface="+mn-ea"/>
                <a:cs typeface="+mn-cs"/>
              </a:rPr>
              <a:t>GLSL ist eine C-ähnliche Programmiersprache, mit welcher es möglich, selbst </a:t>
            </a:r>
            <a:r>
              <a:rPr lang="de-CH" sz="1200" kern="1200" dirty="0" err="1" smtClean="0">
                <a:solidFill>
                  <a:schemeClr val="tx1"/>
                </a:solidFill>
                <a:effectLst/>
                <a:latin typeface="+mn-lt"/>
                <a:ea typeface="+mn-ea"/>
                <a:cs typeface="+mn-cs"/>
              </a:rPr>
              <a:t>Shaders</a:t>
            </a:r>
            <a:r>
              <a:rPr lang="de-CH" sz="1200" kern="1200" dirty="0" smtClean="0">
                <a:solidFill>
                  <a:schemeClr val="tx1"/>
                </a:solidFill>
                <a:effectLst/>
                <a:latin typeface="+mn-lt"/>
                <a:ea typeface="+mn-ea"/>
                <a:cs typeface="+mn-cs"/>
              </a:rPr>
              <a:t> zu schreiben und auf der GPU auszuführen. In der zu realisierenden Anwendung werden 2 verschiedene </a:t>
            </a:r>
            <a:r>
              <a:rPr lang="de-CH" sz="1200" kern="1200" dirty="0" err="1" smtClean="0">
                <a:solidFill>
                  <a:schemeClr val="tx1"/>
                </a:solidFill>
                <a:effectLst/>
                <a:latin typeface="+mn-lt"/>
                <a:ea typeface="+mn-ea"/>
                <a:cs typeface="+mn-cs"/>
              </a:rPr>
              <a:t>Shaders</a:t>
            </a:r>
            <a:r>
              <a:rPr lang="de-CH" sz="1200" kern="1200" dirty="0" smtClean="0">
                <a:solidFill>
                  <a:schemeClr val="tx1"/>
                </a:solidFill>
                <a:effectLst/>
                <a:latin typeface="+mn-lt"/>
                <a:ea typeface="+mn-ea"/>
                <a:cs typeface="+mn-cs"/>
              </a:rPr>
              <a:t> benötigt, den Fragment </a:t>
            </a:r>
            <a:r>
              <a:rPr lang="de-CH" sz="1200" kern="1200" dirty="0" err="1" smtClean="0">
                <a:solidFill>
                  <a:schemeClr val="tx1"/>
                </a:solidFill>
                <a:effectLst/>
                <a:latin typeface="+mn-lt"/>
                <a:ea typeface="+mn-ea"/>
                <a:cs typeface="+mn-cs"/>
              </a:rPr>
              <a:t>Shader</a:t>
            </a:r>
            <a:r>
              <a:rPr lang="de-CH" sz="1200" kern="1200" dirty="0" smtClean="0">
                <a:solidFill>
                  <a:schemeClr val="tx1"/>
                </a:solidFill>
                <a:effectLst/>
                <a:latin typeface="+mn-lt"/>
                <a:ea typeface="+mn-ea"/>
                <a:cs typeface="+mn-cs"/>
              </a:rPr>
              <a:t> und den Vertex </a:t>
            </a:r>
            <a:r>
              <a:rPr lang="de-CH" sz="1200" kern="1200" dirty="0" err="1" smtClean="0">
                <a:solidFill>
                  <a:schemeClr val="tx1"/>
                </a:solidFill>
                <a:effectLst/>
                <a:latin typeface="+mn-lt"/>
                <a:ea typeface="+mn-ea"/>
                <a:cs typeface="+mn-cs"/>
              </a:rPr>
              <a:t>Shader</a:t>
            </a:r>
            <a:r>
              <a:rPr lang="de-CH" sz="1200" kern="1200" dirty="0" smtClean="0">
                <a:solidFill>
                  <a:schemeClr val="tx1"/>
                </a:solidFill>
                <a:effectLst/>
                <a:latin typeface="+mn-lt"/>
                <a:ea typeface="+mn-ea"/>
                <a:cs typeface="+mn-cs"/>
              </a:rPr>
              <a:t>. Der Vertex </a:t>
            </a:r>
            <a:r>
              <a:rPr lang="de-CH" sz="1200" kern="1200" dirty="0" err="1" smtClean="0">
                <a:solidFill>
                  <a:schemeClr val="tx1"/>
                </a:solidFill>
                <a:effectLst/>
                <a:latin typeface="+mn-lt"/>
                <a:ea typeface="+mn-ea"/>
                <a:cs typeface="+mn-cs"/>
              </a:rPr>
              <a:t>Shader</a:t>
            </a:r>
            <a:r>
              <a:rPr lang="de-CH" sz="1200" kern="1200" dirty="0" smtClean="0">
                <a:solidFill>
                  <a:schemeClr val="tx1"/>
                </a:solidFill>
                <a:effectLst/>
                <a:latin typeface="+mn-lt"/>
                <a:ea typeface="+mn-ea"/>
                <a:cs typeface="+mn-cs"/>
              </a:rPr>
              <a:t> wird pro Vertex (Knoten) aufgerufen und er dient dazu die Geometrie einer Szene zu manipulieren (View, Projektion, Transformation). Der Fragment </a:t>
            </a:r>
            <a:r>
              <a:rPr lang="de-CH" sz="1200" kern="1200" dirty="0" err="1" smtClean="0">
                <a:solidFill>
                  <a:schemeClr val="tx1"/>
                </a:solidFill>
                <a:effectLst/>
                <a:latin typeface="+mn-lt"/>
                <a:ea typeface="+mn-ea"/>
                <a:cs typeface="+mn-cs"/>
              </a:rPr>
              <a:t>Shader</a:t>
            </a:r>
            <a:r>
              <a:rPr lang="de-CH" sz="1200" kern="1200" dirty="0" smtClean="0">
                <a:solidFill>
                  <a:schemeClr val="tx1"/>
                </a:solidFill>
                <a:effectLst/>
                <a:latin typeface="+mn-lt"/>
                <a:ea typeface="+mn-ea"/>
                <a:cs typeface="+mn-cs"/>
              </a:rPr>
              <a:t> bestimmt den Farbwert pro Pixel.</a:t>
            </a:r>
          </a:p>
          <a:p>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4</a:t>
            </a:fld>
            <a:endParaRPr lang="de-CH"/>
          </a:p>
        </p:txBody>
      </p:sp>
    </p:spTree>
    <p:extLst>
      <p:ext uri="{BB962C8B-B14F-4D97-AF65-F5344CB8AC3E}">
        <p14:creationId xmlns:p14="http://schemas.microsoft.com/office/powerpoint/2010/main" val="2334224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Wavefront</a:t>
            </a:r>
            <a:r>
              <a:rPr lang="de-CH" baseline="0" dirty="0" smtClean="0"/>
              <a:t> </a:t>
            </a:r>
            <a:r>
              <a:rPr lang="de-CH" baseline="0" dirty="0" smtClean="0"/>
              <a:t>zeigen</a:t>
            </a:r>
          </a:p>
          <a:p>
            <a:r>
              <a:rPr lang="de-CH" baseline="0" dirty="0" smtClean="0"/>
              <a:t>OBJ (oder .</a:t>
            </a:r>
            <a:r>
              <a:rPr lang="de-CH" baseline="0" dirty="0" err="1" smtClean="0"/>
              <a:t>obj</a:t>
            </a:r>
            <a:r>
              <a:rPr lang="de-CH" baseline="0" dirty="0" smtClean="0"/>
              <a:t>) ist ein offenes Dateiformat zum Speichern von dreidimensionalen geometrischen Formen. Das von </a:t>
            </a:r>
            <a:r>
              <a:rPr lang="de-CH" baseline="0" dirty="0" err="1" smtClean="0"/>
              <a:t>Wavefront</a:t>
            </a:r>
            <a:r>
              <a:rPr lang="de-CH" baseline="0" dirty="0" smtClean="0"/>
              <a:t> Technologies entwickelte Format wird von vielen 3D-Grafikprogrammen unterstützt und ist daher geeignet für die programm- und plattformübergreifende Weitergabe von 3D-Modellen.</a:t>
            </a:r>
          </a:p>
          <a:p>
            <a:endParaRPr lang="de-CH" baseline="0" dirty="0" smtClean="0"/>
          </a:p>
          <a:p>
            <a:pPr marL="171450" indent="-171450">
              <a:buFontTx/>
              <a:buChar char="-"/>
            </a:pPr>
            <a:r>
              <a:rPr lang="de-CH" baseline="0" dirty="0" smtClean="0"/>
              <a:t>Generierung der </a:t>
            </a:r>
            <a:r>
              <a:rPr lang="de-CH" baseline="0" dirty="0" err="1" smtClean="0"/>
              <a:t>Obj</a:t>
            </a:r>
            <a:r>
              <a:rPr lang="de-CH" baseline="0" dirty="0" smtClean="0"/>
              <a:t>-Files mit Blender (Kostenlose </a:t>
            </a:r>
            <a:r>
              <a:rPr lang="de-CH" baseline="0" dirty="0" err="1" smtClean="0"/>
              <a:t>Opensource</a:t>
            </a:r>
            <a:r>
              <a:rPr lang="de-CH" baseline="0" dirty="0" smtClean="0"/>
              <a:t> Software zur Erstellung von 3D Grafiken und Software)</a:t>
            </a:r>
          </a:p>
          <a:p>
            <a:pPr marL="0" indent="0">
              <a:buFontTx/>
              <a:buNone/>
            </a:pPr>
            <a:endParaRPr lang="de-CH" baseline="0" dirty="0" smtClean="0"/>
          </a:p>
          <a:p>
            <a:endParaRPr lang="de-CH" baseline="0" dirty="0" smtClean="0"/>
          </a:p>
          <a:p>
            <a:r>
              <a:rPr lang="de-CH" baseline="0" dirty="0" smtClean="0"/>
              <a:t> </a:t>
            </a:r>
            <a:r>
              <a:rPr lang="de-CH" baseline="0" dirty="0" smtClean="0"/>
              <a:t>- </a:t>
            </a:r>
            <a:r>
              <a:rPr lang="de-CH" baseline="0" dirty="0" err="1" smtClean="0"/>
              <a:t>joel</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5</a:t>
            </a:fld>
            <a:endParaRPr lang="de-CH"/>
          </a:p>
        </p:txBody>
      </p:sp>
    </p:spTree>
    <p:extLst>
      <p:ext uri="{BB962C8B-B14F-4D97-AF65-F5344CB8AC3E}">
        <p14:creationId xmlns:p14="http://schemas.microsoft.com/office/powerpoint/2010/main" val="308329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joel</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6</a:t>
            </a:fld>
            <a:endParaRPr lang="de-CH"/>
          </a:p>
        </p:txBody>
      </p:sp>
    </p:spTree>
    <p:extLst>
      <p:ext uri="{BB962C8B-B14F-4D97-AF65-F5344CB8AC3E}">
        <p14:creationId xmlns:p14="http://schemas.microsoft.com/office/powerpoint/2010/main" val="212321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koch</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7</a:t>
            </a:fld>
            <a:endParaRPr lang="de-CH"/>
          </a:p>
        </p:txBody>
      </p:sp>
    </p:spTree>
    <p:extLst>
      <p:ext uri="{BB962C8B-B14F-4D97-AF65-F5344CB8AC3E}">
        <p14:creationId xmlns:p14="http://schemas.microsoft.com/office/powerpoint/2010/main" val="312409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koch</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8</a:t>
            </a:fld>
            <a:endParaRPr lang="de-CH"/>
          </a:p>
        </p:txBody>
      </p:sp>
    </p:spTree>
    <p:extLst>
      <p:ext uri="{BB962C8B-B14F-4D97-AF65-F5344CB8AC3E}">
        <p14:creationId xmlns:p14="http://schemas.microsoft.com/office/powerpoint/2010/main" val="247871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koch</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9</a:t>
            </a:fld>
            <a:endParaRPr lang="de-CH"/>
          </a:p>
        </p:txBody>
      </p:sp>
    </p:spTree>
    <p:extLst>
      <p:ext uri="{BB962C8B-B14F-4D97-AF65-F5344CB8AC3E}">
        <p14:creationId xmlns:p14="http://schemas.microsoft.com/office/powerpoint/2010/main" val="238899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Koch</a:t>
            </a:r>
            <a:endParaRPr lang="de-CH" dirty="0"/>
          </a:p>
        </p:txBody>
      </p:sp>
      <p:sp>
        <p:nvSpPr>
          <p:cNvPr id="4" name="Foliennummernplatzhalter 3"/>
          <p:cNvSpPr>
            <a:spLocks noGrp="1"/>
          </p:cNvSpPr>
          <p:nvPr>
            <p:ph type="sldNum" sz="quarter" idx="10"/>
          </p:nvPr>
        </p:nvSpPr>
        <p:spPr/>
        <p:txBody>
          <a:bodyPr/>
          <a:lstStyle/>
          <a:p>
            <a:fld id="{82D390B4-DAD9-43BC-9C7F-06927147A7BB}" type="slidenum">
              <a:rPr lang="de-CH" smtClean="0"/>
              <a:t>10</a:t>
            </a:fld>
            <a:endParaRPr lang="de-CH"/>
          </a:p>
        </p:txBody>
      </p:sp>
    </p:spTree>
    <p:extLst>
      <p:ext uri="{BB962C8B-B14F-4D97-AF65-F5344CB8AC3E}">
        <p14:creationId xmlns:p14="http://schemas.microsoft.com/office/powerpoint/2010/main" val="422570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de-DE" smtClean="0"/>
              <a:t>Titelmasterformat durch Klicken bearbeiten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1BA50D42-C9CD-4801-B293-61D1F53EC57E}" type="datetimeFigureOut">
              <a:rPr lang="de-DE" smtClean="0"/>
              <a:t>15.01.2016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1BA50D42-C9CD-4801-B293-61D1F53EC57E}" type="datetimeFigureOut">
              <a:rPr lang="de-DE" smtClean="0"/>
              <a:t>15.01.2016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1BA50D42-C9CD-4801-B293-61D1F53EC57E}" type="datetimeFigureOut">
              <a:rPr lang="de-DE" smtClean="0"/>
              <a:t>15.01.2016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1BA50D42-C9CD-4801-B293-61D1F53EC57E}" type="datetimeFigureOut">
              <a:rPr lang="de-DE" smtClean="0"/>
              <a:t>15.01.2016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de-DE" smtClean="0"/>
              <a:t>Titelmasterformat durch Klicken bearbeiten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1BA50D42-C9CD-4801-B293-61D1F53EC57E}" type="datetimeFigureOut">
              <a:rPr lang="de-DE" smtClean="0"/>
              <a:t>15.01.2016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1BA50D42-C9CD-4801-B293-61D1F53EC57E}" type="datetimeFigureOut">
              <a:rPr lang="de-DE" smtClean="0"/>
              <a:t>15.01.2016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1BA50D42-C9CD-4801-B293-61D1F53EC57E}" type="datetimeFigureOut">
              <a:rPr lang="de-DE" smtClean="0"/>
              <a:t>15.01.2016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C6AE60A-B69C-4790-82F7-3882EDF23186}" type="slidenum">
              <a:rPr lang="de-DE" smtClean="0"/>
              <a:t>‹Nr.›</a:t>
            </a:fld>
            <a:endParaRPr lang="de-DE"/>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Date Placeholder 2"/>
          <p:cNvSpPr>
            <a:spLocks noGrp="1"/>
          </p:cNvSpPr>
          <p:nvPr>
            <p:ph type="dt" sz="half" idx="10"/>
          </p:nvPr>
        </p:nvSpPr>
        <p:spPr/>
        <p:txBody>
          <a:bodyPr/>
          <a:lstStyle/>
          <a:p>
            <a:fld id="{1BA50D42-C9CD-4801-B293-61D1F53EC57E}" type="datetimeFigureOut">
              <a:rPr lang="de-DE" smtClean="0"/>
              <a:t>15.01.2016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50D42-C9CD-4801-B293-61D1F53EC57E}" type="datetimeFigureOut">
              <a:rPr lang="de-DE" smtClean="0"/>
              <a:t>15.01.2016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1BA50D42-C9CD-4801-B293-61D1F53EC57E}" type="datetimeFigureOut">
              <a:rPr lang="de-DE" smtClean="0"/>
              <a:t>15.01.2016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C6AE60A-B69C-4790-82F7-3882EDF23186}" type="slidenum">
              <a:rPr lang="de-DE" smtClean="0"/>
              <a:t>‹Nr.›</a:t>
            </a:fld>
            <a:endParaRPr lang="de-DE"/>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1BA50D42-C9CD-4801-B293-61D1F53EC57E}" type="datetimeFigureOut">
              <a:rPr lang="de-DE" smtClean="0"/>
              <a:t>15.01.2016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BA50D42-C9CD-4801-B293-61D1F53EC57E}" type="datetimeFigureOut">
              <a:rPr lang="de-DE" smtClean="0"/>
              <a:t>15.01.2016</a:t>
            </a:fld>
            <a:endParaRPr lang="de-DE"/>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de-DE"/>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CH" sz="1800" dirty="0" smtClean="0"/>
              <a:t>Objektorientierte Geometrie</a:t>
            </a:r>
            <a:r>
              <a:rPr lang="de-CH" sz="3100" dirty="0" smtClean="0"/>
              <a:t/>
            </a:r>
            <a:br>
              <a:rPr lang="de-CH" sz="3100" dirty="0" smtClean="0"/>
            </a:br>
            <a:r>
              <a:rPr lang="de-CH" sz="3100" dirty="0" smtClean="0"/>
              <a:t>Projekt </a:t>
            </a:r>
            <a:r>
              <a:rPr lang="de-CH" sz="3100" dirty="0" err="1" smtClean="0"/>
              <a:t>OpenGl</a:t>
            </a:r>
            <a:r>
              <a:rPr lang="de-CH" sz="3100" dirty="0" smtClean="0"/>
              <a:t> </a:t>
            </a:r>
            <a:r>
              <a:rPr lang="de-CH" sz="3100" dirty="0" err="1" smtClean="0"/>
              <a:t>Wavefront</a:t>
            </a:r>
            <a:r>
              <a:rPr lang="de-CH" sz="3100" dirty="0" smtClean="0"/>
              <a:t> Viewer</a:t>
            </a:r>
            <a:r>
              <a:rPr lang="de-CH" dirty="0" smtClean="0"/>
              <a:t/>
            </a:r>
            <a:br>
              <a:rPr lang="de-CH" dirty="0" smtClean="0"/>
            </a:br>
            <a:endParaRPr lang="de-CH" dirty="0"/>
          </a:p>
        </p:txBody>
      </p:sp>
      <p:sp>
        <p:nvSpPr>
          <p:cNvPr id="3" name="Untertitel 2"/>
          <p:cNvSpPr>
            <a:spLocks noGrp="1"/>
          </p:cNvSpPr>
          <p:nvPr>
            <p:ph type="subTitle" idx="1"/>
          </p:nvPr>
        </p:nvSpPr>
        <p:spPr/>
        <p:txBody>
          <a:bodyPr/>
          <a:lstStyle/>
          <a:p>
            <a:r>
              <a:rPr lang="de-CH" dirty="0" smtClean="0"/>
              <a:t>Joel Holzer, Michael Koch</a:t>
            </a:r>
            <a:endParaRPr lang="de-CH" dirty="0"/>
          </a:p>
        </p:txBody>
      </p:sp>
    </p:spTree>
    <p:extLst>
      <p:ext uri="{BB962C8B-B14F-4D97-AF65-F5344CB8AC3E}">
        <p14:creationId xmlns:p14="http://schemas.microsoft.com/office/powerpoint/2010/main" val="2656328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smtClean="0"/>
              <a:t>Beleuchtung: </a:t>
            </a:r>
            <a:r>
              <a:rPr lang="de-CH" dirty="0" err="1"/>
              <a:t>Phong</a:t>
            </a:r>
            <a:r>
              <a:rPr lang="de-CH" dirty="0"/>
              <a:t> </a:t>
            </a:r>
            <a:r>
              <a:rPr lang="de-CH" dirty="0" err="1" smtClean="0"/>
              <a:t>Reflection</a:t>
            </a:r>
            <a:endParaRPr lang="de-CH" dirty="0"/>
          </a:p>
        </p:txBody>
      </p:sp>
      <p:sp>
        <p:nvSpPr>
          <p:cNvPr id="3" name="Inhaltsplatzhalter 2"/>
          <p:cNvSpPr>
            <a:spLocks noGrp="1"/>
          </p:cNvSpPr>
          <p:nvPr>
            <p:ph idx="1"/>
          </p:nvPr>
        </p:nvSpPr>
        <p:spPr>
          <a:xfrm>
            <a:off x="457200" y="1600200"/>
            <a:ext cx="4042792" cy="4876800"/>
          </a:xfrm>
        </p:spPr>
        <p:txBody>
          <a:bodyPr/>
          <a:lstStyle/>
          <a:p>
            <a:r>
              <a:rPr lang="de-CH" dirty="0" smtClean="0"/>
              <a:t>Diffuse und </a:t>
            </a:r>
            <a:r>
              <a:rPr lang="de-CH" dirty="0" err="1" smtClean="0"/>
              <a:t>Ambient</a:t>
            </a:r>
            <a:endParaRPr lang="de-CH" dirty="0" smtClean="0"/>
          </a:p>
          <a:p>
            <a:endParaRPr lang="de-CH" dirty="0" smtClean="0"/>
          </a:p>
          <a:p>
            <a:endParaRPr lang="de-CH" dirty="0" smtClean="0"/>
          </a:p>
          <a:p>
            <a:endParaRPr lang="de-CH" dirty="0"/>
          </a:p>
          <a:p>
            <a:endParaRPr lang="de-CH" dirty="0" smtClean="0"/>
          </a:p>
          <a:p>
            <a:endParaRPr lang="de-CH" dirty="0"/>
          </a:p>
          <a:p>
            <a:pPr marL="0" indent="0">
              <a:buNone/>
            </a:pPr>
            <a:endParaRPr lang="de-CH" dirty="0" smtClean="0"/>
          </a:p>
          <a:p>
            <a:r>
              <a:rPr lang="de-CH" sz="1400" b="1" dirty="0" smtClean="0"/>
              <a:t>Skalarprodukt</a:t>
            </a:r>
          </a:p>
          <a:p>
            <a:r>
              <a:rPr lang="de-CH" sz="1400" dirty="0" err="1" smtClean="0"/>
              <a:t>diffuseFactor</a:t>
            </a:r>
            <a:r>
              <a:rPr lang="de-CH" sz="1400" dirty="0" smtClean="0"/>
              <a:t>  = </a:t>
            </a:r>
            <a:r>
              <a:rPr lang="de-CH" sz="1400" dirty="0" err="1" smtClean="0"/>
              <a:t>dot</a:t>
            </a:r>
            <a:r>
              <a:rPr lang="de-CH" sz="1400" dirty="0" smtClean="0"/>
              <a:t>(</a:t>
            </a:r>
            <a:r>
              <a:rPr lang="de-CH" sz="1400" dirty="0" err="1" smtClean="0"/>
              <a:t>v_normal</a:t>
            </a:r>
            <a:r>
              <a:rPr lang="de-CH" sz="1400" dirty="0"/>
              <a:t>, </a:t>
            </a:r>
            <a:r>
              <a:rPr lang="de-CH" sz="1400" dirty="0" err="1" smtClean="0"/>
              <a:t>v_toLight</a:t>
            </a:r>
            <a:r>
              <a:rPr lang="de-CH" sz="1400" dirty="0" smtClean="0"/>
              <a:t>);</a:t>
            </a:r>
          </a:p>
          <a:p>
            <a:endParaRPr lang="de-CH" sz="1400" dirty="0" smtClean="0"/>
          </a:p>
          <a:p>
            <a:r>
              <a:rPr lang="de-CH" sz="1400" b="1" dirty="0" err="1" smtClean="0"/>
              <a:t>Ambient</a:t>
            </a:r>
            <a:r>
              <a:rPr lang="de-CH" sz="1400" b="1" dirty="0" smtClean="0"/>
              <a:t> (Max-Funktion)</a:t>
            </a:r>
          </a:p>
          <a:p>
            <a:r>
              <a:rPr lang="de-CH" sz="1400" dirty="0" err="1" smtClean="0"/>
              <a:t>brightness</a:t>
            </a:r>
            <a:r>
              <a:rPr lang="de-CH" sz="1400" dirty="0" smtClean="0"/>
              <a:t> </a:t>
            </a:r>
            <a:r>
              <a:rPr lang="de-CH" sz="1400" dirty="0"/>
              <a:t>= </a:t>
            </a:r>
            <a:r>
              <a:rPr lang="de-CH" sz="1400" dirty="0" err="1" smtClean="0"/>
              <a:t>max</a:t>
            </a:r>
            <a:r>
              <a:rPr lang="de-CH" sz="1400" dirty="0" smtClean="0"/>
              <a:t>(</a:t>
            </a:r>
            <a:r>
              <a:rPr lang="de-CH" sz="1400" dirty="0" err="1"/>
              <a:t>diffuseFactor</a:t>
            </a:r>
            <a:r>
              <a:rPr lang="de-CH" sz="1400" dirty="0"/>
              <a:t> </a:t>
            </a:r>
            <a:r>
              <a:rPr lang="de-CH" sz="1400" dirty="0" smtClean="0"/>
              <a:t>, </a:t>
            </a:r>
            <a:r>
              <a:rPr lang="de-CH" sz="1400" dirty="0" err="1" smtClean="0"/>
              <a:t>ambient</a:t>
            </a:r>
            <a:r>
              <a:rPr lang="de-CH" sz="1400" dirty="0" smtClean="0"/>
              <a:t>);</a:t>
            </a:r>
            <a:r>
              <a:rPr lang="de-CH" sz="1400" dirty="0"/>
              <a:t/>
            </a:r>
            <a:br>
              <a:rPr lang="de-CH" sz="1400" dirty="0"/>
            </a:br>
            <a:r>
              <a:rPr lang="de-CH" sz="1400" dirty="0" smtClean="0"/>
              <a:t>diffuse </a:t>
            </a:r>
            <a:r>
              <a:rPr lang="de-CH" sz="1400" dirty="0"/>
              <a:t>= </a:t>
            </a:r>
            <a:r>
              <a:rPr lang="de-CH" sz="1400" dirty="0" err="1"/>
              <a:t>brightness</a:t>
            </a:r>
            <a:r>
              <a:rPr lang="de-CH" sz="1400" dirty="0"/>
              <a:t> * </a:t>
            </a:r>
            <a:r>
              <a:rPr lang="de-CH" sz="1400" dirty="0" err="1"/>
              <a:t>lightColor</a:t>
            </a:r>
            <a:r>
              <a:rPr lang="de-CH" sz="1400" dirty="0"/>
              <a:t>;</a:t>
            </a:r>
          </a:p>
          <a:p>
            <a:endParaRPr lang="de-CH" dirty="0"/>
          </a:p>
        </p:txBody>
      </p:sp>
      <p:sp>
        <p:nvSpPr>
          <p:cNvPr id="5" name="Inhaltsplatzhalter 2"/>
          <p:cNvSpPr txBox="1">
            <a:spLocks/>
          </p:cNvSpPr>
          <p:nvPr/>
        </p:nvSpPr>
        <p:spPr>
          <a:xfrm>
            <a:off x="4427984" y="1556792"/>
            <a:ext cx="4536504" cy="511256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de-CH" dirty="0" err="1" smtClean="0"/>
              <a:t>Spekular</a:t>
            </a:r>
            <a:endParaRPr lang="de-CH" dirty="0" smtClean="0"/>
          </a:p>
          <a:p>
            <a:endParaRPr lang="de-CH" dirty="0" smtClean="0"/>
          </a:p>
          <a:p>
            <a:endParaRPr lang="de-CH" dirty="0" smtClean="0"/>
          </a:p>
          <a:p>
            <a:endParaRPr lang="de-CH" dirty="0" smtClean="0"/>
          </a:p>
          <a:p>
            <a:endParaRPr lang="de-CH" dirty="0" smtClean="0"/>
          </a:p>
          <a:p>
            <a:endParaRPr lang="de-CH" dirty="0" smtClean="0"/>
          </a:p>
          <a:p>
            <a:endParaRPr lang="de-CH" dirty="0" smtClean="0"/>
          </a:p>
          <a:p>
            <a:r>
              <a:rPr lang="de-CH" sz="1200" b="1" dirty="0" smtClean="0"/>
              <a:t>Reflektion</a:t>
            </a:r>
          </a:p>
          <a:p>
            <a:r>
              <a:rPr lang="de-CH" sz="1200" dirty="0" err="1" smtClean="0"/>
              <a:t>v_reflectedLight</a:t>
            </a:r>
            <a:r>
              <a:rPr lang="de-CH" sz="1200" dirty="0" smtClean="0"/>
              <a:t> </a:t>
            </a:r>
            <a:r>
              <a:rPr lang="de-CH" sz="1200" dirty="0"/>
              <a:t>= </a:t>
            </a:r>
            <a:r>
              <a:rPr lang="de-CH" sz="1200" dirty="0" err="1" smtClean="0"/>
              <a:t>reflect</a:t>
            </a:r>
            <a:r>
              <a:rPr lang="de-CH" sz="1200" dirty="0" smtClean="0"/>
              <a:t>(-</a:t>
            </a:r>
            <a:r>
              <a:rPr lang="de-CH" sz="1200" dirty="0" err="1" smtClean="0"/>
              <a:t>v_toLight</a:t>
            </a:r>
            <a:r>
              <a:rPr lang="de-CH" sz="1200" dirty="0" smtClean="0"/>
              <a:t>, </a:t>
            </a:r>
            <a:r>
              <a:rPr lang="de-CH" sz="1200" dirty="0" err="1"/>
              <a:t>v_normal</a:t>
            </a:r>
            <a:r>
              <a:rPr lang="de-CH" sz="1200" dirty="0" smtClean="0"/>
              <a:t>);</a:t>
            </a:r>
            <a:r>
              <a:rPr lang="de-CH" sz="1200" dirty="0"/>
              <a:t/>
            </a:r>
            <a:br>
              <a:rPr lang="de-CH" sz="1200" dirty="0"/>
            </a:br>
            <a:endParaRPr lang="de-CH" sz="1200" dirty="0" smtClean="0"/>
          </a:p>
          <a:p>
            <a:r>
              <a:rPr lang="de-CH" sz="1200" b="1" dirty="0" smtClean="0"/>
              <a:t>Skalarprodukt</a:t>
            </a:r>
          </a:p>
          <a:p>
            <a:r>
              <a:rPr lang="de-CH" sz="1200" dirty="0" err="1" smtClean="0"/>
              <a:t>specularFactor</a:t>
            </a:r>
            <a:r>
              <a:rPr lang="de-CH" sz="1200" dirty="0" smtClean="0"/>
              <a:t> </a:t>
            </a:r>
            <a:r>
              <a:rPr lang="de-CH" sz="1200" dirty="0"/>
              <a:t>= </a:t>
            </a:r>
            <a:r>
              <a:rPr lang="de-CH" sz="1200" dirty="0" err="1" smtClean="0"/>
              <a:t>dot</a:t>
            </a:r>
            <a:r>
              <a:rPr lang="de-CH" sz="1200" dirty="0" smtClean="0"/>
              <a:t>(</a:t>
            </a:r>
            <a:r>
              <a:rPr lang="de-CH" sz="1200" dirty="0" err="1" smtClean="0"/>
              <a:t>v_reflectedLight</a:t>
            </a:r>
            <a:r>
              <a:rPr lang="de-CH" sz="1200" dirty="0" smtClean="0"/>
              <a:t> , </a:t>
            </a:r>
            <a:r>
              <a:rPr lang="de-CH" sz="1200" dirty="0" err="1" smtClean="0"/>
              <a:t>v_toCamera</a:t>
            </a:r>
            <a:r>
              <a:rPr lang="de-CH" sz="1200" dirty="0" smtClean="0"/>
              <a:t>);</a:t>
            </a:r>
          </a:p>
          <a:p>
            <a:endParaRPr lang="de-CH" sz="1200" dirty="0" smtClean="0"/>
          </a:p>
          <a:p>
            <a:r>
              <a:rPr lang="de-CH" sz="1200" b="1" dirty="0" err="1" smtClean="0"/>
              <a:t>ShineDamper</a:t>
            </a:r>
            <a:r>
              <a:rPr lang="de-CH" sz="1200" b="1" dirty="0" smtClean="0"/>
              <a:t> und </a:t>
            </a:r>
            <a:r>
              <a:rPr lang="de-CH" sz="1200" b="1" dirty="0" err="1" smtClean="0"/>
              <a:t>Reflectivity</a:t>
            </a:r>
            <a:endParaRPr lang="de-CH" sz="1200" b="1" dirty="0" smtClean="0"/>
          </a:p>
          <a:p>
            <a:r>
              <a:rPr lang="de-CH" sz="1200" dirty="0" err="1" smtClean="0"/>
              <a:t>dampedFactor</a:t>
            </a:r>
            <a:r>
              <a:rPr lang="de-CH" sz="1200" dirty="0" smtClean="0"/>
              <a:t> </a:t>
            </a:r>
            <a:r>
              <a:rPr lang="de-CH" sz="1200" dirty="0"/>
              <a:t>= </a:t>
            </a:r>
            <a:r>
              <a:rPr lang="de-CH" sz="1200" dirty="0" err="1"/>
              <a:t>pow</a:t>
            </a:r>
            <a:r>
              <a:rPr lang="de-CH" sz="1200" dirty="0"/>
              <a:t>(</a:t>
            </a:r>
            <a:r>
              <a:rPr lang="de-CH" sz="1200" dirty="0" err="1"/>
              <a:t>specularFactor</a:t>
            </a:r>
            <a:r>
              <a:rPr lang="de-CH" sz="1200" dirty="0"/>
              <a:t>, </a:t>
            </a:r>
            <a:r>
              <a:rPr lang="de-CH" sz="1200" dirty="0" err="1" smtClean="0"/>
              <a:t>shineDamper</a:t>
            </a:r>
            <a:r>
              <a:rPr lang="de-CH" sz="1200" dirty="0" smtClean="0"/>
              <a:t>);</a:t>
            </a:r>
          </a:p>
          <a:p>
            <a:r>
              <a:rPr lang="de-CH" sz="1200" dirty="0" err="1" smtClean="0"/>
              <a:t>finalSpecular</a:t>
            </a:r>
            <a:r>
              <a:rPr lang="de-CH" sz="1200" dirty="0" smtClean="0"/>
              <a:t> </a:t>
            </a:r>
            <a:r>
              <a:rPr lang="de-CH" sz="1200" dirty="0"/>
              <a:t>= </a:t>
            </a:r>
            <a:r>
              <a:rPr lang="de-CH" sz="1200" dirty="0" err="1"/>
              <a:t>dampedFactor</a:t>
            </a:r>
            <a:r>
              <a:rPr lang="de-CH" sz="1200" dirty="0"/>
              <a:t> </a:t>
            </a:r>
            <a:r>
              <a:rPr lang="de-CH" sz="1200" dirty="0" smtClean="0"/>
              <a:t>* </a:t>
            </a:r>
            <a:r>
              <a:rPr lang="de-CH" sz="1200" dirty="0" err="1" smtClean="0"/>
              <a:t>reflectivity</a:t>
            </a:r>
            <a:r>
              <a:rPr lang="de-CH" sz="1200" dirty="0" smtClean="0"/>
              <a:t> * </a:t>
            </a:r>
            <a:r>
              <a:rPr lang="de-CH" sz="1200" dirty="0" err="1" smtClean="0"/>
              <a:t>lightColor</a:t>
            </a:r>
            <a:r>
              <a:rPr lang="de-CH" sz="1200" dirty="0" smtClean="0"/>
              <a:t>;</a:t>
            </a:r>
            <a:endParaRPr lang="de-CH" sz="1200"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263" y="2092201"/>
            <a:ext cx="2397843" cy="234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089500"/>
            <a:ext cx="3312368" cy="254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204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Fragen</a:t>
            </a:r>
            <a:endParaRPr lang="de-CH" dirty="0"/>
          </a:p>
        </p:txBody>
      </p:sp>
      <p:sp>
        <p:nvSpPr>
          <p:cNvPr id="3" name="Inhaltsplatzhalter 2"/>
          <p:cNvSpPr>
            <a:spLocks noGrp="1"/>
          </p:cNvSpPr>
          <p:nvPr>
            <p:ph idx="1"/>
          </p:nvPr>
        </p:nvSpPr>
        <p:spPr/>
        <p:txBody>
          <a:bodyPr/>
          <a:lstStyle/>
          <a:p>
            <a:endParaRPr lang="de-CH" dirty="0"/>
          </a:p>
        </p:txBody>
      </p:sp>
      <p:pic>
        <p:nvPicPr>
          <p:cNvPr id="2050" name="Picture 2" descr="http://www.sando.at/hp/img/Fragezeich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285702"/>
            <a:ext cx="32194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10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Projekt OpenGL </a:t>
            </a:r>
            <a:r>
              <a:rPr lang="de-CH" dirty="0" err="1" smtClean="0"/>
              <a:t>Wavefront</a:t>
            </a:r>
            <a:r>
              <a:rPr lang="de-CH" dirty="0" smtClean="0"/>
              <a:t> Viewer</a:t>
            </a:r>
            <a:endParaRPr lang="de-CH" dirty="0"/>
          </a:p>
        </p:txBody>
      </p:sp>
      <p:sp>
        <p:nvSpPr>
          <p:cNvPr id="3" name="Inhaltsplatzhalter 2"/>
          <p:cNvSpPr>
            <a:spLocks noGrp="1"/>
          </p:cNvSpPr>
          <p:nvPr>
            <p:ph idx="1"/>
          </p:nvPr>
        </p:nvSpPr>
        <p:spPr/>
        <p:txBody>
          <a:bodyPr>
            <a:noAutofit/>
          </a:bodyPr>
          <a:lstStyle/>
          <a:p>
            <a:pPr marL="0" indent="0">
              <a:buNone/>
            </a:pPr>
            <a:r>
              <a:rPr lang="de-CH" sz="1600" dirty="0" err="1"/>
              <a:t>Wavefront</a:t>
            </a:r>
            <a:r>
              <a:rPr lang="de-CH" sz="1600" dirty="0"/>
              <a:t> </a:t>
            </a:r>
            <a:r>
              <a:rPr lang="de-CH" sz="1600" dirty="0" err="1" smtClean="0"/>
              <a:t>Obj</a:t>
            </a:r>
            <a:r>
              <a:rPr lang="de-CH" sz="1600" dirty="0" smtClean="0"/>
              <a:t>: </a:t>
            </a:r>
            <a:endParaRPr lang="de-CH" sz="1600" dirty="0" smtClean="0"/>
          </a:p>
          <a:p>
            <a:pPr lvl="1"/>
            <a:r>
              <a:rPr lang="de-CH" sz="1600" dirty="0" smtClean="0"/>
              <a:t>Datei einlesen</a:t>
            </a:r>
          </a:p>
          <a:p>
            <a:pPr marL="0" indent="0">
              <a:buNone/>
            </a:pPr>
            <a:endParaRPr lang="de-CH" sz="1600" dirty="0" smtClean="0"/>
          </a:p>
          <a:p>
            <a:pPr marL="0" indent="0">
              <a:buNone/>
            </a:pPr>
            <a:r>
              <a:rPr lang="de-CH" sz="1600" dirty="0" smtClean="0"/>
              <a:t>Rendering:</a:t>
            </a:r>
            <a:endParaRPr lang="de-CH" sz="1600" dirty="0" smtClean="0"/>
          </a:p>
          <a:p>
            <a:pPr lvl="1"/>
            <a:r>
              <a:rPr lang="de-CH" sz="1600" dirty="0" smtClean="0"/>
              <a:t>3D Model gemäss </a:t>
            </a:r>
            <a:r>
              <a:rPr lang="de-CH" sz="1600" dirty="0" err="1" smtClean="0"/>
              <a:t>Obj</a:t>
            </a:r>
            <a:endParaRPr lang="de-CH" sz="1600" dirty="0" smtClean="0"/>
          </a:p>
          <a:p>
            <a:pPr lvl="1"/>
            <a:r>
              <a:rPr lang="de-CH" sz="1600" dirty="0" smtClean="0"/>
              <a:t>Gitternetz</a:t>
            </a:r>
          </a:p>
          <a:p>
            <a:pPr lvl="1"/>
            <a:r>
              <a:rPr lang="de-CH" sz="1600" dirty="0" smtClean="0"/>
              <a:t>Sonne</a:t>
            </a:r>
          </a:p>
          <a:p>
            <a:pPr lvl="1"/>
            <a:endParaRPr lang="de-CH" sz="1600" dirty="0" smtClean="0"/>
          </a:p>
          <a:p>
            <a:pPr marL="0" indent="0">
              <a:buNone/>
            </a:pPr>
            <a:r>
              <a:rPr lang="de-CH" sz="1600" dirty="0" smtClean="0"/>
              <a:t>Beleuchtung:</a:t>
            </a:r>
            <a:endParaRPr lang="de-CH" sz="1600" dirty="0"/>
          </a:p>
          <a:p>
            <a:pPr lvl="1"/>
            <a:r>
              <a:rPr lang="de-CH" sz="1600" dirty="0" smtClean="0"/>
              <a:t>Statisches Punktlicht </a:t>
            </a:r>
          </a:p>
          <a:p>
            <a:pPr lvl="1"/>
            <a:r>
              <a:rPr lang="de-CH" sz="1600" dirty="0" err="1"/>
              <a:t>Phong</a:t>
            </a:r>
            <a:r>
              <a:rPr lang="de-CH" sz="1600" dirty="0"/>
              <a:t> </a:t>
            </a:r>
            <a:r>
              <a:rPr lang="de-CH" sz="1600" dirty="0" err="1"/>
              <a:t>reflection</a:t>
            </a:r>
            <a:r>
              <a:rPr lang="de-CH" sz="1600" dirty="0"/>
              <a:t> </a:t>
            </a:r>
            <a:r>
              <a:rPr lang="de-CH" sz="1600" dirty="0" err="1" smtClean="0"/>
              <a:t>model</a:t>
            </a:r>
            <a:endParaRPr lang="de-CH" sz="1600" dirty="0" smtClean="0"/>
          </a:p>
          <a:p>
            <a:pPr lvl="1"/>
            <a:r>
              <a:rPr lang="de-CH" sz="1600" dirty="0" smtClean="0"/>
              <a:t>Ambientes, Diffuses, </a:t>
            </a:r>
            <a:r>
              <a:rPr lang="de-CH" sz="1600" dirty="0" err="1" smtClean="0"/>
              <a:t>Spekulares</a:t>
            </a:r>
            <a:r>
              <a:rPr lang="de-CH" sz="1600" dirty="0" smtClean="0"/>
              <a:t> Licht</a:t>
            </a:r>
          </a:p>
          <a:p>
            <a:pPr marL="0" indent="0">
              <a:buNone/>
            </a:pPr>
            <a:endParaRPr lang="de-CH" sz="1600" dirty="0" smtClean="0"/>
          </a:p>
          <a:p>
            <a:pPr marL="0" indent="0">
              <a:buNone/>
            </a:pPr>
            <a:r>
              <a:rPr lang="de-CH" sz="1600" dirty="0" smtClean="0"/>
              <a:t>Matrizen:</a:t>
            </a:r>
            <a:endParaRPr lang="de-CH" sz="1600" dirty="0"/>
          </a:p>
          <a:p>
            <a:pPr lvl="1"/>
            <a:r>
              <a:rPr lang="de-CH" sz="1600" dirty="0" smtClean="0"/>
              <a:t>Projektionsmatrix</a:t>
            </a:r>
            <a:endParaRPr lang="de-CH" sz="1600" dirty="0"/>
          </a:p>
          <a:p>
            <a:pPr lvl="1"/>
            <a:r>
              <a:rPr lang="de-CH" sz="1600" dirty="0" smtClean="0"/>
              <a:t>Transformationsmatrix</a:t>
            </a:r>
            <a:endParaRPr lang="de-CH" sz="1600" dirty="0"/>
          </a:p>
          <a:p>
            <a:pPr lvl="1"/>
            <a:endParaRPr lang="de-CH" sz="1600" dirty="0"/>
          </a:p>
        </p:txBody>
      </p:sp>
    </p:spTree>
    <p:extLst>
      <p:ext uri="{BB962C8B-B14F-4D97-AF65-F5344CB8AC3E}">
        <p14:creationId xmlns:p14="http://schemas.microsoft.com/office/powerpoint/2010/main" val="2870412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lstStyle/>
          <a:p>
            <a:endParaRPr lang="de-CH" dirty="0"/>
          </a:p>
        </p:txBody>
      </p:sp>
      <p:pic>
        <p:nvPicPr>
          <p:cNvPr id="5" name="Grafik 4"/>
          <p:cNvPicPr/>
          <p:nvPr/>
        </p:nvPicPr>
        <p:blipFill>
          <a:blip r:embed="rId3"/>
          <a:stretch>
            <a:fillRect/>
          </a:stretch>
        </p:blipFill>
        <p:spPr>
          <a:xfrm>
            <a:off x="971600" y="1628800"/>
            <a:ext cx="7272808" cy="4868900"/>
          </a:xfrm>
          <a:prstGeom prst="rect">
            <a:avLst/>
          </a:prstGeom>
        </p:spPr>
      </p:pic>
    </p:spTree>
    <p:extLst>
      <p:ext uri="{BB962C8B-B14F-4D97-AF65-F5344CB8AC3E}">
        <p14:creationId xmlns:p14="http://schemas.microsoft.com/office/powerpoint/2010/main" val="1063946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smtClean="0"/>
              <a:t>Verwendete Technologien</a:t>
            </a:r>
            <a:endParaRPr lang="de-CH" dirty="0"/>
          </a:p>
        </p:txBody>
      </p:sp>
      <p:sp>
        <p:nvSpPr>
          <p:cNvPr id="3" name="Inhaltsplatzhalter 2"/>
          <p:cNvSpPr>
            <a:spLocks noGrp="1"/>
          </p:cNvSpPr>
          <p:nvPr>
            <p:ph idx="1"/>
          </p:nvPr>
        </p:nvSpPr>
        <p:spPr/>
        <p:txBody>
          <a:bodyPr>
            <a:normAutofit/>
          </a:bodyPr>
          <a:lstStyle/>
          <a:p>
            <a:pPr marL="0" indent="0">
              <a:buNone/>
            </a:pPr>
            <a:r>
              <a:rPr lang="de-CH" sz="1800" dirty="0" smtClean="0"/>
              <a:t>Entwicklungsumgebung:</a:t>
            </a:r>
            <a:endParaRPr lang="de-CH" sz="1800" dirty="0" smtClean="0"/>
          </a:p>
          <a:p>
            <a:pPr lvl="1"/>
            <a:r>
              <a:rPr lang="de-CH" sz="1800" dirty="0" err="1" smtClean="0"/>
              <a:t>Intellij</a:t>
            </a:r>
            <a:r>
              <a:rPr lang="de-CH" sz="1800" dirty="0" smtClean="0"/>
              <a:t> IDEA</a:t>
            </a:r>
          </a:p>
          <a:p>
            <a:pPr lvl="1"/>
            <a:r>
              <a:rPr lang="de-CH" sz="1800" dirty="0" err="1" smtClean="0"/>
              <a:t>GitHub</a:t>
            </a:r>
            <a:endParaRPr lang="de-CH" sz="1800" dirty="0" smtClean="0"/>
          </a:p>
          <a:p>
            <a:pPr lvl="1"/>
            <a:r>
              <a:rPr lang="de-CH" sz="1800" dirty="0" err="1" smtClean="0"/>
              <a:t>Maven</a:t>
            </a:r>
            <a:endParaRPr lang="de-CH" sz="1800" dirty="0" smtClean="0"/>
          </a:p>
          <a:p>
            <a:pPr marL="0" indent="0">
              <a:buNone/>
            </a:pPr>
            <a:endParaRPr lang="de-CH" sz="1800" dirty="0" smtClean="0"/>
          </a:p>
          <a:p>
            <a:pPr marL="0" indent="0">
              <a:buNone/>
            </a:pPr>
            <a:r>
              <a:rPr lang="de-CH" sz="1800" dirty="0" smtClean="0"/>
              <a:t>3D </a:t>
            </a:r>
            <a:r>
              <a:rPr lang="de-CH" sz="1800" dirty="0" smtClean="0"/>
              <a:t>Modellierung:</a:t>
            </a:r>
            <a:endParaRPr lang="de-CH" sz="1800" dirty="0" smtClean="0"/>
          </a:p>
          <a:p>
            <a:pPr lvl="1"/>
            <a:r>
              <a:rPr lang="de-CH" sz="1800" dirty="0" smtClean="0"/>
              <a:t>OpenGL</a:t>
            </a:r>
          </a:p>
          <a:p>
            <a:pPr marL="457200" lvl="2"/>
            <a:r>
              <a:rPr lang="de-CH" dirty="0" smtClean="0"/>
              <a:t>LWJGL / Java</a:t>
            </a:r>
            <a:endParaRPr lang="de-CH" dirty="0"/>
          </a:p>
          <a:p>
            <a:pPr marL="274320" lvl="2" indent="0">
              <a:buNone/>
            </a:pPr>
            <a:endParaRPr lang="de-CH" dirty="0" smtClean="0"/>
          </a:p>
          <a:p>
            <a:pPr marL="0" lvl="1" indent="0">
              <a:buNone/>
            </a:pPr>
            <a:r>
              <a:rPr lang="de-CH" sz="1800" dirty="0" err="1" smtClean="0"/>
              <a:t>Shading</a:t>
            </a:r>
            <a:r>
              <a:rPr lang="de-CH" sz="1800" dirty="0" smtClean="0"/>
              <a:t>:</a:t>
            </a:r>
            <a:endParaRPr lang="de-CH" sz="1600" dirty="0" smtClean="0"/>
          </a:p>
          <a:p>
            <a:pPr lvl="1"/>
            <a:r>
              <a:rPr lang="de-CH" sz="1800" dirty="0"/>
              <a:t>VAO/VBO Konzept</a:t>
            </a:r>
          </a:p>
          <a:p>
            <a:pPr lvl="1"/>
            <a:r>
              <a:rPr lang="de-CH" sz="1800" dirty="0" smtClean="0"/>
              <a:t>GLSL </a:t>
            </a:r>
            <a:r>
              <a:rPr lang="de-CH" sz="1800" dirty="0"/>
              <a:t>(OpenGL </a:t>
            </a:r>
            <a:r>
              <a:rPr lang="de-CH" sz="1800" dirty="0" err="1"/>
              <a:t>Shading</a:t>
            </a:r>
            <a:r>
              <a:rPr lang="de-CH" sz="1800" dirty="0"/>
              <a:t> </a:t>
            </a:r>
            <a:r>
              <a:rPr lang="de-CH" sz="1800" dirty="0" smtClean="0"/>
              <a:t>Language)</a:t>
            </a:r>
            <a:endParaRPr lang="de-CH" sz="1800" dirty="0"/>
          </a:p>
          <a:p>
            <a:pPr lvl="1"/>
            <a:r>
              <a:rPr lang="de-CH" sz="1800" dirty="0" smtClean="0"/>
              <a:t>Vertex und Fragment </a:t>
            </a:r>
            <a:r>
              <a:rPr lang="de-CH" sz="1800" dirty="0" err="1" smtClean="0"/>
              <a:t>Shader</a:t>
            </a:r>
            <a:endParaRPr lang="de-CH" sz="1800" dirty="0"/>
          </a:p>
        </p:txBody>
      </p:sp>
    </p:spTree>
    <p:extLst>
      <p:ext uri="{BB962C8B-B14F-4D97-AF65-F5344CB8AC3E}">
        <p14:creationId xmlns:p14="http://schemas.microsoft.com/office/powerpoint/2010/main" val="1338620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Wavefront</a:t>
            </a:r>
            <a:r>
              <a:rPr lang="de-CH" dirty="0" smtClean="0"/>
              <a:t> </a:t>
            </a:r>
            <a:r>
              <a:rPr lang="de-CH" dirty="0" err="1" smtClean="0"/>
              <a:t>Obj</a:t>
            </a:r>
            <a:endParaRPr lang="de-CH" dirty="0"/>
          </a:p>
        </p:txBody>
      </p:sp>
      <p:sp>
        <p:nvSpPr>
          <p:cNvPr id="3" name="Inhaltsplatzhalter 2"/>
          <p:cNvSpPr>
            <a:spLocks noGrp="1"/>
          </p:cNvSpPr>
          <p:nvPr>
            <p:ph idx="1"/>
          </p:nvPr>
        </p:nvSpPr>
        <p:spPr/>
        <p:txBody>
          <a:bodyPr>
            <a:normAutofit/>
          </a:bodyPr>
          <a:lstStyle/>
          <a:p>
            <a:r>
              <a:rPr lang="de-CH" sz="1800" dirty="0"/>
              <a:t> </a:t>
            </a:r>
            <a:r>
              <a:rPr lang="de-CH" sz="1800" dirty="0" smtClean="0"/>
              <a:t>Speicherung </a:t>
            </a:r>
            <a:r>
              <a:rPr lang="de-CH" sz="1800" dirty="0"/>
              <a:t>von </a:t>
            </a:r>
            <a:r>
              <a:rPr lang="de-CH" sz="1800" dirty="0" smtClean="0"/>
              <a:t>3D-Modellen</a:t>
            </a:r>
            <a:endParaRPr lang="de-CH" sz="1800" dirty="0"/>
          </a:p>
          <a:p>
            <a:endParaRPr lang="de-CH" sz="1800" dirty="0" smtClean="0"/>
          </a:p>
          <a:p>
            <a:r>
              <a:rPr lang="de-CH" sz="1800" dirty="0" smtClean="0"/>
              <a:t>Position des Knotens (x, y, z</a:t>
            </a:r>
            <a:r>
              <a:rPr lang="de-CH" sz="1800" dirty="0" smtClean="0"/>
              <a:t>):</a:t>
            </a:r>
            <a:endParaRPr lang="de-CH" sz="1800" dirty="0" smtClean="0"/>
          </a:p>
          <a:p>
            <a:pPr lvl="1"/>
            <a:r>
              <a:rPr lang="de-CH" sz="1800" dirty="0"/>
              <a:t>v  9.604447 </a:t>
            </a:r>
            <a:r>
              <a:rPr lang="de-CH" sz="1800" dirty="0" smtClean="0"/>
              <a:t>  13.692561   2.343446 </a:t>
            </a:r>
            <a:endParaRPr lang="de-CH" sz="1800" dirty="0"/>
          </a:p>
          <a:p>
            <a:pPr lvl="1"/>
            <a:r>
              <a:rPr lang="de-CH" sz="1800" dirty="0"/>
              <a:t>v  9.223882 </a:t>
            </a:r>
            <a:r>
              <a:rPr lang="de-CH" sz="1800" dirty="0" smtClean="0"/>
              <a:t>  12.535731   2.265898 </a:t>
            </a:r>
            <a:endParaRPr lang="de-CH" sz="1800" dirty="0"/>
          </a:p>
          <a:p>
            <a:endParaRPr lang="de-CH" sz="1800" dirty="0" smtClean="0"/>
          </a:p>
          <a:p>
            <a:r>
              <a:rPr lang="de-CH" sz="1800" dirty="0" smtClean="0"/>
              <a:t>Normalen Vektor (x, y, z</a:t>
            </a:r>
            <a:r>
              <a:rPr lang="de-CH" sz="1800" dirty="0" smtClean="0"/>
              <a:t>):</a:t>
            </a:r>
            <a:endParaRPr lang="de-CH" sz="1800" dirty="0" smtClean="0"/>
          </a:p>
          <a:p>
            <a:pPr lvl="1"/>
            <a:r>
              <a:rPr lang="de-CH" sz="1800" dirty="0" err="1"/>
              <a:t>vn</a:t>
            </a:r>
            <a:r>
              <a:rPr lang="de-CH" sz="1800" dirty="0"/>
              <a:t>  -0.798000 </a:t>
            </a:r>
            <a:r>
              <a:rPr lang="de-CH" sz="1800" dirty="0" smtClean="0"/>
              <a:t>  -</a:t>
            </a:r>
            <a:r>
              <a:rPr lang="de-CH" sz="1800" dirty="0"/>
              <a:t>0.052478 </a:t>
            </a:r>
            <a:r>
              <a:rPr lang="de-CH" sz="1800" dirty="0" smtClean="0"/>
              <a:t>  0.600369 </a:t>
            </a:r>
            <a:endParaRPr lang="de-CH" sz="1800" dirty="0"/>
          </a:p>
          <a:p>
            <a:pPr lvl="1"/>
            <a:r>
              <a:rPr lang="de-CH" sz="1800" dirty="0" err="1"/>
              <a:t>vn</a:t>
            </a:r>
            <a:r>
              <a:rPr lang="de-CH" sz="1800" dirty="0"/>
              <a:t>  -0.797461 </a:t>
            </a:r>
            <a:r>
              <a:rPr lang="de-CH" sz="1800" dirty="0" smtClean="0"/>
              <a:t>  -</a:t>
            </a:r>
            <a:r>
              <a:rPr lang="de-CH" sz="1800" dirty="0"/>
              <a:t>0.094279 </a:t>
            </a:r>
            <a:r>
              <a:rPr lang="de-CH" sz="1800" dirty="0" smtClean="0"/>
              <a:t>  -</a:t>
            </a:r>
            <a:r>
              <a:rPr lang="de-CH" sz="1800" dirty="0"/>
              <a:t>0.595959 </a:t>
            </a:r>
          </a:p>
          <a:p>
            <a:endParaRPr lang="de-CH" sz="1800" dirty="0" smtClean="0"/>
          </a:p>
          <a:p>
            <a:r>
              <a:rPr lang="de-CH" sz="1800" dirty="0" smtClean="0"/>
              <a:t>Face </a:t>
            </a:r>
            <a:r>
              <a:rPr lang="de-CH" sz="1800" dirty="0" err="1" smtClean="0"/>
              <a:t>Triangle</a:t>
            </a:r>
            <a:r>
              <a:rPr lang="de-CH" sz="1800" dirty="0" smtClean="0"/>
              <a:t> (Vertex/Normale/Textur</a:t>
            </a:r>
            <a:r>
              <a:rPr lang="de-CH" sz="1800" dirty="0" smtClean="0"/>
              <a:t>):</a:t>
            </a:r>
            <a:endParaRPr lang="de-CH" sz="1800" dirty="0"/>
          </a:p>
          <a:p>
            <a:pPr lvl="1"/>
            <a:r>
              <a:rPr lang="de-CH" sz="1800" dirty="0"/>
              <a:t>f 478/412/678 </a:t>
            </a:r>
            <a:r>
              <a:rPr lang="de-CH" sz="1800" dirty="0" smtClean="0"/>
              <a:t>  481/417/625  482/435/616</a:t>
            </a:r>
            <a:endParaRPr lang="de-CH" sz="1800" dirty="0"/>
          </a:p>
          <a:p>
            <a:pPr lvl="1"/>
            <a:r>
              <a:rPr lang="de-CH" sz="1800" dirty="0"/>
              <a:t>f 482/435/616 </a:t>
            </a:r>
            <a:r>
              <a:rPr lang="de-CH" sz="1800" dirty="0" smtClean="0"/>
              <a:t>  476/431/468   477/423/656</a:t>
            </a:r>
            <a:endParaRPr lang="de-CH" sz="1800" dirty="0"/>
          </a:p>
          <a:p>
            <a:endParaRPr lang="de-CH" sz="1600" dirty="0"/>
          </a:p>
        </p:txBody>
      </p:sp>
    </p:spTree>
    <p:extLst>
      <p:ext uri="{BB962C8B-B14F-4D97-AF65-F5344CB8AC3E}">
        <p14:creationId xmlns:p14="http://schemas.microsoft.com/office/powerpoint/2010/main" val="3870029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Gitternetz </a:t>
            </a:r>
            <a:endParaRPr lang="de-CH" dirty="0"/>
          </a:p>
        </p:txBody>
      </p:sp>
      <p:sp>
        <p:nvSpPr>
          <p:cNvPr id="3" name="Inhaltsplatzhalter 2"/>
          <p:cNvSpPr>
            <a:spLocks noGrp="1"/>
          </p:cNvSpPr>
          <p:nvPr>
            <p:ph idx="1"/>
          </p:nvPr>
        </p:nvSpPr>
        <p:spPr/>
        <p:txBody>
          <a:bodyPr/>
          <a:lstStyle/>
          <a:p>
            <a:r>
              <a:rPr lang="de-CH" dirty="0" smtClean="0"/>
              <a:t>2 Vertices im </a:t>
            </a:r>
            <a:r>
              <a:rPr lang="de-CH" dirty="0" smtClean="0"/>
              <a:t>Speicher:</a:t>
            </a:r>
            <a:endParaRPr lang="de-CH" dirty="0" smtClean="0"/>
          </a:p>
          <a:p>
            <a:pPr lvl="1"/>
            <a:r>
              <a:rPr lang="de-CH" dirty="0" smtClean="0"/>
              <a:t>P1(0,0,0) und P2(1,0,0)</a:t>
            </a:r>
          </a:p>
          <a:p>
            <a:r>
              <a:rPr lang="de-CH" dirty="0" smtClean="0"/>
              <a:t>Jeder Geradenabschnitt referenziert P1 und P2</a:t>
            </a:r>
          </a:p>
          <a:p>
            <a:r>
              <a:rPr lang="de-CH" dirty="0" smtClean="0"/>
              <a:t>Bestimmung der Position mit einer Transformations-Matrix</a:t>
            </a:r>
          </a:p>
          <a:p>
            <a:r>
              <a:rPr lang="de-CH" dirty="0" smtClean="0"/>
              <a:t>Transformation</a:t>
            </a:r>
            <a:r>
              <a:rPr lang="de-CH" dirty="0"/>
              <a:t>: Translation, Rotation, </a:t>
            </a:r>
            <a:r>
              <a:rPr lang="de-CH" dirty="0" smtClean="0"/>
              <a:t>Streckung</a:t>
            </a:r>
            <a:endParaRPr lang="de-CH" dirty="0"/>
          </a:p>
          <a:p>
            <a:endParaRPr lang="de-CH"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77072"/>
            <a:ext cx="3384418" cy="2383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72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smtClean="0"/>
              <a:t>Kamera-Mausrotation</a:t>
            </a:r>
            <a:endParaRPr lang="de-CH" dirty="0"/>
          </a:p>
        </p:txBody>
      </p:sp>
      <p:sp>
        <p:nvSpPr>
          <p:cNvPr id="3" name="Inhaltsplatzhalter 2"/>
          <p:cNvSpPr>
            <a:spLocks noGrp="1"/>
          </p:cNvSpPr>
          <p:nvPr>
            <p:ph idx="1"/>
          </p:nvPr>
        </p:nvSpPr>
        <p:spPr/>
        <p:txBody>
          <a:bodyPr/>
          <a:lstStyle/>
          <a:p>
            <a:r>
              <a:rPr lang="de-CH" dirty="0" smtClean="0"/>
              <a:t>Side </a:t>
            </a:r>
            <a:r>
              <a:rPr lang="de-CH" dirty="0" err="1" smtClean="0"/>
              <a:t>view</a:t>
            </a:r>
            <a:r>
              <a:rPr lang="de-CH" dirty="0" smtClean="0"/>
              <a:t>		Side </a:t>
            </a:r>
            <a:r>
              <a:rPr lang="de-CH" dirty="0" err="1" smtClean="0"/>
              <a:t>view</a:t>
            </a:r>
            <a:r>
              <a:rPr lang="de-CH" dirty="0" smtClean="0"/>
              <a:t>		        Top </a:t>
            </a:r>
            <a:r>
              <a:rPr lang="de-CH" dirty="0" err="1" smtClean="0"/>
              <a:t>view</a:t>
            </a:r>
            <a:endParaRPr lang="de-CH" dirty="0" smtClean="0"/>
          </a:p>
          <a:p>
            <a:endParaRPr lang="de-CH"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21" y="2924944"/>
            <a:ext cx="79819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699398" y="2520913"/>
            <a:ext cx="1224136"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CH" sz="1600" dirty="0" err="1" smtClean="0"/>
              <a:t>Distance</a:t>
            </a:r>
            <a:r>
              <a:rPr lang="de-CH" sz="1600" dirty="0" smtClean="0"/>
              <a:t> </a:t>
            </a:r>
            <a:r>
              <a:rPr lang="de-CH" sz="1600" dirty="0" err="1" smtClean="0"/>
              <a:t>to</a:t>
            </a:r>
            <a:r>
              <a:rPr lang="de-CH" sz="1600" dirty="0" smtClean="0"/>
              <a:t> </a:t>
            </a:r>
            <a:r>
              <a:rPr lang="de-CH" sz="1600" dirty="0" err="1" smtClean="0"/>
              <a:t>model</a:t>
            </a:r>
            <a:endParaRPr lang="de-CH" sz="1600" dirty="0"/>
          </a:p>
        </p:txBody>
      </p:sp>
      <p:sp>
        <p:nvSpPr>
          <p:cNvPr id="7" name="Rechteck 6"/>
          <p:cNvSpPr/>
          <p:nvPr/>
        </p:nvSpPr>
        <p:spPr>
          <a:xfrm>
            <a:off x="3563888" y="2528900"/>
            <a:ext cx="1656184"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CH" sz="1600" dirty="0" smtClean="0"/>
              <a:t>y-rotation </a:t>
            </a:r>
            <a:r>
              <a:rPr lang="de-CH" sz="1600" dirty="0" err="1" smtClean="0"/>
              <a:t>of</a:t>
            </a:r>
            <a:r>
              <a:rPr lang="de-CH" sz="1600" dirty="0" smtClean="0"/>
              <a:t> </a:t>
            </a:r>
            <a:r>
              <a:rPr lang="de-CH" sz="1600" dirty="0" err="1" smtClean="0"/>
              <a:t>the</a:t>
            </a:r>
            <a:r>
              <a:rPr lang="de-CH" sz="1600" dirty="0" smtClean="0"/>
              <a:t> </a:t>
            </a:r>
            <a:r>
              <a:rPr lang="de-CH" sz="1600" dirty="0" err="1" smtClean="0"/>
              <a:t>camera</a:t>
            </a:r>
            <a:r>
              <a:rPr lang="de-CH" sz="1600" dirty="0" smtClean="0"/>
              <a:t> (</a:t>
            </a:r>
            <a:r>
              <a:rPr lang="de-CH" sz="1600" dirty="0" err="1" smtClean="0"/>
              <a:t>pitch</a:t>
            </a:r>
            <a:r>
              <a:rPr lang="de-CH" sz="1600" dirty="0" smtClean="0"/>
              <a:t>)</a:t>
            </a:r>
            <a:endParaRPr lang="de-CH" sz="1600" dirty="0"/>
          </a:p>
        </p:txBody>
      </p:sp>
      <p:sp>
        <p:nvSpPr>
          <p:cNvPr id="8" name="Rechteck 7"/>
          <p:cNvSpPr/>
          <p:nvPr/>
        </p:nvSpPr>
        <p:spPr>
          <a:xfrm>
            <a:off x="6519078" y="2270050"/>
            <a:ext cx="1656184"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CH" sz="1600" dirty="0" smtClean="0"/>
              <a:t>Angle </a:t>
            </a:r>
            <a:r>
              <a:rPr lang="de-CH" sz="1600" dirty="0" err="1" smtClean="0"/>
              <a:t>around</a:t>
            </a:r>
            <a:r>
              <a:rPr lang="de-CH" sz="1600" dirty="0" smtClean="0"/>
              <a:t> </a:t>
            </a:r>
            <a:r>
              <a:rPr lang="de-CH" sz="1600" dirty="0" err="1" smtClean="0"/>
              <a:t>model</a:t>
            </a:r>
            <a:endParaRPr lang="de-CH" sz="1600" dirty="0"/>
          </a:p>
        </p:txBody>
      </p:sp>
    </p:spTree>
    <p:extLst>
      <p:ext uri="{BB962C8B-B14F-4D97-AF65-F5344CB8AC3E}">
        <p14:creationId xmlns:p14="http://schemas.microsoft.com/office/powerpoint/2010/main" val="3767246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Kamera-Position</a:t>
            </a:r>
            <a:endParaRPr lang="de-CH" dirty="0"/>
          </a:p>
        </p:txBody>
      </p:sp>
      <p:sp>
        <p:nvSpPr>
          <p:cNvPr id="3" name="Inhaltsplatzhalter 2"/>
          <p:cNvSpPr>
            <a:spLocks noGrp="1"/>
          </p:cNvSpPr>
          <p:nvPr>
            <p:ph idx="1"/>
          </p:nvPr>
        </p:nvSpPr>
        <p:spPr/>
        <p:txBody>
          <a:bodyPr>
            <a:normAutofit lnSpcReduction="10000"/>
          </a:bodyPr>
          <a:lstStyle/>
          <a:p>
            <a:endParaRPr lang="de-CH" dirty="0" smtClean="0"/>
          </a:p>
          <a:p>
            <a:endParaRPr lang="de-CH" dirty="0"/>
          </a:p>
          <a:p>
            <a:endParaRPr lang="de-CH" dirty="0" smtClean="0"/>
          </a:p>
          <a:p>
            <a:endParaRPr lang="de-CH" dirty="0"/>
          </a:p>
          <a:p>
            <a:endParaRPr lang="de-CH" dirty="0" smtClean="0"/>
          </a:p>
          <a:p>
            <a:endParaRPr lang="de-CH" dirty="0"/>
          </a:p>
          <a:p>
            <a:endParaRPr lang="de-CH" dirty="0" smtClean="0"/>
          </a:p>
          <a:p>
            <a:endParaRPr lang="de-CH" dirty="0" smtClean="0"/>
          </a:p>
          <a:p>
            <a:r>
              <a:rPr lang="de-CH" sz="1800" dirty="0" err="1" smtClean="0">
                <a:solidFill>
                  <a:srgbClr val="0070C0"/>
                </a:solidFill>
              </a:rPr>
              <a:t>posX</a:t>
            </a:r>
            <a:r>
              <a:rPr lang="de-CH" sz="1800" dirty="0" smtClean="0">
                <a:solidFill>
                  <a:srgbClr val="0070C0"/>
                </a:solidFill>
              </a:rPr>
              <a:t> </a:t>
            </a:r>
            <a:r>
              <a:rPr lang="de-CH" sz="1800" dirty="0" smtClean="0"/>
              <a:t>= </a:t>
            </a:r>
            <a:r>
              <a:rPr lang="de-CH" sz="1800" dirty="0" err="1"/>
              <a:t>horizontalDistance</a:t>
            </a:r>
            <a:r>
              <a:rPr lang="de-CH" sz="1800" dirty="0"/>
              <a:t> </a:t>
            </a:r>
            <a:r>
              <a:rPr lang="de-CH" sz="1800" dirty="0" smtClean="0"/>
              <a:t>* </a:t>
            </a:r>
            <a:r>
              <a:rPr lang="de-CH" sz="1800" i="1" dirty="0" smtClean="0"/>
              <a:t>sin</a:t>
            </a:r>
            <a:r>
              <a:rPr lang="de-CH" sz="1800" dirty="0" smtClean="0"/>
              <a:t>(</a:t>
            </a:r>
            <a:r>
              <a:rPr lang="de-CH" sz="1800" b="1" dirty="0" err="1" smtClean="0">
                <a:solidFill>
                  <a:srgbClr val="FF0000"/>
                </a:solidFill>
              </a:rPr>
              <a:t>angleAroundModel</a:t>
            </a:r>
            <a:r>
              <a:rPr lang="de-CH" sz="1800" dirty="0" smtClean="0">
                <a:solidFill>
                  <a:srgbClr val="0070C0"/>
                </a:solidFill>
              </a:rPr>
              <a:t>);</a:t>
            </a:r>
            <a:r>
              <a:rPr lang="de-CH" sz="1800" dirty="0"/>
              <a:t/>
            </a:r>
            <a:br>
              <a:rPr lang="de-CH" sz="1800" dirty="0"/>
            </a:br>
            <a:r>
              <a:rPr lang="de-CH" sz="1800" dirty="0" err="1" smtClean="0">
                <a:solidFill>
                  <a:srgbClr val="00B050"/>
                </a:solidFill>
              </a:rPr>
              <a:t>posY</a:t>
            </a:r>
            <a:r>
              <a:rPr lang="de-CH" sz="1800" dirty="0" smtClean="0">
                <a:solidFill>
                  <a:srgbClr val="00B050"/>
                </a:solidFill>
              </a:rPr>
              <a:t> </a:t>
            </a:r>
            <a:r>
              <a:rPr lang="de-CH" sz="1800" dirty="0"/>
              <a:t>= </a:t>
            </a:r>
            <a:r>
              <a:rPr lang="de-CH" sz="1800" dirty="0" err="1"/>
              <a:t>horizontalDistance</a:t>
            </a:r>
            <a:r>
              <a:rPr lang="de-CH" sz="1800" dirty="0"/>
              <a:t> * </a:t>
            </a:r>
            <a:r>
              <a:rPr lang="de-CH" sz="1800" i="1" dirty="0" smtClean="0"/>
              <a:t>cos</a:t>
            </a:r>
            <a:r>
              <a:rPr lang="de-CH" sz="1800" dirty="0" smtClean="0"/>
              <a:t>(</a:t>
            </a:r>
            <a:r>
              <a:rPr lang="de-CH" sz="1800" b="1" dirty="0" err="1" smtClean="0">
                <a:solidFill>
                  <a:srgbClr val="FF0000"/>
                </a:solidFill>
              </a:rPr>
              <a:t>angleAroundModel</a:t>
            </a:r>
            <a:r>
              <a:rPr lang="de-CH" sz="1800" dirty="0" smtClean="0">
                <a:solidFill>
                  <a:srgbClr val="00B050"/>
                </a:solidFill>
              </a:rPr>
              <a:t>);</a:t>
            </a:r>
          </a:p>
          <a:p>
            <a:r>
              <a:rPr lang="de-CH" sz="1800" b="1" dirty="0" err="1" smtClean="0"/>
              <a:t>position</a:t>
            </a:r>
            <a:r>
              <a:rPr lang="de-CH" sz="1800" dirty="0" err="1" smtClean="0"/>
              <a:t>.</a:t>
            </a:r>
            <a:r>
              <a:rPr lang="de-CH" sz="1800" b="1" dirty="0" err="1" smtClean="0"/>
              <a:t>x</a:t>
            </a:r>
            <a:r>
              <a:rPr lang="de-CH" sz="1800" b="1" dirty="0" smtClean="0"/>
              <a:t> </a:t>
            </a:r>
            <a:r>
              <a:rPr lang="de-CH" sz="1800" dirty="0"/>
              <a:t>= - </a:t>
            </a:r>
            <a:r>
              <a:rPr lang="de-CH" sz="1800" dirty="0" err="1" smtClean="0"/>
              <a:t>posX</a:t>
            </a:r>
            <a:r>
              <a:rPr lang="de-CH" sz="1800" dirty="0" smtClean="0"/>
              <a:t>;</a:t>
            </a:r>
          </a:p>
          <a:p>
            <a:r>
              <a:rPr lang="de-CH" sz="1800" b="1" dirty="0" err="1" smtClean="0"/>
              <a:t>position</a:t>
            </a:r>
            <a:r>
              <a:rPr lang="de-CH" sz="1800" dirty="0" err="1" smtClean="0"/>
              <a:t>.</a:t>
            </a:r>
            <a:r>
              <a:rPr lang="de-CH" sz="1800" b="1" dirty="0" err="1" smtClean="0"/>
              <a:t>z</a:t>
            </a:r>
            <a:r>
              <a:rPr lang="de-CH" sz="1800" b="1" dirty="0" smtClean="0"/>
              <a:t> </a:t>
            </a:r>
            <a:r>
              <a:rPr lang="de-CH" sz="1800" dirty="0"/>
              <a:t>= - </a:t>
            </a:r>
            <a:r>
              <a:rPr lang="de-CH" sz="1800" dirty="0" err="1" smtClean="0"/>
              <a:t>posY</a:t>
            </a:r>
            <a:r>
              <a:rPr lang="de-CH" sz="1800" dirty="0" smtClean="0"/>
              <a:t>;</a:t>
            </a:r>
          </a:p>
          <a:p>
            <a:r>
              <a:rPr lang="de-CH" sz="1800" b="1" dirty="0" err="1" smtClean="0"/>
              <a:t>position</a:t>
            </a:r>
            <a:r>
              <a:rPr lang="de-CH" sz="1800" dirty="0" err="1" smtClean="0"/>
              <a:t>.</a:t>
            </a:r>
            <a:r>
              <a:rPr lang="de-CH" sz="1800" b="1" dirty="0" err="1" smtClean="0"/>
              <a:t>y</a:t>
            </a:r>
            <a:r>
              <a:rPr lang="de-CH" sz="1800" b="1" dirty="0" smtClean="0"/>
              <a:t> </a:t>
            </a:r>
            <a:r>
              <a:rPr lang="de-CH" sz="1800" dirty="0"/>
              <a:t>= </a:t>
            </a:r>
            <a:r>
              <a:rPr lang="de-CH" sz="1800" dirty="0" err="1"/>
              <a:t>verticalDistance</a:t>
            </a:r>
            <a:r>
              <a:rPr lang="de-CH" sz="1800" dirty="0" smtClean="0"/>
              <a:t>;</a:t>
            </a:r>
            <a:endParaRPr lang="de-CH"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556792"/>
            <a:ext cx="34766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530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Kamera-Rotation</a:t>
            </a:r>
            <a:endParaRPr lang="de-CH" dirty="0"/>
          </a:p>
        </p:txBody>
      </p:sp>
      <p:sp>
        <p:nvSpPr>
          <p:cNvPr id="3" name="Inhaltsplatzhalter 2"/>
          <p:cNvSpPr>
            <a:spLocks noGrp="1"/>
          </p:cNvSpPr>
          <p:nvPr>
            <p:ph idx="1"/>
          </p:nvPr>
        </p:nvSpPr>
        <p:spPr/>
        <p:txBody>
          <a:bodyPr/>
          <a:lstStyle/>
          <a:p>
            <a:r>
              <a:rPr lang="de-CH" dirty="0" smtClean="0"/>
              <a:t>Kamera Rotation (Blickrichtung) bestimmen</a:t>
            </a:r>
          </a:p>
          <a:p>
            <a:endParaRPr lang="de-CH" dirty="0" smtClean="0"/>
          </a:p>
          <a:p>
            <a:endParaRPr lang="de-CH" dirty="0"/>
          </a:p>
          <a:p>
            <a:endParaRPr lang="de-CH" dirty="0" smtClean="0"/>
          </a:p>
          <a:p>
            <a:endParaRPr lang="de-CH" dirty="0"/>
          </a:p>
          <a:p>
            <a:endParaRPr lang="de-CH" dirty="0"/>
          </a:p>
          <a:p>
            <a:endParaRPr lang="de-CH" dirty="0" smtClean="0"/>
          </a:p>
          <a:p>
            <a:endParaRPr lang="de-CH" dirty="0" smtClean="0"/>
          </a:p>
          <a:p>
            <a:r>
              <a:rPr lang="de-CH" dirty="0" err="1" smtClean="0"/>
              <a:t>pitch</a:t>
            </a:r>
            <a:r>
              <a:rPr lang="de-CH" dirty="0" smtClean="0"/>
              <a:t> </a:t>
            </a:r>
            <a:r>
              <a:rPr lang="de-CH" dirty="0"/>
              <a:t>= </a:t>
            </a:r>
            <a:r>
              <a:rPr lang="de-CH" dirty="0" smtClean="0"/>
              <a:t>Wert gemäss </a:t>
            </a:r>
            <a:r>
              <a:rPr lang="de-CH" dirty="0" err="1" smtClean="0"/>
              <a:t>Mausrad</a:t>
            </a:r>
            <a:endParaRPr lang="de-CH" dirty="0" smtClean="0"/>
          </a:p>
          <a:p>
            <a:r>
              <a:rPr lang="de-CH" b="1" dirty="0" err="1" smtClean="0">
                <a:solidFill>
                  <a:srgbClr val="92D050"/>
                </a:solidFill>
              </a:rPr>
              <a:t>yaw</a:t>
            </a:r>
            <a:r>
              <a:rPr lang="de-CH" b="1" dirty="0" smtClean="0">
                <a:solidFill>
                  <a:srgbClr val="92D050"/>
                </a:solidFill>
              </a:rPr>
              <a:t> </a:t>
            </a:r>
            <a:r>
              <a:rPr lang="de-CH" dirty="0"/>
              <a:t>= 180 - </a:t>
            </a:r>
            <a:r>
              <a:rPr lang="de-CH" dirty="0" err="1" smtClean="0"/>
              <a:t>angleAroundModel</a:t>
            </a:r>
            <a:r>
              <a:rPr lang="de-CH" dirty="0" smtClean="0"/>
              <a:t>;</a:t>
            </a:r>
            <a:endParaRPr lang="de-CH"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4864"/>
            <a:ext cx="4248472" cy="2582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descr="http://doc.aldebaran.com/2-1/_images/rollPitchYa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060848"/>
            <a:ext cx="3312368" cy="322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252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arheit">
  <a:themeElements>
    <a:clrScheme name="Klarheit">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378</Words>
  <Application>Microsoft Office PowerPoint</Application>
  <PresentationFormat>Bildschirmpräsentation (4:3)</PresentationFormat>
  <Paragraphs>150</Paragraphs>
  <Slides>11</Slides>
  <Notes>10</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Klarheit</vt:lpstr>
      <vt:lpstr>Objektorientierte Geometrie Projekt OpenGl Wavefront Viewer </vt:lpstr>
      <vt:lpstr>Projekt OpenGL Wavefront Viewer</vt:lpstr>
      <vt:lpstr>Demo</vt:lpstr>
      <vt:lpstr>Verwendete Technologien</vt:lpstr>
      <vt:lpstr>Wavefront Obj</vt:lpstr>
      <vt:lpstr>Gitternetz </vt:lpstr>
      <vt:lpstr>Kamera-Mausrotation</vt:lpstr>
      <vt:lpstr>Kamera-Position</vt:lpstr>
      <vt:lpstr>Kamera-Rotation</vt:lpstr>
      <vt:lpstr>Beleuchtung: Phong Reflection</vt:lpstr>
      <vt:lpstr>Fragen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Objektorientierte Geometrie Vorstellung Projekt </dc:title>
  <dc:creator>michael</dc:creator>
  <cp:lastModifiedBy>Joel Holzer</cp:lastModifiedBy>
  <cp:revision>94</cp:revision>
  <dcterms:created xsi:type="dcterms:W3CDTF">2016-01-05T10:47:14Z</dcterms:created>
  <dcterms:modified xsi:type="dcterms:W3CDTF">2016-01-15T09:38:55Z</dcterms:modified>
</cp:coreProperties>
</file>