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56" r:id="rId2"/>
    <p:sldId id="266" r:id="rId3"/>
    <p:sldId id="258" r:id="rId4"/>
    <p:sldId id="257" r:id="rId5"/>
    <p:sldId id="263" r:id="rId6"/>
    <p:sldId id="261" r:id="rId7"/>
    <p:sldId id="259" r:id="rId8"/>
    <p:sldId id="264" r:id="rId9"/>
    <p:sldId id="265" r:id="rId10"/>
    <p:sldId id="262" r:id="rId11"/>
    <p:sldId id="260" r:id="rId12"/>
  </p:sldIdLst>
  <p:sldSz cx="9144000" cy="6858000" type="screen4x3"/>
  <p:notesSz cx="7105650" cy="102393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57" autoAdjust="0"/>
  </p:normalViewPr>
  <p:slideViewPr>
    <p:cSldViewPr>
      <p:cViewPr varScale="1">
        <p:scale>
          <a:sx n="93" d="100"/>
          <a:sy n="93" d="100"/>
        </p:scale>
        <p:origin x="-21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r">
              <a:defRPr sz="1300"/>
            </a:lvl1pPr>
          </a:lstStyle>
          <a:p>
            <a:fld id="{0A124C12-A3F9-436B-B427-937D56D33E8E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40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112" tIns="49556" rIns="99112" bIns="4955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565" y="4863703"/>
            <a:ext cx="5684520" cy="4607719"/>
          </a:xfrm>
          <a:prstGeom prst="rect">
            <a:avLst/>
          </a:prstGeom>
        </p:spPr>
        <p:txBody>
          <a:bodyPr vert="horz" lIns="99112" tIns="49556" rIns="99112" bIns="4955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891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r">
              <a:defRPr sz="1300"/>
            </a:lvl1pPr>
          </a:lstStyle>
          <a:p>
            <a:fld id="{82D390B4-DAD9-43BC-9C7F-06927147A7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4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endParaRPr lang="de-CH" sz="1300" dirty="0"/>
          </a:p>
          <a:p>
            <a:r>
              <a:rPr lang="de-CH" sz="1300" b="1" dirty="0"/>
              <a:t>Rendern:</a:t>
            </a:r>
          </a:p>
          <a:p>
            <a:r>
              <a:rPr lang="de-CH" sz="1300" dirty="0"/>
              <a:t>bezeichnet den Prozess bei dem der Rechner ein Bild des jeweiligen Objektes erzeugt.</a:t>
            </a:r>
          </a:p>
          <a:p>
            <a:r>
              <a:rPr lang="de-CH" sz="1300" dirty="0"/>
              <a:t>Diese Objekte, wie Eingangs schon erwähnt bestehen aus geometrischen Primitiven, welche durch Vertices spezifiziert werden</a:t>
            </a:r>
          </a:p>
          <a:p>
            <a:endParaRPr lang="de-CH" dirty="0" smtClean="0"/>
          </a:p>
          <a:p>
            <a:r>
              <a:rPr lang="de-CH" b="1" dirty="0" smtClean="0"/>
              <a:t>Beleuchtung: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dirty="0" smtClean="0"/>
              <a:t>Statisches</a:t>
            </a:r>
            <a:r>
              <a:rPr lang="de-CH" b="1" baseline="0" dirty="0" smtClean="0"/>
              <a:t> Punktlicht: </a:t>
            </a:r>
            <a:r>
              <a:rPr lang="de-CH" b="0" baseline="0" dirty="0" smtClean="0"/>
              <a:t>Sonne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Phong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Reflection</a:t>
            </a:r>
            <a:r>
              <a:rPr lang="de-CH" b="1" baseline="0" dirty="0" smtClean="0"/>
              <a:t> Model:  </a:t>
            </a:r>
            <a:r>
              <a:rPr lang="de-CH" b="0" baseline="0" dirty="0" smtClean="0"/>
              <a:t>zur Berechnung der Beleuchtung von Objekten, in unserem Fall die Beleuchtung des mit dem </a:t>
            </a:r>
            <a:r>
              <a:rPr lang="de-CH" b="0" baseline="0" dirty="0" err="1" smtClean="0"/>
              <a:t>Obj</a:t>
            </a:r>
            <a:r>
              <a:rPr lang="de-CH" b="0" baseline="0" dirty="0" smtClean="0"/>
              <a:t>-Reader geladenen Objekts. Das </a:t>
            </a:r>
            <a:r>
              <a:rPr lang="de-CH" b="0" baseline="0" dirty="0" err="1" smtClean="0"/>
              <a:t>Phong</a:t>
            </a:r>
            <a:r>
              <a:rPr lang="de-CH" b="0" baseline="0" dirty="0" smtClean="0"/>
              <a:t> </a:t>
            </a:r>
            <a:r>
              <a:rPr lang="de-CH" b="0" baseline="0" dirty="0" err="1" smtClean="0"/>
              <a:t>reflection</a:t>
            </a:r>
            <a:r>
              <a:rPr lang="de-CH" b="0" baseline="0" dirty="0" smtClean="0"/>
              <a:t> Model ist in die 3 Einzelkomponenten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-, Diffuse- und </a:t>
            </a:r>
            <a:r>
              <a:rPr lang="de-CH" b="0" baseline="0" dirty="0" err="1" smtClean="0"/>
              <a:t>Spekular</a:t>
            </a:r>
            <a:r>
              <a:rPr lang="de-CH" b="0" baseline="0" dirty="0" smtClean="0"/>
              <a:t>-Licht unterteilt.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Ambient</a:t>
            </a:r>
            <a:r>
              <a:rPr lang="de-CH" b="0" baseline="0" dirty="0" smtClean="0"/>
              <a:t>: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-Komponente des reflektierten Lichts ist unabhängig vom Einfallswinkel des </a:t>
            </a:r>
            <a:r>
              <a:rPr lang="de-CH" b="0" baseline="0" dirty="0" err="1" smtClean="0"/>
              <a:t>Lichtsrahls</a:t>
            </a:r>
            <a:r>
              <a:rPr lang="de-CH" b="0" baseline="0" dirty="0" smtClean="0"/>
              <a:t> und vom Blickwinkel des Beobachters der Szene. Nur abhängig vor Intensität des Umgebungslichts.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Diffuses</a:t>
            </a:r>
            <a:r>
              <a:rPr lang="de-CH" b="0" baseline="0" dirty="0" smtClean="0"/>
              <a:t>: Reflektion in alle Richtungen unabhängig vom Standpunkt des Betrachters. Lichtstärke hängt jedoch vom Einfallswinkel des Lichtstrahls der Punktlichtquelle ab.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Spekular</a:t>
            </a:r>
            <a:r>
              <a:rPr lang="de-CH" b="0" baseline="0" dirty="0" smtClean="0"/>
              <a:t>: Spiegelnde Komponente. Vom Einfallswinkel des Lichtstrahls und vom Reflexionsfaktor (Materialkonstante) und vom Blickwinkel des Beobachters in der Szene abhängig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Projektionsmatrix:  </a:t>
            </a:r>
            <a:r>
              <a:rPr lang="de-CH" sz="1300" dirty="0"/>
              <a:t>lässt weit entfernte Objekte (in Richtung Z-Achse) kleiner darstellen und nahe bei der Kamera liegende Objekte grösser.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Viewmatrix</a:t>
            </a:r>
            <a:r>
              <a:rPr lang="de-CH" b="1" baseline="0" dirty="0" smtClean="0"/>
              <a:t>: </a:t>
            </a:r>
            <a:r>
              <a:rPr lang="de-CH" b="0" baseline="0" dirty="0" smtClean="0"/>
              <a:t>Für die Bewegung der Kamera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Transformationsmatrix: </a:t>
            </a:r>
            <a:r>
              <a:rPr lang="de-CH" b="0" baseline="0" dirty="0" smtClean="0"/>
              <a:t>Enthält Translation, Rotation um alle Achsen und die Streckung, mit der Objekte manipuliert werden können.</a:t>
            </a:r>
            <a:br>
              <a:rPr lang="de-CH" b="0" baseline="0" dirty="0" smtClean="0"/>
            </a:br>
            <a:endParaRPr lang="de-CH" b="0" baseline="0" dirty="0" smtClean="0"/>
          </a:p>
          <a:p>
            <a:pPr marL="681394" lvl="1" indent="-185835">
              <a:buFont typeface="Arial" panose="020B0604020202020204" pitchFamily="34" charset="0"/>
              <a:buChar char="•"/>
            </a:pPr>
            <a:endParaRPr lang="de-CH" b="0" baseline="0" dirty="0" smtClean="0"/>
          </a:p>
          <a:p>
            <a:pPr marL="185835" indent="-185835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30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beide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07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4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1118">
              <a:defRPr/>
            </a:pPr>
            <a:endParaRPr lang="de-CH" sz="1300" b="1" dirty="0"/>
          </a:p>
          <a:p>
            <a:pPr defTabSz="991118">
              <a:defRPr/>
            </a:pPr>
            <a:r>
              <a:rPr lang="de-CH" sz="1300" b="1" dirty="0"/>
              <a:t>Vertex Array </a:t>
            </a:r>
            <a:r>
              <a:rPr lang="de-CH" sz="1300" b="1" dirty="0" err="1"/>
              <a:t>Object</a:t>
            </a:r>
            <a:r>
              <a:rPr lang="de-CH" sz="1300" b="1" dirty="0"/>
              <a:t> (VAO) und Vertex </a:t>
            </a:r>
            <a:r>
              <a:rPr lang="de-CH" sz="1300" b="1" dirty="0" err="1"/>
              <a:t>Buffer</a:t>
            </a:r>
            <a:r>
              <a:rPr lang="de-CH" sz="1300" b="1" dirty="0"/>
              <a:t> </a:t>
            </a:r>
            <a:r>
              <a:rPr lang="de-CH" sz="1300" b="1" dirty="0" err="1"/>
              <a:t>Object</a:t>
            </a:r>
            <a:r>
              <a:rPr lang="de-CH" sz="1300" b="1" dirty="0"/>
              <a:t> (VBO):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VBO</a:t>
            </a:r>
            <a:r>
              <a:rPr lang="de-CH" sz="1300" dirty="0"/>
              <a:t>: 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 err="1"/>
              <a:t>Vertexdaten</a:t>
            </a:r>
            <a:r>
              <a:rPr lang="de-CH" sz="1300" dirty="0"/>
              <a:t> (Positionen, </a:t>
            </a:r>
            <a:r>
              <a:rPr lang="de-CH" sz="1300" dirty="0" err="1"/>
              <a:t>Normalenvektoren</a:t>
            </a:r>
            <a:r>
              <a:rPr lang="de-CH" sz="1300" dirty="0"/>
              <a:t>, Farben oder Textur-Koordinaten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VAO: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Informationen, in welchem VBO sich die benötigten Daten befinden und in welchem Format sie vorliegen z.B. dass ein Vertex aus 3 </a:t>
            </a:r>
            <a:r>
              <a:rPr lang="de-CH" sz="1300" dirty="0" err="1"/>
              <a:t>floats</a:t>
            </a:r>
            <a:r>
              <a:rPr lang="de-CH" sz="1300" dirty="0"/>
              <a:t> für die Position, 3 </a:t>
            </a:r>
            <a:r>
              <a:rPr lang="de-CH" sz="1300" dirty="0" err="1"/>
              <a:t>bytes</a:t>
            </a:r>
            <a:r>
              <a:rPr lang="de-CH" sz="1300" dirty="0"/>
              <a:t> für den </a:t>
            </a:r>
            <a:r>
              <a:rPr lang="de-CH" sz="1300" dirty="0" err="1"/>
              <a:t>Normalenvektor</a:t>
            </a:r>
            <a:r>
              <a:rPr lang="de-CH" sz="1300" dirty="0"/>
              <a:t>.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Vorteil vom Einsatz von VAO und VBO: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 err="1"/>
              <a:t>Vertexdaten</a:t>
            </a:r>
            <a:r>
              <a:rPr lang="de-CH" sz="1300" dirty="0"/>
              <a:t> werden im VRAM der Grafikkarte gespeichert, statt wie ohne Einsatz von VAO und VBO im Hauptspeicher der CPU. </a:t>
            </a:r>
          </a:p>
          <a:p>
            <a:pPr marL="495559" lvl="1" defTabSz="991118">
              <a:defRPr/>
            </a:pPr>
            <a:r>
              <a:rPr lang="de-CH" sz="1300" dirty="0"/>
              <a:t>=&gt; Grafikkarte kann deutlich langsamer auf Hauptspeicher zugreifen als auf das VRAM. Dies wirkt sich negativ auf Performance aus. </a:t>
            </a:r>
            <a:r>
              <a:rPr lang="de-CH" sz="1300" dirty="0">
                <a:sym typeface="Wingdings" panose="05000000000000000000" pitchFamily="2" charset="2"/>
              </a:rPr>
              <a:t> Flaschenhals zwischen CPU und GPU. (hat man bei der FPS Nummer (120) gesehen.</a:t>
            </a:r>
            <a:endParaRPr lang="de-CH" sz="1300" dirty="0"/>
          </a:p>
          <a:p>
            <a:endParaRPr lang="de-CH" sz="1300" dirty="0"/>
          </a:p>
          <a:p>
            <a:endParaRPr lang="de-CH" sz="1300" dirty="0"/>
          </a:p>
          <a:p>
            <a:pPr defTabSz="991118">
              <a:defRPr/>
            </a:pPr>
            <a:r>
              <a:rPr lang="de-CH" sz="1300" b="1" dirty="0" err="1"/>
              <a:t>Shader</a:t>
            </a:r>
            <a:r>
              <a:rPr lang="de-CH" sz="1300" b="1" dirty="0"/>
              <a:t> &amp; GLSL: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C-ähnliche Programmiersprache 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Ermöglicht das Schreiben von </a:t>
            </a:r>
            <a:r>
              <a:rPr lang="de-CH" sz="1300" dirty="0" err="1"/>
              <a:t>Shaders</a:t>
            </a:r>
            <a:r>
              <a:rPr lang="de-CH" sz="1300" dirty="0"/>
              <a:t>. </a:t>
            </a:r>
            <a:r>
              <a:rPr lang="de-CH" sz="1300" dirty="0" err="1"/>
              <a:t>Shading</a:t>
            </a:r>
            <a:r>
              <a:rPr lang="de-CH" sz="1300" dirty="0"/>
              <a:t> = Veränderung einzelner Vertices und Fragmente innerhalb der Grafikpipeline. Berechnet Aussehen eines Objekts und erzeugen Spezialeffekte.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Der Vertex </a:t>
            </a:r>
            <a:r>
              <a:rPr lang="de-CH" sz="1300" dirty="0" err="1"/>
              <a:t>Shader</a:t>
            </a:r>
            <a:r>
              <a:rPr lang="de-CH" sz="1300" dirty="0"/>
              <a:t> wird pro Vertex (Knoten) aufgerufen und er dient dazu die Geometrie einer Szene zu manipulieren (View, Projektion, Transformation). Der Fragment </a:t>
            </a:r>
            <a:r>
              <a:rPr lang="de-CH" sz="1300" dirty="0" err="1"/>
              <a:t>Shader</a:t>
            </a:r>
            <a:r>
              <a:rPr lang="de-CH" sz="1300" dirty="0"/>
              <a:t> bestimmt den Farbwert pro Pixel.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22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baseline="0" dirty="0" smtClean="0"/>
              <a:t> zeigen</a:t>
            </a:r>
          </a:p>
          <a:p>
            <a:r>
              <a:rPr lang="de-CH" baseline="0" dirty="0" smtClean="0"/>
              <a:t>OBJ (oder .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) ist ein offenes Dateiformat zum Speichern von dreidimensionalen geometrischen Formen. Das von </a:t>
            </a:r>
            <a:r>
              <a:rPr lang="de-CH" baseline="0" dirty="0" err="1" smtClean="0"/>
              <a:t>Wavefront</a:t>
            </a:r>
            <a:r>
              <a:rPr lang="de-CH" baseline="0" dirty="0" smtClean="0"/>
              <a:t> Technologies entwickelte Format wird von vielen 3D-Grafikprogrammen unterstützt und ist daher geeignet für die programm- und plattformübergreifende Weitergabe von 3D-Modellen.</a:t>
            </a:r>
          </a:p>
          <a:p>
            <a:endParaRPr lang="de-CH" baseline="0" dirty="0" smtClean="0"/>
          </a:p>
          <a:p>
            <a:pPr marL="185835" indent="-185835">
              <a:buFontTx/>
              <a:buChar char="-"/>
            </a:pPr>
            <a:r>
              <a:rPr lang="de-CH" baseline="0" dirty="0" smtClean="0"/>
              <a:t>Generierung der 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-Files mit Blender (Kostenlose </a:t>
            </a:r>
            <a:r>
              <a:rPr lang="de-CH" baseline="0" dirty="0" err="1" smtClean="0"/>
              <a:t>Opensource</a:t>
            </a:r>
            <a:r>
              <a:rPr lang="de-CH" baseline="0" dirty="0" smtClean="0"/>
              <a:t> Software zur Erstellung von 3D Grafiken und Software)</a:t>
            </a:r>
          </a:p>
          <a:p>
            <a:endParaRPr lang="de-CH" baseline="0" dirty="0" smtClean="0"/>
          </a:p>
          <a:p>
            <a:r>
              <a:rPr lang="de-CH" baseline="0" dirty="0" smtClean="0"/>
              <a:t> - </a:t>
            </a:r>
            <a:r>
              <a:rPr lang="de-CH" baseline="0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29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dirty="0" smtClean="0"/>
              <a:t>Nur</a:t>
            </a:r>
            <a:r>
              <a:rPr lang="de-CH" baseline="0" dirty="0" smtClean="0"/>
              <a:t> 2 Vertices für P1 und P2 im Speicher. -&gt; Linie wo 1 PX Lang ist.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Position dieses Geradenabschnitts berechnen wir dann mit einer Transformations-Matrix.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Translation: parallele Verschiebung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Rotation: Drehung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Streckung: auf die gewünschte Länge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21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</a:p>
          <a:p>
            <a:r>
              <a:rPr lang="de-CH" dirty="0" smtClean="0"/>
              <a:t>Ziel: Kamera um Model</a:t>
            </a:r>
            <a:r>
              <a:rPr lang="de-CH" baseline="0" dirty="0" smtClean="0"/>
              <a:t> (Zentrum) drehen.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Zu Berechnen: Kamera-Position und Kamera-Rotation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09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7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99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</a:p>
          <a:p>
            <a:endParaRPr lang="de-CH" dirty="0" smtClean="0"/>
          </a:p>
          <a:p>
            <a:r>
              <a:rPr lang="de-CH" dirty="0" smtClean="0"/>
              <a:t>Code aus Fragment </a:t>
            </a:r>
            <a:r>
              <a:rPr lang="de-CH" dirty="0" err="1" smtClean="0"/>
              <a:t>Shader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Reflectivity</a:t>
            </a:r>
            <a:r>
              <a:rPr lang="de-CH" dirty="0" smtClean="0"/>
              <a:t>: Wert besagt wie stark</a:t>
            </a:r>
            <a:r>
              <a:rPr lang="de-CH" baseline="0" dirty="0" smtClean="0"/>
              <a:t> die Oberfläche des Materials spiegelt: dicke des </a:t>
            </a:r>
            <a:r>
              <a:rPr lang="de-CH" baseline="0" dirty="0" err="1" smtClean="0"/>
              <a:t>reflectedLight</a:t>
            </a:r>
            <a:r>
              <a:rPr lang="de-CH" baseline="0" dirty="0" smtClean="0"/>
              <a:t> Vektors.</a:t>
            </a:r>
            <a:endParaRPr lang="de-CH" dirty="0" smtClean="0"/>
          </a:p>
          <a:p>
            <a:r>
              <a:rPr lang="de-CH" dirty="0" err="1" smtClean="0"/>
              <a:t>ShineDamper</a:t>
            </a:r>
            <a:r>
              <a:rPr lang="de-CH" dirty="0" smtClean="0"/>
              <a:t>:</a:t>
            </a:r>
            <a:r>
              <a:rPr lang="de-CH" baseline="0" dirty="0" smtClean="0"/>
              <a:t> Beschreibt wie stark sich eine Winkelveränderung auswirkt.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70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</a:p>
          <a:p>
            <a:r>
              <a:rPr lang="de-CH" dirty="0" smtClean="0"/>
              <a:t>18.01.2016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 smtClean="0"/>
              <a:t>diffuseFactor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 OpenGL </a:t>
            </a:r>
            <a:r>
              <a:rPr lang="de-CH" dirty="0" err="1" smtClean="0"/>
              <a:t>Wavefront</a:t>
            </a:r>
            <a:r>
              <a:rPr lang="de-CH" dirty="0" smtClean="0"/>
              <a:t> Viewer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 err="1"/>
              <a:t>Wavefront</a:t>
            </a:r>
            <a:r>
              <a:rPr lang="de-CH" sz="1600" dirty="0"/>
              <a:t> </a:t>
            </a:r>
            <a:r>
              <a:rPr lang="de-CH" sz="1600" dirty="0" err="1" smtClean="0"/>
              <a:t>Obj</a:t>
            </a:r>
            <a:r>
              <a:rPr lang="de-CH" sz="1600" dirty="0" smtClean="0"/>
              <a:t>: </a:t>
            </a:r>
          </a:p>
          <a:p>
            <a:pPr lvl="1"/>
            <a:r>
              <a:rPr lang="de-CH" sz="1600" dirty="0" smtClean="0"/>
              <a:t>Datei einlesen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Rendering:</a:t>
            </a:r>
          </a:p>
          <a:p>
            <a:pPr lvl="1"/>
            <a:r>
              <a:rPr lang="de-CH" sz="1600" dirty="0" smtClean="0"/>
              <a:t>3D Model gemäss </a:t>
            </a:r>
            <a:r>
              <a:rPr lang="de-CH" sz="1600" dirty="0" err="1" smtClean="0"/>
              <a:t>Obj</a:t>
            </a:r>
            <a:r>
              <a:rPr lang="de-CH" sz="1600" dirty="0" smtClean="0"/>
              <a:t>-File</a:t>
            </a:r>
          </a:p>
          <a:p>
            <a:pPr lvl="1"/>
            <a:r>
              <a:rPr lang="de-CH" sz="1600" dirty="0" smtClean="0"/>
              <a:t>Gitternetz</a:t>
            </a:r>
          </a:p>
          <a:p>
            <a:pPr lvl="1"/>
            <a:r>
              <a:rPr lang="de-CH" sz="1600" dirty="0" smtClean="0"/>
              <a:t>Sonne</a:t>
            </a:r>
          </a:p>
          <a:p>
            <a:pPr lvl="1"/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Beleuchtung:</a:t>
            </a:r>
            <a:endParaRPr lang="de-CH" sz="1600" dirty="0"/>
          </a:p>
          <a:p>
            <a:pPr lvl="1"/>
            <a:r>
              <a:rPr lang="de-CH" sz="1600" dirty="0" smtClean="0"/>
              <a:t>Statisches Punktlicht </a:t>
            </a:r>
          </a:p>
          <a:p>
            <a:pPr lvl="1"/>
            <a:r>
              <a:rPr lang="de-CH" sz="1600" dirty="0" err="1"/>
              <a:t>Phong</a:t>
            </a:r>
            <a:r>
              <a:rPr lang="de-CH" sz="1600" dirty="0"/>
              <a:t> </a:t>
            </a:r>
            <a:r>
              <a:rPr lang="de-CH" sz="1600" dirty="0" err="1"/>
              <a:t>reflection</a:t>
            </a:r>
            <a:r>
              <a:rPr lang="de-CH" sz="1600" dirty="0"/>
              <a:t> </a:t>
            </a:r>
            <a:r>
              <a:rPr lang="de-CH" sz="1600" dirty="0" err="1" smtClean="0"/>
              <a:t>model</a:t>
            </a:r>
            <a:r>
              <a:rPr lang="de-CH" sz="1600" dirty="0" smtClean="0"/>
              <a:t>:</a:t>
            </a:r>
            <a:r>
              <a:rPr lang="de-CH" sz="1600" dirty="0"/>
              <a:t> </a:t>
            </a:r>
            <a:r>
              <a:rPr lang="de-CH" sz="1400" dirty="0" smtClean="0"/>
              <a:t>Ambientes, Diffuses und </a:t>
            </a:r>
            <a:r>
              <a:rPr lang="de-CH" sz="1400" dirty="0" err="1" smtClean="0"/>
              <a:t>Spekulares</a:t>
            </a:r>
            <a:r>
              <a:rPr lang="de-CH" sz="1400" dirty="0" smtClean="0"/>
              <a:t> Licht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Matrizen:</a:t>
            </a:r>
            <a:endParaRPr lang="de-CH" sz="1600" dirty="0"/>
          </a:p>
          <a:p>
            <a:pPr lvl="1"/>
            <a:r>
              <a:rPr lang="de-CH" sz="1600" dirty="0" smtClean="0"/>
              <a:t>Projektionsmatrix</a:t>
            </a:r>
          </a:p>
          <a:p>
            <a:pPr lvl="1"/>
            <a:r>
              <a:rPr lang="de-CH" sz="1600" dirty="0" err="1" smtClean="0"/>
              <a:t>Viewmatrix</a:t>
            </a:r>
            <a:endParaRPr lang="de-CH" sz="1600" dirty="0"/>
          </a:p>
          <a:p>
            <a:pPr lvl="1"/>
            <a:r>
              <a:rPr lang="de-CH" sz="1600" dirty="0" smtClean="0"/>
              <a:t>Transformationsmatrix</a:t>
            </a:r>
            <a:endParaRPr lang="de-CH" sz="1600" dirty="0"/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870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smtClean="0"/>
              <a:t>Entwicklungsumgebung:</a:t>
            </a:r>
          </a:p>
          <a:p>
            <a:pPr lvl="1"/>
            <a:r>
              <a:rPr lang="de-CH" sz="1800" dirty="0" err="1" smtClean="0"/>
              <a:t>Intellij</a:t>
            </a:r>
            <a:r>
              <a:rPr lang="de-CH" sz="1800" dirty="0" smtClean="0"/>
              <a:t> IDEA</a:t>
            </a:r>
          </a:p>
          <a:p>
            <a:pPr lvl="1"/>
            <a:r>
              <a:rPr lang="de-CH" sz="1800" dirty="0" err="1" smtClean="0"/>
              <a:t>GitHub</a:t>
            </a:r>
            <a:endParaRPr lang="de-CH" sz="1800" dirty="0" smtClean="0"/>
          </a:p>
          <a:p>
            <a:pPr lvl="1"/>
            <a:r>
              <a:rPr lang="de-CH" sz="1800" dirty="0" err="1" smtClean="0"/>
              <a:t>Maven</a:t>
            </a:r>
            <a:endParaRPr lang="de-CH" sz="1800" dirty="0" smtClean="0"/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3D Modellierung:</a:t>
            </a:r>
          </a:p>
          <a:p>
            <a:pPr lvl="1"/>
            <a:r>
              <a:rPr lang="de-CH" sz="1800" dirty="0" smtClean="0"/>
              <a:t>OpenGL</a:t>
            </a:r>
          </a:p>
          <a:p>
            <a:pPr marL="457200" lvl="2"/>
            <a:r>
              <a:rPr lang="de-CH" dirty="0" smtClean="0"/>
              <a:t>LWJGL / Java</a:t>
            </a:r>
            <a:endParaRPr lang="de-CH" dirty="0"/>
          </a:p>
          <a:p>
            <a:pPr marL="274320" lvl="2" indent="0">
              <a:buNone/>
            </a:pPr>
            <a:endParaRPr lang="de-CH" dirty="0" smtClean="0"/>
          </a:p>
          <a:p>
            <a:pPr marL="0" lvl="1" indent="0">
              <a:buNone/>
            </a:pPr>
            <a:r>
              <a:rPr lang="de-CH" sz="1800" dirty="0" err="1" smtClean="0"/>
              <a:t>Shading</a:t>
            </a:r>
            <a:r>
              <a:rPr lang="de-CH" sz="1800" dirty="0" smtClean="0"/>
              <a:t>:</a:t>
            </a:r>
            <a:endParaRPr lang="de-CH" sz="1600" dirty="0" smtClean="0"/>
          </a:p>
          <a:p>
            <a:pPr lvl="1"/>
            <a:r>
              <a:rPr lang="de-CH" sz="1800" dirty="0"/>
              <a:t>VAO/VBO Konzept</a:t>
            </a:r>
          </a:p>
          <a:p>
            <a:pPr lvl="1"/>
            <a:r>
              <a:rPr lang="de-CH" sz="1800" dirty="0" smtClean="0"/>
              <a:t>GLSL </a:t>
            </a:r>
            <a:r>
              <a:rPr lang="de-CH" sz="1800" dirty="0"/>
              <a:t>(OpenGL </a:t>
            </a:r>
            <a:r>
              <a:rPr lang="de-CH" sz="1800" dirty="0" err="1"/>
              <a:t>Shading</a:t>
            </a:r>
            <a:r>
              <a:rPr lang="de-CH" sz="1800" dirty="0"/>
              <a:t> </a:t>
            </a:r>
            <a:r>
              <a:rPr lang="de-CH" sz="1800" dirty="0" smtClean="0"/>
              <a:t>Language)</a:t>
            </a:r>
            <a:endParaRPr lang="de-CH" sz="1800" dirty="0"/>
          </a:p>
          <a:p>
            <a:pPr lvl="1"/>
            <a:r>
              <a:rPr lang="de-CH" sz="1800" dirty="0" smtClean="0"/>
              <a:t>Vertex und Fragment </a:t>
            </a:r>
            <a:r>
              <a:rPr lang="de-CH" sz="1800" dirty="0" err="1" smtClean="0"/>
              <a:t>Shader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dirty="0" smtClean="0"/>
              <a:t> </a:t>
            </a:r>
            <a:r>
              <a:rPr lang="de-CH" dirty="0" err="1" smtClean="0"/>
              <a:t>Obj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Speicherung </a:t>
            </a:r>
            <a:r>
              <a:rPr lang="de-CH" sz="1800" dirty="0"/>
              <a:t>von </a:t>
            </a:r>
            <a:r>
              <a:rPr lang="de-CH" sz="1800" dirty="0" smtClean="0"/>
              <a:t>3D-Modellen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Position des Knotens (x, y, z):</a:t>
            </a:r>
          </a:p>
          <a:p>
            <a:pPr lvl="1"/>
            <a:r>
              <a:rPr lang="de-CH" sz="1800" dirty="0"/>
              <a:t>v  9.604447 </a:t>
            </a:r>
            <a:r>
              <a:rPr lang="de-CH" sz="1800" dirty="0" smtClean="0"/>
              <a:t>  13.692561   2.343446 </a:t>
            </a:r>
            <a:endParaRPr lang="de-CH" sz="1800" dirty="0"/>
          </a:p>
          <a:p>
            <a:pPr lvl="1"/>
            <a:r>
              <a:rPr lang="de-CH" sz="1800" dirty="0"/>
              <a:t>v  9.223882 </a:t>
            </a:r>
            <a:r>
              <a:rPr lang="de-CH" sz="1800" dirty="0" smtClean="0"/>
              <a:t>  12.535731   2.265898 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Normalen Vektor (x, y, z):</a:t>
            </a:r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-0.798000 </a:t>
            </a:r>
            <a:r>
              <a:rPr lang="de-CH" sz="1800" dirty="0" smtClean="0"/>
              <a:t>  -</a:t>
            </a:r>
            <a:r>
              <a:rPr lang="de-CH" sz="1800" dirty="0"/>
              <a:t>0.052478 </a:t>
            </a:r>
            <a:r>
              <a:rPr lang="de-CH" sz="1800" dirty="0" smtClean="0"/>
              <a:t>  0.600369 </a:t>
            </a:r>
            <a:endParaRPr lang="de-CH" sz="1800" dirty="0"/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-0.797461 </a:t>
            </a:r>
            <a:r>
              <a:rPr lang="de-CH" sz="1800" dirty="0" smtClean="0"/>
              <a:t>  -</a:t>
            </a:r>
            <a:r>
              <a:rPr lang="de-CH" sz="1800" dirty="0"/>
              <a:t>0.094279 </a:t>
            </a:r>
            <a:r>
              <a:rPr lang="de-CH" sz="1800" dirty="0" smtClean="0"/>
              <a:t>  -</a:t>
            </a:r>
            <a:r>
              <a:rPr lang="de-CH" sz="1800" dirty="0"/>
              <a:t>0.595959 </a:t>
            </a:r>
          </a:p>
          <a:p>
            <a:endParaRPr lang="de-CH" sz="1800" dirty="0" smtClean="0"/>
          </a:p>
          <a:p>
            <a:r>
              <a:rPr lang="de-CH" sz="1800" dirty="0" smtClean="0"/>
              <a:t>Face </a:t>
            </a:r>
            <a:r>
              <a:rPr lang="de-CH" sz="1800" dirty="0" err="1" smtClean="0"/>
              <a:t>Triangle</a:t>
            </a:r>
            <a:r>
              <a:rPr lang="de-CH" sz="1800" dirty="0" smtClean="0"/>
              <a:t> (Vertex/Normale/Textur):</a:t>
            </a:r>
            <a:endParaRPr lang="de-CH" sz="1800" dirty="0"/>
          </a:p>
          <a:p>
            <a:pPr lvl="1"/>
            <a:r>
              <a:rPr lang="de-CH" sz="1800" dirty="0"/>
              <a:t>f 478/412/678 </a:t>
            </a:r>
            <a:r>
              <a:rPr lang="de-CH" sz="1800" dirty="0" smtClean="0"/>
              <a:t>  481/417/625  482/435/616</a:t>
            </a:r>
            <a:endParaRPr lang="de-CH" sz="1800" dirty="0"/>
          </a:p>
          <a:p>
            <a:pPr lvl="1"/>
            <a:r>
              <a:rPr lang="de-CH" sz="1800" dirty="0"/>
              <a:t>f 482/435/616 </a:t>
            </a:r>
            <a:r>
              <a:rPr lang="de-CH" sz="1800" dirty="0" smtClean="0"/>
              <a:t>  476/431/468   477/423/656</a:t>
            </a:r>
            <a:endParaRPr lang="de-CH" sz="18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Speicher: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Jeder Geradenabschnitt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smtClean="0"/>
              <a:t>Streckung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 Side </a:t>
            </a:r>
            <a:r>
              <a:rPr lang="de-CH" dirty="0" err="1" smtClean="0"/>
              <a:t>view</a:t>
            </a:r>
            <a:r>
              <a:rPr lang="de-CH" dirty="0" smtClean="0"/>
              <a:t>		     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67858" y="2313770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31377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posX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 smtClean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</a:t>
            </a:r>
            <a:r>
              <a:rPr lang="de-CH" sz="1800" dirty="0" smtClean="0"/>
              <a:t>* </a:t>
            </a:r>
            <a:r>
              <a:rPr lang="de-CH" sz="1800" i="1" dirty="0" smtClean="0"/>
              <a:t>sin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posZ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* </a:t>
            </a:r>
            <a:r>
              <a:rPr lang="de-CH" sz="1800" i="1" dirty="0" smtClean="0"/>
              <a:t>cos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posZ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12" y="1484784"/>
            <a:ext cx="370656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b="1" dirty="0" smtClean="0">
              <a:solidFill>
                <a:srgbClr val="92D050"/>
              </a:solidFill>
            </a:endParaRPr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04" y="2132856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800</Words>
  <Application>Microsoft Office PowerPoint</Application>
  <PresentationFormat>Bildschirmpräsentation (4:3)</PresentationFormat>
  <Paragraphs>179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Objektorientierte Geometrie Projekt OpenGl Wavefront Viewer </vt:lpstr>
      <vt:lpstr>Projekt OpenGL Wavefront Viewer</vt:lpstr>
      <vt:lpstr>Demo</vt:lpstr>
      <vt:lpstr>Verwendete Technologien</vt:lpstr>
      <vt:lpstr>Wavefront Obj</vt:lpstr>
      <vt:lpstr>Gitternetz </vt:lpstr>
      <vt:lpstr>Kamera-Mausrotation</vt:lpstr>
      <vt:lpstr>Kamera-Position</vt:lpstr>
      <vt:lpstr>Kamera-Rotation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127</cp:revision>
  <dcterms:created xsi:type="dcterms:W3CDTF">2016-01-05T10:47:14Z</dcterms:created>
  <dcterms:modified xsi:type="dcterms:W3CDTF">2016-01-18T09:03:45Z</dcterms:modified>
</cp:coreProperties>
</file>