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sldIdLst>
    <p:sldId id="256" r:id="rId2"/>
    <p:sldId id="266" r:id="rId3"/>
    <p:sldId id="258" r:id="rId4"/>
    <p:sldId id="257" r:id="rId5"/>
    <p:sldId id="263" r:id="rId6"/>
    <p:sldId id="261" r:id="rId7"/>
    <p:sldId id="259" r:id="rId8"/>
    <p:sldId id="264" r:id="rId9"/>
    <p:sldId id="265" r:id="rId10"/>
    <p:sldId id="262" r:id="rId11"/>
    <p:sldId id="260" r:id="rId12"/>
  </p:sldIdLst>
  <p:sldSz cx="9144000" cy="6858000" type="screen4x3"/>
  <p:notesSz cx="7105650" cy="102393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0985" autoAdjust="0"/>
  </p:normalViewPr>
  <p:slideViewPr>
    <p:cSldViewPr>
      <p:cViewPr varScale="1">
        <p:scale>
          <a:sx n="58" d="100"/>
          <a:sy n="58" d="100"/>
        </p:scale>
        <p:origin x="-31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969"/>
          </a:xfrm>
          <a:prstGeom prst="rect">
            <a:avLst/>
          </a:prstGeom>
        </p:spPr>
        <p:txBody>
          <a:bodyPr vert="horz" lIns="99112" tIns="49556" rIns="99112" bIns="49556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969"/>
          </a:xfrm>
          <a:prstGeom prst="rect">
            <a:avLst/>
          </a:prstGeom>
        </p:spPr>
        <p:txBody>
          <a:bodyPr vert="horz" lIns="99112" tIns="49556" rIns="99112" bIns="49556" rtlCol="0"/>
          <a:lstStyle>
            <a:lvl1pPr algn="r">
              <a:defRPr sz="1300"/>
            </a:lvl1pPr>
          </a:lstStyle>
          <a:p>
            <a:fld id="{0A124C12-A3F9-436B-B427-937D56D33E8E}" type="datetimeFigureOut">
              <a:rPr lang="de-CH" smtClean="0"/>
              <a:t>17.01.2016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40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112" tIns="49556" rIns="99112" bIns="4955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565" y="4863703"/>
            <a:ext cx="5684520" cy="4607719"/>
          </a:xfrm>
          <a:prstGeom prst="rect">
            <a:avLst/>
          </a:prstGeom>
        </p:spPr>
        <p:txBody>
          <a:bodyPr vert="horz" lIns="99112" tIns="49556" rIns="99112" bIns="49556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5629"/>
            <a:ext cx="3079115" cy="511969"/>
          </a:xfrm>
          <a:prstGeom prst="rect">
            <a:avLst/>
          </a:prstGeom>
        </p:spPr>
        <p:txBody>
          <a:bodyPr vert="horz" lIns="99112" tIns="49556" rIns="99112" bIns="49556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4891" y="9725629"/>
            <a:ext cx="3079115" cy="511969"/>
          </a:xfrm>
          <a:prstGeom prst="rect">
            <a:avLst/>
          </a:prstGeom>
        </p:spPr>
        <p:txBody>
          <a:bodyPr vert="horz" lIns="99112" tIns="49556" rIns="99112" bIns="49556" rtlCol="0" anchor="b"/>
          <a:lstStyle>
            <a:lvl1pPr algn="r">
              <a:defRPr sz="1300"/>
            </a:lvl1pPr>
          </a:lstStyle>
          <a:p>
            <a:fld id="{82D390B4-DAD9-43BC-9C7F-06927147A7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442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Joel</a:t>
            </a:r>
          </a:p>
          <a:p>
            <a:endParaRPr lang="de-CH" sz="1300" dirty="0"/>
          </a:p>
          <a:p>
            <a:r>
              <a:rPr lang="de-CH" sz="1300" b="1" dirty="0"/>
              <a:t>Rendern:</a:t>
            </a:r>
          </a:p>
          <a:p>
            <a:r>
              <a:rPr lang="de-CH" sz="1300" dirty="0"/>
              <a:t>bezeichnet den Prozess bei dem der Rechner ein Bild des jeweiligen Objektes erzeugt.</a:t>
            </a:r>
          </a:p>
          <a:p>
            <a:r>
              <a:rPr lang="de-CH" sz="1300" dirty="0"/>
              <a:t>Diese Objekte, wie Eingangs schon erwähnt bestehen aus geometrischen Primitiven, welche durch Vertices spezifiziert werden</a:t>
            </a:r>
          </a:p>
          <a:p>
            <a:endParaRPr lang="de-CH" dirty="0" smtClean="0"/>
          </a:p>
          <a:p>
            <a:r>
              <a:rPr lang="de-CH" b="1" dirty="0" smtClean="0"/>
              <a:t>Beleuchtung: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="1" dirty="0" smtClean="0"/>
              <a:t>Statisches</a:t>
            </a:r>
            <a:r>
              <a:rPr lang="de-CH" b="1" baseline="0" dirty="0" smtClean="0"/>
              <a:t> Punktlicht: </a:t>
            </a:r>
            <a:r>
              <a:rPr lang="de-CH" b="0" baseline="0" dirty="0" smtClean="0"/>
              <a:t>Sonne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="1" baseline="0" dirty="0" err="1" smtClean="0"/>
              <a:t>Phong</a:t>
            </a:r>
            <a:r>
              <a:rPr lang="de-CH" b="1" baseline="0" dirty="0" smtClean="0"/>
              <a:t> </a:t>
            </a:r>
            <a:r>
              <a:rPr lang="de-CH" b="1" baseline="0" dirty="0" err="1" smtClean="0"/>
              <a:t>Reflection</a:t>
            </a:r>
            <a:r>
              <a:rPr lang="de-CH" b="1" baseline="0" dirty="0" smtClean="0"/>
              <a:t> Model:  </a:t>
            </a:r>
            <a:r>
              <a:rPr lang="de-CH" b="0" baseline="0" dirty="0" smtClean="0"/>
              <a:t>zur Berechnung der Beleuchtung von Objekten, in unserem Fall die Beleuchtung des mit dem </a:t>
            </a:r>
            <a:r>
              <a:rPr lang="de-CH" b="0" baseline="0" dirty="0" err="1" smtClean="0"/>
              <a:t>Obj</a:t>
            </a:r>
            <a:r>
              <a:rPr lang="de-CH" b="0" baseline="0" dirty="0" smtClean="0"/>
              <a:t>-Reader geladenen Objekts. Das </a:t>
            </a:r>
            <a:r>
              <a:rPr lang="de-CH" b="0" baseline="0" dirty="0" err="1" smtClean="0"/>
              <a:t>Phong</a:t>
            </a:r>
            <a:r>
              <a:rPr lang="de-CH" b="0" baseline="0" dirty="0" smtClean="0"/>
              <a:t> </a:t>
            </a:r>
            <a:r>
              <a:rPr lang="de-CH" b="0" baseline="0" dirty="0" err="1" smtClean="0"/>
              <a:t>reflection</a:t>
            </a:r>
            <a:r>
              <a:rPr lang="de-CH" b="0" baseline="0" dirty="0" smtClean="0"/>
              <a:t> Model ist in die 3 Einzelkomponenten </a:t>
            </a:r>
            <a:r>
              <a:rPr lang="de-CH" b="0" baseline="0" dirty="0" err="1" smtClean="0"/>
              <a:t>Ambient</a:t>
            </a:r>
            <a:r>
              <a:rPr lang="de-CH" b="0" baseline="0" dirty="0" smtClean="0"/>
              <a:t>-, Diffuse- und </a:t>
            </a:r>
            <a:r>
              <a:rPr lang="de-CH" b="0" baseline="0" dirty="0" err="1" smtClean="0"/>
              <a:t>Spekular</a:t>
            </a:r>
            <a:r>
              <a:rPr lang="de-CH" b="0" baseline="0" dirty="0" smtClean="0"/>
              <a:t>-Licht unterteilt.</a:t>
            </a:r>
          </a:p>
          <a:p>
            <a:pPr marL="681394" lvl="1" indent="-185835">
              <a:buFont typeface="Arial" panose="020B0604020202020204" pitchFamily="34" charset="0"/>
              <a:buChar char="•"/>
            </a:pPr>
            <a:r>
              <a:rPr lang="de-CH" b="1" baseline="0" dirty="0" err="1" smtClean="0"/>
              <a:t>Ambient</a:t>
            </a:r>
            <a:r>
              <a:rPr lang="de-CH" b="0" baseline="0" dirty="0" smtClean="0"/>
              <a:t>: </a:t>
            </a:r>
            <a:r>
              <a:rPr lang="de-CH" b="0" baseline="0" dirty="0" err="1" smtClean="0"/>
              <a:t>Ambient</a:t>
            </a:r>
            <a:r>
              <a:rPr lang="de-CH" b="0" baseline="0" dirty="0" smtClean="0"/>
              <a:t>-Komponente des reflektierten Lichts ist unabhängig vom Einfallswinkel des </a:t>
            </a:r>
            <a:r>
              <a:rPr lang="de-CH" b="0" baseline="0" dirty="0" err="1" smtClean="0"/>
              <a:t>Lichtsrahls</a:t>
            </a:r>
            <a:r>
              <a:rPr lang="de-CH" b="0" baseline="0" dirty="0" smtClean="0"/>
              <a:t> und vom Blickwinkel des Beobachters der Szene. Nur abhängig vor Intensität des Umgebungslichts.</a:t>
            </a:r>
          </a:p>
          <a:p>
            <a:pPr marL="681394" lvl="1" indent="-185835">
              <a:buFont typeface="Arial" panose="020B0604020202020204" pitchFamily="34" charset="0"/>
              <a:buChar char="•"/>
            </a:pPr>
            <a:r>
              <a:rPr lang="de-CH" b="1" baseline="0" dirty="0" smtClean="0"/>
              <a:t>Diffuses</a:t>
            </a:r>
            <a:r>
              <a:rPr lang="de-CH" b="0" baseline="0" dirty="0" smtClean="0"/>
              <a:t>: Reflektion in alle Richtungen unabhängig vom Standpunkt des Betrachters. Lichtstärke hängt jedoch vom Einfallswinkel des Lichtstrahls der Punktlichtquelle ab.</a:t>
            </a:r>
          </a:p>
          <a:p>
            <a:pPr marL="681394" lvl="1" indent="-185835">
              <a:buFont typeface="Arial" panose="020B0604020202020204" pitchFamily="34" charset="0"/>
              <a:buChar char="•"/>
            </a:pPr>
            <a:r>
              <a:rPr lang="de-CH" b="1" baseline="0" dirty="0" err="1" smtClean="0"/>
              <a:t>Spekular</a:t>
            </a:r>
            <a:r>
              <a:rPr lang="de-CH" b="0" baseline="0" dirty="0" smtClean="0"/>
              <a:t>: Spiegelnde Komponente. Vom Einfallswinkel des Lichtstrahls und vom Reflexionsfaktor (Materialkonstante) und vom Blickwinkel des Beobachters in der Szene abhängig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="1" baseline="0" dirty="0" smtClean="0"/>
              <a:t>Projektionsmatrix:  </a:t>
            </a:r>
            <a:r>
              <a:rPr lang="de-CH" sz="1300" dirty="0"/>
              <a:t>lässt weit entfernte Objekte (in Richtung Z-Achse) kleiner darstellen und nahe bei der Kamera liegende Objekte grösser.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="1" baseline="0" dirty="0" err="1" smtClean="0"/>
              <a:t>Viewmatrix</a:t>
            </a:r>
            <a:r>
              <a:rPr lang="de-CH" b="1" baseline="0" dirty="0" smtClean="0"/>
              <a:t>: </a:t>
            </a:r>
            <a:r>
              <a:rPr lang="de-CH" b="0" baseline="0" dirty="0" smtClean="0"/>
              <a:t>Für die Bewegung der Kamera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="1" baseline="0" dirty="0" smtClean="0"/>
              <a:t>Transformationsmatrix: </a:t>
            </a:r>
            <a:r>
              <a:rPr lang="de-CH" b="0" baseline="0" dirty="0" smtClean="0"/>
              <a:t>Enthält Translation, Rotation um alle Achsen und die Streckung, mit der Objekte manipuliert werden können.</a:t>
            </a:r>
            <a:br>
              <a:rPr lang="de-CH" b="0" baseline="0" dirty="0" smtClean="0"/>
            </a:br>
            <a:endParaRPr lang="de-CH" b="0" baseline="0" dirty="0" smtClean="0"/>
          </a:p>
          <a:p>
            <a:pPr marL="681394" lvl="1" indent="-185835">
              <a:buFont typeface="Arial" panose="020B0604020202020204" pitchFamily="34" charset="0"/>
              <a:buChar char="•"/>
            </a:pPr>
            <a:endParaRPr lang="de-CH" b="0" baseline="0" dirty="0" smtClean="0"/>
          </a:p>
          <a:p>
            <a:pPr marL="185835" indent="-185835">
              <a:buFont typeface="Arial" panose="020B0604020202020204" pitchFamily="34" charset="0"/>
              <a:buChar char="•"/>
            </a:pPr>
            <a:endParaRPr lang="de-CH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5305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beide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1071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joel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1443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1118">
              <a:defRPr/>
            </a:pPr>
            <a:endParaRPr lang="de-CH" sz="1300" b="1" dirty="0"/>
          </a:p>
          <a:p>
            <a:pPr defTabSz="991118">
              <a:defRPr/>
            </a:pPr>
            <a:r>
              <a:rPr lang="de-CH" sz="1300" b="1" dirty="0"/>
              <a:t>Vertex Array </a:t>
            </a:r>
            <a:r>
              <a:rPr lang="de-CH" sz="1300" b="1" dirty="0" err="1"/>
              <a:t>Object</a:t>
            </a:r>
            <a:r>
              <a:rPr lang="de-CH" sz="1300" b="1" dirty="0"/>
              <a:t> (VAO) und Vertex </a:t>
            </a:r>
            <a:r>
              <a:rPr lang="de-CH" sz="1300" b="1" dirty="0" err="1"/>
              <a:t>Buffer</a:t>
            </a:r>
            <a:r>
              <a:rPr lang="de-CH" sz="1300" b="1" dirty="0"/>
              <a:t> </a:t>
            </a:r>
            <a:r>
              <a:rPr lang="de-CH" sz="1300" b="1" dirty="0" err="1"/>
              <a:t>Object</a:t>
            </a:r>
            <a:r>
              <a:rPr lang="de-CH" sz="1300" b="1" dirty="0"/>
              <a:t> (VBO):</a:t>
            </a:r>
          </a:p>
          <a:p>
            <a:pPr marL="185835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b="1" dirty="0"/>
              <a:t>VBO</a:t>
            </a:r>
            <a:r>
              <a:rPr lang="de-CH" sz="1300" dirty="0"/>
              <a:t>: </a:t>
            </a:r>
          </a:p>
          <a:p>
            <a:pPr marL="681394" lvl="1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dirty="0" err="1"/>
              <a:t>Vertexdaten</a:t>
            </a:r>
            <a:r>
              <a:rPr lang="de-CH" sz="1300" dirty="0"/>
              <a:t> (Positionen, </a:t>
            </a:r>
            <a:r>
              <a:rPr lang="de-CH" sz="1300" dirty="0" err="1"/>
              <a:t>Normalenvektoren</a:t>
            </a:r>
            <a:r>
              <a:rPr lang="de-CH" sz="1300" dirty="0"/>
              <a:t>, Farben oder Textur-Koordinaten</a:t>
            </a:r>
          </a:p>
          <a:p>
            <a:pPr marL="185835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b="1" dirty="0"/>
              <a:t>VAO:</a:t>
            </a:r>
          </a:p>
          <a:p>
            <a:pPr marL="681394" lvl="1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dirty="0"/>
              <a:t>Informationen, in welchem VBO sich die benötigten Daten befinden und in welchem Format sie vorliegen z.B. dass ein Vertex aus 3 </a:t>
            </a:r>
            <a:r>
              <a:rPr lang="de-CH" sz="1300" dirty="0" err="1"/>
              <a:t>floats</a:t>
            </a:r>
            <a:r>
              <a:rPr lang="de-CH" sz="1300" dirty="0"/>
              <a:t> für die Position, 3 </a:t>
            </a:r>
            <a:r>
              <a:rPr lang="de-CH" sz="1300" dirty="0" err="1"/>
              <a:t>bytes</a:t>
            </a:r>
            <a:r>
              <a:rPr lang="de-CH" sz="1300" dirty="0"/>
              <a:t> für den </a:t>
            </a:r>
            <a:r>
              <a:rPr lang="de-CH" sz="1300" dirty="0" err="1"/>
              <a:t>Normalenvektor</a:t>
            </a:r>
            <a:r>
              <a:rPr lang="de-CH" sz="1300" dirty="0"/>
              <a:t>.</a:t>
            </a:r>
          </a:p>
          <a:p>
            <a:pPr marL="185835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b="1" dirty="0"/>
              <a:t>Vorteil vom Einsatz von VAO und VBO:</a:t>
            </a:r>
          </a:p>
          <a:p>
            <a:pPr marL="681394" lvl="1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dirty="0" err="1"/>
              <a:t>Vertexdaten</a:t>
            </a:r>
            <a:r>
              <a:rPr lang="de-CH" sz="1300" dirty="0"/>
              <a:t> werden im VRAM der Grafikkarte gespeichert, statt wie ohne Einsatz von VAO und VBO im Hauptspeicher der CPU. </a:t>
            </a:r>
          </a:p>
          <a:p>
            <a:pPr marL="495559" lvl="1" defTabSz="991118">
              <a:defRPr/>
            </a:pPr>
            <a:r>
              <a:rPr lang="de-CH" sz="1300" dirty="0"/>
              <a:t>=&gt; Grafikkarte kann deutlich langsamer auf Hauptspeicher zugreifen als auf das VRAM. Dies wirkt sich negativ auf Performance aus. </a:t>
            </a:r>
            <a:r>
              <a:rPr lang="de-CH" sz="1300" dirty="0">
                <a:sym typeface="Wingdings" panose="05000000000000000000" pitchFamily="2" charset="2"/>
              </a:rPr>
              <a:t> Flaschenhals zwischen CPU und GPU. (hat man bei der FPS Nummer (120) gesehen.</a:t>
            </a:r>
            <a:endParaRPr lang="de-CH" sz="1300" dirty="0"/>
          </a:p>
          <a:p>
            <a:endParaRPr lang="de-CH" sz="1300" dirty="0"/>
          </a:p>
          <a:p>
            <a:endParaRPr lang="de-CH" sz="1300" dirty="0"/>
          </a:p>
          <a:p>
            <a:pPr defTabSz="991118">
              <a:defRPr/>
            </a:pPr>
            <a:r>
              <a:rPr lang="de-CH" sz="1300" b="1" dirty="0" err="1"/>
              <a:t>Shader</a:t>
            </a:r>
            <a:r>
              <a:rPr lang="de-CH" sz="1300" b="1" dirty="0"/>
              <a:t> &amp; GLSL:</a:t>
            </a:r>
          </a:p>
          <a:p>
            <a:pPr marL="185835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dirty="0"/>
              <a:t>C-ähnliche Programmiersprache </a:t>
            </a:r>
          </a:p>
          <a:p>
            <a:pPr marL="185835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dirty="0"/>
              <a:t>Ermöglicht das Schreiben von </a:t>
            </a:r>
            <a:r>
              <a:rPr lang="de-CH" sz="1300" dirty="0" err="1"/>
              <a:t>Shaders</a:t>
            </a:r>
            <a:r>
              <a:rPr lang="de-CH" sz="1300" dirty="0"/>
              <a:t>. </a:t>
            </a:r>
            <a:r>
              <a:rPr lang="de-CH" sz="1300" dirty="0" err="1"/>
              <a:t>Shading</a:t>
            </a:r>
            <a:r>
              <a:rPr lang="de-CH" sz="1300" dirty="0"/>
              <a:t> = Veränderung einzelner Vertices und Fragmente innerhalb der Grafikpipeline. Berechnet Aussehen eines Objekts und erzeugen Spezialeffekte.</a:t>
            </a:r>
          </a:p>
          <a:p>
            <a:pPr marL="185835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dirty="0"/>
              <a:t>Der Vertex </a:t>
            </a:r>
            <a:r>
              <a:rPr lang="de-CH" sz="1300" dirty="0" err="1"/>
              <a:t>Shader</a:t>
            </a:r>
            <a:r>
              <a:rPr lang="de-CH" sz="1300" dirty="0"/>
              <a:t> wird pro Vertex (Knoten) aufgerufen und er dient dazu die Geometrie einer Szene zu manipulieren (View, Projektion, Transformation). Der Fragment </a:t>
            </a:r>
            <a:r>
              <a:rPr lang="de-CH" sz="1300" dirty="0" err="1"/>
              <a:t>Shader</a:t>
            </a:r>
            <a:r>
              <a:rPr lang="de-CH" sz="1300" dirty="0"/>
              <a:t> bestimmt den Farbwert pro Pixel.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4224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Wavefront</a:t>
            </a:r>
            <a:r>
              <a:rPr lang="de-CH" baseline="0" dirty="0" smtClean="0"/>
              <a:t> zeigen</a:t>
            </a:r>
          </a:p>
          <a:p>
            <a:r>
              <a:rPr lang="de-CH" baseline="0" dirty="0" smtClean="0"/>
              <a:t>OBJ (oder .</a:t>
            </a:r>
            <a:r>
              <a:rPr lang="de-CH" baseline="0" dirty="0" err="1" smtClean="0"/>
              <a:t>obj</a:t>
            </a:r>
            <a:r>
              <a:rPr lang="de-CH" baseline="0" dirty="0" smtClean="0"/>
              <a:t>) ist ein offenes Dateiformat zum Speichern von dreidimensionalen geometrischen Formen. Das von </a:t>
            </a:r>
            <a:r>
              <a:rPr lang="de-CH" baseline="0" dirty="0" err="1" smtClean="0"/>
              <a:t>Wavefront</a:t>
            </a:r>
            <a:r>
              <a:rPr lang="de-CH" baseline="0" dirty="0" smtClean="0"/>
              <a:t> Technologies entwickelte Format wird von vielen 3D-Grafikprogrammen unterstützt und ist daher geeignet für die programm- und plattformübergreifende Weitergabe von 3D-Modellen.</a:t>
            </a:r>
          </a:p>
          <a:p>
            <a:endParaRPr lang="de-CH" baseline="0" dirty="0" smtClean="0"/>
          </a:p>
          <a:p>
            <a:pPr marL="185835" indent="-185835">
              <a:buFontTx/>
              <a:buChar char="-"/>
            </a:pPr>
            <a:r>
              <a:rPr lang="de-CH" baseline="0" dirty="0" smtClean="0"/>
              <a:t>Generierung der </a:t>
            </a:r>
            <a:r>
              <a:rPr lang="de-CH" baseline="0" dirty="0" err="1" smtClean="0"/>
              <a:t>Obj</a:t>
            </a:r>
            <a:r>
              <a:rPr lang="de-CH" baseline="0" dirty="0" smtClean="0"/>
              <a:t>-Files mit Blender (Kostenlose </a:t>
            </a:r>
            <a:r>
              <a:rPr lang="de-CH" baseline="0" dirty="0" err="1" smtClean="0"/>
              <a:t>Opensource</a:t>
            </a:r>
            <a:r>
              <a:rPr lang="de-CH" baseline="0" dirty="0" smtClean="0"/>
              <a:t> Software zur Erstellung von 3D Grafiken und Software)</a:t>
            </a:r>
          </a:p>
          <a:p>
            <a:endParaRPr lang="de-CH" baseline="0" dirty="0" smtClean="0"/>
          </a:p>
          <a:p>
            <a:r>
              <a:rPr lang="de-CH" baseline="0" dirty="0" smtClean="0"/>
              <a:t> - </a:t>
            </a:r>
            <a:r>
              <a:rPr lang="de-CH" baseline="0" dirty="0" err="1" smtClean="0"/>
              <a:t>joel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3298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Joel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dirty="0" smtClean="0"/>
              <a:t>Nur</a:t>
            </a:r>
            <a:r>
              <a:rPr lang="de-CH" baseline="0" dirty="0" smtClean="0"/>
              <a:t> 2 Vertices für P1 und P2 im Speicher. -&gt; Linie wo 1 PX Lang ist.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aseline="0" dirty="0" smtClean="0"/>
              <a:t>Position dieses Geradenabschnitts berechnen wir dann mit einer Transformations-Matrix.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aseline="0" dirty="0" smtClean="0"/>
              <a:t>Translation: parallele Verschiebung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aseline="0" dirty="0" smtClean="0"/>
              <a:t>Rotation: Drehung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aseline="0" dirty="0" smtClean="0"/>
              <a:t>Streckung: auf die gewünschte Länge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3211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4091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871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8992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570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1800" dirty="0" smtClean="0"/>
              <a:t>Objektorientierte Geometrie</a:t>
            </a:r>
            <a:r>
              <a:rPr lang="de-CH" sz="3100" dirty="0" smtClean="0"/>
              <a:t/>
            </a:r>
            <a:br>
              <a:rPr lang="de-CH" sz="3100" dirty="0" smtClean="0"/>
            </a:br>
            <a:r>
              <a:rPr lang="de-CH" sz="3100" dirty="0" smtClean="0"/>
              <a:t>Projekt </a:t>
            </a:r>
            <a:r>
              <a:rPr lang="de-CH" sz="3100" dirty="0" err="1" smtClean="0"/>
              <a:t>OpenGl</a:t>
            </a:r>
            <a:r>
              <a:rPr lang="de-CH" sz="3100" dirty="0" smtClean="0"/>
              <a:t> </a:t>
            </a:r>
            <a:r>
              <a:rPr lang="de-CH" sz="3100" dirty="0" err="1" smtClean="0"/>
              <a:t>Wavefront</a:t>
            </a:r>
            <a:r>
              <a:rPr lang="de-CH" sz="3100" dirty="0" smtClean="0"/>
              <a:t> Viewer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Joel Holzer, Michael Koch</a:t>
            </a:r>
          </a:p>
          <a:p>
            <a:r>
              <a:rPr lang="de-CH" dirty="0" smtClean="0"/>
              <a:t>18.01.2016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63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Beleuchtung: </a:t>
            </a:r>
            <a:r>
              <a:rPr lang="de-CH" dirty="0" err="1"/>
              <a:t>Phong</a:t>
            </a:r>
            <a:r>
              <a:rPr lang="de-CH" dirty="0"/>
              <a:t> </a:t>
            </a:r>
            <a:r>
              <a:rPr lang="de-CH" dirty="0" err="1" smtClean="0"/>
              <a:t>Reflection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876800"/>
          </a:xfrm>
        </p:spPr>
        <p:txBody>
          <a:bodyPr/>
          <a:lstStyle/>
          <a:p>
            <a:r>
              <a:rPr lang="de-CH" dirty="0" smtClean="0"/>
              <a:t>Diffuse und </a:t>
            </a:r>
            <a:r>
              <a:rPr lang="de-CH" dirty="0" err="1" smtClean="0"/>
              <a:t>Ambient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r>
              <a:rPr lang="de-CH" sz="1400" b="1" dirty="0" smtClean="0"/>
              <a:t>Skalarprodukt</a:t>
            </a:r>
          </a:p>
          <a:p>
            <a:r>
              <a:rPr lang="de-CH" sz="1400" dirty="0" err="1" smtClean="0"/>
              <a:t>diffuseFactor</a:t>
            </a:r>
            <a:r>
              <a:rPr lang="de-CH" sz="1400" dirty="0" smtClean="0"/>
              <a:t>  = </a:t>
            </a:r>
            <a:r>
              <a:rPr lang="de-CH" sz="1400" dirty="0" err="1" smtClean="0"/>
              <a:t>dot</a:t>
            </a:r>
            <a:r>
              <a:rPr lang="de-CH" sz="1400" dirty="0" smtClean="0"/>
              <a:t>(</a:t>
            </a:r>
            <a:r>
              <a:rPr lang="de-CH" sz="1400" dirty="0" err="1" smtClean="0"/>
              <a:t>v_normal</a:t>
            </a:r>
            <a:r>
              <a:rPr lang="de-CH" sz="1400" dirty="0"/>
              <a:t>, </a:t>
            </a:r>
            <a:r>
              <a:rPr lang="de-CH" sz="1400" dirty="0" err="1" smtClean="0"/>
              <a:t>v_toLight</a:t>
            </a:r>
            <a:r>
              <a:rPr lang="de-CH" sz="1400" dirty="0" smtClean="0"/>
              <a:t>);</a:t>
            </a:r>
          </a:p>
          <a:p>
            <a:endParaRPr lang="de-CH" sz="1400" dirty="0" smtClean="0"/>
          </a:p>
          <a:p>
            <a:r>
              <a:rPr lang="de-CH" sz="1400" b="1" dirty="0" err="1" smtClean="0"/>
              <a:t>Ambient</a:t>
            </a:r>
            <a:r>
              <a:rPr lang="de-CH" sz="1400" b="1" dirty="0" smtClean="0"/>
              <a:t> (Max-Funktion)</a:t>
            </a:r>
          </a:p>
          <a:p>
            <a:r>
              <a:rPr lang="de-CH" sz="1400" dirty="0" err="1" smtClean="0"/>
              <a:t>brightness</a:t>
            </a:r>
            <a:r>
              <a:rPr lang="de-CH" sz="1400" dirty="0" smtClean="0"/>
              <a:t> </a:t>
            </a:r>
            <a:r>
              <a:rPr lang="de-CH" sz="1400" dirty="0"/>
              <a:t>= </a:t>
            </a:r>
            <a:r>
              <a:rPr lang="de-CH" sz="1400" dirty="0" err="1" smtClean="0"/>
              <a:t>max</a:t>
            </a:r>
            <a:r>
              <a:rPr lang="de-CH" sz="1400" dirty="0" smtClean="0"/>
              <a:t>(</a:t>
            </a:r>
            <a:r>
              <a:rPr lang="de-CH" sz="1400" dirty="0" err="1"/>
              <a:t>diffuseFactor</a:t>
            </a:r>
            <a:r>
              <a:rPr lang="de-CH" sz="1400" dirty="0"/>
              <a:t> </a:t>
            </a:r>
            <a:r>
              <a:rPr lang="de-CH" sz="1400" dirty="0" smtClean="0"/>
              <a:t>, </a:t>
            </a:r>
            <a:r>
              <a:rPr lang="de-CH" sz="1400" dirty="0" err="1" smtClean="0"/>
              <a:t>ambient</a:t>
            </a:r>
            <a:r>
              <a:rPr lang="de-CH" sz="1400" dirty="0" smtClean="0"/>
              <a:t>);</a:t>
            </a:r>
            <a:r>
              <a:rPr lang="de-CH" sz="1400" dirty="0"/>
              <a:t/>
            </a:r>
            <a:br>
              <a:rPr lang="de-CH" sz="1400" dirty="0"/>
            </a:br>
            <a:r>
              <a:rPr lang="de-CH" sz="1400" dirty="0" smtClean="0"/>
              <a:t>diffuse </a:t>
            </a:r>
            <a:r>
              <a:rPr lang="de-CH" sz="1400" dirty="0"/>
              <a:t>= </a:t>
            </a:r>
            <a:r>
              <a:rPr lang="de-CH" sz="1400" dirty="0" err="1"/>
              <a:t>brightness</a:t>
            </a:r>
            <a:r>
              <a:rPr lang="de-CH" sz="1400" dirty="0"/>
              <a:t> * </a:t>
            </a:r>
            <a:r>
              <a:rPr lang="de-CH" sz="1400" dirty="0" err="1"/>
              <a:t>lightColor</a:t>
            </a:r>
            <a:r>
              <a:rPr lang="de-CH" sz="1400" dirty="0"/>
              <a:t>;</a:t>
            </a:r>
          </a:p>
          <a:p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427984" y="1556792"/>
            <a:ext cx="4536504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 smtClean="0"/>
              <a:t>Spekular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sz="1200" b="1" dirty="0" smtClean="0"/>
              <a:t>Reflektion</a:t>
            </a:r>
          </a:p>
          <a:p>
            <a:r>
              <a:rPr lang="de-CH" sz="1200" dirty="0" err="1" smtClean="0"/>
              <a:t>v_reflectedLight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 smtClean="0"/>
              <a:t>reflect</a:t>
            </a:r>
            <a:r>
              <a:rPr lang="de-CH" sz="1200" dirty="0" smtClean="0"/>
              <a:t>(-</a:t>
            </a:r>
            <a:r>
              <a:rPr lang="de-CH" sz="1200" dirty="0" err="1" smtClean="0"/>
              <a:t>v_toLight</a:t>
            </a:r>
            <a:r>
              <a:rPr lang="de-CH" sz="1200" dirty="0" smtClean="0"/>
              <a:t>, </a:t>
            </a:r>
            <a:r>
              <a:rPr lang="de-CH" sz="1200" dirty="0" err="1"/>
              <a:t>v_normal</a:t>
            </a:r>
            <a:r>
              <a:rPr lang="de-CH" sz="1200" dirty="0" smtClean="0"/>
              <a:t>);</a:t>
            </a:r>
            <a:r>
              <a:rPr lang="de-CH" sz="1200" dirty="0"/>
              <a:t/>
            </a:r>
            <a:br>
              <a:rPr lang="de-CH" sz="1200" dirty="0"/>
            </a:br>
            <a:endParaRPr lang="de-CH" sz="1200" dirty="0" smtClean="0"/>
          </a:p>
          <a:p>
            <a:r>
              <a:rPr lang="de-CH" sz="1200" b="1" dirty="0" smtClean="0"/>
              <a:t>Skalarprodukt</a:t>
            </a:r>
          </a:p>
          <a:p>
            <a:r>
              <a:rPr lang="de-CH" sz="1200" dirty="0" err="1" smtClean="0"/>
              <a:t>specularFactor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 smtClean="0"/>
              <a:t>dot</a:t>
            </a:r>
            <a:r>
              <a:rPr lang="de-CH" sz="1200" dirty="0" smtClean="0"/>
              <a:t>(</a:t>
            </a:r>
            <a:r>
              <a:rPr lang="de-CH" sz="1200" dirty="0" err="1" smtClean="0"/>
              <a:t>v_reflectedLight</a:t>
            </a:r>
            <a:r>
              <a:rPr lang="de-CH" sz="1200" dirty="0" smtClean="0"/>
              <a:t> , </a:t>
            </a:r>
            <a:r>
              <a:rPr lang="de-CH" sz="1200" dirty="0" err="1" smtClean="0"/>
              <a:t>v_toCamera</a:t>
            </a:r>
            <a:r>
              <a:rPr lang="de-CH" sz="1200" dirty="0" smtClean="0"/>
              <a:t>);</a:t>
            </a:r>
          </a:p>
          <a:p>
            <a:endParaRPr lang="de-CH" sz="1200" dirty="0" smtClean="0"/>
          </a:p>
          <a:p>
            <a:r>
              <a:rPr lang="de-CH" sz="1200" b="1" dirty="0" err="1" smtClean="0"/>
              <a:t>ShineDamper</a:t>
            </a:r>
            <a:r>
              <a:rPr lang="de-CH" sz="1200" b="1" dirty="0" smtClean="0"/>
              <a:t> und </a:t>
            </a:r>
            <a:r>
              <a:rPr lang="de-CH" sz="1200" b="1" dirty="0" err="1" smtClean="0"/>
              <a:t>Reflectivity</a:t>
            </a:r>
            <a:endParaRPr lang="de-CH" sz="1200" b="1" dirty="0" smtClean="0"/>
          </a:p>
          <a:p>
            <a:r>
              <a:rPr lang="de-CH" sz="1200" dirty="0" err="1" smtClean="0"/>
              <a:t>dampedFactor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/>
              <a:t>pow</a:t>
            </a:r>
            <a:r>
              <a:rPr lang="de-CH" sz="1200" dirty="0"/>
              <a:t>(</a:t>
            </a:r>
            <a:r>
              <a:rPr lang="de-CH" sz="1200" dirty="0" err="1"/>
              <a:t>specularFactor</a:t>
            </a:r>
            <a:r>
              <a:rPr lang="de-CH" sz="1200" dirty="0"/>
              <a:t>, </a:t>
            </a:r>
            <a:r>
              <a:rPr lang="de-CH" sz="1200" dirty="0" err="1" smtClean="0"/>
              <a:t>shineDamper</a:t>
            </a:r>
            <a:r>
              <a:rPr lang="de-CH" sz="1200" dirty="0" smtClean="0"/>
              <a:t>);</a:t>
            </a:r>
          </a:p>
          <a:p>
            <a:r>
              <a:rPr lang="de-CH" sz="1200" dirty="0" err="1" smtClean="0"/>
              <a:t>finalSpecular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/>
              <a:t>dampedFactor</a:t>
            </a:r>
            <a:r>
              <a:rPr lang="de-CH" sz="1200" dirty="0"/>
              <a:t> </a:t>
            </a:r>
            <a:r>
              <a:rPr lang="de-CH" sz="1200" dirty="0" smtClean="0"/>
              <a:t>* </a:t>
            </a:r>
            <a:r>
              <a:rPr lang="de-CH" sz="1200" dirty="0" err="1" smtClean="0"/>
              <a:t>reflectivity</a:t>
            </a:r>
            <a:r>
              <a:rPr lang="de-CH" sz="1200" dirty="0" smtClean="0"/>
              <a:t> * </a:t>
            </a:r>
            <a:r>
              <a:rPr lang="de-CH" sz="1200" dirty="0" err="1" smtClean="0"/>
              <a:t>lightColor</a:t>
            </a:r>
            <a:r>
              <a:rPr lang="de-CH" sz="1200" dirty="0" smtClean="0"/>
              <a:t>;</a:t>
            </a:r>
            <a:endParaRPr lang="de-CH" sz="12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63" y="2092201"/>
            <a:ext cx="2397843" cy="23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89500"/>
            <a:ext cx="3312368" cy="254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04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050" name="Picture 2" descr="http://www.sando.at/hp/img/Fragezeich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285702"/>
            <a:ext cx="32194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4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 OpenGL </a:t>
            </a:r>
            <a:r>
              <a:rPr lang="de-CH" dirty="0" err="1" smtClean="0"/>
              <a:t>Wavefront</a:t>
            </a:r>
            <a:r>
              <a:rPr lang="de-CH" dirty="0" smtClean="0"/>
              <a:t> Viewer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CH" sz="1600" dirty="0" err="1"/>
              <a:t>Wavefront</a:t>
            </a:r>
            <a:r>
              <a:rPr lang="de-CH" sz="1600" dirty="0"/>
              <a:t> </a:t>
            </a:r>
            <a:r>
              <a:rPr lang="de-CH" sz="1600" dirty="0" err="1" smtClean="0"/>
              <a:t>Obj</a:t>
            </a:r>
            <a:r>
              <a:rPr lang="de-CH" sz="1600" dirty="0" smtClean="0"/>
              <a:t>: </a:t>
            </a:r>
          </a:p>
          <a:p>
            <a:pPr lvl="1"/>
            <a:r>
              <a:rPr lang="de-CH" sz="1600" dirty="0" smtClean="0"/>
              <a:t>Datei einlesen</a:t>
            </a:r>
          </a:p>
          <a:p>
            <a:pPr marL="0" indent="0">
              <a:buNone/>
            </a:pPr>
            <a:endParaRPr lang="de-CH" sz="1600" dirty="0" smtClean="0"/>
          </a:p>
          <a:p>
            <a:pPr marL="0" indent="0">
              <a:buNone/>
            </a:pPr>
            <a:r>
              <a:rPr lang="de-CH" sz="1600" dirty="0" smtClean="0"/>
              <a:t>Rendering:</a:t>
            </a:r>
          </a:p>
          <a:p>
            <a:pPr lvl="1"/>
            <a:r>
              <a:rPr lang="de-CH" sz="1600" dirty="0" smtClean="0"/>
              <a:t>3D Model gemäss </a:t>
            </a:r>
            <a:r>
              <a:rPr lang="de-CH" sz="1600" dirty="0" err="1" smtClean="0"/>
              <a:t>Obj</a:t>
            </a:r>
            <a:r>
              <a:rPr lang="de-CH" sz="1600" dirty="0" smtClean="0"/>
              <a:t>-File</a:t>
            </a:r>
          </a:p>
          <a:p>
            <a:pPr lvl="1"/>
            <a:r>
              <a:rPr lang="de-CH" sz="1600" dirty="0" smtClean="0"/>
              <a:t>Gitternetz</a:t>
            </a:r>
          </a:p>
          <a:p>
            <a:pPr lvl="1"/>
            <a:r>
              <a:rPr lang="de-CH" sz="1600" dirty="0" smtClean="0"/>
              <a:t>Sonne</a:t>
            </a:r>
          </a:p>
          <a:p>
            <a:pPr lvl="1"/>
            <a:endParaRPr lang="de-CH" sz="1600" dirty="0" smtClean="0"/>
          </a:p>
          <a:p>
            <a:pPr marL="0" indent="0">
              <a:buNone/>
            </a:pPr>
            <a:r>
              <a:rPr lang="de-CH" sz="1600" dirty="0" smtClean="0"/>
              <a:t>Beleuchtung:</a:t>
            </a:r>
            <a:endParaRPr lang="de-CH" sz="1600" dirty="0"/>
          </a:p>
          <a:p>
            <a:pPr lvl="1"/>
            <a:r>
              <a:rPr lang="de-CH" sz="1600" dirty="0" smtClean="0"/>
              <a:t>Statisches Punktlicht </a:t>
            </a:r>
          </a:p>
          <a:p>
            <a:pPr lvl="1"/>
            <a:r>
              <a:rPr lang="de-CH" sz="1600" dirty="0" err="1"/>
              <a:t>Phong</a:t>
            </a:r>
            <a:r>
              <a:rPr lang="de-CH" sz="1600" dirty="0"/>
              <a:t> </a:t>
            </a:r>
            <a:r>
              <a:rPr lang="de-CH" sz="1600" dirty="0" err="1"/>
              <a:t>reflection</a:t>
            </a:r>
            <a:r>
              <a:rPr lang="de-CH" sz="1600" dirty="0"/>
              <a:t> </a:t>
            </a:r>
            <a:r>
              <a:rPr lang="de-CH" sz="1600" dirty="0" err="1" smtClean="0"/>
              <a:t>model</a:t>
            </a:r>
            <a:r>
              <a:rPr lang="de-CH" sz="1600" dirty="0" smtClean="0"/>
              <a:t>:</a:t>
            </a:r>
            <a:r>
              <a:rPr lang="de-CH" sz="1600" dirty="0"/>
              <a:t> </a:t>
            </a:r>
            <a:r>
              <a:rPr lang="de-CH" sz="1400" dirty="0" smtClean="0"/>
              <a:t>Ambientes, Diffuses und </a:t>
            </a:r>
            <a:r>
              <a:rPr lang="de-CH" sz="1400" dirty="0" err="1" smtClean="0"/>
              <a:t>Spekulares</a:t>
            </a:r>
            <a:r>
              <a:rPr lang="de-CH" sz="1400" dirty="0" smtClean="0"/>
              <a:t> Licht</a:t>
            </a:r>
          </a:p>
          <a:p>
            <a:pPr marL="0" indent="0">
              <a:buNone/>
            </a:pPr>
            <a:endParaRPr lang="de-CH" sz="1600" dirty="0" smtClean="0"/>
          </a:p>
          <a:p>
            <a:pPr marL="0" indent="0">
              <a:buNone/>
            </a:pPr>
            <a:r>
              <a:rPr lang="de-CH" sz="1600" dirty="0" smtClean="0"/>
              <a:t>Matrizen:</a:t>
            </a:r>
            <a:endParaRPr lang="de-CH" sz="1600" dirty="0"/>
          </a:p>
          <a:p>
            <a:pPr lvl="1"/>
            <a:r>
              <a:rPr lang="de-CH" sz="1600" dirty="0" smtClean="0"/>
              <a:t>Projektionsmatrix</a:t>
            </a:r>
          </a:p>
          <a:p>
            <a:pPr lvl="1"/>
            <a:r>
              <a:rPr lang="de-CH" sz="1600" dirty="0" err="1" smtClean="0"/>
              <a:t>Viewmatrix</a:t>
            </a:r>
            <a:endParaRPr lang="de-CH" sz="1600" dirty="0"/>
          </a:p>
          <a:p>
            <a:pPr lvl="1"/>
            <a:r>
              <a:rPr lang="de-CH" sz="1600" dirty="0" smtClean="0"/>
              <a:t>Transformationsmatrix</a:t>
            </a:r>
            <a:endParaRPr lang="de-CH" sz="1600" dirty="0"/>
          </a:p>
          <a:p>
            <a:pPr lvl="1"/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28704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/>
          <p:cNvPicPr/>
          <p:nvPr/>
        </p:nvPicPr>
        <p:blipFill>
          <a:blip r:embed="rId3"/>
          <a:stretch>
            <a:fillRect/>
          </a:stretch>
        </p:blipFill>
        <p:spPr>
          <a:xfrm>
            <a:off x="971600" y="1628800"/>
            <a:ext cx="7272808" cy="48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Verwendete Technologien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 smtClean="0"/>
              <a:t>Entwicklungsumgebung:</a:t>
            </a:r>
          </a:p>
          <a:p>
            <a:pPr lvl="1"/>
            <a:r>
              <a:rPr lang="de-CH" sz="1800" dirty="0" err="1" smtClean="0"/>
              <a:t>Intellij</a:t>
            </a:r>
            <a:r>
              <a:rPr lang="de-CH" sz="1800" dirty="0" smtClean="0"/>
              <a:t> IDEA</a:t>
            </a:r>
          </a:p>
          <a:p>
            <a:pPr lvl="1"/>
            <a:r>
              <a:rPr lang="de-CH" sz="1800" dirty="0" err="1" smtClean="0"/>
              <a:t>GitHub</a:t>
            </a:r>
            <a:endParaRPr lang="de-CH" sz="1800" dirty="0" smtClean="0"/>
          </a:p>
          <a:p>
            <a:pPr lvl="1"/>
            <a:r>
              <a:rPr lang="de-CH" sz="1800" dirty="0" err="1" smtClean="0"/>
              <a:t>Maven</a:t>
            </a:r>
            <a:endParaRPr lang="de-CH" sz="1800" dirty="0" smtClean="0"/>
          </a:p>
          <a:p>
            <a:pPr marL="0" indent="0">
              <a:buNone/>
            </a:pPr>
            <a:endParaRPr lang="de-CH" sz="1800" dirty="0" smtClean="0"/>
          </a:p>
          <a:p>
            <a:pPr marL="0" indent="0">
              <a:buNone/>
            </a:pPr>
            <a:r>
              <a:rPr lang="de-CH" sz="1800" dirty="0" smtClean="0"/>
              <a:t>3D Modellierung:</a:t>
            </a:r>
          </a:p>
          <a:p>
            <a:pPr lvl="1"/>
            <a:r>
              <a:rPr lang="de-CH" sz="1800" dirty="0" smtClean="0"/>
              <a:t>OpenGL</a:t>
            </a:r>
          </a:p>
          <a:p>
            <a:pPr marL="457200" lvl="2"/>
            <a:r>
              <a:rPr lang="de-CH" dirty="0" smtClean="0"/>
              <a:t>LWJGL / Java</a:t>
            </a:r>
            <a:endParaRPr lang="de-CH" dirty="0"/>
          </a:p>
          <a:p>
            <a:pPr marL="274320" lvl="2" indent="0">
              <a:buNone/>
            </a:pPr>
            <a:endParaRPr lang="de-CH" dirty="0" smtClean="0"/>
          </a:p>
          <a:p>
            <a:pPr marL="0" lvl="1" indent="0">
              <a:buNone/>
            </a:pPr>
            <a:r>
              <a:rPr lang="de-CH" sz="1800" dirty="0" err="1" smtClean="0"/>
              <a:t>Shading</a:t>
            </a:r>
            <a:r>
              <a:rPr lang="de-CH" sz="1800" dirty="0" smtClean="0"/>
              <a:t>:</a:t>
            </a:r>
            <a:endParaRPr lang="de-CH" sz="1600" dirty="0" smtClean="0"/>
          </a:p>
          <a:p>
            <a:pPr lvl="1"/>
            <a:r>
              <a:rPr lang="de-CH" sz="1800" dirty="0"/>
              <a:t>VAO/VBO Konzept</a:t>
            </a:r>
          </a:p>
          <a:p>
            <a:pPr lvl="1"/>
            <a:r>
              <a:rPr lang="de-CH" sz="1800" dirty="0" smtClean="0"/>
              <a:t>GLSL </a:t>
            </a:r>
            <a:r>
              <a:rPr lang="de-CH" sz="1800" dirty="0"/>
              <a:t>(OpenGL </a:t>
            </a:r>
            <a:r>
              <a:rPr lang="de-CH" sz="1800" dirty="0" err="1"/>
              <a:t>Shading</a:t>
            </a:r>
            <a:r>
              <a:rPr lang="de-CH" sz="1800" dirty="0"/>
              <a:t> </a:t>
            </a:r>
            <a:r>
              <a:rPr lang="de-CH" sz="1800" dirty="0" smtClean="0"/>
              <a:t>Language)</a:t>
            </a:r>
            <a:endParaRPr lang="de-CH" sz="1800" dirty="0"/>
          </a:p>
          <a:p>
            <a:pPr lvl="1"/>
            <a:r>
              <a:rPr lang="de-CH" sz="1800" dirty="0" smtClean="0"/>
              <a:t>Vertex und Fragment </a:t>
            </a:r>
            <a:r>
              <a:rPr lang="de-CH" sz="1800" dirty="0" err="1" smtClean="0"/>
              <a:t>Shader</a:t>
            </a: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13386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Wavefront</a:t>
            </a:r>
            <a:r>
              <a:rPr lang="de-CH" dirty="0" smtClean="0"/>
              <a:t> </a:t>
            </a:r>
            <a:r>
              <a:rPr lang="de-CH" dirty="0" err="1" smtClean="0"/>
              <a:t>Obj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1800" dirty="0" smtClean="0"/>
              <a:t>Speicherung </a:t>
            </a:r>
            <a:r>
              <a:rPr lang="de-CH" sz="1800" dirty="0"/>
              <a:t>von </a:t>
            </a:r>
            <a:r>
              <a:rPr lang="de-CH" sz="1800" dirty="0" smtClean="0"/>
              <a:t>3D-Modellen</a:t>
            </a:r>
            <a:endParaRPr lang="de-CH" sz="1800" dirty="0"/>
          </a:p>
          <a:p>
            <a:endParaRPr lang="de-CH" sz="1800" dirty="0" smtClean="0"/>
          </a:p>
          <a:p>
            <a:r>
              <a:rPr lang="de-CH" sz="1800" dirty="0" smtClean="0"/>
              <a:t>Position des Knotens (x, y, z):</a:t>
            </a:r>
          </a:p>
          <a:p>
            <a:pPr lvl="1"/>
            <a:r>
              <a:rPr lang="de-CH" sz="1800" dirty="0"/>
              <a:t>v  9.604447 </a:t>
            </a:r>
            <a:r>
              <a:rPr lang="de-CH" sz="1800" dirty="0" smtClean="0"/>
              <a:t>  13.692561   2.343446 </a:t>
            </a:r>
            <a:endParaRPr lang="de-CH" sz="1800" dirty="0"/>
          </a:p>
          <a:p>
            <a:pPr lvl="1"/>
            <a:r>
              <a:rPr lang="de-CH" sz="1800" dirty="0"/>
              <a:t>v  9.223882 </a:t>
            </a:r>
            <a:r>
              <a:rPr lang="de-CH" sz="1800" dirty="0" smtClean="0"/>
              <a:t>  12.535731   2.265898 </a:t>
            </a:r>
            <a:endParaRPr lang="de-CH" sz="1800" dirty="0"/>
          </a:p>
          <a:p>
            <a:endParaRPr lang="de-CH" sz="1800" dirty="0" smtClean="0"/>
          </a:p>
          <a:p>
            <a:r>
              <a:rPr lang="de-CH" sz="1800" dirty="0" smtClean="0"/>
              <a:t>Normalen Vektor (x, y, z):</a:t>
            </a:r>
          </a:p>
          <a:p>
            <a:pPr lvl="1"/>
            <a:r>
              <a:rPr lang="de-CH" sz="1800" dirty="0" err="1"/>
              <a:t>vn</a:t>
            </a:r>
            <a:r>
              <a:rPr lang="de-CH" sz="1800" dirty="0"/>
              <a:t>  -0.798000 </a:t>
            </a:r>
            <a:r>
              <a:rPr lang="de-CH" sz="1800" dirty="0" smtClean="0"/>
              <a:t>  -</a:t>
            </a:r>
            <a:r>
              <a:rPr lang="de-CH" sz="1800" dirty="0"/>
              <a:t>0.052478 </a:t>
            </a:r>
            <a:r>
              <a:rPr lang="de-CH" sz="1800" dirty="0" smtClean="0"/>
              <a:t>  0.600369 </a:t>
            </a:r>
            <a:endParaRPr lang="de-CH" sz="1800" dirty="0"/>
          </a:p>
          <a:p>
            <a:pPr lvl="1"/>
            <a:r>
              <a:rPr lang="de-CH" sz="1800" dirty="0" err="1"/>
              <a:t>vn</a:t>
            </a:r>
            <a:r>
              <a:rPr lang="de-CH" sz="1800" dirty="0"/>
              <a:t>  -0.797461 </a:t>
            </a:r>
            <a:r>
              <a:rPr lang="de-CH" sz="1800" dirty="0" smtClean="0"/>
              <a:t>  -</a:t>
            </a:r>
            <a:r>
              <a:rPr lang="de-CH" sz="1800" dirty="0"/>
              <a:t>0.094279 </a:t>
            </a:r>
            <a:r>
              <a:rPr lang="de-CH" sz="1800" dirty="0" smtClean="0"/>
              <a:t>  -</a:t>
            </a:r>
            <a:r>
              <a:rPr lang="de-CH" sz="1800" dirty="0"/>
              <a:t>0.595959 </a:t>
            </a:r>
          </a:p>
          <a:p>
            <a:endParaRPr lang="de-CH" sz="1800" dirty="0" smtClean="0"/>
          </a:p>
          <a:p>
            <a:r>
              <a:rPr lang="de-CH" sz="1800" dirty="0" smtClean="0"/>
              <a:t>Face </a:t>
            </a:r>
            <a:r>
              <a:rPr lang="de-CH" sz="1800" dirty="0" err="1" smtClean="0"/>
              <a:t>Triangle</a:t>
            </a:r>
            <a:r>
              <a:rPr lang="de-CH" sz="1800" dirty="0" smtClean="0"/>
              <a:t> (Vertex/Normale/Textur):</a:t>
            </a:r>
            <a:endParaRPr lang="de-CH" sz="1800" dirty="0"/>
          </a:p>
          <a:p>
            <a:pPr lvl="1"/>
            <a:r>
              <a:rPr lang="de-CH" sz="1800" dirty="0"/>
              <a:t>f 478/412/678 </a:t>
            </a:r>
            <a:r>
              <a:rPr lang="de-CH" sz="1800" dirty="0" smtClean="0"/>
              <a:t>  481/417/625  482/435/616</a:t>
            </a:r>
            <a:endParaRPr lang="de-CH" sz="1800" dirty="0"/>
          </a:p>
          <a:p>
            <a:pPr lvl="1"/>
            <a:r>
              <a:rPr lang="de-CH" sz="1800" dirty="0"/>
              <a:t>f 482/435/616 </a:t>
            </a:r>
            <a:r>
              <a:rPr lang="de-CH" sz="1800" dirty="0" smtClean="0"/>
              <a:t>  476/431/468   477/423/656</a:t>
            </a:r>
            <a:endParaRPr lang="de-CH" sz="1800" dirty="0"/>
          </a:p>
          <a:p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8700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Gitternetz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2 Vertices im Speicher:</a:t>
            </a:r>
          </a:p>
          <a:p>
            <a:pPr lvl="1"/>
            <a:r>
              <a:rPr lang="de-CH" dirty="0" smtClean="0"/>
              <a:t>P1(0,0,0) und P2(1,0,0)</a:t>
            </a:r>
          </a:p>
          <a:p>
            <a:r>
              <a:rPr lang="de-CH" dirty="0" smtClean="0"/>
              <a:t>Jeder Geradenabschnitt referenziert P1 und P2</a:t>
            </a:r>
          </a:p>
          <a:p>
            <a:r>
              <a:rPr lang="de-CH" dirty="0" smtClean="0"/>
              <a:t>Bestimmung der Position mit einer Transformations-Matrix</a:t>
            </a:r>
          </a:p>
          <a:p>
            <a:r>
              <a:rPr lang="de-CH" dirty="0" smtClean="0"/>
              <a:t>Transformation</a:t>
            </a:r>
            <a:r>
              <a:rPr lang="de-CH" dirty="0"/>
              <a:t>: Translation, Rotation, </a:t>
            </a:r>
            <a:r>
              <a:rPr lang="de-CH" dirty="0" smtClean="0"/>
              <a:t>Streckung</a:t>
            </a:r>
            <a:endParaRPr lang="de-CH" dirty="0"/>
          </a:p>
          <a:p>
            <a:endParaRPr lang="de-CH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77072"/>
            <a:ext cx="3384418" cy="238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72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Kamera-Mausrotation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 Side </a:t>
            </a:r>
            <a:r>
              <a:rPr lang="de-CH" dirty="0" err="1" smtClean="0"/>
              <a:t>view</a:t>
            </a:r>
            <a:r>
              <a:rPr lang="de-CH" dirty="0" smtClean="0"/>
              <a:t>		     Side </a:t>
            </a:r>
            <a:r>
              <a:rPr lang="de-CH" dirty="0" err="1" smtClean="0"/>
              <a:t>view</a:t>
            </a:r>
            <a:r>
              <a:rPr lang="de-CH" dirty="0" smtClean="0"/>
              <a:t>		        Top </a:t>
            </a:r>
            <a:r>
              <a:rPr lang="de-CH" dirty="0" err="1" smtClean="0"/>
              <a:t>view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21" y="2924944"/>
            <a:ext cx="79819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667858" y="2313770"/>
            <a:ext cx="122413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/>
              <a:t>Distance</a:t>
            </a:r>
            <a:r>
              <a:rPr lang="de-CH" sz="1600" dirty="0" smtClean="0"/>
              <a:t> </a:t>
            </a:r>
            <a:r>
              <a:rPr lang="de-CH" sz="1600" dirty="0" err="1" smtClean="0"/>
              <a:t>to</a:t>
            </a:r>
            <a:r>
              <a:rPr lang="de-CH" sz="1600" dirty="0" smtClean="0"/>
              <a:t> </a:t>
            </a:r>
            <a:r>
              <a:rPr lang="de-CH" sz="1600" dirty="0" err="1" smtClean="0"/>
              <a:t>model</a:t>
            </a:r>
            <a:endParaRPr lang="de-CH" sz="1600" dirty="0"/>
          </a:p>
        </p:txBody>
      </p:sp>
      <p:sp>
        <p:nvSpPr>
          <p:cNvPr id="7" name="Rechteck 6"/>
          <p:cNvSpPr/>
          <p:nvPr/>
        </p:nvSpPr>
        <p:spPr>
          <a:xfrm>
            <a:off x="3563888" y="2313770"/>
            <a:ext cx="1656184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y-rotation </a:t>
            </a:r>
            <a:r>
              <a:rPr lang="de-CH" sz="1600" dirty="0" err="1" smtClean="0"/>
              <a:t>of</a:t>
            </a:r>
            <a:r>
              <a:rPr lang="de-CH" sz="1600" dirty="0" smtClean="0"/>
              <a:t> </a:t>
            </a:r>
            <a:r>
              <a:rPr lang="de-CH" sz="1600" dirty="0" err="1" smtClean="0"/>
              <a:t>the</a:t>
            </a:r>
            <a:r>
              <a:rPr lang="de-CH" sz="1600" dirty="0" smtClean="0"/>
              <a:t> </a:t>
            </a:r>
            <a:r>
              <a:rPr lang="de-CH" sz="1600" dirty="0" err="1" smtClean="0"/>
              <a:t>camera</a:t>
            </a:r>
            <a:r>
              <a:rPr lang="de-CH" sz="1600" dirty="0" smtClean="0"/>
              <a:t> (</a:t>
            </a:r>
            <a:r>
              <a:rPr lang="de-CH" sz="1600" dirty="0" err="1" smtClean="0"/>
              <a:t>pitch</a:t>
            </a:r>
            <a:r>
              <a:rPr lang="de-CH" sz="1600" dirty="0" smtClean="0"/>
              <a:t>)</a:t>
            </a:r>
            <a:endParaRPr lang="de-CH" sz="1600" dirty="0"/>
          </a:p>
        </p:txBody>
      </p:sp>
      <p:sp>
        <p:nvSpPr>
          <p:cNvPr id="8" name="Rechteck 7"/>
          <p:cNvSpPr/>
          <p:nvPr/>
        </p:nvSpPr>
        <p:spPr>
          <a:xfrm>
            <a:off x="6519078" y="2270050"/>
            <a:ext cx="1656184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Angle </a:t>
            </a:r>
            <a:r>
              <a:rPr lang="de-CH" sz="1600" dirty="0" err="1" smtClean="0"/>
              <a:t>around</a:t>
            </a:r>
            <a:r>
              <a:rPr lang="de-CH" sz="1600" dirty="0" smtClean="0"/>
              <a:t> </a:t>
            </a:r>
            <a:r>
              <a:rPr lang="de-CH" sz="1600" dirty="0" err="1" smtClean="0"/>
              <a:t>model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7672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Kamera-Position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sz="1800" dirty="0" err="1" smtClean="0">
                <a:solidFill>
                  <a:srgbClr val="0070C0"/>
                </a:solidFill>
              </a:rPr>
              <a:t>posX</a:t>
            </a:r>
            <a:r>
              <a:rPr lang="de-CH" sz="1800" dirty="0" smtClean="0">
                <a:solidFill>
                  <a:srgbClr val="0070C0"/>
                </a:solidFill>
              </a:rPr>
              <a:t> </a:t>
            </a:r>
            <a:r>
              <a:rPr lang="de-CH" sz="1800" dirty="0" smtClean="0"/>
              <a:t>= </a:t>
            </a:r>
            <a:r>
              <a:rPr lang="de-CH" sz="1800" dirty="0" err="1"/>
              <a:t>horizontalDistance</a:t>
            </a:r>
            <a:r>
              <a:rPr lang="de-CH" sz="1800" dirty="0"/>
              <a:t> </a:t>
            </a:r>
            <a:r>
              <a:rPr lang="de-CH" sz="1800" dirty="0" smtClean="0"/>
              <a:t>* </a:t>
            </a:r>
            <a:r>
              <a:rPr lang="de-CH" sz="1800" i="1" dirty="0" smtClean="0"/>
              <a:t>sin</a:t>
            </a:r>
            <a:r>
              <a:rPr lang="de-CH" sz="1800" dirty="0" smtClean="0"/>
              <a:t>(</a:t>
            </a:r>
            <a:r>
              <a:rPr lang="de-CH" sz="1800" b="1" dirty="0" err="1" smtClean="0">
                <a:solidFill>
                  <a:srgbClr val="FF0000"/>
                </a:solidFill>
              </a:rPr>
              <a:t>angleAroundModel</a:t>
            </a:r>
            <a:r>
              <a:rPr lang="de-CH" sz="1800" dirty="0" smtClean="0">
                <a:solidFill>
                  <a:srgbClr val="0070C0"/>
                </a:solidFill>
              </a:rPr>
              <a:t>);</a:t>
            </a:r>
            <a:r>
              <a:rPr lang="de-CH" sz="1800" dirty="0"/>
              <a:t/>
            </a:r>
            <a:br>
              <a:rPr lang="de-CH" sz="1800" dirty="0"/>
            </a:br>
            <a:r>
              <a:rPr lang="de-CH" sz="1800" dirty="0" err="1" smtClean="0">
                <a:solidFill>
                  <a:srgbClr val="00B050"/>
                </a:solidFill>
              </a:rPr>
              <a:t>posZ</a:t>
            </a:r>
            <a:r>
              <a:rPr lang="de-CH" sz="1800" dirty="0" smtClean="0">
                <a:solidFill>
                  <a:srgbClr val="00B050"/>
                </a:solidFill>
              </a:rPr>
              <a:t> </a:t>
            </a:r>
            <a:r>
              <a:rPr lang="de-CH" sz="1800" dirty="0"/>
              <a:t>= </a:t>
            </a:r>
            <a:r>
              <a:rPr lang="de-CH" sz="1800" dirty="0" err="1"/>
              <a:t>horizontalDistance</a:t>
            </a:r>
            <a:r>
              <a:rPr lang="de-CH" sz="1800" dirty="0"/>
              <a:t> * </a:t>
            </a:r>
            <a:r>
              <a:rPr lang="de-CH" sz="1800" i="1" dirty="0" smtClean="0"/>
              <a:t>cos</a:t>
            </a:r>
            <a:r>
              <a:rPr lang="de-CH" sz="1800" dirty="0" smtClean="0"/>
              <a:t>(</a:t>
            </a:r>
            <a:r>
              <a:rPr lang="de-CH" sz="1800" b="1" dirty="0" err="1" smtClean="0">
                <a:solidFill>
                  <a:srgbClr val="FF0000"/>
                </a:solidFill>
              </a:rPr>
              <a:t>angleAroundModel</a:t>
            </a:r>
            <a:r>
              <a:rPr lang="de-CH" sz="1800" dirty="0" smtClean="0">
                <a:solidFill>
                  <a:srgbClr val="00B050"/>
                </a:solidFill>
              </a:rPr>
              <a:t>);</a:t>
            </a:r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x</a:t>
            </a:r>
            <a:r>
              <a:rPr lang="de-CH" sz="1800" b="1" dirty="0" smtClean="0"/>
              <a:t> </a:t>
            </a:r>
            <a:r>
              <a:rPr lang="de-CH" sz="1800" dirty="0"/>
              <a:t>= - </a:t>
            </a:r>
            <a:r>
              <a:rPr lang="de-CH" sz="1800" dirty="0" err="1" smtClean="0"/>
              <a:t>posX</a:t>
            </a:r>
            <a:r>
              <a:rPr lang="de-CH" sz="1800" dirty="0" smtClean="0"/>
              <a:t>;</a:t>
            </a:r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z</a:t>
            </a:r>
            <a:r>
              <a:rPr lang="de-CH" sz="1800" b="1" dirty="0" smtClean="0"/>
              <a:t> </a:t>
            </a:r>
            <a:r>
              <a:rPr lang="de-CH" sz="1800" dirty="0"/>
              <a:t>= - </a:t>
            </a:r>
            <a:r>
              <a:rPr lang="de-CH" sz="1800" dirty="0" err="1" smtClean="0"/>
              <a:t>posZ</a:t>
            </a:r>
            <a:r>
              <a:rPr lang="de-CH" sz="1800" dirty="0" smtClean="0"/>
              <a:t>;</a:t>
            </a:r>
            <a:endParaRPr lang="de-CH" sz="1800" dirty="0" smtClean="0"/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y</a:t>
            </a:r>
            <a:r>
              <a:rPr lang="de-CH" sz="1800" b="1" dirty="0" smtClean="0"/>
              <a:t> </a:t>
            </a:r>
            <a:r>
              <a:rPr lang="de-CH" sz="1800" dirty="0"/>
              <a:t>= </a:t>
            </a:r>
            <a:r>
              <a:rPr lang="de-CH" sz="1800" dirty="0" err="1"/>
              <a:t>verticalDistance</a:t>
            </a:r>
            <a:r>
              <a:rPr lang="de-CH" sz="1800" dirty="0" smtClean="0"/>
              <a:t>;</a:t>
            </a:r>
            <a:endParaRPr lang="de-CH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812" y="1484784"/>
            <a:ext cx="370656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5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Kamera-Rotation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Kamera Rotation (Blickrichtung) bestimmen</a:t>
            </a:r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pitch</a:t>
            </a:r>
            <a:r>
              <a:rPr lang="de-CH" dirty="0" smtClean="0"/>
              <a:t> </a:t>
            </a:r>
            <a:r>
              <a:rPr lang="de-CH" dirty="0"/>
              <a:t>= </a:t>
            </a:r>
            <a:r>
              <a:rPr lang="de-CH" dirty="0" smtClean="0"/>
              <a:t>Wert gemäss </a:t>
            </a:r>
            <a:r>
              <a:rPr lang="de-CH" dirty="0" err="1" smtClean="0"/>
              <a:t>Mausrad</a:t>
            </a:r>
            <a:endParaRPr lang="de-CH" dirty="0" smtClean="0"/>
          </a:p>
          <a:p>
            <a:r>
              <a:rPr lang="de-CH" b="1" dirty="0" err="1" smtClean="0">
                <a:solidFill>
                  <a:srgbClr val="92D050"/>
                </a:solidFill>
              </a:rPr>
              <a:t>yaw</a:t>
            </a:r>
            <a:r>
              <a:rPr lang="de-CH" b="1" dirty="0" smtClean="0">
                <a:solidFill>
                  <a:srgbClr val="92D050"/>
                </a:solidFill>
              </a:rPr>
              <a:t> </a:t>
            </a:r>
            <a:r>
              <a:rPr lang="de-CH" dirty="0"/>
              <a:t>= 180 - </a:t>
            </a:r>
            <a:r>
              <a:rPr lang="de-CH" dirty="0" err="1" smtClean="0"/>
              <a:t>angleAroundModel</a:t>
            </a:r>
            <a:r>
              <a:rPr lang="de-CH" dirty="0" smtClean="0"/>
              <a:t>;</a:t>
            </a:r>
            <a:endParaRPr lang="de-C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4248472" cy="258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://doc.aldebaran.com/2-1/_images/rollPitchYa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60848"/>
            <a:ext cx="3312368" cy="322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2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758</Words>
  <Application>Microsoft Office PowerPoint</Application>
  <PresentationFormat>Bildschirmpräsentation (4:3)</PresentationFormat>
  <Paragraphs>171</Paragraphs>
  <Slides>11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Klarheit</vt:lpstr>
      <vt:lpstr>Objektorientierte Geometrie Projekt OpenGl Wavefront Viewer </vt:lpstr>
      <vt:lpstr>Projekt OpenGL Wavefront Viewer</vt:lpstr>
      <vt:lpstr>Demo</vt:lpstr>
      <vt:lpstr>Verwendete Technologien</vt:lpstr>
      <vt:lpstr>Wavefront Obj</vt:lpstr>
      <vt:lpstr>Gitternetz </vt:lpstr>
      <vt:lpstr>Kamera-Mausrotation</vt:lpstr>
      <vt:lpstr>Kamera-Position</vt:lpstr>
      <vt:lpstr>Kamera-Rotation</vt:lpstr>
      <vt:lpstr>Beleuchtung: Phong Reflection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Objektorientierte Geometrie Vorstellung Projekt </dc:title>
  <dc:creator>michael</dc:creator>
  <cp:lastModifiedBy>michael</cp:lastModifiedBy>
  <cp:revision>115</cp:revision>
  <dcterms:created xsi:type="dcterms:W3CDTF">2016-01-05T10:47:14Z</dcterms:created>
  <dcterms:modified xsi:type="dcterms:W3CDTF">2016-01-17T11:47:46Z</dcterms:modified>
</cp:coreProperties>
</file>