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77" r:id="rId4"/>
    <p:sldId id="290" r:id="rId5"/>
    <p:sldId id="270" r:id="rId6"/>
    <p:sldId id="271" r:id="rId7"/>
    <p:sldId id="258" r:id="rId8"/>
    <p:sldId id="260" r:id="rId9"/>
    <p:sldId id="288" r:id="rId10"/>
    <p:sldId id="275" r:id="rId11"/>
    <p:sldId id="291" r:id="rId12"/>
    <p:sldId id="292" r:id="rId13"/>
    <p:sldId id="274" r:id="rId14"/>
    <p:sldId id="281" r:id="rId15"/>
    <p:sldId id="285" r:id="rId16"/>
    <p:sldId id="282" r:id="rId17"/>
    <p:sldId id="284" r:id="rId18"/>
    <p:sldId id="283" r:id="rId19"/>
    <p:sldId id="278" r:id="rId20"/>
    <p:sldId id="262" r:id="rId21"/>
    <p:sldId id="287" r:id="rId22"/>
    <p:sldId id="293" r:id="rId23"/>
    <p:sldId id="280" r:id="rId24"/>
    <p:sldId id="272" r:id="rId25"/>
    <p:sldId id="267" r:id="rId26"/>
    <p:sldId id="286" r:id="rId27"/>
    <p:sldId id="294" r:id="rId28"/>
    <p:sldId id="26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0" autoAdjust="0"/>
    <p:restoredTop sz="88866" autoAdjust="0"/>
  </p:normalViewPr>
  <p:slideViewPr>
    <p:cSldViewPr snapToGrid="0">
      <p:cViewPr varScale="1">
        <p:scale>
          <a:sx n="57" d="100"/>
          <a:sy n="57" d="100"/>
        </p:scale>
        <p:origin x="1569" y="45"/>
      </p:cViewPr>
      <p:guideLst/>
    </p:cSldViewPr>
  </p:slideViewPr>
  <p:outlineViewPr>
    <p:cViewPr>
      <p:scale>
        <a:sx n="33" d="100"/>
        <a:sy n="33" d="100"/>
      </p:scale>
      <p:origin x="0" y="-262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5B665-7042-435D-ACB7-77D5726493F9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8D6A3-0163-4EAA-A159-782977190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35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8D6A3-0163-4EAA-A159-7829771907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90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eigenvectors of covariance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8D6A3-0163-4EAA-A159-78297719078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90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8D6A3-0163-4EAA-A159-78297719078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38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8D6A3-0163-4EAA-A159-78297719078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06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8D6A3-0163-4EAA-A159-7829771907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70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https://eli.thegreenplace.net/2015/memory-layout-of-multi-dimensional-arrays</a:t>
            </a:r>
          </a:p>
          <a:p>
            <a:r>
              <a:rPr lang="en-US" dirty="0" smtClean="0"/>
              <a:t>Efficiency of access – striding, but still slower 10X+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8D6A3-0163-4EAA-A159-7829771907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06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hypercube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8D6A3-0163-4EAA-A159-7829771907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41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8D6A3-0163-4EAA-A159-7829771907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82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Mining and Analysis: Fundamental Concepts and Algorithms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8D6A3-0163-4EAA-A159-7829771907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75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8D6A3-0163-4EAA-A159-7829771907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7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8D6A3-0163-4EAA-A159-7829771907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25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eigenvectors of covariance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8D6A3-0163-4EAA-A159-78297719078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7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A95E-78B1-4D47-9609-7FC7E44063B9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5F02-A0A2-4D63-AE9B-3A822691E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6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A95E-78B1-4D47-9609-7FC7E44063B9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5F02-A0A2-4D63-AE9B-3A822691E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7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A95E-78B1-4D47-9609-7FC7E44063B9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5F02-A0A2-4D63-AE9B-3A822691E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A95E-78B1-4D47-9609-7FC7E44063B9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5F02-A0A2-4D63-AE9B-3A822691E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A95E-78B1-4D47-9609-7FC7E44063B9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5F02-A0A2-4D63-AE9B-3A822691E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A95E-78B1-4D47-9609-7FC7E44063B9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5F02-A0A2-4D63-AE9B-3A822691E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A95E-78B1-4D47-9609-7FC7E44063B9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5F02-A0A2-4D63-AE9B-3A822691E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4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A95E-78B1-4D47-9609-7FC7E44063B9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5F02-A0A2-4D63-AE9B-3A822691E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6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A95E-78B1-4D47-9609-7FC7E44063B9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5F02-A0A2-4D63-AE9B-3A822691E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7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A95E-78B1-4D47-9609-7FC7E44063B9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5F02-A0A2-4D63-AE9B-3A822691E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3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A95E-78B1-4D47-9609-7FC7E44063B9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5F02-A0A2-4D63-AE9B-3A822691E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8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5A95E-78B1-4D47-9609-7FC7E44063B9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E5F02-A0A2-4D63-AE9B-3A822691E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2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joe\Documents\dim%20reduction%20tutorial\example3d.png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till.pub/2016/misread-tsne/" TargetMode="External"/><Relationship Id="rId2" Type="http://schemas.openxmlformats.org/officeDocument/2006/relationships/hyperlink" Target="https://www.cs.cmu.edu/~venkatg/teaching/CStheory-infoage/chap1-high-dim-spac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o-che.info/articles/2017-12-11-pca-explained-varian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Multidimensional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05692"/>
            <a:ext cx="6858000" cy="1655762"/>
          </a:xfrm>
        </p:spPr>
        <p:txBody>
          <a:bodyPr/>
          <a:lstStyle/>
          <a:p>
            <a:r>
              <a:rPr lang="en-US" dirty="0" smtClean="0"/>
              <a:t>Joe </a:t>
            </a:r>
            <a:r>
              <a:rPr lang="en-US" dirty="0" smtClean="0"/>
              <a:t>Donovan</a:t>
            </a:r>
          </a:p>
          <a:p>
            <a:r>
              <a:rPr lang="en-US" dirty="0" smtClean="0"/>
              <a:t>MPI of Neurobiology</a:t>
            </a:r>
            <a:endParaRPr lang="en-US" dirty="0"/>
          </a:p>
        </p:txBody>
      </p:sp>
      <p:pic>
        <p:nvPicPr>
          <p:cNvPr id="7170" name="Picture 2" descr="https://pydata.org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85" y="261323"/>
            <a:ext cx="2568968" cy="108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MPIN_D_zwei_rg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02312" y="5603146"/>
            <a:ext cx="2655888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606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Unintuitive math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558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It’s not that the radius changes</a:t>
            </a:r>
          </a:p>
          <a:p>
            <a:r>
              <a:rPr lang="en-US" dirty="0" smtClean="0"/>
              <a:t>Volume gets </a:t>
            </a:r>
            <a:r>
              <a:rPr lang="en-US" i="1" dirty="0" smtClean="0"/>
              <a:t>weird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4"/>
              <p:cNvSpPr txBox="1">
                <a:spLocks/>
              </p:cNvSpPr>
              <p:nvPr/>
            </p:nvSpPr>
            <p:spPr>
              <a:xfrm>
                <a:off x="628650" y="5307011"/>
                <a:ext cx="7886700" cy="8301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Volume becomes concentrated in the outer ‘skin</a:t>
                </a:r>
                <a:r>
                  <a:rPr lang="en-US" dirty="0" smtClean="0"/>
                  <a:t>’</a:t>
                </a:r>
              </a:p>
              <a:p>
                <a:pPr lvl="1"/>
                <a:r>
                  <a:rPr lang="en-US" dirty="0" smtClean="0"/>
                  <a:t>Because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𝑟𝑎𝑑𝑖𝑢𝑠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𝑛𝑑𝑖𝑚</m:t>
                        </m:r>
                      </m:sup>
                    </m:sSup>
                  </m:oMath>
                </a14:m>
                <a:r>
                  <a:rPr lang="en-US" dirty="0" smtClean="0"/>
                  <a:t> term</a:t>
                </a:r>
                <a:endParaRPr lang="en-US" dirty="0"/>
              </a:p>
            </p:txBody>
          </p:sp>
        </mc:Choice>
        <mc:Fallback>
          <p:sp>
            <p:nvSpPr>
              <p:cNvPr id="16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307011"/>
                <a:ext cx="7886700" cy="830111"/>
              </a:xfrm>
              <a:prstGeom prst="rect">
                <a:avLst/>
              </a:prstGeom>
              <a:blipFill>
                <a:blip r:embed="rId3"/>
                <a:stretch>
                  <a:fillRect l="-1391" t="-16912" b="-13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18442" y="4241509"/>
            <a:ext cx="138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Hypersphere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8650" y="4726673"/>
            <a:ext cx="1203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Hypercube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801193" y="4520682"/>
            <a:ext cx="251738" cy="261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686993" y="3428556"/>
            <a:ext cx="861010" cy="861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2700000">
            <a:off x="1683302" y="3418157"/>
            <a:ext cx="876286" cy="881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499912" y="3973862"/>
            <a:ext cx="470399" cy="327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458452" y="2994610"/>
            <a:ext cx="1777950" cy="1776202"/>
            <a:chOff x="3188953" y="2674252"/>
            <a:chExt cx="1777950" cy="1776202"/>
          </a:xfrm>
        </p:grpSpPr>
        <p:sp>
          <p:nvSpPr>
            <p:cNvPr id="29" name="4-Point Star 28"/>
            <p:cNvSpPr/>
            <p:nvPr/>
          </p:nvSpPr>
          <p:spPr>
            <a:xfrm rot="2700000">
              <a:off x="3188953" y="2674252"/>
              <a:ext cx="1776202" cy="1776202"/>
            </a:xfrm>
            <a:prstGeom prst="star4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90701" y="2674252"/>
              <a:ext cx="1776202" cy="1776202"/>
              <a:chOff x="3190701" y="2674252"/>
              <a:chExt cx="1776202" cy="1776202"/>
            </a:xfrm>
          </p:grpSpPr>
          <p:sp>
            <p:nvSpPr>
              <p:cNvPr id="28" name="4-Point Star 27"/>
              <p:cNvSpPr/>
              <p:nvPr/>
            </p:nvSpPr>
            <p:spPr>
              <a:xfrm>
                <a:off x="3190701" y="2674252"/>
                <a:ext cx="1776202" cy="1776202"/>
              </a:xfrm>
              <a:prstGeom prst="star4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646549" y="3136499"/>
                <a:ext cx="861010" cy="8610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5752782" y="2723867"/>
            <a:ext cx="2322554" cy="2313807"/>
            <a:chOff x="5752782" y="2409790"/>
            <a:chExt cx="2322554" cy="2313807"/>
          </a:xfrm>
        </p:grpSpPr>
        <p:sp>
          <p:nvSpPr>
            <p:cNvPr id="36" name="4-Point Star 35"/>
            <p:cNvSpPr/>
            <p:nvPr/>
          </p:nvSpPr>
          <p:spPr>
            <a:xfrm rot="2700000">
              <a:off x="5752782" y="2413671"/>
              <a:ext cx="2309926" cy="2309926"/>
            </a:xfrm>
            <a:prstGeom prst="star4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4-Point Star 37"/>
            <p:cNvSpPr/>
            <p:nvPr/>
          </p:nvSpPr>
          <p:spPr>
            <a:xfrm>
              <a:off x="5754530" y="2413671"/>
              <a:ext cx="2309926" cy="2309926"/>
            </a:xfrm>
            <a:prstGeom prst="star4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4-Point Star 45"/>
            <p:cNvSpPr/>
            <p:nvPr/>
          </p:nvSpPr>
          <p:spPr>
            <a:xfrm rot="1320000">
              <a:off x="5763662" y="2409790"/>
              <a:ext cx="2309926" cy="2309926"/>
            </a:xfrm>
            <a:prstGeom prst="star4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4-Point Star 46"/>
            <p:cNvSpPr/>
            <p:nvPr/>
          </p:nvSpPr>
          <p:spPr>
            <a:xfrm rot="-1320000">
              <a:off x="5765410" y="2409790"/>
              <a:ext cx="2309926" cy="2309926"/>
            </a:xfrm>
            <a:prstGeom prst="star4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464509" y="3130049"/>
              <a:ext cx="886472" cy="8864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366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Unintuitive math features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353" y="2759126"/>
            <a:ext cx="2578015" cy="19341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814" y="2759127"/>
            <a:ext cx="2578015" cy="19341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814" y="4797333"/>
            <a:ext cx="2578015" cy="1934177"/>
          </a:xfrm>
          <a:prstGeom prst="rect">
            <a:avLst/>
          </a:prstGeo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628650" y="1825625"/>
            <a:ext cx="7886700" cy="138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 Math" panose="02040503050406030204" pitchFamily="18" charset="0"/>
              </a:rPr>
              <a:t>Volume becomes concentrated towards corners and outer ‘skin’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353" y="4797333"/>
            <a:ext cx="2578015" cy="193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3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Unintuitive math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71462"/>
          </a:xfrm>
        </p:spPr>
        <p:txBody>
          <a:bodyPr>
            <a:normAutofit/>
          </a:bodyPr>
          <a:lstStyle/>
          <a:p>
            <a:r>
              <a:rPr lang="en-US" dirty="0" smtClean="0"/>
              <a:t>At higher dimensions:</a:t>
            </a:r>
          </a:p>
          <a:p>
            <a:pPr lvl="1"/>
            <a:r>
              <a:rPr lang="en-US" dirty="0" smtClean="0"/>
              <a:t>Spheres have little volume</a:t>
            </a:r>
          </a:p>
          <a:p>
            <a:pPr lvl="1"/>
            <a:r>
              <a:rPr lang="en-US" dirty="0" smtClean="0"/>
              <a:t>Volume becomes concentrated in the corners and </a:t>
            </a:r>
            <a:r>
              <a:rPr lang="en-US" dirty="0" smtClean="0"/>
              <a:t>skin</a:t>
            </a:r>
          </a:p>
          <a:p>
            <a:pPr lvl="1"/>
            <a:r>
              <a:rPr lang="en-US" dirty="0" smtClean="0"/>
              <a:t>Small changes in radius/length change volume greatly</a:t>
            </a:r>
            <a:endParaRPr lang="en-US" dirty="0"/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28650" y="3900741"/>
            <a:ext cx="7886700" cy="8301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Practical impact:</a:t>
            </a:r>
          </a:p>
          <a:p>
            <a:pPr lvl="1"/>
            <a:r>
              <a:rPr lang="en-US" dirty="0" smtClean="0"/>
              <a:t>Few ‘nearby’ points (using Euclidean 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6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Unintuitive math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27961"/>
          </a:xfrm>
        </p:spPr>
        <p:txBody>
          <a:bodyPr/>
          <a:lstStyle/>
          <a:p>
            <a:r>
              <a:rPr lang="en-US" dirty="0" smtClean="0"/>
              <a:t>Gaussian/normal distribution in high dimensions?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628650" y="4478710"/>
            <a:ext cx="7886700" cy="1520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Density is still always highest at the center </a:t>
            </a:r>
          </a:p>
          <a:p>
            <a:pPr lvl="1"/>
            <a:r>
              <a:rPr lang="en-US" dirty="0" smtClean="0"/>
              <a:t>But there’s not much volume in the center</a:t>
            </a:r>
          </a:p>
          <a:p>
            <a:r>
              <a:rPr lang="en-US" dirty="0" smtClean="0"/>
              <a:t>Probability mass becomes concentrated at the skin</a:t>
            </a:r>
          </a:p>
          <a:p>
            <a:pPr lvl="1"/>
            <a:r>
              <a:rPr lang="en-US" dirty="0" smtClean="0"/>
              <a:t>Distributions become more ‘bubble’ like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32" y="2294165"/>
            <a:ext cx="6699379" cy="232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7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visualization important?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6445" y="6311899"/>
            <a:ext cx="382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four have same mean and variance!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874229" y="2635858"/>
            <a:ext cx="5547177" cy="3762462"/>
            <a:chOff x="1874229" y="2635858"/>
            <a:chExt cx="5547177" cy="3762462"/>
          </a:xfrm>
        </p:grpSpPr>
        <p:pic>
          <p:nvPicPr>
            <p:cNvPr id="8194" name="Picture 2" descr="Image result for anscombe's quarte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229" y="2635858"/>
              <a:ext cx="5149947" cy="3745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504167" y="6090543"/>
              <a:ext cx="9172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Wikipedia</a:t>
              </a:r>
              <a:endParaRPr lang="en-US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364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22768"/>
          </a:xfrm>
        </p:spPr>
        <p:txBody>
          <a:bodyPr/>
          <a:lstStyle/>
          <a:p>
            <a:r>
              <a:rPr lang="en-US" dirty="0" smtClean="0"/>
              <a:t>Why is visualization important?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4" y="2851269"/>
            <a:ext cx="7568199" cy="16245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692" y="5021569"/>
            <a:ext cx="1566615" cy="16048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02727" y="4652237"/>
            <a:ext cx="333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Mean image </a:t>
            </a:r>
            <a:r>
              <a:rPr lang="en-US" dirty="0" smtClean="0"/>
              <a:t>(from 1000 samples)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8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328" y="2218059"/>
            <a:ext cx="5395428" cy="35664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47231"/>
          </a:xfrm>
        </p:spPr>
        <p:txBody>
          <a:bodyPr>
            <a:normAutofit/>
          </a:bodyPr>
          <a:lstStyle/>
          <a:p>
            <a:r>
              <a:rPr lang="en-US" dirty="0" smtClean="0"/>
              <a:t>‘Overload’ with color, size, and shape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5981507"/>
            <a:ext cx="7886700" cy="51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Best for sparse data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2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Scatter plot matrix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216" y="2478040"/>
            <a:ext cx="3806919" cy="37758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8650" y="6311899"/>
            <a:ext cx="4255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pandas.plotting</a:t>
            </a:r>
            <a:r>
              <a:rPr lang="en-US" dirty="0"/>
              <a:t> import </a:t>
            </a:r>
            <a:r>
              <a:rPr lang="en-US" dirty="0" err="1"/>
              <a:t>scatter_matrix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4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coordinate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408" y="2346298"/>
            <a:ext cx="6640438" cy="38102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8650" y="6296612"/>
            <a:ext cx="5712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pandas.plotting</a:t>
            </a:r>
            <a:r>
              <a:rPr lang="en-US" dirty="0"/>
              <a:t> import </a:t>
            </a:r>
            <a:r>
              <a:rPr lang="en-US" dirty="0" err="1"/>
              <a:t>parallel_coordinates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4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297126"/>
          </a:xfrm>
        </p:spPr>
        <p:txBody>
          <a:bodyPr>
            <a:normAutofit/>
          </a:bodyPr>
          <a:lstStyle/>
          <a:p>
            <a:r>
              <a:rPr lang="en-US" dirty="0" smtClean="0"/>
              <a:t>Why? </a:t>
            </a:r>
          </a:p>
          <a:p>
            <a:pPr lvl="1"/>
            <a:r>
              <a:rPr lang="en-US" dirty="0" smtClean="0"/>
              <a:t>Less dimensions can be nicer to work with</a:t>
            </a:r>
          </a:p>
          <a:p>
            <a:r>
              <a:rPr lang="en-US" dirty="0" smtClean="0"/>
              <a:t>Justification:</a:t>
            </a:r>
          </a:p>
          <a:p>
            <a:pPr lvl="1"/>
            <a:r>
              <a:rPr lang="en-US" sz="2000" dirty="0" smtClean="0"/>
              <a:t>Often data isn’t fully distributed in it’s n-dimensional space</a:t>
            </a:r>
          </a:p>
          <a:p>
            <a:pPr lvl="1"/>
            <a:r>
              <a:rPr lang="en-US" sz="2000" dirty="0" smtClean="0"/>
              <a:t>Equivalently – correlations in the data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402" y="3675894"/>
            <a:ext cx="4474852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data is multidimensional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387838"/>
          </a:xfrm>
        </p:spPr>
        <p:txBody>
          <a:bodyPr/>
          <a:lstStyle/>
          <a:p>
            <a:r>
              <a:rPr lang="en-US" dirty="0" smtClean="0"/>
              <a:t>Multi-factor measurements</a:t>
            </a:r>
          </a:p>
          <a:p>
            <a:pPr lvl="1"/>
            <a:r>
              <a:rPr lang="en-US" dirty="0" smtClean="0"/>
              <a:t>E.g. patient data – age, blood pressure, pulse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573640"/>
              </p:ext>
            </p:extLst>
          </p:nvPr>
        </p:nvGraphicFramePr>
        <p:xfrm>
          <a:off x="523758" y="3110101"/>
          <a:ext cx="3219684" cy="2999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228">
                  <a:extLst>
                    <a:ext uri="{9D8B030D-6E8A-4147-A177-3AD203B41FA5}">
                      <a16:colId xmlns:a16="http://schemas.microsoft.com/office/drawing/2014/main" val="3264608217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3093712078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607651685"/>
                    </a:ext>
                  </a:extLst>
                </a:gridCol>
              </a:tblGrid>
              <a:tr h="915926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Blood pressure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3728"/>
                  </a:ext>
                </a:extLst>
              </a:tr>
              <a:tr h="520915">
                <a:tc>
                  <a:txBody>
                    <a:bodyPr/>
                    <a:lstStyle/>
                    <a:p>
                      <a:r>
                        <a:rPr lang="en-US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981552"/>
                  </a:ext>
                </a:extLst>
              </a:tr>
              <a:tr h="520915">
                <a:tc>
                  <a:txBody>
                    <a:bodyPr/>
                    <a:lstStyle/>
                    <a:p>
                      <a:r>
                        <a:rPr lang="en-US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388389"/>
                  </a:ext>
                </a:extLst>
              </a:tr>
              <a:tr h="520915">
                <a:tc>
                  <a:txBody>
                    <a:bodyPr/>
                    <a:lstStyle/>
                    <a:p>
                      <a:r>
                        <a:rPr lang="en-US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764346"/>
                  </a:ext>
                </a:extLst>
              </a:tr>
              <a:tr h="520915">
                <a:tc>
                  <a:txBody>
                    <a:bodyPr/>
                    <a:lstStyle/>
                    <a:p>
                      <a:r>
                        <a:rPr lang="en-US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66204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6423" y="3694436"/>
            <a:ext cx="1067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/>
              <a:t>=</a:t>
            </a:r>
            <a:endParaRPr lang="en-US" sz="88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809" y="3110101"/>
            <a:ext cx="4502021" cy="297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8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PCA – Principal Component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Isn’t just dimensionality reduction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be thought </a:t>
            </a:r>
            <a:r>
              <a:rPr lang="en-US" dirty="0" smtClean="0"/>
              <a:t>of as:</a:t>
            </a:r>
          </a:p>
          <a:p>
            <a:pPr lvl="1"/>
            <a:r>
              <a:rPr lang="en-US" dirty="0" smtClean="0"/>
              <a:t>Capturing covariance</a:t>
            </a:r>
          </a:p>
          <a:p>
            <a:pPr lvl="1"/>
            <a:r>
              <a:rPr lang="en-US" dirty="0" smtClean="0"/>
              <a:t>Fitting an ellipsoid to </a:t>
            </a:r>
            <a:r>
              <a:rPr lang="en-US" dirty="0"/>
              <a:t>the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Rotation </a:t>
            </a:r>
            <a:r>
              <a:rPr lang="en-US" dirty="0"/>
              <a:t>+ scaling </a:t>
            </a:r>
          </a:p>
          <a:p>
            <a:pPr lvl="2"/>
            <a:r>
              <a:rPr lang="en-US" dirty="0"/>
              <a:t>Read up on SVD for </a:t>
            </a:r>
            <a:r>
              <a:rPr lang="en-US" dirty="0" smtClean="0"/>
              <a:t>details</a:t>
            </a:r>
          </a:p>
          <a:p>
            <a:pPr lvl="1"/>
            <a:r>
              <a:rPr lang="en-US" dirty="0"/>
              <a:t>Eigenvectors of the covariance matrix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9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PCA – Principal Component Analysis</a:t>
            </a:r>
            <a:endParaRPr 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437" y="1468370"/>
            <a:ext cx="4224894" cy="38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0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PCA – Principal Component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705756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Output: Principal Component (PC) vectors</a:t>
            </a:r>
          </a:p>
          <a:p>
            <a:r>
              <a:rPr lang="en-US" dirty="0" smtClean="0"/>
              <a:t>PCs always orthogonal</a:t>
            </a:r>
            <a:r>
              <a:rPr lang="en-US" dirty="0"/>
              <a:t>	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908" y="1464806"/>
            <a:ext cx="4224894" cy="38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1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Dimensionality reduction – </a:t>
            </a:r>
            <a:r>
              <a:rPr lang="en-US" dirty="0" smtClean="0"/>
              <a:t>truncate # </a:t>
            </a:r>
            <a:r>
              <a:rPr lang="en-US" dirty="0" smtClean="0"/>
              <a:t>PCs</a:t>
            </a:r>
          </a:p>
          <a:p>
            <a:r>
              <a:rPr lang="en-US" dirty="0" smtClean="0"/>
              <a:t>Explained variance </a:t>
            </a:r>
          </a:p>
          <a:p>
            <a:pPr lvl="1"/>
            <a:r>
              <a:rPr lang="en-US" dirty="0" smtClean="0"/>
              <a:t>fraction of total variance explained per component</a:t>
            </a:r>
            <a:endParaRPr lang="en-US" dirty="0"/>
          </a:p>
        </p:txBody>
      </p:sp>
      <p:pic>
        <p:nvPicPr>
          <p:cNvPr id="11266" name="Picture 2" descr="Image result for pca explained varia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638" y="3102095"/>
            <a:ext cx="3560723" cy="356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56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Nonlinear dimensionality reduction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0628"/>
            <a:ext cx="9036496" cy="67773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79525" y="6513052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4674A7"/>
                </a:solidFill>
              </a:rPr>
              <a:t>Adapted from </a:t>
            </a:r>
            <a:r>
              <a:rPr lang="en-US" sz="1100" dirty="0" err="1" smtClean="0">
                <a:solidFill>
                  <a:srgbClr val="4674A7"/>
                </a:solidFill>
              </a:rPr>
              <a:t>sklearn</a:t>
            </a:r>
            <a:r>
              <a:rPr lang="en-US" sz="1100" dirty="0" smtClean="0">
                <a:solidFill>
                  <a:srgbClr val="4674A7"/>
                </a:solidFill>
              </a:rPr>
              <a:t> examples</a:t>
            </a:r>
          </a:p>
        </p:txBody>
      </p:sp>
    </p:spTree>
    <p:extLst>
      <p:ext uri="{BB962C8B-B14F-4D97-AF65-F5344CB8AC3E}">
        <p14:creationId xmlns:p14="http://schemas.microsoft.com/office/powerpoint/2010/main" val="12445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Visualization: t-SNE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978025"/>
            <a:ext cx="7886700" cy="1703429"/>
          </a:xfrm>
        </p:spPr>
        <p:txBody>
          <a:bodyPr>
            <a:normAutofit/>
          </a:bodyPr>
          <a:lstStyle/>
          <a:p>
            <a:r>
              <a:rPr lang="en-US" dirty="0"/>
              <a:t>t-distributed Stochastic Neighbor </a:t>
            </a:r>
            <a:r>
              <a:rPr lang="en-US" dirty="0" smtClean="0"/>
              <a:t>Embedding</a:t>
            </a:r>
          </a:p>
          <a:p>
            <a:r>
              <a:rPr lang="en-US" dirty="0"/>
              <a:t>Tries to preserve local structure</a:t>
            </a:r>
          </a:p>
          <a:p>
            <a:r>
              <a:rPr lang="en-US" dirty="0" smtClean="0"/>
              <a:t>Perplexity</a:t>
            </a:r>
            <a:r>
              <a:rPr lang="en-US" dirty="0"/>
              <a:t>” parameter balances local and global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098" name="Picture 2" descr="../../_images/sphx_glr_plot_t_sne_perplexity_0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2" t="7418" r="7398" b="63904"/>
          <a:stretch/>
        </p:blipFill>
        <p:spPr bwMode="auto">
          <a:xfrm>
            <a:off x="809380" y="3511538"/>
            <a:ext cx="7705969" cy="143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15988" y="488428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Sklearn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81050" y="5068955"/>
            <a:ext cx="7886700" cy="2767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Cluster sizes/shapes not meaningful</a:t>
            </a:r>
          </a:p>
          <a:p>
            <a:r>
              <a:rPr lang="en-US" dirty="0" smtClean="0"/>
              <a:t>Different random seeds can change output!</a:t>
            </a:r>
          </a:p>
          <a:p>
            <a:r>
              <a:rPr lang="en-US" dirty="0" smtClean="0"/>
              <a:t>Not ideal for use beyond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</a:t>
            </a:r>
            <a:r>
              <a:rPr lang="en-US" dirty="0" smtClean="0"/>
              <a:t>to </a:t>
            </a:r>
            <a:r>
              <a:rPr lang="en-US" dirty="0" err="1" smtClean="0"/>
              <a:t>JetBrains</a:t>
            </a:r>
            <a:r>
              <a:rPr lang="en-US" dirty="0" smtClean="0"/>
              <a:t> for </a:t>
            </a:r>
            <a:r>
              <a:rPr lang="en-US" dirty="0" smtClean="0"/>
              <a:t>hosting/sponsoring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Deeper </a:t>
            </a:r>
            <a:r>
              <a:rPr lang="en-US" dirty="0"/>
              <a:t>q</a:t>
            </a:r>
            <a:r>
              <a:rPr lang="en-US" dirty="0" smtClean="0"/>
              <a:t>uestions/discussion </a:t>
            </a:r>
            <a:r>
              <a:rPr lang="en-US" dirty="0" smtClean="0"/>
              <a:t>– come find me </a:t>
            </a:r>
            <a:r>
              <a:rPr lang="en-US" dirty="0" smtClean="0"/>
              <a:t>later!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Our lab is always looking for </a:t>
            </a:r>
            <a:r>
              <a:rPr lang="en-US" dirty="0" smtClean="0"/>
              <a:t>programmers and those interested in computation + neuroscience: </a:t>
            </a:r>
            <a:endParaRPr lang="en-US" dirty="0" smtClean="0"/>
          </a:p>
          <a:p>
            <a:pPr lvl="1"/>
            <a:r>
              <a:rPr lang="en-US" dirty="0" smtClean="0"/>
              <a:t>joe@neuro.mpg.de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f</a:t>
            </a:r>
            <a:r>
              <a:rPr lang="en-US" dirty="0" smtClean="0"/>
              <a:t>urther </a:t>
            </a: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High dimensional spaces</a:t>
            </a:r>
            <a:endParaRPr lang="en-US" dirty="0" smtClean="0">
              <a:hlinkClick r:id="rId3"/>
            </a:endParaRP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t-SNE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PCA </a:t>
            </a:r>
            <a:r>
              <a:rPr lang="en-US" dirty="0" smtClean="0">
                <a:hlinkClick r:id="rId4"/>
              </a:rPr>
              <a:t>explained variance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9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data is multidimensional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994540" cy="4351338"/>
              </a:xfrm>
            </p:spPr>
            <p:txBody>
              <a:bodyPr/>
              <a:lstStyle/>
              <a:p>
                <a:r>
                  <a:rPr lang="en-US" dirty="0" smtClean="0"/>
                  <a:t>What about image data?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What is the dimension of a 1 pixel gray image?</a:t>
                </a:r>
              </a:p>
              <a:p>
                <a:endParaRPr lang="en-US" dirty="0"/>
              </a:p>
              <a:p>
                <a:r>
                  <a:rPr lang="en-US" dirty="0" smtClean="0">
                    <a:solidFill>
                      <a:srgbClr val="7030A0"/>
                    </a:solidFill>
                  </a:rPr>
                  <a:t>Dimension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dirty="0"/>
                  <a:t> the minimum number of coordinates needed to specify a point within a space 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994540" cy="4351338"/>
              </a:xfrm>
              <a:blipFill>
                <a:blip r:embed="rId3"/>
                <a:stretch>
                  <a:fillRect l="-137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10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data is multidimensional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994540" cy="4351338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Dimension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dirty="0"/>
                  <a:t> the minimum number of coordinates needed to specify a point within a space </a:t>
                </a:r>
              </a:p>
              <a:p>
                <a:r>
                  <a:rPr lang="en-US" dirty="0" smtClean="0"/>
                  <a:t>In “image” space, each point is a different image</a:t>
                </a:r>
                <a:endParaRPr lang="en-US" b="1" dirty="0" smtClean="0"/>
              </a:p>
              <a:p>
                <a:r>
                  <a:rPr lang="en-US" dirty="0" smtClean="0"/>
                  <a:t>What is the image-space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dimension</a:t>
                </a:r>
                <a:r>
                  <a:rPr lang="en-US" dirty="0" smtClean="0"/>
                  <a:t> of a 100 x 100 grayscale image? 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994540" cy="4351338"/>
              </a:xfrm>
              <a:blipFill>
                <a:blip r:embed="rId3"/>
                <a:stretch>
                  <a:fillRect l="-137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397319" y="4719099"/>
            <a:ext cx="4968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10,000 dimensions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8799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n-dimensional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894597"/>
            <a:ext cx="7984408" cy="843833"/>
          </a:xfrm>
        </p:spPr>
        <p:txBody>
          <a:bodyPr/>
          <a:lstStyle/>
          <a:p>
            <a:r>
              <a:rPr lang="en-US" dirty="0" smtClean="0"/>
              <a:t>Data is ‘wrapped’, in row major / C order</a:t>
            </a:r>
          </a:p>
          <a:p>
            <a:endParaRPr lang="en-US" dirty="0"/>
          </a:p>
        </p:txBody>
      </p:sp>
      <p:pic>
        <p:nvPicPr>
          <p:cNvPr id="6" name="Picture 2" descr="Row major 3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04"/>
          <a:stretch/>
        </p:blipFill>
        <p:spPr bwMode="auto">
          <a:xfrm>
            <a:off x="805306" y="1594618"/>
            <a:ext cx="7610475" cy="208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183628" y="3309116"/>
            <a:ext cx="142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Eli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Bendersky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72705" y="4492914"/>
            <a:ext cx="8240353" cy="2214533"/>
            <a:chOff x="372705" y="4492914"/>
            <a:chExt cx="8240353" cy="2214533"/>
          </a:xfrm>
        </p:grpSpPr>
        <p:pic>
          <p:nvPicPr>
            <p:cNvPr id="1026" name="Picture 2" descr="Row major 3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985"/>
            <a:stretch/>
          </p:blipFill>
          <p:spPr bwMode="auto">
            <a:xfrm>
              <a:off x="716978" y="4832195"/>
              <a:ext cx="7610475" cy="1412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7183628" y="6338115"/>
              <a:ext cx="1429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Eli </a:t>
              </a:r>
              <a:r>
                <a:rPr lang="en-US" dirty="0" err="1" smtClean="0">
                  <a:solidFill>
                    <a:schemeClr val="bg2">
                      <a:lumMod val="50000"/>
                    </a:schemeClr>
                  </a:solidFill>
                </a:rPr>
                <a:t>Bendersky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2705" y="4492914"/>
              <a:ext cx="1280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Memory</a:t>
              </a:r>
              <a:endParaRPr lang="en-US" sz="2400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24627" y="2052822"/>
            <a:ext cx="7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Data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51843" y="1817603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row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965390" y="2002269"/>
            <a:ext cx="617324" cy="5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4076" y="2538126"/>
            <a:ext cx="45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96594" y="2920181"/>
            <a:ext cx="2877" cy="576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56616" y="3616165"/>
            <a:ext cx="74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depth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494747" y="3398269"/>
            <a:ext cx="364153" cy="324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53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dirty="0" smtClean="0"/>
              </a:p>
              <a:p>
                <a:r>
                  <a:rPr lang="en-US" dirty="0" smtClean="0"/>
                  <a:t>What about labeled arrays? </a:t>
                </a:r>
              </a:p>
              <a:p>
                <a:r>
                  <a:rPr lang="en-US" dirty="0" smtClean="0"/>
                  <a:t>Pandas in multiple dimensions? </a:t>
                </a:r>
              </a:p>
              <a:p>
                <a:pPr lvl="1"/>
                <a:r>
                  <a:rPr lang="en-US" dirty="0" smtClean="0"/>
                  <a:t>Works, but dimension labeling and access gets awkward</a:t>
                </a:r>
              </a:p>
              <a:p>
                <a:r>
                  <a:rPr lang="en-US" b="1" dirty="0" err="1"/>
                  <a:t>x</a:t>
                </a:r>
                <a:r>
                  <a:rPr lang="en-US" b="1" dirty="0" err="1" smtClean="0"/>
                  <a:t>array</a:t>
                </a:r>
                <a:r>
                  <a:rPr lang="en-US" dirty="0" smtClean="0"/>
                  <a:t> – multi-dimensional pandas</a:t>
                </a:r>
              </a:p>
              <a:p>
                <a:pPr lvl="1"/>
                <a:r>
                  <a:rPr lang="en-US" dirty="0" smtClean="0"/>
                  <a:t>Dimension names (dim=‘time’ instead of axis=3)</a:t>
                </a:r>
              </a:p>
              <a:p>
                <a:pPr lvl="1"/>
                <a:r>
                  <a:rPr lang="en-US" b="1" dirty="0" err="1" smtClean="0"/>
                  <a:t>DataArray</a:t>
                </a:r>
                <a:r>
                  <a:rPr lang="en-US" dirty="0" smtClean="0"/>
                  <a:t> – labeled n-dim array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dirty="0" smtClean="0"/>
                  <a:t> pandas.Series)</a:t>
                </a:r>
              </a:p>
              <a:p>
                <a:pPr lvl="1"/>
                <a:r>
                  <a:rPr lang="en-US" b="1" dirty="0" smtClean="0"/>
                  <a:t>Dataset</a:t>
                </a:r>
                <a:r>
                  <a:rPr lang="en-US" dirty="0" smtClean="0"/>
                  <a:t> – aligned </a:t>
                </a:r>
                <a:r>
                  <a:rPr lang="en-US" dirty="0" err="1" smtClean="0"/>
                  <a:t>DataArrays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 smtClean="0"/>
                  <a:t>pandas.DataFrame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Compatibility with Pandas, </a:t>
                </a:r>
                <a:r>
                  <a:rPr lang="en-US" dirty="0" err="1" smtClean="0"/>
                  <a:t>netCDF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dask</a:t>
                </a:r>
                <a:endParaRPr lang="en-US" dirty="0" smtClean="0"/>
              </a:p>
              <a:p>
                <a:r>
                  <a:rPr lang="en-US" i="1" dirty="0" smtClean="0"/>
                  <a:t>&lt;notebook intro&gt;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xar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92516"/>
            <a:ext cx="4584436" cy="171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51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of dimensionality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Unintuitive mathematical features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Visualization is difficult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Computational costs/complexity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Worst case complexity: </a:t>
            </a:r>
            <a:r>
              <a:rPr lang="en-US" sz="2800" dirty="0" err="1" smtClean="0"/>
              <a:t>x</a:t>
            </a:r>
            <a:r>
              <a:rPr lang="en-US" sz="2800" baseline="30000" dirty="0" err="1" smtClean="0"/>
              <a:t>n_dim</a:t>
            </a:r>
            <a:endParaRPr lang="en-US" sz="2800" baseline="30000" dirty="0" smtClean="0"/>
          </a:p>
          <a:p>
            <a:pPr lvl="1"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819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Unintuitive math features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230110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Volume of hypercube = </a:t>
                </a:r>
                <a:r>
                  <a:rPr lang="en-US" dirty="0" err="1" smtClean="0"/>
                  <a:t>length</a:t>
                </a:r>
                <a:r>
                  <a:rPr lang="en-US" baseline="30000" dirty="0" err="1" smtClean="0"/>
                  <a:t>ndim</a:t>
                </a:r>
                <a:endParaRPr lang="en-US" baseline="30000" dirty="0" smtClean="0"/>
              </a:p>
              <a:p>
                <a:r>
                  <a:rPr lang="en-US" dirty="0" smtClean="0"/>
                  <a:t>Volume of hypersphere =&gt; it’s complicated</a:t>
                </a:r>
              </a:p>
              <a:p>
                <a:pPr lvl="1"/>
                <a:r>
                  <a:rPr lang="en-US" dirty="0" smtClean="0"/>
                  <a:t>For odd dimensions (1, 3, 5…):</a:t>
                </a:r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𝑛𝑑𝑖𝑚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𝑟𝑎𝑑𝑖𝑢𝑠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2301102"/>
              </a:xfrm>
              <a:blipFill>
                <a:blip r:embed="rId3"/>
                <a:stretch>
                  <a:fillRect l="-1391" t="-4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6168" t="22800" r="45523" b="61659"/>
          <a:stretch/>
        </p:blipFill>
        <p:spPr>
          <a:xfrm>
            <a:off x="9370645" y="3718808"/>
            <a:ext cx="2604002" cy="11742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70666" y="4261663"/>
                <a:ext cx="7597473" cy="8371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2∗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𝑛𝑑𝑖𝑚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! ∗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4∗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𝑛𝑑𝑖𝑚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−1)/2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𝑛𝑑𝑖𝑚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𝑟𝑎𝑑𝑖𝑢𝑠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𝑛𝑑𝑖𝑚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66" y="4261663"/>
                <a:ext cx="7597473" cy="8371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11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Unintuitive math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34695"/>
          </a:xfrm>
        </p:spPr>
        <p:txBody>
          <a:bodyPr/>
          <a:lstStyle/>
          <a:p>
            <a:r>
              <a:rPr lang="en-US" dirty="0" smtClean="0">
                <a:latin typeface="Cambria Math" panose="02040503050406030204" pitchFamily="18" charset="0"/>
              </a:rPr>
              <a:t>H</a:t>
            </a:r>
            <a:r>
              <a:rPr lang="en-US" sz="2400" dirty="0" smtClean="0">
                <a:latin typeface="Cambria Math" panose="02040503050406030204" pitchFamily="18" charset="0"/>
              </a:rPr>
              <a:t>ypersphere </a:t>
            </a:r>
            <a:r>
              <a:rPr lang="en-US" sz="2400" b="1" dirty="0" smtClean="0">
                <a:latin typeface="Cambria Math" panose="02040503050406030204" pitchFamily="18" charset="0"/>
              </a:rPr>
              <a:t>volume decreases</a:t>
            </a:r>
            <a:r>
              <a:rPr lang="en-US" sz="2400" dirty="0" smtClean="0">
                <a:latin typeface="Cambria Math" panose="02040503050406030204" pitchFamily="18" charset="0"/>
              </a:rPr>
              <a:t> with high dimension!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57877" y="2409408"/>
            <a:ext cx="4029850" cy="3248457"/>
            <a:chOff x="662708" y="2473018"/>
            <a:chExt cx="4029850" cy="324845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26802" t="9952" r="26773" b="7766"/>
            <a:stretch/>
          </p:blipFill>
          <p:spPr>
            <a:xfrm>
              <a:off x="662708" y="2473018"/>
              <a:ext cx="3253880" cy="3063791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570135" y="5352143"/>
              <a:ext cx="1122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Wikipedia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39469" y="5741879"/>
                <a:ext cx="7597473" cy="8371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2∗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𝑛𝑑𝑖𝑚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! ∗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4∗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𝑛𝑑𝑖𝑚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−1)/2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𝑛𝑑𝑖𝑚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𝑟𝑎𝑑𝑖𝑢𝑠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𝑛𝑑𝑖𝑚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69" y="5741879"/>
                <a:ext cx="7597473" cy="8371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28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678</Words>
  <Application>Microsoft Office PowerPoint</Application>
  <PresentationFormat>On-screen Show (4:3)</PresentationFormat>
  <Paragraphs>181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Multidimensional data analysis</vt:lpstr>
      <vt:lpstr>Most data is multidimensional</vt:lpstr>
      <vt:lpstr>Most data is multidimensional</vt:lpstr>
      <vt:lpstr>Most data is multidimensional</vt:lpstr>
      <vt:lpstr>Numpy n-dimensional arrays</vt:lpstr>
      <vt:lpstr>PowerPoint Presentation</vt:lpstr>
      <vt:lpstr>Challenges of dimensionality</vt:lpstr>
      <vt:lpstr>Unintuitive math features</vt:lpstr>
      <vt:lpstr>Unintuitive math features</vt:lpstr>
      <vt:lpstr>Unintuitive math features</vt:lpstr>
      <vt:lpstr>Unintuitive math features</vt:lpstr>
      <vt:lpstr>Unintuitive math features</vt:lpstr>
      <vt:lpstr>Unintuitive math features</vt:lpstr>
      <vt:lpstr>Visualization issues</vt:lpstr>
      <vt:lpstr>Visualization issues</vt:lpstr>
      <vt:lpstr>Visualization strategies</vt:lpstr>
      <vt:lpstr>Visualization strategies</vt:lpstr>
      <vt:lpstr>Visualization strategies</vt:lpstr>
      <vt:lpstr>Dimensionality reduction</vt:lpstr>
      <vt:lpstr>PCA – Principal Component Analysis</vt:lpstr>
      <vt:lpstr>PCA – Principal Component Analysis</vt:lpstr>
      <vt:lpstr>PCA – Principal Component Analysis</vt:lpstr>
      <vt:lpstr>PCA</vt:lpstr>
      <vt:lpstr>Nonlinear dimensionality reduction</vt:lpstr>
      <vt:lpstr>Visualization: t-SNE</vt:lpstr>
      <vt:lpstr>Thanks!</vt:lpstr>
      <vt:lpstr>PowerPoint Presentation</vt:lpstr>
      <vt:lpstr>Misc. further references</vt:lpstr>
    </vt:vector>
  </TitlesOfParts>
  <Company>MPI of Neurobiology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data analysis</dc:title>
  <dc:creator>Joseph Donovan</dc:creator>
  <cp:lastModifiedBy>Joseph Donovan</cp:lastModifiedBy>
  <cp:revision>65</cp:revision>
  <dcterms:created xsi:type="dcterms:W3CDTF">2018-06-21T20:34:19Z</dcterms:created>
  <dcterms:modified xsi:type="dcterms:W3CDTF">2018-07-12T09:29:29Z</dcterms:modified>
</cp:coreProperties>
</file>