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47" r:id="rId3"/>
    <p:sldId id="348" r:id="rId4"/>
    <p:sldId id="349" r:id="rId5"/>
    <p:sldId id="350" r:id="rId6"/>
    <p:sldId id="351" r:id="rId7"/>
    <p:sldId id="35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A299E-2146-4626-BDAA-83F3EC40A8B9}"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ABFD8-0C14-4A3A-99DC-3D46ABF360E8}" type="slidenum">
              <a:rPr lang="en-US" smtClean="0"/>
              <a:t>‹#›</a:t>
            </a:fld>
            <a:endParaRPr lang="en-US"/>
          </a:p>
        </p:txBody>
      </p:sp>
    </p:spTree>
    <p:extLst>
      <p:ext uri="{BB962C8B-B14F-4D97-AF65-F5344CB8AC3E}">
        <p14:creationId xmlns:p14="http://schemas.microsoft.com/office/powerpoint/2010/main" val="266088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5A85-54D6-B2DB-BC84-4A99C9072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89A3C2-8DA7-448D-B2D0-3988EDFF7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D863E-242E-9919-5ACD-1EB69FDC363E}"/>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D45294B1-1270-DFA6-E95E-E6D090136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F7DD9-B6A3-4DE6-9B58-5673FB60DD8D}"/>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187789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2CC4-335E-7328-F325-65EC33A59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751CFF-8413-56CF-5F66-24007B471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4435E-D7CF-7CA2-7C0D-E92169A73677}"/>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2307E70F-BB48-00EE-7CB8-AA5930571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D4F09-CB1A-F190-EFF8-CB8D136EE4FB}"/>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189611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B7C23-7E02-C3A3-A7B6-CB5E78690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93D0C-1E61-2629-35DA-3C2F79C094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73173-1B10-041C-BBC9-9009BD74F406}"/>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3ECEFB3B-A870-5C20-57B2-1B637EED5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F6547-B53C-74AC-E428-64E18F639AAD}"/>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423378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146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166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C721-A515-84CE-6135-371CCA07C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BC351-2BC2-DAC5-1BF6-9F25E72DF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FF95B-8DFA-868B-A46B-6A1BBAC6728C}"/>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E720EB09-4750-CE6B-AD08-9BF4ADA35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E039C-B05D-A5D9-AC0E-67DADABE0752}"/>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148167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B3B6-34DB-0809-CA9A-4FAD3E608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AFAB1F-5789-8AD9-C20F-88F5AF6D0A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CF9F76-3762-412B-B1D6-1C44AE0F57AF}"/>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1148B34C-C92B-4717-7760-094F9FA1B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4466-A138-3883-614D-1891F9508519}"/>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124717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7E85-4EAD-376B-ED26-2A47448FF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967BD-362B-4476-B3B6-C87E57381C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0E210D-01F5-D612-0C2F-B2D707523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7635C-8F8E-752F-E331-ED2E5DA55708}"/>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6" name="Footer Placeholder 5">
            <a:extLst>
              <a:ext uri="{FF2B5EF4-FFF2-40B4-BE49-F238E27FC236}">
                <a16:creationId xmlns:a16="http://schemas.microsoft.com/office/drawing/2014/main" id="{0D0B8691-69DF-A3F0-C6C6-D160E5F59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B4F86-E36C-8CD1-A991-EFBFB44B1366}"/>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2518601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3C41-A13E-CC58-04BB-02DE627F07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9C0D3-C138-A70C-77C4-68A3B3CD5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0478D3-070C-8461-9FFA-2525EC5D4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04FA1-E929-EA12-0B7D-9D0854312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30E40-AF22-DFDC-B8F5-300343BC5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F84057-ECA3-2D99-EC81-28179EF5AE63}"/>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8" name="Footer Placeholder 7">
            <a:extLst>
              <a:ext uri="{FF2B5EF4-FFF2-40B4-BE49-F238E27FC236}">
                <a16:creationId xmlns:a16="http://schemas.microsoft.com/office/drawing/2014/main" id="{F1798781-19D3-56DC-54D5-358F06543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9CEE51-489E-0917-513F-B36DCCE91924}"/>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12345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B28E-FE6B-BED4-F480-A7ED08C60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B83C2A-F8A2-AD06-5F33-8DAF5ED4070D}"/>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4" name="Footer Placeholder 3">
            <a:extLst>
              <a:ext uri="{FF2B5EF4-FFF2-40B4-BE49-F238E27FC236}">
                <a16:creationId xmlns:a16="http://schemas.microsoft.com/office/drawing/2014/main" id="{82FD5A5C-97CF-19A6-141A-D57F2497C0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203CD5-FE0D-6976-09A1-E180853361E8}"/>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303115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B561A-E9E0-F2EA-F1C3-E8A1AC51CBF7}"/>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3" name="Footer Placeholder 2">
            <a:extLst>
              <a:ext uri="{FF2B5EF4-FFF2-40B4-BE49-F238E27FC236}">
                <a16:creationId xmlns:a16="http://schemas.microsoft.com/office/drawing/2014/main" id="{492C7DD1-4475-B777-F4CF-EE135379A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CC8A60-73AE-4774-5398-2F930D033CC9}"/>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425512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47D2-F0E5-4FB5-006D-1218595BA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BEF7BB-E9C9-D3CB-4AB0-19CD87D82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D4080A-6B03-07BE-B494-7170AEF6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0F7CE-13CD-2E0F-0380-1297D0A4564E}"/>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6" name="Footer Placeholder 5">
            <a:extLst>
              <a:ext uri="{FF2B5EF4-FFF2-40B4-BE49-F238E27FC236}">
                <a16:creationId xmlns:a16="http://schemas.microsoft.com/office/drawing/2014/main" id="{AB6171BB-DDDB-40C5-C7FF-83006A602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6A77E-444B-B99B-53A7-6688D3CFC41C}"/>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42678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85C0-D458-B0F3-4B1D-3167E536C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BD8F77-CF82-F56D-1393-C1554C212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B0397-393D-2BB2-9C4C-40A924582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99D57-1E64-149E-0FA0-BF972BB20B41}"/>
              </a:ext>
            </a:extLst>
          </p:cNvPr>
          <p:cNvSpPr>
            <a:spLocks noGrp="1"/>
          </p:cNvSpPr>
          <p:nvPr>
            <p:ph type="dt" sz="half" idx="10"/>
          </p:nvPr>
        </p:nvSpPr>
        <p:spPr/>
        <p:txBody>
          <a:bodyPr/>
          <a:lstStyle/>
          <a:p>
            <a:fld id="{EC6B68B5-A541-43A3-B20C-BCE55CCE9C84}" type="datetimeFigureOut">
              <a:rPr lang="en-US" smtClean="0"/>
              <a:t>3/16/2023</a:t>
            </a:fld>
            <a:endParaRPr lang="en-US"/>
          </a:p>
        </p:txBody>
      </p:sp>
      <p:sp>
        <p:nvSpPr>
          <p:cNvPr id="6" name="Footer Placeholder 5">
            <a:extLst>
              <a:ext uri="{FF2B5EF4-FFF2-40B4-BE49-F238E27FC236}">
                <a16:creationId xmlns:a16="http://schemas.microsoft.com/office/drawing/2014/main" id="{E17C9783-50AF-E8F1-7CA5-791A94A85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A2231-B292-2642-F3AE-F84884A85024}"/>
              </a:ext>
            </a:extLst>
          </p:cNvPr>
          <p:cNvSpPr>
            <a:spLocks noGrp="1"/>
          </p:cNvSpPr>
          <p:nvPr>
            <p:ph type="sldNum" sz="quarter" idx="12"/>
          </p:nvPr>
        </p:nvSpPr>
        <p:spPr/>
        <p:txBody>
          <a:bodyPr/>
          <a:lstStyle/>
          <a:p>
            <a:fld id="{6A7C5DF8-068A-41FD-BA42-3117F76AF17F}" type="slidenum">
              <a:rPr lang="en-US" smtClean="0"/>
              <a:t>‹#›</a:t>
            </a:fld>
            <a:endParaRPr lang="en-US"/>
          </a:p>
        </p:txBody>
      </p:sp>
    </p:spTree>
    <p:extLst>
      <p:ext uri="{BB962C8B-B14F-4D97-AF65-F5344CB8AC3E}">
        <p14:creationId xmlns:p14="http://schemas.microsoft.com/office/powerpoint/2010/main" val="380894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7AAB9-6A02-A0BD-9D55-F3183E7B9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65A7B3-E044-9E3B-C08A-3069BB9B5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74149-A37F-91A6-892F-907698EEF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B68B5-A541-43A3-B20C-BCE55CCE9C84}" type="datetimeFigureOut">
              <a:rPr lang="en-US" smtClean="0"/>
              <a:t>3/16/2023</a:t>
            </a:fld>
            <a:endParaRPr lang="en-US"/>
          </a:p>
        </p:txBody>
      </p:sp>
      <p:sp>
        <p:nvSpPr>
          <p:cNvPr id="5" name="Footer Placeholder 4">
            <a:extLst>
              <a:ext uri="{FF2B5EF4-FFF2-40B4-BE49-F238E27FC236}">
                <a16:creationId xmlns:a16="http://schemas.microsoft.com/office/drawing/2014/main" id="{C08BFB9D-F602-64BF-BBDB-096E17161B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DD93FA-8E33-D813-F157-A10E4190C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C5DF8-068A-41FD-BA42-3117F76AF17F}" type="slidenum">
              <a:rPr lang="en-US" smtClean="0"/>
              <a:t>‹#›</a:t>
            </a:fld>
            <a:endParaRPr lang="en-US"/>
          </a:p>
        </p:txBody>
      </p:sp>
    </p:spTree>
    <p:extLst>
      <p:ext uri="{BB962C8B-B14F-4D97-AF65-F5344CB8AC3E}">
        <p14:creationId xmlns:p14="http://schemas.microsoft.com/office/powerpoint/2010/main" val="338289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84355" y="2337727"/>
            <a:ext cx="6745168" cy="2452537"/>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Writing Good Tests</a:t>
            </a:r>
            <a:endParaRPr sz="7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75B4-3A5A-09DE-871A-C4901D2555FA}"/>
              </a:ext>
            </a:extLst>
          </p:cNvPr>
          <p:cNvSpPr>
            <a:spLocks noGrp="1"/>
          </p:cNvSpPr>
          <p:nvPr>
            <p:ph type="title"/>
          </p:nvPr>
        </p:nvSpPr>
        <p:spPr>
          <a:xfrm>
            <a:off x="609599" y="807467"/>
            <a:ext cx="7645167" cy="593494"/>
          </a:xfrm>
        </p:spPr>
        <p:txBody>
          <a:bodyPr/>
          <a:lstStyle/>
          <a:p>
            <a:r>
              <a:rPr lang="en-US" dirty="0"/>
              <a:t>What should &amp; shouldn't test</a:t>
            </a:r>
          </a:p>
        </p:txBody>
      </p:sp>
      <p:sp>
        <p:nvSpPr>
          <p:cNvPr id="3" name="Text Placeholder 2">
            <a:extLst>
              <a:ext uri="{FF2B5EF4-FFF2-40B4-BE49-F238E27FC236}">
                <a16:creationId xmlns:a16="http://schemas.microsoft.com/office/drawing/2014/main" id="{6EEAFA06-68BF-A7C0-A469-0522394B5EE0}"/>
              </a:ext>
            </a:extLst>
          </p:cNvPr>
          <p:cNvSpPr>
            <a:spLocks noGrp="1"/>
          </p:cNvSpPr>
          <p:nvPr>
            <p:ph type="body" idx="1"/>
          </p:nvPr>
        </p:nvSpPr>
        <p:spPr>
          <a:xfrm>
            <a:off x="609599" y="1853967"/>
            <a:ext cx="10262533" cy="4328233"/>
          </a:xfrm>
        </p:spPr>
        <p:txBody>
          <a:bodyPr/>
          <a:lstStyle/>
          <a:p>
            <a:pPr marL="152396" indent="0">
              <a:buNone/>
            </a:pPr>
            <a:r>
              <a:rPr lang="en-US" b="1" dirty="0"/>
              <a:t>Only test your code</a:t>
            </a:r>
          </a:p>
          <a:p>
            <a:pPr marL="152396" indent="0">
              <a:buNone/>
            </a:pPr>
            <a:r>
              <a:rPr lang="en-US" dirty="0"/>
              <a:t>Don’t test third-party code-</a:t>
            </a:r>
          </a:p>
          <a:p>
            <a:pPr marL="152396" indent="0">
              <a:buNone/>
            </a:pPr>
            <a:r>
              <a:rPr lang="en-US" dirty="0"/>
              <a:t>Don’t test what you cant change</a:t>
            </a:r>
          </a:p>
        </p:txBody>
      </p:sp>
      <p:pic>
        <p:nvPicPr>
          <p:cNvPr id="5" name="Picture 4">
            <a:extLst>
              <a:ext uri="{FF2B5EF4-FFF2-40B4-BE49-F238E27FC236}">
                <a16:creationId xmlns:a16="http://schemas.microsoft.com/office/drawing/2014/main" id="{87BAC070-E9F0-2F65-5F46-7BB47D668B90}"/>
              </a:ext>
            </a:extLst>
          </p:cNvPr>
          <p:cNvPicPr>
            <a:picLocks noChangeAspect="1"/>
          </p:cNvPicPr>
          <p:nvPr/>
        </p:nvPicPr>
        <p:blipFill>
          <a:blip r:embed="rId2"/>
          <a:stretch>
            <a:fillRect/>
          </a:stretch>
        </p:blipFill>
        <p:spPr>
          <a:xfrm>
            <a:off x="6526634" y="1649010"/>
            <a:ext cx="4244661" cy="3967419"/>
          </a:xfrm>
          <a:prstGeom prst="rect">
            <a:avLst/>
          </a:prstGeom>
        </p:spPr>
      </p:pic>
    </p:spTree>
    <p:extLst>
      <p:ext uri="{BB962C8B-B14F-4D97-AF65-F5344CB8AC3E}">
        <p14:creationId xmlns:p14="http://schemas.microsoft.com/office/powerpoint/2010/main" val="371071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6465-0707-493B-1A8F-978D046F9E5F}"/>
              </a:ext>
            </a:extLst>
          </p:cNvPr>
          <p:cNvSpPr>
            <a:spLocks noGrp="1"/>
          </p:cNvSpPr>
          <p:nvPr>
            <p:ph type="title"/>
          </p:nvPr>
        </p:nvSpPr>
        <p:spPr>
          <a:xfrm>
            <a:off x="609599" y="807467"/>
            <a:ext cx="8677013" cy="727718"/>
          </a:xfrm>
        </p:spPr>
        <p:txBody>
          <a:bodyPr/>
          <a:lstStyle/>
          <a:p>
            <a:r>
              <a:rPr lang="en-US" b="1" dirty="0"/>
              <a:t>1. AAA Pattern(Arrange-Act-Assert)</a:t>
            </a:r>
          </a:p>
        </p:txBody>
      </p:sp>
      <p:sp>
        <p:nvSpPr>
          <p:cNvPr id="3" name="Text Placeholder 2">
            <a:extLst>
              <a:ext uri="{FF2B5EF4-FFF2-40B4-BE49-F238E27FC236}">
                <a16:creationId xmlns:a16="http://schemas.microsoft.com/office/drawing/2014/main" id="{FC371516-1EA7-2051-4E21-106A342EDF78}"/>
              </a:ext>
            </a:extLst>
          </p:cNvPr>
          <p:cNvSpPr>
            <a:spLocks noGrp="1"/>
          </p:cNvSpPr>
          <p:nvPr>
            <p:ph type="body" idx="1"/>
          </p:nvPr>
        </p:nvSpPr>
        <p:spPr>
          <a:xfrm>
            <a:off x="609600" y="1677798"/>
            <a:ext cx="10916874" cy="4924338"/>
          </a:xfrm>
        </p:spPr>
        <p:txBody>
          <a:bodyPr/>
          <a:lstStyle/>
          <a:p>
            <a:pPr marL="152396" indent="0" algn="l">
              <a:buNone/>
            </a:pPr>
            <a:r>
              <a:rPr lang="en-US" sz="2000" b="0" i="0" dirty="0">
                <a:effectLst/>
                <a:latin typeface="Merriweather"/>
              </a:rPr>
              <a:t>The Arrange, Act and Assert Pattern is a way of structuring unit tests so that they are easy to read and understand. This pattern is also known as the Given, When, Then pattern. The order is important, and shouldn’t be confused with Act Assert Arrange, or Act Arrange Assert! The steps to the three A’s are:</a:t>
            </a:r>
          </a:p>
          <a:p>
            <a:pPr marL="152396" indent="0" algn="l">
              <a:buNone/>
            </a:pPr>
            <a:r>
              <a:rPr lang="en-US" sz="2000" b="1" i="0" dirty="0">
                <a:effectLst/>
                <a:latin typeface="Merriweather"/>
              </a:rPr>
              <a:t>Arrange:</a:t>
            </a:r>
            <a:r>
              <a:rPr lang="en-US" sz="2000" b="0" i="0" dirty="0">
                <a:effectLst/>
                <a:latin typeface="Merriweather"/>
              </a:rPr>
              <a:t> Set up the conditions for your test. This might involve creating objects, setting up variables or anything else that’s required for your test.</a:t>
            </a:r>
          </a:p>
          <a:p>
            <a:pPr marL="152396" indent="0" algn="l">
              <a:buNone/>
            </a:pPr>
            <a:r>
              <a:rPr lang="en-US" sz="2000" b="1" i="0" dirty="0">
                <a:effectLst/>
                <a:latin typeface="Merriweather"/>
              </a:rPr>
              <a:t>Act:</a:t>
            </a:r>
            <a:r>
              <a:rPr lang="en-US" sz="2000" b="0" i="0" dirty="0">
                <a:effectLst/>
                <a:latin typeface="Merriweather"/>
              </a:rPr>
              <a:t> This is where you actually execute the code that you are testing.</a:t>
            </a:r>
          </a:p>
          <a:p>
            <a:pPr marL="152396" indent="0" algn="l">
              <a:buNone/>
            </a:pPr>
            <a:r>
              <a:rPr lang="en-US" sz="2000" b="1" i="0" dirty="0">
                <a:effectLst/>
                <a:latin typeface="Merriweather"/>
              </a:rPr>
              <a:t>Assert: </a:t>
            </a:r>
            <a:r>
              <a:rPr lang="en-US" sz="2000" b="0" i="0" dirty="0">
                <a:effectLst/>
                <a:latin typeface="Merriweather"/>
              </a:rPr>
              <a:t>Verify that the code you’re testing behaves as expected. This might involve checking the value of a variable, or verifying that a certain method was called.</a:t>
            </a:r>
          </a:p>
          <a:p>
            <a:endParaRPr lang="en-US" dirty="0"/>
          </a:p>
        </p:txBody>
      </p:sp>
    </p:spTree>
    <p:extLst>
      <p:ext uri="{BB962C8B-B14F-4D97-AF65-F5344CB8AC3E}">
        <p14:creationId xmlns:p14="http://schemas.microsoft.com/office/powerpoint/2010/main" val="62192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FCF6-1BD9-387B-AC00-88837A977CE6}"/>
              </a:ext>
            </a:extLst>
          </p:cNvPr>
          <p:cNvSpPr>
            <a:spLocks noGrp="1"/>
          </p:cNvSpPr>
          <p:nvPr>
            <p:ph type="title"/>
          </p:nvPr>
        </p:nvSpPr>
        <p:spPr/>
        <p:txBody>
          <a:bodyPr/>
          <a:lstStyle/>
          <a:p>
            <a:r>
              <a:rPr lang="en-US" b="1" dirty="0"/>
              <a:t>2.tests one thing</a:t>
            </a:r>
            <a:br>
              <a:rPr lang="en-US" dirty="0"/>
            </a:br>
            <a:endParaRPr lang="en-US" dirty="0"/>
          </a:p>
        </p:txBody>
      </p:sp>
      <p:sp>
        <p:nvSpPr>
          <p:cNvPr id="3" name="Text Placeholder 2">
            <a:extLst>
              <a:ext uri="{FF2B5EF4-FFF2-40B4-BE49-F238E27FC236}">
                <a16:creationId xmlns:a16="http://schemas.microsoft.com/office/drawing/2014/main" id="{58C2BD37-821F-C19D-3CB5-3F69DE292FDE}"/>
              </a:ext>
            </a:extLst>
          </p:cNvPr>
          <p:cNvSpPr>
            <a:spLocks noGrp="1"/>
          </p:cNvSpPr>
          <p:nvPr>
            <p:ph type="body" idx="1"/>
          </p:nvPr>
        </p:nvSpPr>
        <p:spPr>
          <a:xfrm>
            <a:off x="609599" y="2114026"/>
            <a:ext cx="10640037" cy="4068174"/>
          </a:xfrm>
        </p:spPr>
        <p:txBody>
          <a:bodyPr/>
          <a:lstStyle/>
          <a:p>
            <a:r>
              <a:rPr lang="en-US" dirty="0"/>
              <a:t>Only test one thing, but what is one thing?</a:t>
            </a:r>
          </a:p>
          <a:p>
            <a:pPr marL="152396" indent="0">
              <a:buNone/>
            </a:pPr>
            <a:endParaRPr lang="en-US" dirty="0"/>
          </a:p>
          <a:p>
            <a:pPr marL="152396" indent="0">
              <a:buNone/>
            </a:pPr>
            <a:r>
              <a:rPr lang="en-US" dirty="0"/>
              <a:t>One thing is one behavior or one feature </a:t>
            </a:r>
          </a:p>
        </p:txBody>
      </p:sp>
    </p:spTree>
    <p:extLst>
      <p:ext uri="{BB962C8B-B14F-4D97-AF65-F5344CB8AC3E}">
        <p14:creationId xmlns:p14="http://schemas.microsoft.com/office/powerpoint/2010/main" val="158670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A8EF-AE28-0D62-32BA-D627876027E2}"/>
              </a:ext>
            </a:extLst>
          </p:cNvPr>
          <p:cNvSpPr>
            <a:spLocks noGrp="1"/>
          </p:cNvSpPr>
          <p:nvPr>
            <p:ph type="title"/>
          </p:nvPr>
        </p:nvSpPr>
        <p:spPr>
          <a:xfrm>
            <a:off x="609600" y="807467"/>
            <a:ext cx="11009152" cy="1264614"/>
          </a:xfrm>
        </p:spPr>
        <p:txBody>
          <a:bodyPr/>
          <a:lstStyle/>
          <a:p>
            <a:r>
              <a:rPr lang="en-US" b="1" dirty="0"/>
              <a:t>3</a:t>
            </a:r>
            <a:r>
              <a:rPr lang="en-US" sz="4000" b="1" dirty="0"/>
              <a:t>. Focus on the Essence of the thing you are testing</a:t>
            </a:r>
            <a:endParaRPr lang="en-US" b="1" dirty="0"/>
          </a:p>
        </p:txBody>
      </p:sp>
      <p:sp>
        <p:nvSpPr>
          <p:cNvPr id="3" name="Text Placeholder 2">
            <a:extLst>
              <a:ext uri="{FF2B5EF4-FFF2-40B4-BE49-F238E27FC236}">
                <a16:creationId xmlns:a16="http://schemas.microsoft.com/office/drawing/2014/main" id="{204756AC-A1BF-14F2-55FA-F9F66AB1E405}"/>
              </a:ext>
            </a:extLst>
          </p:cNvPr>
          <p:cNvSpPr>
            <a:spLocks noGrp="1"/>
          </p:cNvSpPr>
          <p:nvPr>
            <p:ph type="body" idx="1"/>
          </p:nvPr>
        </p:nvSpPr>
        <p:spPr/>
        <p:txBody>
          <a:bodyPr/>
          <a:lstStyle/>
          <a:p>
            <a:r>
              <a:rPr lang="en-US" dirty="0"/>
              <a:t>Make your test basic and  easy to understand and maintain</a:t>
            </a:r>
          </a:p>
        </p:txBody>
      </p:sp>
    </p:spTree>
    <p:extLst>
      <p:ext uri="{BB962C8B-B14F-4D97-AF65-F5344CB8AC3E}">
        <p14:creationId xmlns:p14="http://schemas.microsoft.com/office/powerpoint/2010/main" val="57254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E0B6-106B-1AD9-E515-FFC0261180F4}"/>
              </a:ext>
            </a:extLst>
          </p:cNvPr>
          <p:cNvSpPr>
            <a:spLocks noGrp="1"/>
          </p:cNvSpPr>
          <p:nvPr>
            <p:ph type="title"/>
          </p:nvPr>
        </p:nvSpPr>
        <p:spPr>
          <a:xfrm>
            <a:off x="609599" y="807467"/>
            <a:ext cx="10933651" cy="1443600"/>
          </a:xfrm>
        </p:spPr>
        <p:txBody>
          <a:bodyPr/>
          <a:lstStyle/>
          <a:p>
            <a:r>
              <a:rPr lang="en-US" b="1" dirty="0"/>
              <a:t>4. Keep you number of assertions(‘Expects) low</a:t>
            </a:r>
          </a:p>
        </p:txBody>
      </p:sp>
      <p:sp>
        <p:nvSpPr>
          <p:cNvPr id="3" name="Text Placeholder 2">
            <a:extLst>
              <a:ext uri="{FF2B5EF4-FFF2-40B4-BE49-F238E27FC236}">
                <a16:creationId xmlns:a16="http://schemas.microsoft.com/office/drawing/2014/main" id="{013436D0-5DAE-0AA7-0D87-7D429E5BB87E}"/>
              </a:ext>
            </a:extLst>
          </p:cNvPr>
          <p:cNvSpPr>
            <a:spLocks noGrp="1"/>
          </p:cNvSpPr>
          <p:nvPr>
            <p:ph type="body" idx="1"/>
          </p:nvPr>
        </p:nvSpPr>
        <p:spPr>
          <a:xfrm>
            <a:off x="648750" y="2251066"/>
            <a:ext cx="8981811" cy="3931133"/>
          </a:xfrm>
        </p:spPr>
        <p:txBody>
          <a:bodyPr/>
          <a:lstStyle/>
          <a:p>
            <a:r>
              <a:rPr lang="en-US" dirty="0"/>
              <a:t>Have low number of assertion in a single test. Only have several expect statements if they relate to a single test only</a:t>
            </a:r>
          </a:p>
          <a:p>
            <a:r>
              <a:rPr lang="en-US" dirty="0"/>
              <a:t>If you have more </a:t>
            </a:r>
          </a:p>
        </p:txBody>
      </p:sp>
    </p:spTree>
    <p:extLst>
      <p:ext uri="{BB962C8B-B14F-4D97-AF65-F5344CB8AC3E}">
        <p14:creationId xmlns:p14="http://schemas.microsoft.com/office/powerpoint/2010/main" val="162680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F8EECD-90E8-3F39-F357-90EFD717BA9D}"/>
              </a:ext>
            </a:extLst>
          </p:cNvPr>
          <p:cNvSpPr>
            <a:spLocks noGrp="1"/>
          </p:cNvSpPr>
          <p:nvPr>
            <p:ph type="body" idx="1"/>
          </p:nvPr>
        </p:nvSpPr>
        <p:spPr>
          <a:xfrm>
            <a:off x="609599" y="1251751"/>
            <a:ext cx="10256669" cy="4930449"/>
          </a:xfrm>
        </p:spPr>
        <p:txBody>
          <a:bodyPr/>
          <a:lstStyle/>
          <a:p>
            <a:pPr algn="l"/>
            <a:r>
              <a:rPr lang="en-US" b="0" i="0" dirty="0">
                <a:solidFill>
                  <a:srgbClr val="000000"/>
                </a:solidFill>
                <a:effectLst/>
                <a:latin typeface="Times New Roman" panose="02020603050405020304" pitchFamily="18" charset="0"/>
              </a:rPr>
              <a:t>It is worth noting though, that the goal is not necessarily 100% coverage. There always can be some code that doesn't need any tests (e.g., because it merely calls other functions that are tested already).</a:t>
            </a:r>
          </a:p>
          <a:p>
            <a:pPr algn="l"/>
            <a:r>
              <a:rPr lang="en-US" b="0" i="0" dirty="0">
                <a:solidFill>
                  <a:srgbClr val="000000"/>
                </a:solidFill>
                <a:effectLst/>
                <a:latin typeface="Times New Roman" panose="02020603050405020304" pitchFamily="18" charset="0"/>
              </a:rPr>
              <a:t>In addition, achieving (close to) full code coverage also isn't any guarantee that you wrote good tests. You could cover 100% of your code with meaningless tests after all. Or you could missing important tests (that should test important behaviors). The code would still technically be covered by tests in such </a:t>
            </a:r>
            <a:r>
              <a:rPr lang="en-US" b="0" i="0">
                <a:solidFill>
                  <a:srgbClr val="000000"/>
                </a:solidFill>
                <a:effectLst/>
                <a:latin typeface="Times New Roman" panose="02020603050405020304" pitchFamily="18" charset="0"/>
              </a:rPr>
              <a:t>scenaros</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09663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356</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Merriweather</vt:lpstr>
      <vt:lpstr>Times New Roman</vt:lpstr>
      <vt:lpstr>Office Theme</vt:lpstr>
      <vt:lpstr>Writing Good Tests</vt:lpstr>
      <vt:lpstr>What should &amp; shouldn't test</vt:lpstr>
      <vt:lpstr>1. AAA Pattern(Arrange-Act-Assert)</vt:lpstr>
      <vt:lpstr>2.tests one thing </vt:lpstr>
      <vt:lpstr>3. Focus on the Essence of the thing you are testing</vt:lpstr>
      <vt:lpstr>4. Keep you number of assertions(‘Expects) 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Good Tests</dc:title>
  <dc:creator>Jonathan Ndambuki</dc:creator>
  <cp:lastModifiedBy>Jonathan Ndambuki</cp:lastModifiedBy>
  <cp:revision>1</cp:revision>
  <dcterms:created xsi:type="dcterms:W3CDTF">2023-03-16T09:36:45Z</dcterms:created>
  <dcterms:modified xsi:type="dcterms:W3CDTF">2023-03-16T11:43:02Z</dcterms:modified>
</cp:coreProperties>
</file>