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46" r:id="rId3"/>
    <p:sldId id="347" r:id="rId4"/>
    <p:sldId id="348" r:id="rId5"/>
    <p:sldId id="349" r:id="rId6"/>
    <p:sldId id="350" r:id="rId7"/>
    <p:sldId id="351" r:id="rId8"/>
    <p:sldId id="353" r:id="rId9"/>
    <p:sldId id="354" r:id="rId10"/>
    <p:sldId id="3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D84B1-E2D1-46A3-8E3E-2BCC9B7F1BC1}"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DAF40-EAC6-494D-B231-FADF76406DA8}" type="slidenum">
              <a:rPr lang="en-US" smtClean="0"/>
              <a:t>‹#›</a:t>
            </a:fld>
            <a:endParaRPr lang="en-US"/>
          </a:p>
        </p:txBody>
      </p:sp>
    </p:spTree>
    <p:extLst>
      <p:ext uri="{BB962C8B-B14F-4D97-AF65-F5344CB8AC3E}">
        <p14:creationId xmlns:p14="http://schemas.microsoft.com/office/powerpoint/2010/main" val="369782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D29B-C718-492E-358D-D8DAF3DFC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4C8E23-F1CE-C9BD-7ADD-A10752FB8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3E5DF-D044-F6DF-4CE2-A41343FD91D3}"/>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2013376C-A33E-0A44-2E09-489970C9A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B4E39-E6D1-64D6-0399-60358B6254C7}"/>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41125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4C07-B8BB-19B2-AD2E-EEC3E9219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4A724-BE7F-083D-5DA9-F318731A9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1243F-9CCE-93CB-6C8A-1CD3F18C4E2E}"/>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086B685D-9CA8-4189-EEA1-92E67AD8F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6804-286D-BA8B-BDBA-3EF6DD7EDC3F}"/>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93898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FC07A-AF81-146A-FEEC-0F4610FF4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10D100-76D0-2768-1886-CAE51F1FF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7033E-9568-1C42-7E37-8384465B74A3}"/>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1A7098A6-7B5F-DDE4-9F1C-017D0F9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3FFA-F8A3-E10F-128F-7ADF1D81E1B6}"/>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79184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7265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892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241F-01D5-54BD-8C11-026327208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E8845-D08B-385B-B213-9B874C73D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4B10-91C1-B454-66B8-10DBE05B6B92}"/>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CC2F65F5-199E-6C66-04CE-D2D25FB90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68C98-6A5E-4E3C-66A5-2203D7EB7F39}"/>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57244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4B7D-9ABF-3CCD-8328-D98A1A3A67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9EBDC4-8F0A-12A1-9508-2E1376DB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77ABA-5FCF-E6D0-AB02-A5AA106F61A4}"/>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E87F9C30-38D0-D2C0-F59C-139708A03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45270-B8CB-7075-6EFA-C888AE693360}"/>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242880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8AF3-B7F5-FE86-92F6-439A48CB1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9975F-90C2-EF9C-34EB-AAED3EAF9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7FFA72-3C93-687E-ED58-1E133AD4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378FA8-DB37-3D82-B6A0-FF0B8EAE48FD}"/>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6" name="Footer Placeholder 5">
            <a:extLst>
              <a:ext uri="{FF2B5EF4-FFF2-40B4-BE49-F238E27FC236}">
                <a16:creationId xmlns:a16="http://schemas.microsoft.com/office/drawing/2014/main" id="{399B4308-E42C-62C3-DC60-8FCCFA961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89DE-93DB-CAC9-4851-67128D240780}"/>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14661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55D2-0CF7-EC14-78B7-8816983BF4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E7649-3F14-65B2-23E6-6B3988857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0C4DA-06D2-286B-DA54-71D7FFD81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2B8D72-6A8A-0946-DCF8-5CCA2ADE3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A28A24-42BB-4D62-EB65-017618BCB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D532C-0D6A-4A66-42B8-0AFB38336CB7}"/>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8" name="Footer Placeholder 7">
            <a:extLst>
              <a:ext uri="{FF2B5EF4-FFF2-40B4-BE49-F238E27FC236}">
                <a16:creationId xmlns:a16="http://schemas.microsoft.com/office/drawing/2014/main" id="{0E78FA79-4AB4-8328-19DA-575D733CB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DC5AEB-BE34-20B3-BFBF-5F71F4DF5B08}"/>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257113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821D-2B2F-3D5C-F831-DE7745581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203E5-AF21-16E7-51A9-B7AC78878FD3}"/>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4" name="Footer Placeholder 3">
            <a:extLst>
              <a:ext uri="{FF2B5EF4-FFF2-40B4-BE49-F238E27FC236}">
                <a16:creationId xmlns:a16="http://schemas.microsoft.com/office/drawing/2014/main" id="{FFECFB78-B740-91C8-FF0F-F24A7CE4D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7C4BC-7400-985D-A676-9C08A0728B7E}"/>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68652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12BE6-524C-6F14-D3EB-2CBE0DA38876}"/>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3" name="Footer Placeholder 2">
            <a:extLst>
              <a:ext uri="{FF2B5EF4-FFF2-40B4-BE49-F238E27FC236}">
                <a16:creationId xmlns:a16="http://schemas.microsoft.com/office/drawing/2014/main" id="{527CDA4A-C81E-DAE5-F4E8-528802070A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6CD7B-0F72-DE05-A02B-A233D08293B2}"/>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46312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B230-D779-B1AC-FA2B-E81B811FF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0C169-4CA3-749D-A0A5-DABC6BCD6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D5EFB-E6B3-D587-1646-A4DD3C5F8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87511-A9B4-3466-0EEE-EAFA5C64CA0D}"/>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6" name="Footer Placeholder 5">
            <a:extLst>
              <a:ext uri="{FF2B5EF4-FFF2-40B4-BE49-F238E27FC236}">
                <a16:creationId xmlns:a16="http://schemas.microsoft.com/office/drawing/2014/main" id="{82632151-4375-5FAA-3152-49994045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495C8-EA47-740F-CAD9-AF2256CD49BD}"/>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2455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454C-A9DC-1A49-A372-9692366E6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47BE9-9998-96A1-0AE0-325534FFC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1A07A-FC15-E722-E356-76202D30B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4B94F-AD35-3A9E-0447-5860B4A2553F}"/>
              </a:ext>
            </a:extLst>
          </p:cNvPr>
          <p:cNvSpPr>
            <a:spLocks noGrp="1"/>
          </p:cNvSpPr>
          <p:nvPr>
            <p:ph type="dt" sz="half" idx="10"/>
          </p:nvPr>
        </p:nvSpPr>
        <p:spPr/>
        <p:txBody>
          <a:bodyPr/>
          <a:lstStyle/>
          <a:p>
            <a:fld id="{7FED488E-456D-430C-BF52-EFF8096CB8AA}" type="datetimeFigureOut">
              <a:rPr lang="en-US" smtClean="0"/>
              <a:t>7/3/2023</a:t>
            </a:fld>
            <a:endParaRPr lang="en-US"/>
          </a:p>
        </p:txBody>
      </p:sp>
      <p:sp>
        <p:nvSpPr>
          <p:cNvPr id="6" name="Footer Placeholder 5">
            <a:extLst>
              <a:ext uri="{FF2B5EF4-FFF2-40B4-BE49-F238E27FC236}">
                <a16:creationId xmlns:a16="http://schemas.microsoft.com/office/drawing/2014/main" id="{84A0BF55-E8DD-9ECE-C5B7-E48B88941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F8A1F-A74F-D092-CD68-54A74D0298F6}"/>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34106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2E26F-15C5-3B9C-5E0F-88EB2B762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FEF63-EA9F-8AD3-C77E-BE8AD4BE5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E5BB4-EA7E-5801-5B92-6C6541DF9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488E-456D-430C-BF52-EFF8096CB8AA}" type="datetimeFigureOut">
              <a:rPr lang="en-US" smtClean="0"/>
              <a:t>7/3/2023</a:t>
            </a:fld>
            <a:endParaRPr lang="en-US"/>
          </a:p>
        </p:txBody>
      </p:sp>
      <p:sp>
        <p:nvSpPr>
          <p:cNvPr id="5" name="Footer Placeholder 4">
            <a:extLst>
              <a:ext uri="{FF2B5EF4-FFF2-40B4-BE49-F238E27FC236}">
                <a16:creationId xmlns:a16="http://schemas.microsoft.com/office/drawing/2014/main" id="{307DBFC6-1AA4-4C92-2181-F3B12BF69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9227D-5937-2961-1E85-07C7940BA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F4459-BD76-419A-8E82-061584105646}" type="slidenum">
              <a:rPr lang="en-US" smtClean="0"/>
              <a:t>‹#›</a:t>
            </a:fld>
            <a:endParaRPr lang="en-US"/>
          </a:p>
        </p:txBody>
      </p:sp>
    </p:spTree>
    <p:extLst>
      <p:ext uri="{BB962C8B-B14F-4D97-AF65-F5344CB8AC3E}">
        <p14:creationId xmlns:p14="http://schemas.microsoft.com/office/powerpoint/2010/main" val="416314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66869" y="1502244"/>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CLASSES</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&amp;</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49AA-23AA-C4C9-3A02-A33C386A6D17}"/>
              </a:ext>
            </a:extLst>
          </p:cNvPr>
          <p:cNvSpPr>
            <a:spLocks noGrp="1"/>
          </p:cNvSpPr>
          <p:nvPr>
            <p:ph type="title"/>
          </p:nvPr>
        </p:nvSpPr>
        <p:spPr>
          <a:xfrm>
            <a:off x="851646" y="108220"/>
            <a:ext cx="9287435" cy="779286"/>
          </a:xfrm>
        </p:spPr>
        <p:txBody>
          <a:bodyPr/>
          <a:lstStyle/>
          <a:p>
            <a:r>
              <a:rPr lang="en-US" dirty="0"/>
              <a:t>Explicit Constructors</a:t>
            </a:r>
          </a:p>
        </p:txBody>
      </p:sp>
      <p:pic>
        <p:nvPicPr>
          <p:cNvPr id="5" name="Picture 4">
            <a:extLst>
              <a:ext uri="{FF2B5EF4-FFF2-40B4-BE49-F238E27FC236}">
                <a16:creationId xmlns:a16="http://schemas.microsoft.com/office/drawing/2014/main" id="{8EFF50D8-C7CD-756E-F4C5-C3DBD61C6CC8}"/>
              </a:ext>
            </a:extLst>
          </p:cNvPr>
          <p:cNvPicPr>
            <a:picLocks noChangeAspect="1"/>
          </p:cNvPicPr>
          <p:nvPr/>
        </p:nvPicPr>
        <p:blipFill>
          <a:blip r:embed="rId2"/>
          <a:stretch>
            <a:fillRect/>
          </a:stretch>
        </p:blipFill>
        <p:spPr>
          <a:xfrm>
            <a:off x="615309" y="1342100"/>
            <a:ext cx="6906080" cy="5235254"/>
          </a:xfrm>
          <a:prstGeom prst="rect">
            <a:avLst/>
          </a:prstGeom>
        </p:spPr>
      </p:pic>
      <p:pic>
        <p:nvPicPr>
          <p:cNvPr id="7" name="Picture 6">
            <a:extLst>
              <a:ext uri="{FF2B5EF4-FFF2-40B4-BE49-F238E27FC236}">
                <a16:creationId xmlns:a16="http://schemas.microsoft.com/office/drawing/2014/main" id="{DE66E772-6388-E83D-4D8D-689E286844CC}"/>
              </a:ext>
            </a:extLst>
          </p:cNvPr>
          <p:cNvPicPr>
            <a:picLocks noChangeAspect="1"/>
          </p:cNvPicPr>
          <p:nvPr/>
        </p:nvPicPr>
        <p:blipFill>
          <a:blip r:embed="rId3"/>
          <a:stretch>
            <a:fillRect/>
          </a:stretch>
        </p:blipFill>
        <p:spPr>
          <a:xfrm>
            <a:off x="7803325" y="3537375"/>
            <a:ext cx="2448267" cy="581106"/>
          </a:xfrm>
          <a:prstGeom prst="rect">
            <a:avLst/>
          </a:prstGeom>
        </p:spPr>
      </p:pic>
    </p:spTree>
    <p:extLst>
      <p:ext uri="{BB962C8B-B14F-4D97-AF65-F5344CB8AC3E}">
        <p14:creationId xmlns:p14="http://schemas.microsoft.com/office/powerpoint/2010/main" val="3869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132118"/>
            <a:ext cx="10291233" cy="767200"/>
          </a:xfrm>
        </p:spPr>
        <p:txBody>
          <a:bodyPr/>
          <a:lstStyle/>
          <a:p>
            <a:r>
              <a:rPr lang="en-US" b="1" dirty="0">
                <a:latin typeface="Times New Roman" panose="02020603050405020304" pitchFamily="18" charset="0"/>
                <a:cs typeface="Times New Roman" panose="02020603050405020304" pitchFamily="18" charset="0"/>
              </a:rPr>
              <a:t>Classes and Objects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49624" y="779929"/>
            <a:ext cx="11582402" cy="5844989"/>
          </a:xfrm>
        </p:spPr>
        <p:txBody>
          <a:bodyPr/>
          <a:lstStyle/>
          <a:p>
            <a:pPr marL="152396" indent="0">
              <a:buNone/>
            </a:pPr>
            <a:r>
              <a:rPr lang="en-US" sz="1600" b="1" dirty="0"/>
              <a:t>Class:</a:t>
            </a:r>
          </a:p>
          <a:p>
            <a:pPr marL="152396" indent="0">
              <a:buNone/>
            </a:pPr>
            <a:r>
              <a:rPr lang="en-US" sz="1600" dirty="0"/>
              <a:t>A class is simply a user-defined data type that represents both state and behavior. The state represents the properties and behavior is the action that objects can perform. In other words, we can say that a class is the blueprint/plan/template that describes the details of an object. A class is a blueprint from which the individual objects are created. In C#, a Class is composed of three things i.e. a name, attributes, and operations.</a:t>
            </a:r>
          </a:p>
          <a:p>
            <a:pPr marL="152396" indent="0">
              <a:buNone/>
            </a:pPr>
            <a:r>
              <a:rPr lang="en-US" sz="1600" b="1" dirty="0"/>
              <a:t>Objects:</a:t>
            </a:r>
          </a:p>
          <a:p>
            <a:pPr marL="152396" indent="0">
              <a:buNone/>
            </a:pPr>
            <a:r>
              <a:rPr lang="en-US" sz="1600" dirty="0"/>
              <a:t>It is an instance of a class. A class is brought live by creating objects. An object can be considered as a thing that can perform activities. The set of activities that the object performs defines the object’s behavior. All the members of a class can be accessed through the object. To access the class members, we need to use the dot (.) operator. The dot operator links the name of an object with the name of a member of a class</a:t>
            </a:r>
          </a:p>
        </p:txBody>
      </p:sp>
      <p:pic>
        <p:nvPicPr>
          <p:cNvPr id="5" name="Picture 4">
            <a:extLst>
              <a:ext uri="{FF2B5EF4-FFF2-40B4-BE49-F238E27FC236}">
                <a16:creationId xmlns:a16="http://schemas.microsoft.com/office/drawing/2014/main" id="{161EDBFC-3E68-5537-60CE-34CFCCD57853}"/>
              </a:ext>
            </a:extLst>
          </p:cNvPr>
          <p:cNvPicPr>
            <a:picLocks noChangeAspect="1"/>
          </p:cNvPicPr>
          <p:nvPr/>
        </p:nvPicPr>
        <p:blipFill rotWithShape="1">
          <a:blip r:embed="rId2"/>
          <a:srcRect t="1113"/>
          <a:stretch/>
        </p:blipFill>
        <p:spPr>
          <a:xfrm>
            <a:off x="912851" y="3718640"/>
            <a:ext cx="5380373" cy="3007242"/>
          </a:xfrm>
          <a:prstGeom prst="rect">
            <a:avLst/>
          </a:prstGeom>
        </p:spPr>
      </p:pic>
      <p:pic>
        <p:nvPicPr>
          <p:cNvPr id="7" name="Picture 6">
            <a:extLst>
              <a:ext uri="{FF2B5EF4-FFF2-40B4-BE49-F238E27FC236}">
                <a16:creationId xmlns:a16="http://schemas.microsoft.com/office/drawing/2014/main" id="{48203077-A95D-3355-8C01-4B45A9C4D8A2}"/>
              </a:ext>
            </a:extLst>
          </p:cNvPr>
          <p:cNvPicPr>
            <a:picLocks noChangeAspect="1"/>
          </p:cNvPicPr>
          <p:nvPr/>
        </p:nvPicPr>
        <p:blipFill>
          <a:blip r:embed="rId3"/>
          <a:stretch>
            <a:fillRect/>
          </a:stretch>
        </p:blipFill>
        <p:spPr>
          <a:xfrm>
            <a:off x="7059817" y="4984103"/>
            <a:ext cx="2429214" cy="47631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91600D-4076-2224-EDD2-4B3C5098A0F1}"/>
              </a:ext>
            </a:extLst>
          </p:cNvPr>
          <p:cNvSpPr>
            <a:spLocks noGrp="1"/>
          </p:cNvSpPr>
          <p:nvPr>
            <p:ph type="body" idx="1"/>
          </p:nvPr>
        </p:nvSpPr>
        <p:spPr>
          <a:xfrm>
            <a:off x="349624" y="304800"/>
            <a:ext cx="11618258" cy="5877400"/>
          </a:xfrm>
        </p:spPr>
        <p:txBody>
          <a:bodyPr/>
          <a:lstStyle/>
          <a:p>
            <a:pPr marL="152396" indent="0">
              <a:buNone/>
            </a:pPr>
            <a:r>
              <a:rPr lang="en-US" sz="2000" dirty="0"/>
              <a:t>As you can see in the above image, here we have one class called “Employee”. All the Employees have some properties such as employee id, name, salary, gender, department, etc. These properties are nothing but the attributes (properties or fields) of the Employee class.</a:t>
            </a:r>
          </a:p>
          <a:p>
            <a:pPr marL="152396" indent="0">
              <a:buNone/>
            </a:pPr>
            <a:r>
              <a:rPr lang="en-US" sz="2000" dirty="0"/>
              <a:t>If required you can also add some methods (functions) that are common to all Employees such as </a:t>
            </a:r>
            <a:r>
              <a:rPr lang="en-US" sz="2000" dirty="0" err="1"/>
              <a:t>InsertData</a:t>
            </a:r>
            <a:r>
              <a:rPr lang="en-US" sz="2000" dirty="0"/>
              <a:t> and </a:t>
            </a:r>
            <a:r>
              <a:rPr lang="en-US" sz="2000" dirty="0" err="1"/>
              <a:t>DisplayData</a:t>
            </a:r>
            <a:r>
              <a:rPr lang="en-US" sz="2000" dirty="0"/>
              <a:t> to insert and display the Employee Data.</a:t>
            </a:r>
          </a:p>
          <a:p>
            <a:pPr marL="152396" indent="0">
              <a:buNone/>
            </a:pPr>
            <a:r>
              <a:rPr lang="en-US" sz="2000" dirty="0"/>
              <a:t>So, the idea is that the template or blueprint of the Employee is not going to change. Each and every Object is going to build from the same template (Class) and therefore contains the same set of methods and properties</a:t>
            </a:r>
          </a:p>
        </p:txBody>
      </p:sp>
      <p:pic>
        <p:nvPicPr>
          <p:cNvPr id="7" name="Picture 6">
            <a:extLst>
              <a:ext uri="{FF2B5EF4-FFF2-40B4-BE49-F238E27FC236}">
                <a16:creationId xmlns:a16="http://schemas.microsoft.com/office/drawing/2014/main" id="{2CAB898C-3CA2-6408-84F9-DBED4C36536D}"/>
              </a:ext>
            </a:extLst>
          </p:cNvPr>
          <p:cNvPicPr>
            <a:picLocks noChangeAspect="1"/>
          </p:cNvPicPr>
          <p:nvPr/>
        </p:nvPicPr>
        <p:blipFill>
          <a:blip r:embed="rId2"/>
          <a:stretch>
            <a:fillRect/>
          </a:stretch>
        </p:blipFill>
        <p:spPr>
          <a:xfrm>
            <a:off x="2259425" y="3039034"/>
            <a:ext cx="7673150" cy="2339073"/>
          </a:xfrm>
          <a:prstGeom prst="rect">
            <a:avLst/>
          </a:prstGeom>
        </p:spPr>
      </p:pic>
    </p:spTree>
    <p:extLst>
      <p:ext uri="{BB962C8B-B14F-4D97-AF65-F5344CB8AC3E}">
        <p14:creationId xmlns:p14="http://schemas.microsoft.com/office/powerpoint/2010/main" val="231376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7B4C-69AC-7004-92D2-02F9B0B42C6D}"/>
              </a:ext>
            </a:extLst>
          </p:cNvPr>
          <p:cNvSpPr>
            <a:spLocks noGrp="1"/>
          </p:cNvSpPr>
          <p:nvPr>
            <p:ph type="title"/>
          </p:nvPr>
        </p:nvSpPr>
        <p:spPr>
          <a:xfrm>
            <a:off x="591670" y="0"/>
            <a:ext cx="11501718" cy="675800"/>
          </a:xfrm>
        </p:spPr>
        <p:txBody>
          <a:bodyPr/>
          <a:lstStyle/>
          <a:p>
            <a:r>
              <a:rPr lang="en-US" sz="4400" b="1" dirty="0"/>
              <a:t>What is a Constructor</a:t>
            </a:r>
            <a:endParaRPr lang="en-US" b="1" dirty="0"/>
          </a:p>
        </p:txBody>
      </p:sp>
      <p:sp>
        <p:nvSpPr>
          <p:cNvPr id="3" name="Text Placeholder 2">
            <a:extLst>
              <a:ext uri="{FF2B5EF4-FFF2-40B4-BE49-F238E27FC236}">
                <a16:creationId xmlns:a16="http://schemas.microsoft.com/office/drawing/2014/main" id="{2B434BF0-4419-F35A-6441-3F7B4A78D0D4}"/>
              </a:ext>
            </a:extLst>
          </p:cNvPr>
          <p:cNvSpPr>
            <a:spLocks noGrp="1"/>
          </p:cNvSpPr>
          <p:nvPr>
            <p:ph type="body" idx="1"/>
          </p:nvPr>
        </p:nvSpPr>
        <p:spPr>
          <a:xfrm>
            <a:off x="331694" y="510989"/>
            <a:ext cx="11582399" cy="6203576"/>
          </a:xfrm>
        </p:spPr>
        <p:txBody>
          <a:bodyPr/>
          <a:lstStyle/>
          <a:p>
            <a:pPr marL="152396" indent="0">
              <a:buNone/>
            </a:pPr>
            <a:r>
              <a:rPr lang="en-US" sz="2000" dirty="0"/>
              <a:t>It is a special method present inside a class responsible for initializing the variables of that class.</a:t>
            </a:r>
          </a:p>
          <a:p>
            <a:pPr marL="152396" indent="0">
              <a:buNone/>
            </a:pPr>
            <a:r>
              <a:rPr lang="en-US" sz="2000" dirty="0"/>
              <a:t>The name of the constructor method is exactly the same name as the class in which it was present. You cannot change the name. If your class name is Employee, then the name of the constructor method is going to be Employee, and if your class name is Student, then the constrictor name is also going to be Student.</a:t>
            </a:r>
          </a:p>
          <a:p>
            <a:pPr marL="152396" indent="0">
              <a:buNone/>
            </a:pPr>
            <a:r>
              <a:rPr lang="en-US" sz="2000" dirty="0"/>
              <a:t>The constructor method does not return any value. That means it is a non-value returning method. Generally, methods are of two types i.e. value returning and non-value returning and constructors are purely non-value returning. That is, they never return any value.</a:t>
            </a:r>
          </a:p>
          <a:p>
            <a:pPr marL="152396" indent="0">
              <a:buNone/>
            </a:pPr>
            <a:r>
              <a:rPr lang="en-US" sz="2000" dirty="0"/>
              <a:t>Each and every class requires this constructor if we want to create the instance of the class. If we don’t have a constructor, then we cannot create an instance of the class. At this point, you have one doubt, earlier we defined many classes but we never used a constructor, but still, we are able to create the instance of the class, how? Let us clarify this doubt.</a:t>
            </a:r>
          </a:p>
          <a:p>
            <a:pPr marL="152396" indent="0">
              <a:buNone/>
            </a:pPr>
            <a:r>
              <a:rPr lang="en-US" sz="2000" dirty="0"/>
              <a:t>The Constructors are responsible for two things. One is the object initialization and the other one is memory allocation. The role of the new keyword is to create the object and the role of the constructor is to initialize the variables.</a:t>
            </a:r>
          </a:p>
        </p:txBody>
      </p:sp>
      <p:pic>
        <p:nvPicPr>
          <p:cNvPr id="5" name="Picture 4">
            <a:extLst>
              <a:ext uri="{FF2B5EF4-FFF2-40B4-BE49-F238E27FC236}">
                <a16:creationId xmlns:a16="http://schemas.microsoft.com/office/drawing/2014/main" id="{37CABD18-CE6F-BCF1-5FED-654552732EE9}"/>
              </a:ext>
            </a:extLst>
          </p:cNvPr>
          <p:cNvPicPr>
            <a:picLocks noChangeAspect="1"/>
          </p:cNvPicPr>
          <p:nvPr/>
        </p:nvPicPr>
        <p:blipFill rotWithShape="1">
          <a:blip r:embed="rId2"/>
          <a:srcRect t="3544" b="3640"/>
          <a:stretch/>
        </p:blipFill>
        <p:spPr>
          <a:xfrm>
            <a:off x="5020234" y="4653055"/>
            <a:ext cx="3809654" cy="1900145"/>
          </a:xfrm>
          <a:prstGeom prst="rect">
            <a:avLst/>
          </a:prstGeom>
        </p:spPr>
      </p:pic>
    </p:spTree>
    <p:extLst>
      <p:ext uri="{BB962C8B-B14F-4D97-AF65-F5344CB8AC3E}">
        <p14:creationId xmlns:p14="http://schemas.microsoft.com/office/powerpoint/2010/main" val="198797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087EBF-D3E9-8152-962C-135FE487737D}"/>
              </a:ext>
            </a:extLst>
          </p:cNvPr>
          <p:cNvSpPr>
            <a:spLocks noGrp="1"/>
          </p:cNvSpPr>
          <p:nvPr>
            <p:ph type="body" idx="1"/>
          </p:nvPr>
        </p:nvSpPr>
        <p:spPr>
          <a:xfrm>
            <a:off x="618564" y="385482"/>
            <a:ext cx="11044517" cy="6167718"/>
          </a:xfrm>
        </p:spPr>
        <p:txBody>
          <a:bodyPr/>
          <a:lstStyle/>
          <a:p>
            <a:pPr marL="152396" indent="0">
              <a:buNone/>
            </a:pPr>
            <a:r>
              <a:rPr lang="en-US" sz="2800" dirty="0"/>
              <a:t>The reason is that it is the responsibility of a programmer to define a constructor under his class and if he/she fails to do, on behalf of the programmer an implicit constructor gets defined in that class by the compiler. For a better understanding, please have a look at the below diagram which shows the code before and after compilation.</a:t>
            </a:r>
          </a:p>
          <a:p>
            <a:pPr marL="152396" indent="0">
              <a:buNone/>
            </a:pPr>
            <a:r>
              <a:rPr lang="en-US" sz="2800" dirty="0"/>
              <a:t>Every variable we declared inside a class and every field we declared inside a class has a default value. All numeric types are initialized with 0, Boolean types initialized with false, and string and object types initialized with null.</a:t>
            </a:r>
          </a:p>
          <a:p>
            <a:pPr marL="152396" indent="0">
              <a:buNone/>
            </a:pPr>
            <a:r>
              <a:rPr lang="en-US" dirty="0"/>
              <a:t>Like this, the initialization is performed for each and all variables present in the class and this is the responsibility of the constructor. That is why a constructor is very important for us inside a class.</a:t>
            </a:r>
          </a:p>
          <a:p>
            <a:pPr marL="152396" indent="0">
              <a:buNone/>
            </a:pPr>
            <a:r>
              <a:rPr lang="en-US" dirty="0"/>
              <a:t>The constructor defined by the compiler is known as an Implicit Constructor. And if we defined the same thing, then it is called an explicit constructor.</a:t>
            </a:r>
          </a:p>
        </p:txBody>
      </p:sp>
    </p:spTree>
    <p:extLst>
      <p:ext uri="{BB962C8B-B14F-4D97-AF65-F5344CB8AC3E}">
        <p14:creationId xmlns:p14="http://schemas.microsoft.com/office/powerpoint/2010/main" val="62842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EC18-D699-77EC-C51C-766320813AE0}"/>
              </a:ext>
            </a:extLst>
          </p:cNvPr>
          <p:cNvSpPr>
            <a:spLocks noGrp="1"/>
          </p:cNvSpPr>
          <p:nvPr>
            <p:ph type="title"/>
          </p:nvPr>
        </p:nvSpPr>
        <p:spPr>
          <a:xfrm>
            <a:off x="502024" y="332338"/>
            <a:ext cx="11026588" cy="573097"/>
          </a:xfrm>
        </p:spPr>
        <p:txBody>
          <a:bodyPr/>
          <a:lstStyle/>
          <a:p>
            <a:r>
              <a:rPr lang="en-US" sz="4000" dirty="0"/>
              <a:t>Points to Remember while working with Constructors</a:t>
            </a:r>
          </a:p>
        </p:txBody>
      </p:sp>
      <p:sp>
        <p:nvSpPr>
          <p:cNvPr id="3" name="Text Placeholder 2">
            <a:extLst>
              <a:ext uri="{FF2B5EF4-FFF2-40B4-BE49-F238E27FC236}">
                <a16:creationId xmlns:a16="http://schemas.microsoft.com/office/drawing/2014/main" id="{D85E8DF3-1EBE-9CD4-9D98-00C784D4812A}"/>
              </a:ext>
            </a:extLst>
          </p:cNvPr>
          <p:cNvSpPr>
            <a:spLocks noGrp="1"/>
          </p:cNvSpPr>
          <p:nvPr>
            <p:ph type="body" idx="1"/>
          </p:nvPr>
        </p:nvSpPr>
        <p:spPr>
          <a:xfrm>
            <a:off x="394447" y="968188"/>
            <a:ext cx="11501717" cy="5692588"/>
          </a:xfrm>
        </p:spPr>
        <p:txBody>
          <a:bodyPr/>
          <a:lstStyle/>
          <a:p>
            <a:r>
              <a:rPr lang="en-US" sz="2400" dirty="0"/>
              <a:t>Implicitly Defined Constructors are parameter less and these constructors are also known as Default Constructors. This is because they are used to initialize the variables with default values.</a:t>
            </a:r>
          </a:p>
          <a:p>
            <a:r>
              <a:rPr lang="en-US" sz="2400" dirty="0"/>
              <a:t>Implicitly Defined Constructors are public. If you see in our example, we define the class Test with a default access specifier but the constructor is public which is generated by the compiler.</a:t>
            </a:r>
          </a:p>
          <a:p>
            <a:r>
              <a:rPr lang="en-US" sz="2400" dirty="0"/>
              <a:t>We can also define a constructor under the class and if we define it, we can call it an Explicit Constructor and an Explicit Constructor can be parameter less and parameterized also.</a:t>
            </a:r>
          </a:p>
        </p:txBody>
      </p:sp>
    </p:spTree>
    <p:extLst>
      <p:ext uri="{BB962C8B-B14F-4D97-AF65-F5344CB8AC3E}">
        <p14:creationId xmlns:p14="http://schemas.microsoft.com/office/powerpoint/2010/main" val="354364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92D-E0CD-B0C4-0135-1A8BF35E015A}"/>
              </a:ext>
            </a:extLst>
          </p:cNvPr>
          <p:cNvSpPr>
            <a:spLocks noGrp="1"/>
          </p:cNvSpPr>
          <p:nvPr>
            <p:ph type="title"/>
          </p:nvPr>
        </p:nvSpPr>
        <p:spPr>
          <a:xfrm>
            <a:off x="685800" y="430950"/>
            <a:ext cx="10820400" cy="913756"/>
          </a:xfrm>
        </p:spPr>
        <p:txBody>
          <a:bodyPr/>
          <a:lstStyle/>
          <a:p>
            <a:r>
              <a:rPr lang="en-US" dirty="0"/>
              <a:t>Implicit Constructors </a:t>
            </a:r>
          </a:p>
        </p:txBody>
      </p:sp>
      <p:pic>
        <p:nvPicPr>
          <p:cNvPr id="5" name="Picture 4">
            <a:extLst>
              <a:ext uri="{FF2B5EF4-FFF2-40B4-BE49-F238E27FC236}">
                <a16:creationId xmlns:a16="http://schemas.microsoft.com/office/drawing/2014/main" id="{B809C487-9F79-2B96-1E68-97103EE50362}"/>
              </a:ext>
            </a:extLst>
          </p:cNvPr>
          <p:cNvPicPr>
            <a:picLocks noChangeAspect="1"/>
          </p:cNvPicPr>
          <p:nvPr/>
        </p:nvPicPr>
        <p:blipFill>
          <a:blip r:embed="rId2"/>
          <a:stretch>
            <a:fillRect/>
          </a:stretch>
        </p:blipFill>
        <p:spPr>
          <a:xfrm>
            <a:off x="829964" y="1882587"/>
            <a:ext cx="6386493" cy="4398859"/>
          </a:xfrm>
          <a:prstGeom prst="rect">
            <a:avLst/>
          </a:prstGeom>
        </p:spPr>
      </p:pic>
      <p:pic>
        <p:nvPicPr>
          <p:cNvPr id="7" name="Picture 6">
            <a:extLst>
              <a:ext uri="{FF2B5EF4-FFF2-40B4-BE49-F238E27FC236}">
                <a16:creationId xmlns:a16="http://schemas.microsoft.com/office/drawing/2014/main" id="{AFA654B7-E840-F9C7-52D7-3CDD28F1F179}"/>
              </a:ext>
            </a:extLst>
          </p:cNvPr>
          <p:cNvPicPr>
            <a:picLocks noChangeAspect="1"/>
          </p:cNvPicPr>
          <p:nvPr/>
        </p:nvPicPr>
        <p:blipFill>
          <a:blip r:embed="rId3"/>
          <a:stretch>
            <a:fillRect/>
          </a:stretch>
        </p:blipFill>
        <p:spPr>
          <a:xfrm>
            <a:off x="8483520" y="4082016"/>
            <a:ext cx="2486372" cy="523948"/>
          </a:xfrm>
          <a:prstGeom prst="rect">
            <a:avLst/>
          </a:prstGeom>
        </p:spPr>
      </p:pic>
    </p:spTree>
    <p:extLst>
      <p:ext uri="{BB962C8B-B14F-4D97-AF65-F5344CB8AC3E}">
        <p14:creationId xmlns:p14="http://schemas.microsoft.com/office/powerpoint/2010/main" val="424854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2082-011F-A206-F414-B9E22C50A588}"/>
              </a:ext>
            </a:extLst>
          </p:cNvPr>
          <p:cNvSpPr>
            <a:spLocks noGrp="1"/>
          </p:cNvSpPr>
          <p:nvPr>
            <p:ph type="title"/>
          </p:nvPr>
        </p:nvSpPr>
        <p:spPr>
          <a:xfrm>
            <a:off x="510987" y="0"/>
            <a:ext cx="10936941" cy="546847"/>
          </a:xfrm>
        </p:spPr>
        <p:txBody>
          <a:bodyPr/>
          <a:lstStyle/>
          <a:p>
            <a:r>
              <a:rPr lang="en-US" sz="4000" dirty="0"/>
              <a:t>How to Define the Constructor Explicitly </a:t>
            </a:r>
          </a:p>
        </p:txBody>
      </p:sp>
      <p:sp>
        <p:nvSpPr>
          <p:cNvPr id="3" name="Text Placeholder 2">
            <a:extLst>
              <a:ext uri="{FF2B5EF4-FFF2-40B4-BE49-F238E27FC236}">
                <a16:creationId xmlns:a16="http://schemas.microsoft.com/office/drawing/2014/main" id="{4FB70D49-4211-95CD-207E-EF9C296AC834}"/>
              </a:ext>
            </a:extLst>
          </p:cNvPr>
          <p:cNvSpPr>
            <a:spLocks noGrp="1"/>
          </p:cNvSpPr>
          <p:nvPr>
            <p:ph type="body" idx="1"/>
          </p:nvPr>
        </p:nvSpPr>
        <p:spPr>
          <a:xfrm>
            <a:off x="609599" y="1039906"/>
            <a:ext cx="11134165" cy="5142294"/>
          </a:xfrm>
        </p:spPr>
        <p:txBody>
          <a:bodyPr/>
          <a:lstStyle/>
          <a:p>
            <a:r>
              <a:rPr lang="en-US" dirty="0"/>
              <a:t>We can also define the constructor explicitly in C#. The following is the explicit constructor syntax.</a:t>
            </a:r>
          </a:p>
          <a:p>
            <a:endParaRPr lang="en-US" dirty="0"/>
          </a:p>
        </p:txBody>
      </p:sp>
      <p:pic>
        <p:nvPicPr>
          <p:cNvPr id="5" name="Picture 4">
            <a:extLst>
              <a:ext uri="{FF2B5EF4-FFF2-40B4-BE49-F238E27FC236}">
                <a16:creationId xmlns:a16="http://schemas.microsoft.com/office/drawing/2014/main" id="{5C0CB4F6-E2D9-B8F3-EC2E-5A3C49B38020}"/>
              </a:ext>
            </a:extLst>
          </p:cNvPr>
          <p:cNvPicPr>
            <a:picLocks noChangeAspect="1"/>
          </p:cNvPicPr>
          <p:nvPr/>
        </p:nvPicPr>
        <p:blipFill>
          <a:blip r:embed="rId2"/>
          <a:stretch>
            <a:fillRect/>
          </a:stretch>
        </p:blipFill>
        <p:spPr>
          <a:xfrm>
            <a:off x="1798694" y="2817360"/>
            <a:ext cx="7529428" cy="1449841"/>
          </a:xfrm>
          <a:prstGeom prst="rect">
            <a:avLst/>
          </a:prstGeom>
        </p:spPr>
      </p:pic>
    </p:spTree>
    <p:extLst>
      <p:ext uri="{BB962C8B-B14F-4D97-AF65-F5344CB8AC3E}">
        <p14:creationId xmlns:p14="http://schemas.microsoft.com/office/powerpoint/2010/main" val="41798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B1FD-D40D-C0FE-93EA-83BF4774F239}"/>
              </a:ext>
            </a:extLst>
          </p:cNvPr>
          <p:cNvSpPr>
            <a:spLocks noGrp="1"/>
          </p:cNvSpPr>
          <p:nvPr>
            <p:ph type="title"/>
          </p:nvPr>
        </p:nvSpPr>
        <p:spPr>
          <a:xfrm>
            <a:off x="493058" y="0"/>
            <a:ext cx="11851341" cy="635851"/>
          </a:xfrm>
        </p:spPr>
        <p:txBody>
          <a:bodyPr/>
          <a:lstStyle/>
          <a:p>
            <a:r>
              <a:rPr lang="en-US" dirty="0"/>
              <a:t>Defining and Calling Constructor</a:t>
            </a:r>
          </a:p>
        </p:txBody>
      </p:sp>
      <p:sp>
        <p:nvSpPr>
          <p:cNvPr id="3" name="Text Placeholder 2">
            <a:extLst>
              <a:ext uri="{FF2B5EF4-FFF2-40B4-BE49-F238E27FC236}">
                <a16:creationId xmlns:a16="http://schemas.microsoft.com/office/drawing/2014/main" id="{DE0787FE-1CC9-2318-8950-E932A3A770AB}"/>
              </a:ext>
            </a:extLst>
          </p:cNvPr>
          <p:cNvSpPr>
            <a:spLocks noGrp="1"/>
          </p:cNvSpPr>
          <p:nvPr>
            <p:ph type="body" idx="1"/>
          </p:nvPr>
        </p:nvSpPr>
        <p:spPr>
          <a:xfrm>
            <a:off x="493059" y="896471"/>
            <a:ext cx="11510682" cy="5504329"/>
          </a:xfrm>
        </p:spPr>
        <p:txBody>
          <a:bodyPr/>
          <a:lstStyle/>
          <a:p>
            <a:pPr marL="152396" indent="0">
              <a:buNone/>
            </a:pPr>
            <a:r>
              <a:rPr lang="en-US" sz="2400" dirty="0"/>
              <a:t>Defining: Defining a constructor means implementing a constructor in your class. Defining can be two types i.e. Implicit and Explicit. Implicit means the compiler will define the constructor. Explicit means we as a programmer define the constructor. The following code shows defining a constructor explicitly.</a:t>
            </a:r>
          </a:p>
          <a:p>
            <a:pPr marL="152396" indent="0">
              <a:buNone/>
            </a:pPr>
            <a:r>
              <a:rPr lang="en-US" sz="2400" dirty="0"/>
              <a:t>Calling: Whenever we are creating the instance, we are calling the constructor. Calling is Explicit. We should only call. There is no implicit call to the constructor. For a better understanding, please have a look at the below code</a:t>
            </a:r>
            <a:r>
              <a:rPr lang="en-US" dirty="0"/>
              <a:t>.</a:t>
            </a:r>
          </a:p>
          <a:p>
            <a:endParaRPr lang="en-US" dirty="0"/>
          </a:p>
          <a:p>
            <a:endParaRPr lang="en-US" dirty="0"/>
          </a:p>
        </p:txBody>
      </p:sp>
    </p:spTree>
    <p:extLst>
      <p:ext uri="{BB962C8B-B14F-4D97-AF65-F5344CB8AC3E}">
        <p14:creationId xmlns:p14="http://schemas.microsoft.com/office/powerpoint/2010/main" val="366177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996</Words>
  <Application>Microsoft Office PowerPoint</Application>
  <PresentationFormat>Widescreen</PresentationFormat>
  <Paragraphs>30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CLASSES &amp; OBJECTS</vt:lpstr>
      <vt:lpstr>Classes and Objects</vt:lpstr>
      <vt:lpstr>PowerPoint Presentation</vt:lpstr>
      <vt:lpstr>What is a Constructor</vt:lpstr>
      <vt:lpstr>PowerPoint Presentation</vt:lpstr>
      <vt:lpstr>Points to Remember while working with Constructors</vt:lpstr>
      <vt:lpstr>Implicit Constructors </vt:lpstr>
      <vt:lpstr>How to Define the Constructor Explicitly </vt:lpstr>
      <vt:lpstr>Defining and Calling Constructor</vt:lpstr>
      <vt:lpstr>Explicit Constructors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dc:creator>Jonathan Ndambuki</dc:creator>
  <cp:lastModifiedBy>Jonathan Ndambuki</cp:lastModifiedBy>
  <cp:revision>1</cp:revision>
  <dcterms:created xsi:type="dcterms:W3CDTF">2023-07-03T10:18:54Z</dcterms:created>
  <dcterms:modified xsi:type="dcterms:W3CDTF">2023-07-03T14:48:31Z</dcterms:modified>
</cp:coreProperties>
</file>