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346" r:id="rId3"/>
    <p:sldId id="347" r:id="rId4"/>
    <p:sldId id="348" r:id="rId5"/>
    <p:sldId id="349" r:id="rId6"/>
    <p:sldId id="350" r:id="rId7"/>
    <p:sldId id="351" r:id="rId8"/>
    <p:sldId id="352" r:id="rId9"/>
    <p:sldId id="35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AFA95-3923-4E99-9A38-5CBB99E052CB}" type="datetimeFigureOut">
              <a:rPr lang="en-US" smtClean="0"/>
              <a:t>7/3/2023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DAFD90-3232-41AC-99C9-3F4E9065D50A}" type="slidenum">
              <a:rPr lang="en-US" smtClean="0"/>
              <a:t>‹#›</a:t>
            </a:fld>
            <a:endParaRPr lang="en-US"/>
          </a:p>
        </p:txBody>
      </p:sp>
    </p:spTree>
    <p:extLst>
      <p:ext uri="{BB962C8B-B14F-4D97-AF65-F5344CB8AC3E}">
        <p14:creationId xmlns:p14="http://schemas.microsoft.com/office/powerpoint/2010/main" val="4277961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7210-6A6C-D927-8F38-85675492BC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B4D682-AF07-6C3F-F357-4A18CA4CC4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30E5DC-0FD5-2338-F019-39DE9429EDBF}"/>
              </a:ext>
            </a:extLst>
          </p:cNvPr>
          <p:cNvSpPr>
            <a:spLocks noGrp="1"/>
          </p:cNvSpPr>
          <p:nvPr>
            <p:ph type="dt" sz="half" idx="10"/>
          </p:nvPr>
        </p:nvSpPr>
        <p:spPr/>
        <p:txBody>
          <a:bodyPr/>
          <a:lstStyle/>
          <a:p>
            <a:fld id="{6F9623D7-13EF-4764-9CE5-E53A3A4CAD95}" type="datetimeFigureOut">
              <a:rPr lang="en-US" smtClean="0"/>
              <a:t>7/3/2023</a:t>
            </a:fld>
            <a:endParaRPr lang="en-US"/>
          </a:p>
        </p:txBody>
      </p:sp>
      <p:sp>
        <p:nvSpPr>
          <p:cNvPr id="5" name="Footer Placeholder 4">
            <a:extLst>
              <a:ext uri="{FF2B5EF4-FFF2-40B4-BE49-F238E27FC236}">
                <a16:creationId xmlns:a16="http://schemas.microsoft.com/office/drawing/2014/main" id="{FF724F42-A2E8-D9FE-FD4F-1C1D8E7BCF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2D9F2-781F-4E5C-3F8A-88A45A2B0B3D}"/>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889878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C26AC-2278-2757-EC36-BCBB66979A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B77DBF-F9C2-E864-9E68-0E0AF1A999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AD7BC-7ECD-512D-738C-2A627AF0F88A}"/>
              </a:ext>
            </a:extLst>
          </p:cNvPr>
          <p:cNvSpPr>
            <a:spLocks noGrp="1"/>
          </p:cNvSpPr>
          <p:nvPr>
            <p:ph type="dt" sz="half" idx="10"/>
          </p:nvPr>
        </p:nvSpPr>
        <p:spPr/>
        <p:txBody>
          <a:bodyPr/>
          <a:lstStyle/>
          <a:p>
            <a:fld id="{6F9623D7-13EF-4764-9CE5-E53A3A4CAD95}" type="datetimeFigureOut">
              <a:rPr lang="en-US" smtClean="0"/>
              <a:t>7/3/2023</a:t>
            </a:fld>
            <a:endParaRPr lang="en-US"/>
          </a:p>
        </p:txBody>
      </p:sp>
      <p:sp>
        <p:nvSpPr>
          <p:cNvPr id="5" name="Footer Placeholder 4">
            <a:extLst>
              <a:ext uri="{FF2B5EF4-FFF2-40B4-BE49-F238E27FC236}">
                <a16:creationId xmlns:a16="http://schemas.microsoft.com/office/drawing/2014/main" id="{6AD9DFF6-CF41-2811-77A6-434071D88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E3F8A-B64C-2304-9CD8-308B6100F08F}"/>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559071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8C9597-073C-1CDC-C056-6D05BBFAF8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26DE3A-1256-A5B2-00BF-F42898B6E1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7BE89-C440-835D-D2D9-B0FAA64EA3D1}"/>
              </a:ext>
            </a:extLst>
          </p:cNvPr>
          <p:cNvSpPr>
            <a:spLocks noGrp="1"/>
          </p:cNvSpPr>
          <p:nvPr>
            <p:ph type="dt" sz="half" idx="10"/>
          </p:nvPr>
        </p:nvSpPr>
        <p:spPr/>
        <p:txBody>
          <a:bodyPr/>
          <a:lstStyle/>
          <a:p>
            <a:fld id="{6F9623D7-13EF-4764-9CE5-E53A3A4CAD95}" type="datetimeFigureOut">
              <a:rPr lang="en-US" smtClean="0"/>
              <a:t>7/3/2023</a:t>
            </a:fld>
            <a:endParaRPr lang="en-US"/>
          </a:p>
        </p:txBody>
      </p:sp>
      <p:sp>
        <p:nvSpPr>
          <p:cNvPr id="5" name="Footer Placeholder 4">
            <a:extLst>
              <a:ext uri="{FF2B5EF4-FFF2-40B4-BE49-F238E27FC236}">
                <a16:creationId xmlns:a16="http://schemas.microsoft.com/office/drawing/2014/main" id="{6A710C3B-2E17-E8EE-69B6-6EF2BB1D6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8D46A-C208-7E51-28E7-22F242CAEBD7}"/>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53331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25832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9837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8E96-C157-C548-B968-222FA76261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C7E290-932E-CC19-7363-E4DD28968C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05870-5D4C-57A2-BD10-2E34509D164C}"/>
              </a:ext>
            </a:extLst>
          </p:cNvPr>
          <p:cNvSpPr>
            <a:spLocks noGrp="1"/>
          </p:cNvSpPr>
          <p:nvPr>
            <p:ph type="dt" sz="half" idx="10"/>
          </p:nvPr>
        </p:nvSpPr>
        <p:spPr/>
        <p:txBody>
          <a:bodyPr/>
          <a:lstStyle/>
          <a:p>
            <a:fld id="{6F9623D7-13EF-4764-9CE5-E53A3A4CAD95}" type="datetimeFigureOut">
              <a:rPr lang="en-US" smtClean="0"/>
              <a:t>7/3/2023</a:t>
            </a:fld>
            <a:endParaRPr lang="en-US"/>
          </a:p>
        </p:txBody>
      </p:sp>
      <p:sp>
        <p:nvSpPr>
          <p:cNvPr id="5" name="Footer Placeholder 4">
            <a:extLst>
              <a:ext uri="{FF2B5EF4-FFF2-40B4-BE49-F238E27FC236}">
                <a16:creationId xmlns:a16="http://schemas.microsoft.com/office/drawing/2014/main" id="{CFA3D6E6-C664-E473-C6ED-EDCF2D712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6E3BA-8F91-9BEF-9CA4-6392DA9D089D}"/>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398625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C209-A3D5-7EDB-E8FC-DF3CC8D34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296B1A-5359-3A3D-DF52-BD34F95437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4B017D-E74D-06B3-CC45-6C6A38C7782E}"/>
              </a:ext>
            </a:extLst>
          </p:cNvPr>
          <p:cNvSpPr>
            <a:spLocks noGrp="1"/>
          </p:cNvSpPr>
          <p:nvPr>
            <p:ph type="dt" sz="half" idx="10"/>
          </p:nvPr>
        </p:nvSpPr>
        <p:spPr/>
        <p:txBody>
          <a:bodyPr/>
          <a:lstStyle/>
          <a:p>
            <a:fld id="{6F9623D7-13EF-4764-9CE5-E53A3A4CAD95}" type="datetimeFigureOut">
              <a:rPr lang="en-US" smtClean="0"/>
              <a:t>7/3/2023</a:t>
            </a:fld>
            <a:endParaRPr lang="en-US"/>
          </a:p>
        </p:txBody>
      </p:sp>
      <p:sp>
        <p:nvSpPr>
          <p:cNvPr id="5" name="Footer Placeholder 4">
            <a:extLst>
              <a:ext uri="{FF2B5EF4-FFF2-40B4-BE49-F238E27FC236}">
                <a16:creationId xmlns:a16="http://schemas.microsoft.com/office/drawing/2014/main" id="{04C11712-617B-F753-126D-8785EF7D2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DA00A3-7012-D6E4-FE37-DDA1C987EBDD}"/>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2781217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0274-31C3-FB9E-9EE5-5F4C36F4B0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D65BC-3B3B-4EA5-4BCC-DD29DCACA6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741E2F-45B3-DBFD-F627-68F912233E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995E3C-CD55-CAE5-7595-B796E127D55D}"/>
              </a:ext>
            </a:extLst>
          </p:cNvPr>
          <p:cNvSpPr>
            <a:spLocks noGrp="1"/>
          </p:cNvSpPr>
          <p:nvPr>
            <p:ph type="dt" sz="half" idx="10"/>
          </p:nvPr>
        </p:nvSpPr>
        <p:spPr/>
        <p:txBody>
          <a:bodyPr/>
          <a:lstStyle/>
          <a:p>
            <a:fld id="{6F9623D7-13EF-4764-9CE5-E53A3A4CAD95}" type="datetimeFigureOut">
              <a:rPr lang="en-US" smtClean="0"/>
              <a:t>7/3/2023</a:t>
            </a:fld>
            <a:endParaRPr lang="en-US"/>
          </a:p>
        </p:txBody>
      </p:sp>
      <p:sp>
        <p:nvSpPr>
          <p:cNvPr id="6" name="Footer Placeholder 5">
            <a:extLst>
              <a:ext uri="{FF2B5EF4-FFF2-40B4-BE49-F238E27FC236}">
                <a16:creationId xmlns:a16="http://schemas.microsoft.com/office/drawing/2014/main" id="{6CE94F13-5A44-598F-0F1C-AD8EF6635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90582-DE1D-139F-B2B0-61E91BAD2DBF}"/>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392577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9B85-C583-26CB-B0D7-A0E1383EE1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BBE975-6FDE-0BA7-4854-B79B4502EC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31C9BA-C749-0532-BDA5-EFAC9761C2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8E1136-D800-93D4-480B-99EC428099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A21B7B-835E-9616-F9B4-CA9D83B278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E287C0-53EA-74CE-F162-3871DD322B1D}"/>
              </a:ext>
            </a:extLst>
          </p:cNvPr>
          <p:cNvSpPr>
            <a:spLocks noGrp="1"/>
          </p:cNvSpPr>
          <p:nvPr>
            <p:ph type="dt" sz="half" idx="10"/>
          </p:nvPr>
        </p:nvSpPr>
        <p:spPr/>
        <p:txBody>
          <a:bodyPr/>
          <a:lstStyle/>
          <a:p>
            <a:fld id="{6F9623D7-13EF-4764-9CE5-E53A3A4CAD95}" type="datetimeFigureOut">
              <a:rPr lang="en-US" smtClean="0"/>
              <a:t>7/3/2023</a:t>
            </a:fld>
            <a:endParaRPr lang="en-US"/>
          </a:p>
        </p:txBody>
      </p:sp>
      <p:sp>
        <p:nvSpPr>
          <p:cNvPr id="8" name="Footer Placeholder 7">
            <a:extLst>
              <a:ext uri="{FF2B5EF4-FFF2-40B4-BE49-F238E27FC236}">
                <a16:creationId xmlns:a16="http://schemas.microsoft.com/office/drawing/2014/main" id="{5BF08115-0154-6BDE-641D-F0BCAA2FFB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BEF70E-76B4-7F1A-1CDB-039B15DBBA9C}"/>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283456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8AF8-F3A3-292F-4A67-C7D24CCD5F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340B08-D022-A163-C649-489DB3CD545D}"/>
              </a:ext>
            </a:extLst>
          </p:cNvPr>
          <p:cNvSpPr>
            <a:spLocks noGrp="1"/>
          </p:cNvSpPr>
          <p:nvPr>
            <p:ph type="dt" sz="half" idx="10"/>
          </p:nvPr>
        </p:nvSpPr>
        <p:spPr/>
        <p:txBody>
          <a:bodyPr/>
          <a:lstStyle/>
          <a:p>
            <a:fld id="{6F9623D7-13EF-4764-9CE5-E53A3A4CAD95}" type="datetimeFigureOut">
              <a:rPr lang="en-US" smtClean="0"/>
              <a:t>7/3/2023</a:t>
            </a:fld>
            <a:endParaRPr lang="en-US"/>
          </a:p>
        </p:txBody>
      </p:sp>
      <p:sp>
        <p:nvSpPr>
          <p:cNvPr id="4" name="Footer Placeholder 3">
            <a:extLst>
              <a:ext uri="{FF2B5EF4-FFF2-40B4-BE49-F238E27FC236}">
                <a16:creationId xmlns:a16="http://schemas.microsoft.com/office/drawing/2014/main" id="{162B6A32-F9F4-79E1-1B47-5828F26603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0CBE2C-71E8-DA29-F542-C45377F7FC9A}"/>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340729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064A38-751E-8341-2D30-8B2F67A5E85B}"/>
              </a:ext>
            </a:extLst>
          </p:cNvPr>
          <p:cNvSpPr>
            <a:spLocks noGrp="1"/>
          </p:cNvSpPr>
          <p:nvPr>
            <p:ph type="dt" sz="half" idx="10"/>
          </p:nvPr>
        </p:nvSpPr>
        <p:spPr/>
        <p:txBody>
          <a:bodyPr/>
          <a:lstStyle/>
          <a:p>
            <a:fld id="{6F9623D7-13EF-4764-9CE5-E53A3A4CAD95}" type="datetimeFigureOut">
              <a:rPr lang="en-US" smtClean="0"/>
              <a:t>7/3/2023</a:t>
            </a:fld>
            <a:endParaRPr lang="en-US"/>
          </a:p>
        </p:txBody>
      </p:sp>
      <p:sp>
        <p:nvSpPr>
          <p:cNvPr id="3" name="Footer Placeholder 2">
            <a:extLst>
              <a:ext uri="{FF2B5EF4-FFF2-40B4-BE49-F238E27FC236}">
                <a16:creationId xmlns:a16="http://schemas.microsoft.com/office/drawing/2014/main" id="{8849AF8E-C6D1-FE8C-EDED-473B0E8A04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F0656E-B984-556E-FA97-EAF302500600}"/>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471883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FC704-A8FA-B404-A88F-BC514D517B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8A9D94-CCFC-408B-8EB1-31DF1684D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62890A-4BE5-FEEA-D3D9-0BC00B8F5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D61B8-2123-67AD-7670-53DBBAAE7A5A}"/>
              </a:ext>
            </a:extLst>
          </p:cNvPr>
          <p:cNvSpPr>
            <a:spLocks noGrp="1"/>
          </p:cNvSpPr>
          <p:nvPr>
            <p:ph type="dt" sz="half" idx="10"/>
          </p:nvPr>
        </p:nvSpPr>
        <p:spPr/>
        <p:txBody>
          <a:bodyPr/>
          <a:lstStyle/>
          <a:p>
            <a:fld id="{6F9623D7-13EF-4764-9CE5-E53A3A4CAD95}" type="datetimeFigureOut">
              <a:rPr lang="en-US" smtClean="0"/>
              <a:t>7/3/2023</a:t>
            </a:fld>
            <a:endParaRPr lang="en-US"/>
          </a:p>
        </p:txBody>
      </p:sp>
      <p:sp>
        <p:nvSpPr>
          <p:cNvPr id="6" name="Footer Placeholder 5">
            <a:extLst>
              <a:ext uri="{FF2B5EF4-FFF2-40B4-BE49-F238E27FC236}">
                <a16:creationId xmlns:a16="http://schemas.microsoft.com/office/drawing/2014/main" id="{2A436A4B-3749-5D13-7268-D380959EB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B3A358-EC32-B945-7EC5-531CCDF65A68}"/>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1666690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6281-E111-B1D6-6A93-1BCD00A8D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30C75A-6C0D-59BC-899C-44C95095F8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0B9186-B999-B4E6-0360-A68FF6647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00C588-C3E6-7B3C-3C93-0FB37B657BED}"/>
              </a:ext>
            </a:extLst>
          </p:cNvPr>
          <p:cNvSpPr>
            <a:spLocks noGrp="1"/>
          </p:cNvSpPr>
          <p:nvPr>
            <p:ph type="dt" sz="half" idx="10"/>
          </p:nvPr>
        </p:nvSpPr>
        <p:spPr/>
        <p:txBody>
          <a:bodyPr/>
          <a:lstStyle/>
          <a:p>
            <a:fld id="{6F9623D7-13EF-4764-9CE5-E53A3A4CAD95}" type="datetimeFigureOut">
              <a:rPr lang="en-US" smtClean="0"/>
              <a:t>7/3/2023</a:t>
            </a:fld>
            <a:endParaRPr lang="en-US"/>
          </a:p>
        </p:txBody>
      </p:sp>
      <p:sp>
        <p:nvSpPr>
          <p:cNvPr id="6" name="Footer Placeholder 5">
            <a:extLst>
              <a:ext uri="{FF2B5EF4-FFF2-40B4-BE49-F238E27FC236}">
                <a16:creationId xmlns:a16="http://schemas.microsoft.com/office/drawing/2014/main" id="{B020554D-9342-872A-624B-20E720B0FC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FEECD7-125E-E5B0-7D54-0D3198E19DB4}"/>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2768022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06B4D-5FF5-1BAA-4BE5-F90EAE1A9A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62014C-22D4-2C6F-2DD1-F3485DBA45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FF9994-CE84-CA91-8478-BD7C84705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623D7-13EF-4764-9CE5-E53A3A4CAD95}" type="datetimeFigureOut">
              <a:rPr lang="en-US" smtClean="0"/>
              <a:t>7/3/2023</a:t>
            </a:fld>
            <a:endParaRPr lang="en-US"/>
          </a:p>
        </p:txBody>
      </p:sp>
      <p:sp>
        <p:nvSpPr>
          <p:cNvPr id="5" name="Footer Placeholder 4">
            <a:extLst>
              <a:ext uri="{FF2B5EF4-FFF2-40B4-BE49-F238E27FC236}">
                <a16:creationId xmlns:a16="http://schemas.microsoft.com/office/drawing/2014/main" id="{59F99269-CD73-E726-C05B-03A49DD72D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5FFAD0-36DF-235B-186D-ACDFBF0614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34B00-0B1F-4A84-B1E7-2E1F3E52D96A}" type="slidenum">
              <a:rPr lang="en-US" smtClean="0"/>
              <a:t>‹#›</a:t>
            </a:fld>
            <a:endParaRPr lang="en-US"/>
          </a:p>
        </p:txBody>
      </p:sp>
    </p:spTree>
    <p:extLst>
      <p:ext uri="{BB962C8B-B14F-4D97-AF65-F5344CB8AC3E}">
        <p14:creationId xmlns:p14="http://schemas.microsoft.com/office/powerpoint/2010/main" val="2239917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616819" y="1189994"/>
            <a:ext cx="7051956" cy="3800241"/>
          </a:xfrm>
          <a:prstGeom prst="rect">
            <a:avLst/>
          </a:prstGeom>
        </p:spPr>
        <p:txBody>
          <a:bodyPr spcFirstLastPara="1" vert="horz" wrap="square" lIns="0" tIns="0" rIns="0" bIns="0" rtlCol="0" anchor="ctr" anchorCtr="0">
            <a:noAutofit/>
          </a:bodyPr>
          <a:lstStyle/>
          <a:p>
            <a:pPr algn="ctr"/>
            <a:r>
              <a:rPr lang="en-US" sz="6600" b="1" dirty="0">
                <a:latin typeface="Times New Roman" panose="02020603050405020304" pitchFamily="18" charset="0"/>
                <a:cs typeface="Times New Roman" panose="02020603050405020304" pitchFamily="18" charset="0"/>
              </a:rPr>
              <a:t>TYPE</a:t>
            </a:r>
            <a:br>
              <a:rPr lang="en-US" sz="6600" b="1" dirty="0">
                <a:latin typeface="Times New Roman" panose="02020603050405020304" pitchFamily="18" charset="0"/>
                <a:cs typeface="Times New Roman" panose="02020603050405020304" pitchFamily="18" charset="0"/>
              </a:rPr>
            </a:br>
            <a:r>
              <a:rPr lang="en-US" sz="6600" b="1" dirty="0">
                <a:latin typeface="Times New Roman" panose="02020603050405020304" pitchFamily="18" charset="0"/>
                <a:cs typeface="Times New Roman" panose="02020603050405020304" pitchFamily="18" charset="0"/>
              </a:rPr>
              <a:t> OF </a:t>
            </a:r>
            <a:br>
              <a:rPr lang="en-US" sz="6600" b="1" dirty="0">
                <a:latin typeface="Times New Roman" panose="02020603050405020304" pitchFamily="18" charset="0"/>
                <a:cs typeface="Times New Roman" panose="02020603050405020304" pitchFamily="18" charset="0"/>
              </a:rPr>
            </a:br>
            <a:r>
              <a:rPr lang="en-US" sz="6600" b="1" dirty="0">
                <a:latin typeface="Times New Roman" panose="02020603050405020304" pitchFamily="18" charset="0"/>
                <a:cs typeface="Times New Roman" panose="02020603050405020304" pitchFamily="18" charset="0"/>
              </a:rPr>
              <a:t>CONSTRUCTOR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705241" y="132118"/>
            <a:ext cx="10291233" cy="767200"/>
          </a:xfrm>
        </p:spPr>
        <p:txBody>
          <a:bodyPr/>
          <a:lstStyle/>
          <a:p>
            <a:r>
              <a:rPr lang="en-US" b="1" dirty="0">
                <a:latin typeface="Times New Roman" panose="02020603050405020304" pitchFamily="18" charset="0"/>
                <a:cs typeface="Times New Roman" panose="02020603050405020304" pitchFamily="18" charset="0"/>
              </a:rPr>
              <a:t>Types of Constructor</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349624" y="779929"/>
            <a:ext cx="11582402" cy="5844989"/>
          </a:xfrm>
        </p:spPr>
        <p:txBody>
          <a:bodyPr/>
          <a:lstStyle/>
          <a:p>
            <a:pPr marL="152396" indent="0">
              <a:buNone/>
            </a:pPr>
            <a:r>
              <a:rPr lang="en-US" sz="1800" dirty="0"/>
              <a:t>There are five types of constructors available in C#, they are as follows :</a:t>
            </a:r>
          </a:p>
          <a:p>
            <a:pPr marL="152396" indent="0">
              <a:buNone/>
            </a:pPr>
            <a:r>
              <a:rPr lang="en-US" sz="1800" dirty="0"/>
              <a:t>Default or Parameter Less Constructor</a:t>
            </a:r>
          </a:p>
          <a:p>
            <a:pPr marL="152396" indent="0">
              <a:buNone/>
            </a:pPr>
            <a:r>
              <a:rPr lang="en-US" sz="1800" dirty="0"/>
              <a:t>Parameterized Constructor</a:t>
            </a:r>
          </a:p>
          <a:p>
            <a:pPr marL="152396" indent="0">
              <a:buNone/>
            </a:pPr>
            <a:r>
              <a:rPr lang="en-US" sz="1800" dirty="0"/>
              <a:t>Copy Constructor</a:t>
            </a:r>
          </a:p>
          <a:p>
            <a:pPr marL="152396" indent="0">
              <a:buNone/>
            </a:pPr>
            <a:r>
              <a:rPr lang="en-US" sz="1800" dirty="0"/>
              <a:t>Static Constructor</a:t>
            </a:r>
          </a:p>
        </p:txBody>
      </p:sp>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6410-5CDE-79A1-C9E0-05AA335AD0D8}"/>
              </a:ext>
            </a:extLst>
          </p:cNvPr>
          <p:cNvSpPr>
            <a:spLocks noGrp="1"/>
          </p:cNvSpPr>
          <p:nvPr>
            <p:ph type="title"/>
          </p:nvPr>
        </p:nvSpPr>
        <p:spPr>
          <a:xfrm>
            <a:off x="708212" y="90291"/>
            <a:ext cx="10775576" cy="698603"/>
          </a:xfrm>
        </p:spPr>
        <p:txBody>
          <a:bodyPr/>
          <a:lstStyle/>
          <a:p>
            <a:r>
              <a:rPr lang="en-US" b="1" dirty="0"/>
              <a:t>Default or Parameterless Constructors</a:t>
            </a:r>
            <a:br>
              <a:rPr lang="en-US" dirty="0"/>
            </a:br>
            <a:endParaRPr lang="en-US" dirty="0"/>
          </a:p>
        </p:txBody>
      </p:sp>
      <p:sp>
        <p:nvSpPr>
          <p:cNvPr id="3" name="Text Placeholder 2">
            <a:extLst>
              <a:ext uri="{FF2B5EF4-FFF2-40B4-BE49-F238E27FC236}">
                <a16:creationId xmlns:a16="http://schemas.microsoft.com/office/drawing/2014/main" id="{4347F0F1-C435-0BF6-EAE2-F630745E0140}"/>
              </a:ext>
            </a:extLst>
          </p:cNvPr>
          <p:cNvSpPr>
            <a:spLocks noGrp="1"/>
          </p:cNvSpPr>
          <p:nvPr>
            <p:ph type="body" idx="1"/>
          </p:nvPr>
        </p:nvSpPr>
        <p:spPr>
          <a:xfrm>
            <a:off x="331695" y="618565"/>
            <a:ext cx="11546540" cy="5563635"/>
          </a:xfrm>
        </p:spPr>
        <p:txBody>
          <a:bodyPr/>
          <a:lstStyle/>
          <a:p>
            <a:pPr marL="152396" indent="0">
              <a:buNone/>
            </a:pPr>
            <a:r>
              <a:rPr lang="en-US" sz="2400" dirty="0"/>
              <a:t>If a constructor method does not take any parameters, then we call that a Default or Parameter Less Constructor. These constructors can be defined by a programmer explicitly or else will be defined implicitly provided there is no explicit constructor under the class. So, the Default or Parameterless Constructors are again classified into two types. They are as follows:</a:t>
            </a:r>
          </a:p>
          <a:p>
            <a:pPr marL="152396" indent="0">
              <a:buNone/>
            </a:pPr>
            <a:r>
              <a:rPr lang="en-US" sz="2400" b="1" dirty="0"/>
              <a:t>System-Defined Default Constructor</a:t>
            </a:r>
          </a:p>
          <a:p>
            <a:pPr marL="152396" indent="0">
              <a:buNone/>
            </a:pPr>
            <a:r>
              <a:rPr lang="en-US" sz="2400" dirty="0"/>
              <a:t>That constructor is called a default constructor and the default constructor is </a:t>
            </a:r>
            <a:r>
              <a:rPr lang="en-US" sz="2400" dirty="0" err="1"/>
              <a:t>parameterless</a:t>
            </a:r>
            <a:r>
              <a:rPr lang="en-US" sz="2400" dirty="0"/>
              <a:t>. The default constructor will assign default values to the data members (non-static variables). As this constructor is created by the system this is also called a system-defined default constructor.</a:t>
            </a:r>
          </a:p>
          <a:p>
            <a:pPr marL="152396" indent="0">
              <a:buNone/>
            </a:pPr>
            <a:r>
              <a:rPr lang="en-US" sz="2400" b="1" dirty="0"/>
              <a:t>User-Defined Default Constructor</a:t>
            </a:r>
          </a:p>
          <a:p>
            <a:pPr marL="152396" indent="0">
              <a:buNone/>
            </a:pPr>
            <a:r>
              <a:rPr lang="en-US" sz="2400" dirty="0"/>
              <a:t>The constructor which is defined by the user without any parameter is called the user-defined default constructor. This constructor does not accept any argument but as part of the constructor body, you can write your own logic.</a:t>
            </a:r>
          </a:p>
        </p:txBody>
      </p:sp>
    </p:spTree>
    <p:extLst>
      <p:ext uri="{BB962C8B-B14F-4D97-AF65-F5344CB8AC3E}">
        <p14:creationId xmlns:p14="http://schemas.microsoft.com/office/powerpoint/2010/main" val="60640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380B74-C86A-89AE-3251-E469B2D5397F}"/>
              </a:ext>
            </a:extLst>
          </p:cNvPr>
          <p:cNvPicPr>
            <a:picLocks noChangeAspect="1"/>
          </p:cNvPicPr>
          <p:nvPr/>
        </p:nvPicPr>
        <p:blipFill>
          <a:blip r:embed="rId2"/>
          <a:stretch>
            <a:fillRect/>
          </a:stretch>
        </p:blipFill>
        <p:spPr>
          <a:xfrm>
            <a:off x="850298" y="451591"/>
            <a:ext cx="4277322" cy="2581635"/>
          </a:xfrm>
          <a:prstGeom prst="rect">
            <a:avLst/>
          </a:prstGeom>
        </p:spPr>
      </p:pic>
      <p:pic>
        <p:nvPicPr>
          <p:cNvPr id="7" name="Picture 6">
            <a:extLst>
              <a:ext uri="{FF2B5EF4-FFF2-40B4-BE49-F238E27FC236}">
                <a16:creationId xmlns:a16="http://schemas.microsoft.com/office/drawing/2014/main" id="{3BF23A1E-80EE-FE46-6D14-E6BF240A3AEE}"/>
              </a:ext>
            </a:extLst>
          </p:cNvPr>
          <p:cNvPicPr>
            <a:picLocks noChangeAspect="1"/>
          </p:cNvPicPr>
          <p:nvPr/>
        </p:nvPicPr>
        <p:blipFill rotWithShape="1">
          <a:blip r:embed="rId3"/>
          <a:srcRect l="1785" t="15223" r="42659"/>
          <a:stretch/>
        </p:blipFill>
        <p:spPr>
          <a:xfrm>
            <a:off x="7673787" y="853456"/>
            <a:ext cx="1714739" cy="557258"/>
          </a:xfrm>
          <a:prstGeom prst="rect">
            <a:avLst/>
          </a:prstGeom>
        </p:spPr>
      </p:pic>
      <p:pic>
        <p:nvPicPr>
          <p:cNvPr id="12" name="Picture 11">
            <a:extLst>
              <a:ext uri="{FF2B5EF4-FFF2-40B4-BE49-F238E27FC236}">
                <a16:creationId xmlns:a16="http://schemas.microsoft.com/office/drawing/2014/main" id="{C706EF7B-8340-CBB9-DB5C-8C72E81C917E}"/>
              </a:ext>
            </a:extLst>
          </p:cNvPr>
          <p:cNvPicPr>
            <a:picLocks noChangeAspect="1"/>
          </p:cNvPicPr>
          <p:nvPr/>
        </p:nvPicPr>
        <p:blipFill rotWithShape="1">
          <a:blip r:embed="rId4"/>
          <a:srcRect r="20249"/>
          <a:stretch/>
        </p:blipFill>
        <p:spPr>
          <a:xfrm>
            <a:off x="850298" y="3259745"/>
            <a:ext cx="4277322" cy="3305636"/>
          </a:xfrm>
          <a:prstGeom prst="rect">
            <a:avLst/>
          </a:prstGeom>
        </p:spPr>
      </p:pic>
    </p:spTree>
    <p:extLst>
      <p:ext uri="{BB962C8B-B14F-4D97-AF65-F5344CB8AC3E}">
        <p14:creationId xmlns:p14="http://schemas.microsoft.com/office/powerpoint/2010/main" val="192566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454B-040A-9C90-B568-CB49B273209B}"/>
              </a:ext>
            </a:extLst>
          </p:cNvPr>
          <p:cNvSpPr>
            <a:spLocks noGrp="1"/>
          </p:cNvSpPr>
          <p:nvPr>
            <p:ph type="title"/>
          </p:nvPr>
        </p:nvSpPr>
        <p:spPr>
          <a:xfrm>
            <a:off x="170329" y="62753"/>
            <a:ext cx="11752730" cy="717176"/>
          </a:xfrm>
        </p:spPr>
        <p:txBody>
          <a:bodyPr/>
          <a:lstStyle/>
          <a:p>
            <a:r>
              <a:rPr lang="en-US" dirty="0"/>
              <a:t>What is Parameterized Constructor</a:t>
            </a:r>
          </a:p>
        </p:txBody>
      </p:sp>
      <p:sp>
        <p:nvSpPr>
          <p:cNvPr id="3" name="Text Placeholder 2">
            <a:extLst>
              <a:ext uri="{FF2B5EF4-FFF2-40B4-BE49-F238E27FC236}">
                <a16:creationId xmlns:a16="http://schemas.microsoft.com/office/drawing/2014/main" id="{AB526FE6-B9D3-EBB2-2039-B330C0E21C3A}"/>
              </a:ext>
            </a:extLst>
          </p:cNvPr>
          <p:cNvSpPr>
            <a:spLocks noGrp="1"/>
          </p:cNvSpPr>
          <p:nvPr>
            <p:ph type="body" idx="1"/>
          </p:nvPr>
        </p:nvSpPr>
        <p:spPr>
          <a:xfrm>
            <a:off x="170330" y="959225"/>
            <a:ext cx="11752730" cy="5836022"/>
          </a:xfrm>
        </p:spPr>
        <p:txBody>
          <a:bodyPr/>
          <a:lstStyle/>
          <a:p>
            <a:r>
              <a:rPr lang="en-US" sz="2400" dirty="0"/>
              <a:t>If a constructor method is defined with parameters, we call it a Parameterized Constructor in C#, and these constructors are defined by the programmers only but never can be defined implicitly. So, in simple words, we can say that the developer-given constructor with parameters is called Parameterized Constructor in C#. So, in this way, we can create any number of instances of the class, and while creating the instance we can pass different values and those values will go and sit in the variable.</a:t>
            </a:r>
          </a:p>
        </p:txBody>
      </p:sp>
      <p:pic>
        <p:nvPicPr>
          <p:cNvPr id="6" name="Picture 5">
            <a:extLst>
              <a:ext uri="{FF2B5EF4-FFF2-40B4-BE49-F238E27FC236}">
                <a16:creationId xmlns:a16="http://schemas.microsoft.com/office/drawing/2014/main" id="{02994BD2-8638-4985-C268-08498AE32470}"/>
              </a:ext>
            </a:extLst>
          </p:cNvPr>
          <p:cNvPicPr>
            <a:picLocks noChangeAspect="1"/>
          </p:cNvPicPr>
          <p:nvPr/>
        </p:nvPicPr>
        <p:blipFill rotWithShape="1">
          <a:blip r:embed="rId2"/>
          <a:srcRect t="231" r="24284"/>
          <a:stretch/>
        </p:blipFill>
        <p:spPr>
          <a:xfrm>
            <a:off x="664813" y="3249705"/>
            <a:ext cx="4277322" cy="3393041"/>
          </a:xfrm>
          <a:prstGeom prst="rect">
            <a:avLst/>
          </a:prstGeom>
        </p:spPr>
      </p:pic>
      <p:pic>
        <p:nvPicPr>
          <p:cNvPr id="7" name="Picture 6">
            <a:extLst>
              <a:ext uri="{FF2B5EF4-FFF2-40B4-BE49-F238E27FC236}">
                <a16:creationId xmlns:a16="http://schemas.microsoft.com/office/drawing/2014/main" id="{DBCDEC79-418F-98AC-FDDB-55CE96941740}"/>
              </a:ext>
            </a:extLst>
          </p:cNvPr>
          <p:cNvPicPr>
            <a:picLocks noChangeAspect="1"/>
          </p:cNvPicPr>
          <p:nvPr/>
        </p:nvPicPr>
        <p:blipFill>
          <a:blip r:embed="rId3"/>
          <a:stretch>
            <a:fillRect/>
          </a:stretch>
        </p:blipFill>
        <p:spPr>
          <a:xfrm>
            <a:off x="7673787" y="4733269"/>
            <a:ext cx="1714739" cy="552527"/>
          </a:xfrm>
          <a:prstGeom prst="rect">
            <a:avLst/>
          </a:prstGeom>
        </p:spPr>
      </p:pic>
    </p:spTree>
    <p:extLst>
      <p:ext uri="{BB962C8B-B14F-4D97-AF65-F5344CB8AC3E}">
        <p14:creationId xmlns:p14="http://schemas.microsoft.com/office/powerpoint/2010/main" val="3132187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9C60E-3A92-E9AA-03F0-5BC9331AC90F}"/>
              </a:ext>
            </a:extLst>
          </p:cNvPr>
          <p:cNvSpPr>
            <a:spLocks noGrp="1"/>
          </p:cNvSpPr>
          <p:nvPr>
            <p:ph type="title"/>
          </p:nvPr>
        </p:nvSpPr>
        <p:spPr>
          <a:xfrm>
            <a:off x="609599" y="0"/>
            <a:ext cx="10739718" cy="877898"/>
          </a:xfrm>
        </p:spPr>
        <p:txBody>
          <a:bodyPr/>
          <a:lstStyle/>
          <a:p>
            <a:r>
              <a:rPr lang="en-US" dirty="0"/>
              <a:t>Copy Constructor</a:t>
            </a:r>
          </a:p>
        </p:txBody>
      </p:sp>
      <p:sp>
        <p:nvSpPr>
          <p:cNvPr id="3" name="Text Placeholder 2">
            <a:extLst>
              <a:ext uri="{FF2B5EF4-FFF2-40B4-BE49-F238E27FC236}">
                <a16:creationId xmlns:a16="http://schemas.microsoft.com/office/drawing/2014/main" id="{DE9C43F2-B02B-8BA6-A05C-FDB053230545}"/>
              </a:ext>
            </a:extLst>
          </p:cNvPr>
          <p:cNvSpPr>
            <a:spLocks noGrp="1"/>
          </p:cNvSpPr>
          <p:nvPr>
            <p:ph type="body" idx="1"/>
          </p:nvPr>
        </p:nvSpPr>
        <p:spPr>
          <a:xfrm>
            <a:off x="466166" y="797859"/>
            <a:ext cx="11403106" cy="5907741"/>
          </a:xfrm>
        </p:spPr>
        <p:txBody>
          <a:bodyPr/>
          <a:lstStyle/>
          <a:p>
            <a:pPr marL="152396" indent="0">
              <a:buNone/>
            </a:pPr>
            <a:r>
              <a:rPr lang="en-US" dirty="0"/>
              <a:t>If we want to create multiple instances with the same values then we need to use the copy constructor in C#, in a copy constructor the constructor takes the same class as a parameter to it.</a:t>
            </a:r>
          </a:p>
        </p:txBody>
      </p:sp>
      <p:pic>
        <p:nvPicPr>
          <p:cNvPr id="5" name="Picture 4">
            <a:extLst>
              <a:ext uri="{FF2B5EF4-FFF2-40B4-BE49-F238E27FC236}">
                <a16:creationId xmlns:a16="http://schemas.microsoft.com/office/drawing/2014/main" id="{ACF5C37A-98BF-312A-FA98-A3EED66F33F9}"/>
              </a:ext>
            </a:extLst>
          </p:cNvPr>
          <p:cNvPicPr>
            <a:picLocks noChangeAspect="1"/>
          </p:cNvPicPr>
          <p:nvPr/>
        </p:nvPicPr>
        <p:blipFill>
          <a:blip r:embed="rId2"/>
          <a:stretch>
            <a:fillRect/>
          </a:stretch>
        </p:blipFill>
        <p:spPr>
          <a:xfrm>
            <a:off x="750904" y="2104383"/>
            <a:ext cx="6458851" cy="4601217"/>
          </a:xfrm>
          <a:prstGeom prst="rect">
            <a:avLst/>
          </a:prstGeom>
        </p:spPr>
      </p:pic>
      <p:pic>
        <p:nvPicPr>
          <p:cNvPr id="7" name="Picture 6">
            <a:extLst>
              <a:ext uri="{FF2B5EF4-FFF2-40B4-BE49-F238E27FC236}">
                <a16:creationId xmlns:a16="http://schemas.microsoft.com/office/drawing/2014/main" id="{D269C1BE-33BF-BBC5-43F5-9842A1707BF5}"/>
              </a:ext>
            </a:extLst>
          </p:cNvPr>
          <p:cNvPicPr>
            <a:picLocks noChangeAspect="1"/>
          </p:cNvPicPr>
          <p:nvPr/>
        </p:nvPicPr>
        <p:blipFill>
          <a:blip r:embed="rId3"/>
          <a:stretch>
            <a:fillRect/>
          </a:stretch>
        </p:blipFill>
        <p:spPr>
          <a:xfrm>
            <a:off x="7685057" y="3909622"/>
            <a:ext cx="3115110" cy="990738"/>
          </a:xfrm>
          <a:prstGeom prst="rect">
            <a:avLst/>
          </a:prstGeom>
        </p:spPr>
      </p:pic>
    </p:spTree>
    <p:extLst>
      <p:ext uri="{BB962C8B-B14F-4D97-AF65-F5344CB8AC3E}">
        <p14:creationId xmlns:p14="http://schemas.microsoft.com/office/powerpoint/2010/main" val="2466779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800B-3313-ABA9-F314-FD8E36DEA1C2}"/>
              </a:ext>
            </a:extLst>
          </p:cNvPr>
          <p:cNvSpPr>
            <a:spLocks noGrp="1"/>
          </p:cNvSpPr>
          <p:nvPr>
            <p:ph type="title"/>
          </p:nvPr>
        </p:nvSpPr>
        <p:spPr>
          <a:xfrm>
            <a:off x="609600" y="206188"/>
            <a:ext cx="9932894" cy="681318"/>
          </a:xfrm>
        </p:spPr>
        <p:txBody>
          <a:bodyPr/>
          <a:lstStyle/>
          <a:p>
            <a:r>
              <a:rPr lang="en-US" dirty="0"/>
              <a:t>Static Constructor</a:t>
            </a:r>
          </a:p>
        </p:txBody>
      </p:sp>
      <p:sp>
        <p:nvSpPr>
          <p:cNvPr id="3" name="Text Placeholder 2">
            <a:extLst>
              <a:ext uri="{FF2B5EF4-FFF2-40B4-BE49-F238E27FC236}">
                <a16:creationId xmlns:a16="http://schemas.microsoft.com/office/drawing/2014/main" id="{8E86EAFF-D95A-4B35-EFA3-233F3D936256}"/>
              </a:ext>
            </a:extLst>
          </p:cNvPr>
          <p:cNvSpPr>
            <a:spLocks noGrp="1"/>
          </p:cNvSpPr>
          <p:nvPr>
            <p:ph type="body" idx="1"/>
          </p:nvPr>
        </p:nvSpPr>
        <p:spPr>
          <a:xfrm>
            <a:off x="224118" y="770965"/>
            <a:ext cx="11689976" cy="5880847"/>
          </a:xfrm>
        </p:spPr>
        <p:txBody>
          <a:bodyPr/>
          <a:lstStyle/>
          <a:p>
            <a:pPr marL="152396" indent="0">
              <a:buNone/>
            </a:pPr>
            <a:r>
              <a:rPr lang="en-US" sz="2000" dirty="0"/>
              <a:t>In C#, it is also possible to create a constructor as static and when we do so, it is called a Static Constructor. If a constructor is declared explicitly by using the static modifier, then it is called a static constructor in C#. All the constructors we defined till now are non-static or instance constructors.</a:t>
            </a:r>
          </a:p>
          <a:p>
            <a:pPr marL="152396" indent="0">
              <a:buNone/>
            </a:pPr>
            <a:r>
              <a:rPr lang="en-US" sz="2000" dirty="0"/>
              <a:t>For a better understanding, please have a look at the below example. In a static constructor, you cannot use any access specifiers like public, private, and protected.</a:t>
            </a:r>
          </a:p>
          <a:p>
            <a:pPr marL="152396" indent="0">
              <a:buNone/>
            </a:pPr>
            <a:r>
              <a:rPr lang="en-US" sz="2000" dirty="0"/>
              <a:t>Static Constructors are responsible for initializing static variables and these constructors are never called explicitly. They are called Implicitly and moreover, these constructors are the first to execute in any class.</a:t>
            </a:r>
          </a:p>
          <a:p>
            <a:pPr marL="152396" indent="0">
              <a:buNone/>
            </a:pPr>
            <a:r>
              <a:rPr lang="en-US" sz="2000" dirty="0"/>
              <a:t>Static Constructors cannot be parameterized, so overloading of the static constructors is not possible in C#. Now, the question is why we cannot parameterize the static constructor? The answer is simple. The static constructors are executed implicitly and hence we never get a chance to pass a value.</a:t>
            </a:r>
          </a:p>
        </p:txBody>
      </p:sp>
      <p:pic>
        <p:nvPicPr>
          <p:cNvPr id="5" name="Picture 4">
            <a:extLst>
              <a:ext uri="{FF2B5EF4-FFF2-40B4-BE49-F238E27FC236}">
                <a16:creationId xmlns:a16="http://schemas.microsoft.com/office/drawing/2014/main" id="{8B40CDF1-7727-9F82-2D15-36442E98A008}"/>
              </a:ext>
            </a:extLst>
          </p:cNvPr>
          <p:cNvPicPr>
            <a:picLocks noChangeAspect="1"/>
          </p:cNvPicPr>
          <p:nvPr/>
        </p:nvPicPr>
        <p:blipFill>
          <a:blip r:embed="rId2"/>
          <a:stretch>
            <a:fillRect/>
          </a:stretch>
        </p:blipFill>
        <p:spPr>
          <a:xfrm>
            <a:off x="981804" y="4213072"/>
            <a:ext cx="5620534" cy="2438740"/>
          </a:xfrm>
          <a:prstGeom prst="rect">
            <a:avLst/>
          </a:prstGeom>
        </p:spPr>
      </p:pic>
      <p:pic>
        <p:nvPicPr>
          <p:cNvPr id="7" name="Picture 6">
            <a:extLst>
              <a:ext uri="{FF2B5EF4-FFF2-40B4-BE49-F238E27FC236}">
                <a16:creationId xmlns:a16="http://schemas.microsoft.com/office/drawing/2014/main" id="{B1C10CB2-1AAB-843B-6755-5E3A5BD5715D}"/>
              </a:ext>
            </a:extLst>
          </p:cNvPr>
          <p:cNvPicPr>
            <a:picLocks noChangeAspect="1"/>
          </p:cNvPicPr>
          <p:nvPr/>
        </p:nvPicPr>
        <p:blipFill>
          <a:blip r:embed="rId3"/>
          <a:stretch>
            <a:fillRect/>
          </a:stretch>
        </p:blipFill>
        <p:spPr>
          <a:xfrm>
            <a:off x="6799505" y="5056152"/>
            <a:ext cx="4410691" cy="752580"/>
          </a:xfrm>
          <a:prstGeom prst="rect">
            <a:avLst/>
          </a:prstGeom>
        </p:spPr>
      </p:pic>
    </p:spTree>
    <p:extLst>
      <p:ext uri="{BB962C8B-B14F-4D97-AF65-F5344CB8AC3E}">
        <p14:creationId xmlns:p14="http://schemas.microsoft.com/office/powerpoint/2010/main" val="1289892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7190-152C-313E-02FC-4C908E3A51D2}"/>
              </a:ext>
            </a:extLst>
          </p:cNvPr>
          <p:cNvSpPr>
            <a:spLocks noGrp="1"/>
          </p:cNvSpPr>
          <p:nvPr>
            <p:ph type="title"/>
          </p:nvPr>
        </p:nvSpPr>
        <p:spPr>
          <a:xfrm>
            <a:off x="770965" y="386126"/>
            <a:ext cx="11062447" cy="635850"/>
          </a:xfrm>
        </p:spPr>
        <p:txBody>
          <a:bodyPr/>
          <a:lstStyle/>
          <a:p>
            <a:r>
              <a:rPr lang="en-US" dirty="0"/>
              <a:t>Points To Remember About Static Constructor</a:t>
            </a:r>
          </a:p>
        </p:txBody>
      </p:sp>
      <p:sp>
        <p:nvSpPr>
          <p:cNvPr id="3" name="Text Placeholder 2">
            <a:extLst>
              <a:ext uri="{FF2B5EF4-FFF2-40B4-BE49-F238E27FC236}">
                <a16:creationId xmlns:a16="http://schemas.microsoft.com/office/drawing/2014/main" id="{A56BFFBE-A850-1DC2-B188-FC1AF94E7283}"/>
              </a:ext>
            </a:extLst>
          </p:cNvPr>
          <p:cNvSpPr>
            <a:spLocks noGrp="1"/>
          </p:cNvSpPr>
          <p:nvPr>
            <p:ph type="body" idx="1"/>
          </p:nvPr>
        </p:nvSpPr>
        <p:spPr>
          <a:xfrm>
            <a:off x="457200" y="1021976"/>
            <a:ext cx="11376212" cy="5602942"/>
          </a:xfrm>
        </p:spPr>
        <p:txBody>
          <a:bodyPr/>
          <a:lstStyle/>
          <a:p>
            <a:pPr>
              <a:buFont typeface="Wingdings" panose="05000000000000000000" pitchFamily="2" charset="2"/>
              <a:buChar char="v"/>
            </a:pPr>
            <a:r>
              <a:rPr lang="en-US" dirty="0"/>
              <a:t>There can be only one static constructor in a class.</a:t>
            </a:r>
          </a:p>
          <a:p>
            <a:pPr>
              <a:buFont typeface="Wingdings" panose="05000000000000000000" pitchFamily="2" charset="2"/>
              <a:buChar char="v"/>
            </a:pPr>
            <a:r>
              <a:rPr lang="en-US" dirty="0"/>
              <a:t>It can’t be called explicitly, it is always called implicitly.</a:t>
            </a:r>
          </a:p>
          <a:p>
            <a:pPr>
              <a:buFont typeface="Wingdings" panose="05000000000000000000" pitchFamily="2" charset="2"/>
              <a:buChar char="v"/>
            </a:pPr>
            <a:r>
              <a:rPr lang="en-US" dirty="0"/>
              <a:t>The static constructor should be without any parameters.</a:t>
            </a:r>
          </a:p>
          <a:p>
            <a:pPr>
              <a:buFont typeface="Wingdings" panose="05000000000000000000" pitchFamily="2" charset="2"/>
              <a:buChar char="v"/>
            </a:pPr>
            <a:r>
              <a:rPr lang="en-US" dirty="0"/>
              <a:t>It can only access the static members of the class.</a:t>
            </a:r>
          </a:p>
          <a:p>
            <a:pPr>
              <a:buFont typeface="Wingdings" panose="05000000000000000000" pitchFamily="2" charset="2"/>
              <a:buChar char="v"/>
            </a:pPr>
            <a:r>
              <a:rPr lang="en-US" dirty="0"/>
              <a:t>There should not be any access specifiers in the static constructor definition.</a:t>
            </a:r>
          </a:p>
          <a:p>
            <a:pPr>
              <a:buFont typeface="Wingdings" panose="05000000000000000000" pitchFamily="2" charset="2"/>
              <a:buChar char="v"/>
            </a:pPr>
            <a:r>
              <a:rPr lang="en-US" dirty="0"/>
              <a:t>If a class is static then we cannot create the object for the static class.</a:t>
            </a:r>
          </a:p>
          <a:p>
            <a:pPr>
              <a:buFont typeface="Wingdings" panose="05000000000000000000" pitchFamily="2" charset="2"/>
              <a:buChar char="v"/>
            </a:pPr>
            <a:r>
              <a:rPr lang="en-US" dirty="0"/>
              <a:t>It is called automatically to initialize the static members.</a:t>
            </a:r>
          </a:p>
          <a:p>
            <a:pPr>
              <a:buFont typeface="Wingdings" panose="05000000000000000000" pitchFamily="2" charset="2"/>
              <a:buChar char="v"/>
            </a:pPr>
            <a:r>
              <a:rPr lang="en-US" dirty="0"/>
              <a:t>Static constructor will be invoked only once i.e. at the time of class loading.</a:t>
            </a:r>
          </a:p>
        </p:txBody>
      </p:sp>
    </p:spTree>
    <p:extLst>
      <p:ext uri="{BB962C8B-B14F-4D97-AF65-F5344CB8AC3E}">
        <p14:creationId xmlns:p14="http://schemas.microsoft.com/office/powerpoint/2010/main" val="142201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3B17-8374-FF91-C8EC-BE9F58CA2978}"/>
              </a:ext>
            </a:extLst>
          </p:cNvPr>
          <p:cNvSpPr>
            <a:spLocks noGrp="1"/>
          </p:cNvSpPr>
          <p:nvPr>
            <p:ph type="title"/>
          </p:nvPr>
        </p:nvSpPr>
        <p:spPr>
          <a:xfrm>
            <a:off x="609599" y="81325"/>
            <a:ext cx="10076329" cy="725499"/>
          </a:xfrm>
        </p:spPr>
        <p:txBody>
          <a:bodyPr/>
          <a:lstStyle/>
          <a:p>
            <a:r>
              <a:rPr lang="en-US" b="1" dirty="0"/>
              <a:t>What is a Private Constructor</a:t>
            </a:r>
          </a:p>
        </p:txBody>
      </p:sp>
      <p:sp>
        <p:nvSpPr>
          <p:cNvPr id="3" name="Text Placeholder 2">
            <a:extLst>
              <a:ext uri="{FF2B5EF4-FFF2-40B4-BE49-F238E27FC236}">
                <a16:creationId xmlns:a16="http://schemas.microsoft.com/office/drawing/2014/main" id="{C8BF70D5-B462-1F53-89EC-92A20C18FCE4}"/>
              </a:ext>
            </a:extLst>
          </p:cNvPr>
          <p:cNvSpPr>
            <a:spLocks noGrp="1"/>
          </p:cNvSpPr>
          <p:nvPr>
            <p:ph type="body" idx="1"/>
          </p:nvPr>
        </p:nvSpPr>
        <p:spPr>
          <a:xfrm>
            <a:off x="421340" y="806824"/>
            <a:ext cx="11510683" cy="5871882"/>
          </a:xfrm>
        </p:spPr>
        <p:txBody>
          <a:bodyPr/>
          <a:lstStyle/>
          <a:p>
            <a:r>
              <a:rPr lang="en-US" dirty="0"/>
              <a:t>In C#, it is also possible to create a constructor as private. The constructor whose accessibility is private is known as a private constructor. When a class contains a private constructor then we cannot create an object for the class outside of the class. So, private constructors are used to create an object for the class within the same class. Generally, private constructors are used in the Remoting concept.</a:t>
            </a:r>
          </a:p>
          <a:p>
            <a:pPr marL="152396" indent="0">
              <a:buNone/>
            </a:pPr>
            <a:r>
              <a:rPr lang="en-US" b="1" dirty="0"/>
              <a:t>Points To Remember about C# Private Constructor:</a:t>
            </a:r>
          </a:p>
          <a:p>
            <a:pPr>
              <a:buFont typeface="Wingdings" panose="05000000000000000000" pitchFamily="2" charset="2"/>
              <a:buChar char="v"/>
            </a:pPr>
            <a:r>
              <a:rPr lang="en-US" dirty="0"/>
              <a:t>Using Private Constructor in C# we can implement the singleton design pattern.</a:t>
            </a:r>
          </a:p>
          <a:p>
            <a:pPr>
              <a:buFont typeface="Wingdings" panose="05000000000000000000" pitchFamily="2" charset="2"/>
              <a:buChar char="v"/>
            </a:pPr>
            <a:r>
              <a:rPr lang="en-US" dirty="0"/>
              <a:t>We need to use the private constructor in C# when the class contains only static members.</a:t>
            </a:r>
          </a:p>
          <a:p>
            <a:pPr>
              <a:buFont typeface="Wingdings" panose="05000000000000000000" pitchFamily="2" charset="2"/>
              <a:buChar char="v"/>
            </a:pPr>
            <a:r>
              <a:rPr lang="en-US" dirty="0"/>
              <a:t>Using a private constructor is not possible to create an instance from outside the class.</a:t>
            </a:r>
          </a:p>
        </p:txBody>
      </p:sp>
    </p:spTree>
    <p:extLst>
      <p:ext uri="{BB962C8B-B14F-4D97-AF65-F5344CB8AC3E}">
        <p14:creationId xmlns:p14="http://schemas.microsoft.com/office/powerpoint/2010/main" val="3903819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764</Words>
  <Application>Microsoft Office PowerPoint</Application>
  <PresentationFormat>Widescreen</PresentationFormat>
  <Paragraphs>37</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TYPE  OF  CONSTRUCTOR</vt:lpstr>
      <vt:lpstr>Types of Constructor</vt:lpstr>
      <vt:lpstr>Default or Parameterless Constructors </vt:lpstr>
      <vt:lpstr>PowerPoint Presentation</vt:lpstr>
      <vt:lpstr>What is Parameterized Constructor</vt:lpstr>
      <vt:lpstr>Copy Constructor</vt:lpstr>
      <vt:lpstr>Static Constructor</vt:lpstr>
      <vt:lpstr>Points To Remember About Static Constructor</vt:lpstr>
      <vt:lpstr>What is a Private Constructor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OF  CONSTRUCTOR</dc:title>
  <dc:creator>Jonathan Ndambuki</dc:creator>
  <cp:lastModifiedBy>Jonathan Ndambuki</cp:lastModifiedBy>
  <cp:revision>1</cp:revision>
  <dcterms:created xsi:type="dcterms:W3CDTF">2023-07-03T13:24:36Z</dcterms:created>
  <dcterms:modified xsi:type="dcterms:W3CDTF">2023-07-03T14:44:22Z</dcterms:modified>
</cp:coreProperties>
</file>