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334" r:id="rId6"/>
    <p:sldId id="335" r:id="rId7"/>
    <p:sldId id="336" r:id="rId8"/>
    <p:sldId id="337" r:id="rId9"/>
    <p:sldId id="338" r:id="rId10"/>
    <p:sldId id="339" r:id="rId11"/>
    <p:sldId id="340" r:id="rId12"/>
    <p:sldId id="341" r:id="rId13"/>
    <p:sldId id="342" r:id="rId14"/>
    <p:sldId id="343" r:id="rId15"/>
    <p:sldId id="3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EC432-8344-474D-B351-A7CC30E36E92}"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35DC7-5EA9-4EB5-8B27-079AC8510C60}" type="slidenum">
              <a:rPr lang="en-US" smtClean="0"/>
              <a:t>‹#›</a:t>
            </a:fld>
            <a:endParaRPr lang="en-US"/>
          </a:p>
        </p:txBody>
      </p:sp>
    </p:spTree>
    <p:extLst>
      <p:ext uri="{BB962C8B-B14F-4D97-AF65-F5344CB8AC3E}">
        <p14:creationId xmlns:p14="http://schemas.microsoft.com/office/powerpoint/2010/main" val="87084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CD60-BC5A-3D47-4C1D-A6CC45F473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2A9278-10B4-6345-2938-70285BF06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957DA0-B8D8-88F1-4E06-FEB0058A2A8F}"/>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5" name="Footer Placeholder 4">
            <a:extLst>
              <a:ext uri="{FF2B5EF4-FFF2-40B4-BE49-F238E27FC236}">
                <a16:creationId xmlns:a16="http://schemas.microsoft.com/office/drawing/2014/main" id="{DA742C57-4C75-2E0B-0ABA-2050C0B3D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CFFF5-7AC5-23F5-B0FD-1FFA5A438834}"/>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354157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BD0B-F265-5074-238C-95554C112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0A9D5-4ABB-3DA0-B4FE-02333249E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358C9-71E8-52BD-A6C5-5C4B981E20DF}"/>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5" name="Footer Placeholder 4">
            <a:extLst>
              <a:ext uri="{FF2B5EF4-FFF2-40B4-BE49-F238E27FC236}">
                <a16:creationId xmlns:a16="http://schemas.microsoft.com/office/drawing/2014/main" id="{C72353B1-0A88-C736-8ABE-42339F50B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685C8-F8E9-FE5E-982C-95A385FFDC8F}"/>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117681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AC46D-3887-470C-EB02-73C9F90C5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9B06CC-2133-1779-6C2F-935918BEE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9497D-1593-A165-FED5-0719A2A8358D}"/>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5" name="Footer Placeholder 4">
            <a:extLst>
              <a:ext uri="{FF2B5EF4-FFF2-40B4-BE49-F238E27FC236}">
                <a16:creationId xmlns:a16="http://schemas.microsoft.com/office/drawing/2014/main" id="{31CEB7AB-2C15-5B1B-AACE-937E5D403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B43D8-F4BE-6B8B-9D6E-8A35641EFEA6}"/>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864505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06984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104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1B9B-C940-C513-584F-D24777253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15D23-73CF-4BC9-AE1A-8EC04951F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DEF96-17C7-3A4A-0CAE-DD17BC174496}"/>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5" name="Footer Placeholder 4">
            <a:extLst>
              <a:ext uri="{FF2B5EF4-FFF2-40B4-BE49-F238E27FC236}">
                <a16:creationId xmlns:a16="http://schemas.microsoft.com/office/drawing/2014/main" id="{1A794F14-3849-89F4-19AD-1848F05D1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BF8C5-8E26-1A8D-C307-11D37C0DADD3}"/>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184630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B7B5-4D2D-B26E-2473-F7C5949C1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077BB-AE5F-B559-2455-347FAE911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9FDEB-A316-22D4-10A4-C1F814116D21}"/>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5" name="Footer Placeholder 4">
            <a:extLst>
              <a:ext uri="{FF2B5EF4-FFF2-40B4-BE49-F238E27FC236}">
                <a16:creationId xmlns:a16="http://schemas.microsoft.com/office/drawing/2014/main" id="{331662FC-2EC9-8F98-52E6-6C97C252A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970D4-BAEC-35D3-6261-5F62C1EE3B16}"/>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247610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2065-4FD9-9E4D-E344-0A520A11C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511E2-B13E-AE4A-450B-EF48D8BAD4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A27B76-740D-EB44-4EFE-6073F114F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71234-B32F-3110-A7F5-9857E8A3C194}"/>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6" name="Footer Placeholder 5">
            <a:extLst>
              <a:ext uri="{FF2B5EF4-FFF2-40B4-BE49-F238E27FC236}">
                <a16:creationId xmlns:a16="http://schemas.microsoft.com/office/drawing/2014/main" id="{33DFE6B7-A173-6941-2E0F-4C296EE9F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A3C4-B6DE-9459-DED4-9E44371E23ED}"/>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194974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57EA-9895-C565-E4DD-F134D1E0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42FB7-7C56-12CE-B12C-01789E182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7A288-DE92-6F0F-01FA-DBB006368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EE6C7A-E19C-AF82-9420-D8B9CA243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5CA5D-6986-44D7-5991-2B209F072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480A2-B6A5-B8DD-308A-CD1360030A5E}"/>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8" name="Footer Placeholder 7">
            <a:extLst>
              <a:ext uri="{FF2B5EF4-FFF2-40B4-BE49-F238E27FC236}">
                <a16:creationId xmlns:a16="http://schemas.microsoft.com/office/drawing/2014/main" id="{686D4201-4EAF-F74B-8C70-5AAE8C43F1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243B0-18D7-82C0-673E-D9F0D67C86B1}"/>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318984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8178-BE1A-4C8D-04CF-091815E8F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F6A35-C0A3-AD50-D4E4-5E111D58D9DF}"/>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4" name="Footer Placeholder 3">
            <a:extLst>
              <a:ext uri="{FF2B5EF4-FFF2-40B4-BE49-F238E27FC236}">
                <a16:creationId xmlns:a16="http://schemas.microsoft.com/office/drawing/2014/main" id="{BB05704E-3918-AA8C-AA39-88CC6C539B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034C47-7021-55D2-2E21-7BD950B73EB4}"/>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73434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C15D9-DAE6-CF61-22FE-3BF39FC61872}"/>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3" name="Footer Placeholder 2">
            <a:extLst>
              <a:ext uri="{FF2B5EF4-FFF2-40B4-BE49-F238E27FC236}">
                <a16:creationId xmlns:a16="http://schemas.microsoft.com/office/drawing/2014/main" id="{001EAFC6-DCD3-BC95-083F-77EA9E2DAE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0156C-434E-AB81-422E-0A69D615E4BC}"/>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376905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F2FD-E882-72DA-A93B-D0C6D1FC6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7C6294-8DEC-DB75-7B64-6E78D46DB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449B5-3B1F-8A96-FA03-91FE5018E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CCD3E-5754-AEB4-7DED-BCC1CE964937}"/>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6" name="Footer Placeholder 5">
            <a:extLst>
              <a:ext uri="{FF2B5EF4-FFF2-40B4-BE49-F238E27FC236}">
                <a16:creationId xmlns:a16="http://schemas.microsoft.com/office/drawing/2014/main" id="{C046099B-2263-6597-9865-F00E6B419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C58A3-2F33-5044-812C-9FE56FDD8243}"/>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149360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B1E8-447F-3E90-872B-9CA78883C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75A16-2260-851E-955C-6CEF20B50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3298C7-C2A0-FBF1-FAAA-8960F6ADE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7812D-C88C-B24A-DD8A-4FD03C17CF8B}"/>
              </a:ext>
            </a:extLst>
          </p:cNvPr>
          <p:cNvSpPr>
            <a:spLocks noGrp="1"/>
          </p:cNvSpPr>
          <p:nvPr>
            <p:ph type="dt" sz="half" idx="10"/>
          </p:nvPr>
        </p:nvSpPr>
        <p:spPr/>
        <p:txBody>
          <a:bodyPr/>
          <a:lstStyle/>
          <a:p>
            <a:fld id="{6BBFF4A6-71E7-48C7-A097-33A12A93456D}" type="datetimeFigureOut">
              <a:rPr lang="en-US" smtClean="0"/>
              <a:t>6/23/2023</a:t>
            </a:fld>
            <a:endParaRPr lang="en-US"/>
          </a:p>
        </p:txBody>
      </p:sp>
      <p:sp>
        <p:nvSpPr>
          <p:cNvPr id="6" name="Footer Placeholder 5">
            <a:extLst>
              <a:ext uri="{FF2B5EF4-FFF2-40B4-BE49-F238E27FC236}">
                <a16:creationId xmlns:a16="http://schemas.microsoft.com/office/drawing/2014/main" id="{DF8F05E5-0682-87DC-D3C6-F9794D53E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38C24-ECF3-7A44-3FAB-A8F1CDC6AC4F}"/>
              </a:ext>
            </a:extLst>
          </p:cNvPr>
          <p:cNvSpPr>
            <a:spLocks noGrp="1"/>
          </p:cNvSpPr>
          <p:nvPr>
            <p:ph type="sldNum" sz="quarter" idx="12"/>
          </p:nvPr>
        </p:nvSpPr>
        <p:spPr/>
        <p:txBody>
          <a:bodyPr/>
          <a:lstStyle/>
          <a:p>
            <a:fld id="{0BBB2F2B-637B-4257-A686-28FCD07E3E47}" type="slidenum">
              <a:rPr lang="en-US" smtClean="0"/>
              <a:t>‹#›</a:t>
            </a:fld>
            <a:endParaRPr lang="en-US"/>
          </a:p>
        </p:txBody>
      </p:sp>
    </p:spTree>
    <p:extLst>
      <p:ext uri="{BB962C8B-B14F-4D97-AF65-F5344CB8AC3E}">
        <p14:creationId xmlns:p14="http://schemas.microsoft.com/office/powerpoint/2010/main" val="207589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EDB17-8A79-3137-8D0A-9B0E66671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FC125-72B9-3DDE-62E5-BE03C51CA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B7CE6-C3F3-B89F-15E1-147A08ACD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FF4A6-71E7-48C7-A097-33A12A93456D}" type="datetimeFigureOut">
              <a:rPr lang="en-US" smtClean="0"/>
              <a:t>6/23/2023</a:t>
            </a:fld>
            <a:endParaRPr lang="en-US"/>
          </a:p>
        </p:txBody>
      </p:sp>
      <p:sp>
        <p:nvSpPr>
          <p:cNvPr id="5" name="Footer Placeholder 4">
            <a:extLst>
              <a:ext uri="{FF2B5EF4-FFF2-40B4-BE49-F238E27FC236}">
                <a16:creationId xmlns:a16="http://schemas.microsoft.com/office/drawing/2014/main" id="{5142F24F-7500-7692-6EB3-8F4931992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2344-85E0-2176-3CA9-AA3E28001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B2F2B-637B-4257-A686-28FCD07E3E47}" type="slidenum">
              <a:rPr lang="en-US" smtClean="0"/>
              <a:t>‹#›</a:t>
            </a:fld>
            <a:endParaRPr lang="en-US"/>
          </a:p>
        </p:txBody>
      </p:sp>
    </p:spTree>
    <p:extLst>
      <p:ext uri="{BB962C8B-B14F-4D97-AF65-F5344CB8AC3E}">
        <p14:creationId xmlns:p14="http://schemas.microsoft.com/office/powerpoint/2010/main" val="267191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94753" y="2048360"/>
            <a:ext cx="6725318" cy="2702237"/>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SORTEDLIST</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1CD4-2B8E-C16D-13BC-6A50E205D852}"/>
              </a:ext>
            </a:extLst>
          </p:cNvPr>
          <p:cNvSpPr>
            <a:spLocks noGrp="1"/>
          </p:cNvSpPr>
          <p:nvPr>
            <p:ph type="title"/>
          </p:nvPr>
        </p:nvSpPr>
        <p:spPr>
          <a:xfrm>
            <a:off x="681317" y="135114"/>
            <a:ext cx="11205882" cy="680674"/>
          </a:xfrm>
        </p:spPr>
        <p:txBody>
          <a:bodyPr/>
          <a:lstStyle/>
          <a:p>
            <a:r>
              <a:rPr lang="en-US" sz="3200" b="1" dirty="0"/>
              <a:t>What is the use of the </a:t>
            </a:r>
            <a:r>
              <a:rPr lang="en-US" sz="3200" b="1" dirty="0" err="1"/>
              <a:t>CopyTo</a:t>
            </a:r>
            <a:r>
              <a:rPr lang="en-US" sz="3200" b="1" dirty="0"/>
              <a:t> method of the Non-Generic SortedList </a:t>
            </a:r>
          </a:p>
        </p:txBody>
      </p:sp>
      <p:sp>
        <p:nvSpPr>
          <p:cNvPr id="3" name="Text Placeholder 2">
            <a:extLst>
              <a:ext uri="{FF2B5EF4-FFF2-40B4-BE49-F238E27FC236}">
                <a16:creationId xmlns:a16="http://schemas.microsoft.com/office/drawing/2014/main" id="{A77B28FF-6302-D6B0-D675-DF235F1BA840}"/>
              </a:ext>
            </a:extLst>
          </p:cNvPr>
          <p:cNvSpPr>
            <a:spLocks noGrp="1"/>
          </p:cNvSpPr>
          <p:nvPr>
            <p:ph type="body" idx="1"/>
          </p:nvPr>
        </p:nvSpPr>
        <p:spPr>
          <a:xfrm>
            <a:off x="439271" y="618565"/>
            <a:ext cx="11376211" cy="5563635"/>
          </a:xfrm>
        </p:spPr>
        <p:txBody>
          <a:bodyPr/>
          <a:lstStyle/>
          <a:p>
            <a:endParaRPr lang="en-US" sz="2400" b="1" dirty="0"/>
          </a:p>
          <a:p>
            <a:r>
              <a:rPr lang="en-US" sz="2400" b="1" dirty="0" err="1"/>
              <a:t>CopyTo</a:t>
            </a:r>
            <a:r>
              <a:rPr lang="en-US" sz="2400" b="1" dirty="0"/>
              <a:t>(Array </a:t>
            </a:r>
            <a:r>
              <a:rPr lang="en-US" sz="2400" b="1" dirty="0" err="1"/>
              <a:t>array</a:t>
            </a:r>
            <a:r>
              <a:rPr lang="en-US" sz="2400" b="1" dirty="0"/>
              <a:t>, int </a:t>
            </a:r>
            <a:r>
              <a:rPr lang="en-US" sz="2400" b="1" dirty="0" err="1"/>
              <a:t>arrayIndex</a:t>
            </a:r>
            <a:r>
              <a:rPr lang="en-US" sz="2400" b="1" dirty="0"/>
              <a:t>): </a:t>
            </a:r>
            <a:r>
              <a:rPr lang="en-US" sz="2400" dirty="0"/>
              <a:t>The </a:t>
            </a:r>
            <a:r>
              <a:rPr lang="en-US" sz="2400" dirty="0" err="1"/>
              <a:t>CopyTo</a:t>
            </a:r>
            <a:r>
              <a:rPr lang="en-US" sz="2400" dirty="0"/>
              <a:t> method of the Non-Generic SortedList Collection Class in C# is used to copy SortedList elements to a one-dimensional Array object, starting at the specified index in the array. Here, the parameter array specifies the one-dimensional Array object that is the destination of the </a:t>
            </a:r>
            <a:r>
              <a:rPr lang="en-US" sz="2400" dirty="0" err="1"/>
              <a:t>DictionaryEntry</a:t>
            </a:r>
            <a:r>
              <a:rPr lang="en-US" sz="2400" dirty="0"/>
              <a:t> objects copied from SortedList. The Array must have zero-based indexing. The </a:t>
            </a:r>
            <a:r>
              <a:rPr lang="en-US" sz="2400" dirty="0" err="1"/>
              <a:t>arrayIndex</a:t>
            </a:r>
            <a:r>
              <a:rPr lang="en-US" sz="2400" dirty="0"/>
              <a:t> parameter specifies the zero-based index in the array at which copying begins. If the parameter array is null, then it will throw </a:t>
            </a:r>
            <a:r>
              <a:rPr lang="en-US" sz="2400" dirty="0" err="1"/>
              <a:t>ArgumentNullException</a:t>
            </a:r>
            <a:r>
              <a:rPr lang="en-US" sz="2400" dirty="0"/>
              <a:t>. If the parameter </a:t>
            </a:r>
            <a:r>
              <a:rPr lang="en-US" sz="2400" dirty="0" err="1"/>
              <a:t>arrayIndex</a:t>
            </a:r>
            <a:r>
              <a:rPr lang="en-US" sz="2400" dirty="0"/>
              <a:t> is less than zero, then it will throw </a:t>
            </a:r>
            <a:r>
              <a:rPr lang="en-US" sz="2400" dirty="0" err="1"/>
              <a:t>ArgumentOutOfRangeException</a:t>
            </a:r>
            <a:r>
              <a:rPr lang="en-US" sz="2400" dirty="0"/>
              <a:t>.</a:t>
            </a:r>
          </a:p>
        </p:txBody>
      </p:sp>
    </p:spTree>
    <p:extLst>
      <p:ext uri="{BB962C8B-B14F-4D97-AF65-F5344CB8AC3E}">
        <p14:creationId xmlns:p14="http://schemas.microsoft.com/office/powerpoint/2010/main" val="242861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B596-BFBB-D2C6-711E-644A8AD9D869}"/>
              </a:ext>
            </a:extLst>
          </p:cNvPr>
          <p:cNvSpPr>
            <a:spLocks noGrp="1"/>
          </p:cNvSpPr>
          <p:nvPr>
            <p:ph type="title"/>
          </p:nvPr>
        </p:nvSpPr>
        <p:spPr>
          <a:xfrm>
            <a:off x="711200" y="170933"/>
            <a:ext cx="11336867" cy="811199"/>
          </a:xfrm>
        </p:spPr>
        <p:txBody>
          <a:bodyPr/>
          <a:lstStyle/>
          <a:p>
            <a:r>
              <a:rPr lang="en-US" sz="4000" b="1" dirty="0"/>
              <a:t>Non-Generic </a:t>
            </a:r>
            <a:r>
              <a:rPr lang="en-US" sz="4000" b="1" dirty="0" err="1"/>
              <a:t>SortedList</a:t>
            </a:r>
            <a:r>
              <a:rPr lang="en-US" sz="4000" b="1" dirty="0"/>
              <a:t> Collection Class Properties</a:t>
            </a:r>
          </a:p>
        </p:txBody>
      </p:sp>
      <p:sp>
        <p:nvSpPr>
          <p:cNvPr id="3" name="Text Placeholder 2">
            <a:extLst>
              <a:ext uri="{FF2B5EF4-FFF2-40B4-BE49-F238E27FC236}">
                <a16:creationId xmlns:a16="http://schemas.microsoft.com/office/drawing/2014/main" id="{1DCCC65B-2AE8-77CC-20E6-7716EDAA2876}"/>
              </a:ext>
            </a:extLst>
          </p:cNvPr>
          <p:cNvSpPr>
            <a:spLocks noGrp="1"/>
          </p:cNvSpPr>
          <p:nvPr>
            <p:ph type="body" idx="1"/>
          </p:nvPr>
        </p:nvSpPr>
        <p:spPr>
          <a:xfrm>
            <a:off x="499533" y="829733"/>
            <a:ext cx="11336867" cy="5748867"/>
          </a:xfrm>
        </p:spPr>
        <p:txBody>
          <a:bodyPr/>
          <a:lstStyle/>
          <a:p>
            <a:pPr marL="152396" indent="0">
              <a:buNone/>
            </a:pPr>
            <a:r>
              <a:rPr lang="en-US" sz="2100" b="1" dirty="0"/>
              <a:t>Keys:</a:t>
            </a:r>
            <a:r>
              <a:rPr lang="en-US" sz="2100" dirty="0"/>
              <a:t> Gets the keys in a </a:t>
            </a:r>
            <a:r>
              <a:rPr lang="en-US" sz="2100" dirty="0" err="1"/>
              <a:t>System.Collections.SortedList</a:t>
            </a:r>
            <a:r>
              <a:rPr lang="en-US" sz="2100" dirty="0"/>
              <a:t> object. It returns a </a:t>
            </a:r>
            <a:r>
              <a:rPr lang="en-US" sz="2100" dirty="0" err="1"/>
              <a:t>System.Collections.ICollection</a:t>
            </a:r>
            <a:r>
              <a:rPr lang="en-US" sz="2100" dirty="0"/>
              <a:t> object containing the keys in the </a:t>
            </a:r>
            <a:r>
              <a:rPr lang="en-US" sz="2100" dirty="0" err="1"/>
              <a:t>System.Collections.SortedList</a:t>
            </a:r>
            <a:r>
              <a:rPr lang="en-US" sz="2100" dirty="0"/>
              <a:t> object.</a:t>
            </a:r>
          </a:p>
          <a:p>
            <a:pPr marL="152396" indent="0">
              <a:buNone/>
            </a:pPr>
            <a:r>
              <a:rPr lang="en-US" sz="2100" b="1" dirty="0" err="1"/>
              <a:t>IsSynchronized</a:t>
            </a:r>
            <a:r>
              <a:rPr lang="en-US" sz="2100" b="1" dirty="0"/>
              <a:t>:</a:t>
            </a:r>
            <a:r>
              <a:rPr lang="en-US" sz="2100" dirty="0"/>
              <a:t> Gets a value indicating whether access to a </a:t>
            </a:r>
            <a:r>
              <a:rPr lang="en-US" sz="2100" dirty="0" err="1"/>
              <a:t>SortedList</a:t>
            </a:r>
            <a:r>
              <a:rPr lang="en-US" sz="2100" dirty="0"/>
              <a:t> object is synchronized (thread-safe). It returns true if access to the </a:t>
            </a:r>
            <a:r>
              <a:rPr lang="en-US" sz="2100" dirty="0" err="1"/>
              <a:t>SortedList</a:t>
            </a:r>
            <a:r>
              <a:rPr lang="en-US" sz="2100" dirty="0"/>
              <a:t> object is synchronized (thread-safe); otherwise, false. The default is false.</a:t>
            </a:r>
          </a:p>
          <a:p>
            <a:pPr marL="152396" indent="0">
              <a:buNone/>
            </a:pPr>
            <a:r>
              <a:rPr lang="en-US" sz="2100" b="1" dirty="0" err="1"/>
              <a:t>IsReadOnly</a:t>
            </a:r>
            <a:r>
              <a:rPr lang="en-US" sz="2100" b="1" dirty="0"/>
              <a:t>: </a:t>
            </a:r>
            <a:r>
              <a:rPr lang="en-US" sz="2100" dirty="0"/>
              <a:t>Gets a value indicating whether the </a:t>
            </a:r>
            <a:r>
              <a:rPr lang="en-US" sz="2100" dirty="0" err="1"/>
              <a:t>SortedList</a:t>
            </a:r>
            <a:r>
              <a:rPr lang="en-US" sz="2100" dirty="0"/>
              <a:t> object is read-only. It returns true if the </a:t>
            </a:r>
            <a:r>
              <a:rPr lang="en-US" sz="2100" dirty="0" err="1"/>
              <a:t>System.Collections.SortedList</a:t>
            </a:r>
            <a:r>
              <a:rPr lang="en-US" sz="2100" dirty="0"/>
              <a:t> object is read-only; otherwise, false. The default is false.</a:t>
            </a:r>
          </a:p>
          <a:p>
            <a:pPr marL="152396" indent="0">
              <a:buNone/>
            </a:pPr>
            <a:r>
              <a:rPr lang="en-US" sz="2100" b="1" dirty="0" err="1"/>
              <a:t>IsFixedSize</a:t>
            </a:r>
            <a:r>
              <a:rPr lang="en-US" sz="2100" b="1" dirty="0"/>
              <a:t>:</a:t>
            </a:r>
            <a:r>
              <a:rPr lang="en-US" sz="2100" dirty="0"/>
              <a:t> It returns true if the </a:t>
            </a:r>
            <a:r>
              <a:rPr lang="en-US" sz="2100" dirty="0" err="1"/>
              <a:t>SortedList</a:t>
            </a:r>
            <a:r>
              <a:rPr lang="en-US" sz="2100" dirty="0"/>
              <a:t> object has a fixed size; otherwise, false. The default is false.</a:t>
            </a:r>
          </a:p>
          <a:p>
            <a:pPr marL="152396" indent="0">
              <a:buNone/>
            </a:pPr>
            <a:r>
              <a:rPr lang="en-US" sz="2100" b="1" dirty="0"/>
              <a:t>Count:</a:t>
            </a:r>
            <a:r>
              <a:rPr lang="en-US" sz="2100" dirty="0"/>
              <a:t> It returns the number of elements contained in the </a:t>
            </a:r>
            <a:r>
              <a:rPr lang="en-US" sz="2100" dirty="0" err="1"/>
              <a:t>System.Collections.SortedList</a:t>
            </a:r>
            <a:r>
              <a:rPr lang="en-US" sz="2100" dirty="0"/>
              <a:t> object.</a:t>
            </a:r>
          </a:p>
          <a:p>
            <a:pPr marL="152396" indent="0">
              <a:buNone/>
            </a:pPr>
            <a:r>
              <a:rPr lang="en-US" sz="2100" b="1" dirty="0"/>
              <a:t>Capacity: </a:t>
            </a:r>
            <a:r>
              <a:rPr lang="en-US" sz="2100" dirty="0"/>
              <a:t>It returns the number of elements that the </a:t>
            </a:r>
            <a:r>
              <a:rPr lang="en-US" sz="2100" dirty="0" err="1"/>
              <a:t>System.Collections.SortedList</a:t>
            </a:r>
            <a:r>
              <a:rPr lang="en-US" sz="2100" dirty="0"/>
              <a:t> object can contain.</a:t>
            </a:r>
          </a:p>
          <a:p>
            <a:pPr marL="152396" indent="0">
              <a:buNone/>
            </a:pPr>
            <a:r>
              <a:rPr lang="en-US" sz="2100" b="1" dirty="0" err="1"/>
              <a:t>SyncRoot</a:t>
            </a:r>
            <a:r>
              <a:rPr lang="en-US" sz="2100" b="1" dirty="0"/>
              <a:t>:</a:t>
            </a:r>
            <a:r>
              <a:rPr lang="en-US" sz="2100" dirty="0"/>
              <a:t> It returns an object that can be used to synchronize access to the </a:t>
            </a:r>
            <a:r>
              <a:rPr lang="en-US" sz="2100" dirty="0" err="1"/>
              <a:t>System.Collections.SortedList</a:t>
            </a:r>
            <a:r>
              <a:rPr lang="en-US" sz="2100" dirty="0"/>
              <a:t> object.</a:t>
            </a:r>
          </a:p>
          <a:p>
            <a:pPr marL="152396" indent="0">
              <a:buNone/>
            </a:pPr>
            <a:r>
              <a:rPr lang="en-US" sz="2100" b="1" dirty="0"/>
              <a:t>Values: </a:t>
            </a:r>
            <a:r>
              <a:rPr lang="en-US" sz="2100" dirty="0"/>
              <a:t>Gets the values in a </a:t>
            </a:r>
            <a:r>
              <a:rPr lang="en-US" sz="2100" dirty="0" err="1"/>
              <a:t>SortedList</a:t>
            </a:r>
            <a:r>
              <a:rPr lang="en-US" sz="2100" dirty="0"/>
              <a:t> object. It returns a </a:t>
            </a:r>
            <a:r>
              <a:rPr lang="en-US" sz="2100" dirty="0" err="1"/>
              <a:t>System.Collections.ICollection</a:t>
            </a:r>
            <a:r>
              <a:rPr lang="en-US" sz="2100" dirty="0"/>
              <a:t> object containing the values in the </a:t>
            </a:r>
            <a:r>
              <a:rPr lang="en-US" sz="2100" dirty="0" err="1"/>
              <a:t>System.Collections.SortedList</a:t>
            </a:r>
            <a:r>
              <a:rPr lang="en-US" sz="2100" dirty="0"/>
              <a:t> object.</a:t>
            </a:r>
          </a:p>
        </p:txBody>
      </p:sp>
    </p:spTree>
    <p:extLst>
      <p:ext uri="{BB962C8B-B14F-4D97-AF65-F5344CB8AC3E}">
        <p14:creationId xmlns:p14="http://schemas.microsoft.com/office/powerpoint/2010/main" val="299826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8891-25AD-C655-4646-6007E7755CB5}"/>
              </a:ext>
            </a:extLst>
          </p:cNvPr>
          <p:cNvSpPr>
            <a:spLocks noGrp="1"/>
          </p:cNvSpPr>
          <p:nvPr>
            <p:ph type="title"/>
          </p:nvPr>
        </p:nvSpPr>
        <p:spPr>
          <a:xfrm>
            <a:off x="795867" y="138600"/>
            <a:ext cx="7577666" cy="640333"/>
          </a:xfrm>
        </p:spPr>
        <p:txBody>
          <a:bodyPr/>
          <a:lstStyle/>
          <a:p>
            <a:r>
              <a:rPr lang="en-US" b="1" dirty="0"/>
              <a:t>Summary</a:t>
            </a:r>
          </a:p>
        </p:txBody>
      </p:sp>
      <p:sp>
        <p:nvSpPr>
          <p:cNvPr id="3" name="Text Placeholder 2">
            <a:extLst>
              <a:ext uri="{FF2B5EF4-FFF2-40B4-BE49-F238E27FC236}">
                <a16:creationId xmlns:a16="http://schemas.microsoft.com/office/drawing/2014/main" id="{DC43DDB5-53C4-03E6-620A-DFFC33F4106E}"/>
              </a:ext>
            </a:extLst>
          </p:cNvPr>
          <p:cNvSpPr>
            <a:spLocks noGrp="1"/>
          </p:cNvSpPr>
          <p:nvPr>
            <p:ph type="body" idx="1"/>
          </p:nvPr>
        </p:nvSpPr>
        <p:spPr>
          <a:xfrm>
            <a:off x="643468" y="1303867"/>
            <a:ext cx="10854266" cy="4869866"/>
          </a:xfrm>
        </p:spPr>
        <p:txBody>
          <a:bodyPr/>
          <a:lstStyle/>
          <a:p>
            <a:pPr marL="152396" indent="0">
              <a:buNone/>
            </a:pPr>
            <a:r>
              <a:rPr lang="en-US" sz="2400" dirty="0"/>
              <a:t>The Non-Generic </a:t>
            </a:r>
            <a:r>
              <a:rPr lang="en-US" sz="2400" dirty="0" err="1"/>
              <a:t>SortedList</a:t>
            </a:r>
            <a:r>
              <a:rPr lang="en-US" sz="2400" dirty="0"/>
              <a:t> Collection is a powerful tool for performing quick manipulation of key-value data in an orderly manner. But there are certain scenarios where this class may not be suitable. For example, by its nature, a </a:t>
            </a:r>
            <a:r>
              <a:rPr lang="en-US" sz="2400" dirty="0" err="1"/>
              <a:t>SortedList</a:t>
            </a:r>
            <a:r>
              <a:rPr lang="en-US" sz="2400" dirty="0"/>
              <a:t> must always be sorted. Therefore, whenever we add a new key-value pair to the list or remove a key-value pair from the </a:t>
            </a:r>
            <a:r>
              <a:rPr lang="en-US" sz="2400" dirty="0" err="1"/>
              <a:t>SortedList</a:t>
            </a:r>
            <a:r>
              <a:rPr lang="en-US" sz="2400" dirty="0"/>
              <a:t>, then it must sort itself to ensure that all elements are in the right order. This becomes more expensive as we increase the number of elements in our </a:t>
            </a:r>
            <a:r>
              <a:rPr lang="en-US" sz="2400" dirty="0" err="1"/>
              <a:t>SortedList</a:t>
            </a:r>
            <a:r>
              <a:rPr lang="en-US" sz="2400" dirty="0"/>
              <a:t>.</a:t>
            </a:r>
          </a:p>
          <a:p>
            <a:pPr marL="152396" indent="0">
              <a:buNone/>
            </a:pPr>
            <a:endParaRPr lang="en-US" sz="2400" dirty="0"/>
          </a:p>
          <a:p>
            <a:pPr marL="152396" indent="0">
              <a:buNone/>
            </a:pPr>
            <a:r>
              <a:rPr lang="en-US" sz="2400" dirty="0"/>
              <a:t>We should only use </a:t>
            </a:r>
            <a:r>
              <a:rPr lang="en-US" sz="2400" dirty="0" err="1"/>
              <a:t>SortedList</a:t>
            </a:r>
            <a:r>
              <a:rPr lang="en-US" sz="2400" dirty="0"/>
              <a:t> when we want to handle smaller collections that need to be sorted at all times. When dealing with larger collections, it is more efficient to use a dictionary, HashSet, or even a regular list which we can sort when we need it.</a:t>
            </a:r>
          </a:p>
        </p:txBody>
      </p:sp>
    </p:spTree>
    <p:extLst>
      <p:ext uri="{BB962C8B-B14F-4D97-AF65-F5344CB8AC3E}">
        <p14:creationId xmlns:p14="http://schemas.microsoft.com/office/powerpoint/2010/main" val="324212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56D-C52D-C815-D464-B0562C78405E}"/>
              </a:ext>
            </a:extLst>
          </p:cNvPr>
          <p:cNvSpPr>
            <a:spLocks noGrp="1"/>
          </p:cNvSpPr>
          <p:nvPr>
            <p:ph type="title"/>
          </p:nvPr>
        </p:nvSpPr>
        <p:spPr>
          <a:xfrm>
            <a:off x="609600" y="103313"/>
            <a:ext cx="7602071" cy="676618"/>
          </a:xfrm>
        </p:spPr>
        <p:txBody>
          <a:bodyPr/>
          <a:lstStyle/>
          <a:p>
            <a:r>
              <a:rPr lang="en-US" dirty="0"/>
              <a:t>What is SortedList</a:t>
            </a:r>
          </a:p>
        </p:txBody>
      </p:sp>
      <p:sp>
        <p:nvSpPr>
          <p:cNvPr id="3" name="Text Placeholder 2">
            <a:extLst>
              <a:ext uri="{FF2B5EF4-FFF2-40B4-BE49-F238E27FC236}">
                <a16:creationId xmlns:a16="http://schemas.microsoft.com/office/drawing/2014/main" id="{125B3DA5-82A0-7645-6C05-8600807C4EA4}"/>
              </a:ext>
            </a:extLst>
          </p:cNvPr>
          <p:cNvSpPr>
            <a:spLocks noGrp="1"/>
          </p:cNvSpPr>
          <p:nvPr>
            <p:ph type="body" idx="1"/>
          </p:nvPr>
        </p:nvSpPr>
        <p:spPr>
          <a:xfrm>
            <a:off x="609600" y="779931"/>
            <a:ext cx="11011270" cy="5727401"/>
          </a:xfrm>
        </p:spPr>
        <p:txBody>
          <a:bodyPr/>
          <a:lstStyle/>
          <a:p>
            <a:pPr marL="152396" indent="0">
              <a:buNone/>
            </a:pPr>
            <a:r>
              <a:rPr lang="en-US" sz="2000" dirty="0"/>
              <a:t>The Non-Generic SortedList Collection Class in C# represents a collection of key/value pairs that are sorted by the keys and are accessible by key and by index. By default, it sorts the key/value pairs in ascending order. </a:t>
            </a:r>
          </a:p>
          <a:p>
            <a:pPr marL="152396" indent="0">
              <a:buNone/>
            </a:pPr>
            <a:r>
              <a:rPr lang="en-US" sz="2000" b="1" dirty="0"/>
              <a:t>Properties of Non-Generic SortedList Class in C#:</a:t>
            </a:r>
          </a:p>
          <a:p>
            <a:pPr marL="152396" indent="0">
              <a:buNone/>
            </a:pPr>
            <a:r>
              <a:rPr lang="en-US" sz="2000" dirty="0"/>
              <a:t>The Non-Generic SortedList Class in C# implements the </a:t>
            </a:r>
            <a:r>
              <a:rPr lang="en-US" sz="2000" dirty="0" err="1"/>
              <a:t>IEnumerable</a:t>
            </a:r>
            <a:r>
              <a:rPr lang="en-US" sz="2000" dirty="0"/>
              <a:t>, </a:t>
            </a:r>
            <a:r>
              <a:rPr lang="en-US" sz="2000" dirty="0" err="1"/>
              <a:t>ICollection</a:t>
            </a:r>
            <a:r>
              <a:rPr lang="en-US" sz="2000" dirty="0"/>
              <a:t>, </a:t>
            </a:r>
            <a:r>
              <a:rPr lang="en-US" sz="2000" dirty="0" err="1"/>
              <a:t>IDictionary</a:t>
            </a:r>
            <a:r>
              <a:rPr lang="en-US" sz="2000" dirty="0"/>
              <a:t>, and </a:t>
            </a:r>
            <a:r>
              <a:rPr lang="en-US" sz="2000" dirty="0" err="1"/>
              <a:t>ICloneable</a:t>
            </a:r>
            <a:r>
              <a:rPr lang="en-US" sz="2000" dirty="0"/>
              <a:t> interfaces.</a:t>
            </a:r>
          </a:p>
          <a:p>
            <a:pPr marL="152396" indent="0">
              <a:buNone/>
            </a:pPr>
            <a:r>
              <a:rPr lang="en-US" sz="2000" dirty="0"/>
              <a:t>We can access the element by its key or by its index in SortedList.</a:t>
            </a:r>
          </a:p>
          <a:p>
            <a:pPr marL="152396" indent="0">
              <a:buNone/>
            </a:pPr>
            <a:r>
              <a:rPr lang="en-US" sz="2000" dirty="0"/>
              <a:t>The Non-Generic SortedList object internally maintains two arrays to store the elements of the list, </a:t>
            </a:r>
            <a:r>
              <a:rPr lang="en-US" sz="2000" dirty="0" err="1"/>
              <a:t>i.e</a:t>
            </a:r>
            <a:r>
              <a:rPr lang="en-US" sz="2000" dirty="0"/>
              <a:t>, one array for the keys and another array for the associated values. Here, the key cannot be null, but the value can be null. And one more, it does not allow duplicate keys.</a:t>
            </a:r>
          </a:p>
          <a:p>
            <a:pPr marL="152396" indent="0">
              <a:buNone/>
            </a:pPr>
            <a:r>
              <a:rPr lang="en-US" sz="2000" dirty="0"/>
              <a:t>The capacity of the Non-Generic SortedList object is the number of key/value pairs it holds.</a:t>
            </a:r>
          </a:p>
          <a:p>
            <a:pPr marL="152396" indent="0">
              <a:buNone/>
            </a:pPr>
            <a:r>
              <a:rPr lang="en-US" sz="2000" dirty="0"/>
              <a:t>In the Non-Generic SortedList object in C#, we can store values of the same type and of the different types as it operates on the object data type.</a:t>
            </a:r>
          </a:p>
          <a:p>
            <a:pPr marL="152396" indent="0">
              <a:buNone/>
            </a:pPr>
            <a:r>
              <a:rPr lang="en-US" sz="2000" dirty="0"/>
              <a:t>In the same SortedList, it is not possible to store keys of different data types. If you try then the compiler will throw an exception.</a:t>
            </a:r>
          </a:p>
        </p:txBody>
      </p:sp>
    </p:spTree>
    <p:extLst>
      <p:ext uri="{BB962C8B-B14F-4D97-AF65-F5344CB8AC3E}">
        <p14:creationId xmlns:p14="http://schemas.microsoft.com/office/powerpoint/2010/main" val="148117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8C0D-0792-FDA0-A4A9-EF9BE595C150}"/>
              </a:ext>
            </a:extLst>
          </p:cNvPr>
          <p:cNvSpPr>
            <a:spLocks noGrp="1"/>
          </p:cNvSpPr>
          <p:nvPr>
            <p:ph type="title"/>
          </p:nvPr>
        </p:nvSpPr>
        <p:spPr>
          <a:xfrm>
            <a:off x="726141" y="108220"/>
            <a:ext cx="7996518" cy="689639"/>
          </a:xfrm>
        </p:spPr>
        <p:txBody>
          <a:bodyPr/>
          <a:lstStyle/>
          <a:p>
            <a:r>
              <a:rPr lang="en-US" dirty="0"/>
              <a:t>How to Create a SortedList</a:t>
            </a:r>
          </a:p>
        </p:txBody>
      </p:sp>
      <p:sp>
        <p:nvSpPr>
          <p:cNvPr id="3" name="Text Placeholder 2">
            <a:extLst>
              <a:ext uri="{FF2B5EF4-FFF2-40B4-BE49-F238E27FC236}">
                <a16:creationId xmlns:a16="http://schemas.microsoft.com/office/drawing/2014/main" id="{55545380-435F-8871-F33F-11DD0F5A3C00}"/>
              </a:ext>
            </a:extLst>
          </p:cNvPr>
          <p:cNvSpPr>
            <a:spLocks noGrp="1"/>
          </p:cNvSpPr>
          <p:nvPr>
            <p:ph type="body" idx="1"/>
          </p:nvPr>
        </p:nvSpPr>
        <p:spPr>
          <a:xfrm>
            <a:off x="322730" y="744071"/>
            <a:ext cx="11600329" cy="5674658"/>
          </a:xfrm>
        </p:spPr>
        <p:txBody>
          <a:bodyPr/>
          <a:lstStyle/>
          <a:p>
            <a:r>
              <a:rPr lang="en-US" b="1" dirty="0"/>
              <a:t>SortedList(): </a:t>
            </a:r>
            <a:r>
              <a:rPr lang="en-US" dirty="0"/>
              <a:t>It initializes a new instance of the </a:t>
            </a:r>
            <a:r>
              <a:rPr lang="en-US" dirty="0" err="1"/>
              <a:t>System.Collections.SortedList</a:t>
            </a:r>
            <a:r>
              <a:rPr lang="en-US" dirty="0"/>
              <a:t> class that is empty, has the default initial capacity and is sorted according to the </a:t>
            </a:r>
            <a:r>
              <a:rPr lang="en-US" dirty="0" err="1"/>
              <a:t>IComparable</a:t>
            </a:r>
            <a:r>
              <a:rPr lang="en-US" dirty="0"/>
              <a:t> interface implemented by each key added to the </a:t>
            </a:r>
            <a:r>
              <a:rPr lang="en-US" dirty="0" err="1"/>
              <a:t>System.Collections.SortedList</a:t>
            </a:r>
            <a:r>
              <a:rPr lang="en-US" dirty="0"/>
              <a:t> object.</a:t>
            </a:r>
          </a:p>
        </p:txBody>
      </p:sp>
      <p:pic>
        <p:nvPicPr>
          <p:cNvPr id="7" name="Picture 6">
            <a:extLst>
              <a:ext uri="{FF2B5EF4-FFF2-40B4-BE49-F238E27FC236}">
                <a16:creationId xmlns:a16="http://schemas.microsoft.com/office/drawing/2014/main" id="{840176EE-FD69-BA7C-EE37-30325C035C02}"/>
              </a:ext>
            </a:extLst>
          </p:cNvPr>
          <p:cNvPicPr>
            <a:picLocks noChangeAspect="1"/>
          </p:cNvPicPr>
          <p:nvPr/>
        </p:nvPicPr>
        <p:blipFill rotWithShape="1">
          <a:blip r:embed="rId2"/>
          <a:srcRect l="2043" t="4972"/>
          <a:stretch/>
        </p:blipFill>
        <p:spPr>
          <a:xfrm>
            <a:off x="3657599" y="3307975"/>
            <a:ext cx="4505623" cy="977153"/>
          </a:xfrm>
          <a:prstGeom prst="rect">
            <a:avLst/>
          </a:prstGeom>
        </p:spPr>
      </p:pic>
    </p:spTree>
    <p:extLst>
      <p:ext uri="{BB962C8B-B14F-4D97-AF65-F5344CB8AC3E}">
        <p14:creationId xmlns:p14="http://schemas.microsoft.com/office/powerpoint/2010/main" val="410053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0BB9-1381-F93B-BADB-EFDF3D334DCE}"/>
              </a:ext>
            </a:extLst>
          </p:cNvPr>
          <p:cNvSpPr>
            <a:spLocks noGrp="1"/>
          </p:cNvSpPr>
          <p:nvPr>
            <p:ph type="title"/>
          </p:nvPr>
        </p:nvSpPr>
        <p:spPr>
          <a:xfrm>
            <a:off x="609600" y="394165"/>
            <a:ext cx="10659035" cy="744353"/>
          </a:xfrm>
        </p:spPr>
        <p:txBody>
          <a:bodyPr/>
          <a:lstStyle/>
          <a:p>
            <a:r>
              <a:rPr lang="en-US" b="1" dirty="0"/>
              <a:t>How to Add Elements into a SortedList</a:t>
            </a:r>
            <a:br>
              <a:rPr lang="en-US" dirty="0"/>
            </a:br>
            <a:endParaRPr lang="en-US" dirty="0"/>
          </a:p>
        </p:txBody>
      </p:sp>
      <p:sp>
        <p:nvSpPr>
          <p:cNvPr id="3" name="Text Placeholder 2">
            <a:extLst>
              <a:ext uri="{FF2B5EF4-FFF2-40B4-BE49-F238E27FC236}">
                <a16:creationId xmlns:a16="http://schemas.microsoft.com/office/drawing/2014/main" id="{9918EE5B-4D2E-E31C-8996-66DB24566663}"/>
              </a:ext>
            </a:extLst>
          </p:cNvPr>
          <p:cNvSpPr>
            <a:spLocks noGrp="1"/>
          </p:cNvSpPr>
          <p:nvPr>
            <p:ph type="body" idx="1"/>
          </p:nvPr>
        </p:nvSpPr>
        <p:spPr>
          <a:xfrm>
            <a:off x="394447" y="887507"/>
            <a:ext cx="11187953" cy="5294694"/>
          </a:xfrm>
        </p:spPr>
        <p:txBody>
          <a:bodyPr/>
          <a:lstStyle/>
          <a:p>
            <a:r>
              <a:rPr lang="en-US" dirty="0"/>
              <a:t>If </a:t>
            </a:r>
            <a:r>
              <a:rPr lang="en-US" sz="2400" dirty="0"/>
              <a:t>you want to add a key/value pair to a SortedList, then you need to use the Add() method of the SortedList class.</a:t>
            </a:r>
          </a:p>
          <a:p>
            <a:r>
              <a:rPr lang="en-US" sz="2400" dirty="0"/>
              <a:t>Add(object key, object value): The Add(object key, object value) method is used to add an element with the specified key and value to a SortedList. Here, the parameter key specifies the key of the element to add and the parameter value specifies the element to add. The value can be null</a:t>
            </a:r>
          </a:p>
        </p:txBody>
      </p:sp>
      <p:pic>
        <p:nvPicPr>
          <p:cNvPr id="9" name="Picture 8">
            <a:extLst>
              <a:ext uri="{FF2B5EF4-FFF2-40B4-BE49-F238E27FC236}">
                <a16:creationId xmlns:a16="http://schemas.microsoft.com/office/drawing/2014/main" id="{25916BD7-D7EE-B864-56E9-040A4460E35F}"/>
              </a:ext>
            </a:extLst>
          </p:cNvPr>
          <p:cNvPicPr>
            <a:picLocks noChangeAspect="1"/>
          </p:cNvPicPr>
          <p:nvPr/>
        </p:nvPicPr>
        <p:blipFill>
          <a:blip r:embed="rId2"/>
          <a:stretch>
            <a:fillRect/>
          </a:stretch>
        </p:blipFill>
        <p:spPr>
          <a:xfrm>
            <a:off x="2318773" y="3741826"/>
            <a:ext cx="4847867" cy="1672855"/>
          </a:xfrm>
          <a:prstGeom prst="rect">
            <a:avLst/>
          </a:prstGeom>
        </p:spPr>
      </p:pic>
    </p:spTree>
    <p:extLst>
      <p:ext uri="{BB962C8B-B14F-4D97-AF65-F5344CB8AC3E}">
        <p14:creationId xmlns:p14="http://schemas.microsoft.com/office/powerpoint/2010/main" val="39609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DE9C-B517-A7F5-1EA3-25F4A2377D22}"/>
              </a:ext>
            </a:extLst>
          </p:cNvPr>
          <p:cNvSpPr>
            <a:spLocks noGrp="1"/>
          </p:cNvSpPr>
          <p:nvPr>
            <p:ph type="title"/>
          </p:nvPr>
        </p:nvSpPr>
        <p:spPr>
          <a:xfrm>
            <a:off x="609600" y="117184"/>
            <a:ext cx="8561294" cy="797215"/>
          </a:xfrm>
        </p:spPr>
        <p:txBody>
          <a:bodyPr/>
          <a:lstStyle/>
          <a:p>
            <a:r>
              <a:rPr lang="en-US" dirty="0"/>
              <a:t>Accessing items in SortedList</a:t>
            </a:r>
          </a:p>
        </p:txBody>
      </p:sp>
      <p:pic>
        <p:nvPicPr>
          <p:cNvPr id="7" name="Picture 6">
            <a:extLst>
              <a:ext uri="{FF2B5EF4-FFF2-40B4-BE49-F238E27FC236}">
                <a16:creationId xmlns:a16="http://schemas.microsoft.com/office/drawing/2014/main" id="{19DEC5DD-73B4-A0BE-1D90-7F1158892799}"/>
              </a:ext>
            </a:extLst>
          </p:cNvPr>
          <p:cNvPicPr>
            <a:picLocks noChangeAspect="1"/>
          </p:cNvPicPr>
          <p:nvPr/>
        </p:nvPicPr>
        <p:blipFill>
          <a:blip r:embed="rId2"/>
          <a:stretch>
            <a:fillRect/>
          </a:stretch>
        </p:blipFill>
        <p:spPr>
          <a:xfrm>
            <a:off x="743083" y="1362369"/>
            <a:ext cx="6978778" cy="4348148"/>
          </a:xfrm>
          <a:prstGeom prst="rect">
            <a:avLst/>
          </a:prstGeom>
        </p:spPr>
      </p:pic>
      <p:pic>
        <p:nvPicPr>
          <p:cNvPr id="9" name="Picture 8">
            <a:extLst>
              <a:ext uri="{FF2B5EF4-FFF2-40B4-BE49-F238E27FC236}">
                <a16:creationId xmlns:a16="http://schemas.microsoft.com/office/drawing/2014/main" id="{F5E2DF89-CBDE-8408-1681-37A8E67679A7}"/>
              </a:ext>
            </a:extLst>
          </p:cNvPr>
          <p:cNvPicPr>
            <a:picLocks noChangeAspect="1"/>
          </p:cNvPicPr>
          <p:nvPr/>
        </p:nvPicPr>
        <p:blipFill>
          <a:blip r:embed="rId3"/>
          <a:stretch>
            <a:fillRect/>
          </a:stretch>
        </p:blipFill>
        <p:spPr>
          <a:xfrm>
            <a:off x="7721861" y="1362369"/>
            <a:ext cx="2183875" cy="4345351"/>
          </a:xfrm>
          <a:prstGeom prst="rect">
            <a:avLst/>
          </a:prstGeom>
        </p:spPr>
      </p:pic>
    </p:spTree>
    <p:extLst>
      <p:ext uri="{BB962C8B-B14F-4D97-AF65-F5344CB8AC3E}">
        <p14:creationId xmlns:p14="http://schemas.microsoft.com/office/powerpoint/2010/main" val="44223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38B5-7B35-981E-AA59-E61926A9D66E}"/>
              </a:ext>
            </a:extLst>
          </p:cNvPr>
          <p:cNvSpPr>
            <a:spLocks noGrp="1"/>
          </p:cNvSpPr>
          <p:nvPr>
            <p:ph type="title"/>
          </p:nvPr>
        </p:nvSpPr>
        <p:spPr>
          <a:xfrm>
            <a:off x="609600" y="0"/>
            <a:ext cx="11080376" cy="779286"/>
          </a:xfrm>
        </p:spPr>
        <p:txBody>
          <a:bodyPr/>
          <a:lstStyle/>
          <a:p>
            <a:r>
              <a:rPr lang="en-US" sz="4000" b="1" dirty="0"/>
              <a:t>How to Remove Elements from a SortedList Collection</a:t>
            </a:r>
            <a:br>
              <a:rPr lang="en-US" dirty="0"/>
            </a:br>
            <a:endParaRPr lang="en-US" dirty="0"/>
          </a:p>
        </p:txBody>
      </p:sp>
      <p:sp>
        <p:nvSpPr>
          <p:cNvPr id="3" name="Text Placeholder 2">
            <a:extLst>
              <a:ext uri="{FF2B5EF4-FFF2-40B4-BE49-F238E27FC236}">
                <a16:creationId xmlns:a16="http://schemas.microsoft.com/office/drawing/2014/main" id="{62B139A3-1915-7A51-2514-694B7242BE6D}"/>
              </a:ext>
            </a:extLst>
          </p:cNvPr>
          <p:cNvSpPr>
            <a:spLocks noGrp="1"/>
          </p:cNvSpPr>
          <p:nvPr>
            <p:ph type="body" idx="1"/>
          </p:nvPr>
        </p:nvSpPr>
        <p:spPr>
          <a:xfrm>
            <a:off x="233081" y="779286"/>
            <a:ext cx="11788589" cy="5402914"/>
          </a:xfrm>
        </p:spPr>
        <p:txBody>
          <a:bodyPr/>
          <a:lstStyle/>
          <a:p>
            <a:r>
              <a:rPr lang="en-US" sz="2400" dirty="0"/>
              <a:t>The Non-Generic SortedList Collection Class in C# provides the following methods to remove elements from SortedList.</a:t>
            </a:r>
          </a:p>
          <a:p>
            <a:r>
              <a:rPr lang="en-US" sz="2400" b="1" dirty="0"/>
              <a:t>Remove(object key): </a:t>
            </a:r>
            <a:r>
              <a:rPr lang="en-US" sz="2400" dirty="0"/>
              <a:t>This method is used to remove the element with the specified key from a </a:t>
            </a:r>
            <a:r>
              <a:rPr lang="en-US" sz="2400" dirty="0" err="1"/>
              <a:t>System.Collections.SortedList</a:t>
            </a:r>
            <a:r>
              <a:rPr lang="en-US" sz="2400" dirty="0"/>
              <a:t> object. The parameter key specifies the element to remove.</a:t>
            </a:r>
          </a:p>
          <a:p>
            <a:r>
              <a:rPr lang="en-US" sz="2400" b="1" dirty="0" err="1"/>
              <a:t>RemoveAt</a:t>
            </a:r>
            <a:r>
              <a:rPr lang="en-US" sz="2400" b="1" dirty="0"/>
              <a:t>(int index): </a:t>
            </a:r>
            <a:r>
              <a:rPr lang="en-US" sz="2400" dirty="0"/>
              <a:t>This method is used to remove the element at the specified index of a </a:t>
            </a:r>
            <a:r>
              <a:rPr lang="en-US" sz="2400" dirty="0" err="1"/>
              <a:t>System.Collections.SortedList</a:t>
            </a:r>
            <a:r>
              <a:rPr lang="en-US" sz="2400" dirty="0"/>
              <a:t> object. The parameter index specifies the element to remove. It is 0 based Index.</a:t>
            </a:r>
          </a:p>
          <a:p>
            <a:r>
              <a:rPr lang="en-US" sz="2400" b="1" dirty="0"/>
              <a:t>Clear(): </a:t>
            </a:r>
            <a:r>
              <a:rPr lang="en-US" sz="2400" dirty="0"/>
              <a:t>This method is used to remove all elements from a </a:t>
            </a:r>
            <a:r>
              <a:rPr lang="en-US" sz="2400" dirty="0" err="1"/>
              <a:t>System.Collections.SortedList</a:t>
            </a:r>
            <a:r>
              <a:rPr lang="en-US" sz="2400" dirty="0"/>
              <a:t> object.</a:t>
            </a:r>
          </a:p>
          <a:p>
            <a:endParaRPr lang="en-US" dirty="0"/>
          </a:p>
        </p:txBody>
      </p:sp>
      <p:pic>
        <p:nvPicPr>
          <p:cNvPr id="5" name="Picture 4">
            <a:extLst>
              <a:ext uri="{FF2B5EF4-FFF2-40B4-BE49-F238E27FC236}">
                <a16:creationId xmlns:a16="http://schemas.microsoft.com/office/drawing/2014/main" id="{04CD889A-BC63-D181-D98C-0E3593688056}"/>
              </a:ext>
            </a:extLst>
          </p:cNvPr>
          <p:cNvPicPr>
            <a:picLocks noChangeAspect="1"/>
          </p:cNvPicPr>
          <p:nvPr/>
        </p:nvPicPr>
        <p:blipFill>
          <a:blip r:embed="rId2"/>
          <a:stretch>
            <a:fillRect/>
          </a:stretch>
        </p:blipFill>
        <p:spPr>
          <a:xfrm>
            <a:off x="1328434" y="4469720"/>
            <a:ext cx="4095214" cy="2061049"/>
          </a:xfrm>
          <a:prstGeom prst="rect">
            <a:avLst/>
          </a:prstGeom>
        </p:spPr>
      </p:pic>
      <p:pic>
        <p:nvPicPr>
          <p:cNvPr id="7" name="Picture 6">
            <a:extLst>
              <a:ext uri="{FF2B5EF4-FFF2-40B4-BE49-F238E27FC236}">
                <a16:creationId xmlns:a16="http://schemas.microsoft.com/office/drawing/2014/main" id="{7DD53FBA-EE94-7745-5298-606BCCCA47AC}"/>
              </a:ext>
            </a:extLst>
          </p:cNvPr>
          <p:cNvPicPr>
            <a:picLocks noChangeAspect="1"/>
          </p:cNvPicPr>
          <p:nvPr/>
        </p:nvPicPr>
        <p:blipFill>
          <a:blip r:embed="rId3"/>
          <a:stretch>
            <a:fillRect/>
          </a:stretch>
        </p:blipFill>
        <p:spPr>
          <a:xfrm>
            <a:off x="5920196" y="4984142"/>
            <a:ext cx="2162477" cy="581106"/>
          </a:xfrm>
          <a:prstGeom prst="rect">
            <a:avLst/>
          </a:prstGeom>
        </p:spPr>
      </p:pic>
    </p:spTree>
    <p:extLst>
      <p:ext uri="{BB962C8B-B14F-4D97-AF65-F5344CB8AC3E}">
        <p14:creationId xmlns:p14="http://schemas.microsoft.com/office/powerpoint/2010/main" val="150404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912-BB93-A85F-82EC-B11A589734B4}"/>
              </a:ext>
            </a:extLst>
          </p:cNvPr>
          <p:cNvSpPr>
            <a:spLocks noGrp="1"/>
          </p:cNvSpPr>
          <p:nvPr>
            <p:ph type="title"/>
          </p:nvPr>
        </p:nvSpPr>
        <p:spPr>
          <a:xfrm>
            <a:off x="609599" y="296479"/>
            <a:ext cx="11107271" cy="582062"/>
          </a:xfrm>
        </p:spPr>
        <p:txBody>
          <a:bodyPr/>
          <a:lstStyle/>
          <a:p>
            <a:r>
              <a:rPr lang="en-US" sz="3200" b="1" dirty="0"/>
              <a:t>How to check the availability of key/value pairs in a SortedList</a:t>
            </a:r>
          </a:p>
        </p:txBody>
      </p:sp>
      <p:sp>
        <p:nvSpPr>
          <p:cNvPr id="3" name="Text Placeholder 2">
            <a:extLst>
              <a:ext uri="{FF2B5EF4-FFF2-40B4-BE49-F238E27FC236}">
                <a16:creationId xmlns:a16="http://schemas.microsoft.com/office/drawing/2014/main" id="{1983005B-EBE2-130C-2E9A-C06FAC89A74B}"/>
              </a:ext>
            </a:extLst>
          </p:cNvPr>
          <p:cNvSpPr>
            <a:spLocks noGrp="1"/>
          </p:cNvSpPr>
          <p:nvPr>
            <p:ph type="body" idx="1"/>
          </p:nvPr>
        </p:nvSpPr>
        <p:spPr>
          <a:xfrm>
            <a:off x="475130" y="708212"/>
            <a:ext cx="11349316" cy="5473988"/>
          </a:xfrm>
        </p:spPr>
        <p:txBody>
          <a:bodyPr/>
          <a:lstStyle/>
          <a:p>
            <a:pPr marL="152396" indent="0">
              <a:buNone/>
            </a:pPr>
            <a:r>
              <a:rPr lang="en-US" sz="2000" dirty="0"/>
              <a:t>If you want to check whether the key/value pair exists or not in the SortedList, then you can use the following methods of the SortedList class.</a:t>
            </a:r>
          </a:p>
          <a:p>
            <a:r>
              <a:rPr lang="en-US" sz="2000" dirty="0"/>
              <a:t>Contains(object key): This method is used to determine whether the SortedList object contains a specific key. The parameter key to locate in the SortedList object. It returns true if the SortedList object contains an element with the specified key; otherwise, false. If the key is null, then it will throw </a:t>
            </a:r>
            <a:r>
              <a:rPr lang="en-US" sz="2000" dirty="0" err="1"/>
              <a:t>System.ArgumentNullException</a:t>
            </a:r>
            <a:r>
              <a:rPr lang="en-US" sz="2000" dirty="0"/>
              <a:t>.</a:t>
            </a:r>
          </a:p>
          <a:p>
            <a:endParaRPr lang="en-US" sz="2000" dirty="0"/>
          </a:p>
          <a:p>
            <a:r>
              <a:rPr lang="en-US" sz="2000" dirty="0" err="1"/>
              <a:t>ContainsKey</a:t>
            </a:r>
            <a:r>
              <a:rPr lang="en-US" sz="2000" dirty="0"/>
              <a:t>(object key): This method is used to determine whether a SortedList object contains a specific key. The parameter key to locate in the SortedList object. It returns true if the SortedList object contains an element with the specified key; otherwise, false. If the key is null, then it will throw </a:t>
            </a:r>
            <a:r>
              <a:rPr lang="en-US" sz="2000" dirty="0" err="1"/>
              <a:t>System.ArgumentNullException</a:t>
            </a:r>
            <a:r>
              <a:rPr lang="en-US" sz="2000" dirty="0"/>
              <a:t>.</a:t>
            </a:r>
          </a:p>
          <a:p>
            <a:pPr marL="152396" indent="0">
              <a:buNone/>
            </a:pPr>
            <a:endParaRPr lang="en-US" sz="2000" dirty="0"/>
          </a:p>
          <a:p>
            <a:r>
              <a:rPr lang="en-US" sz="2000" dirty="0" err="1"/>
              <a:t>ContainsValue</a:t>
            </a:r>
            <a:r>
              <a:rPr lang="en-US" sz="2000" dirty="0"/>
              <a:t>(object value): This method is used to determine whether a </a:t>
            </a:r>
            <a:r>
              <a:rPr lang="en-US" sz="2000" dirty="0" err="1"/>
              <a:t>System.Collections.SortedList</a:t>
            </a:r>
            <a:r>
              <a:rPr lang="en-US" sz="2000" dirty="0"/>
              <a:t> object contains a specific value. The parameter value to locate in the SortedList object. The value can be null. It returns true if the SortedList object contains an element with the specified value; otherwise, false.</a:t>
            </a:r>
          </a:p>
        </p:txBody>
      </p:sp>
    </p:spTree>
    <p:extLst>
      <p:ext uri="{BB962C8B-B14F-4D97-AF65-F5344CB8AC3E}">
        <p14:creationId xmlns:p14="http://schemas.microsoft.com/office/powerpoint/2010/main" val="152815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0C8FCA-D98F-B29E-B194-D759697493AB}"/>
              </a:ext>
            </a:extLst>
          </p:cNvPr>
          <p:cNvPicPr>
            <a:picLocks noChangeAspect="1"/>
          </p:cNvPicPr>
          <p:nvPr/>
        </p:nvPicPr>
        <p:blipFill rotWithShape="1">
          <a:blip r:embed="rId2"/>
          <a:srcRect r="12547"/>
          <a:stretch/>
        </p:blipFill>
        <p:spPr>
          <a:xfrm>
            <a:off x="663269" y="2253663"/>
            <a:ext cx="6526425" cy="2614172"/>
          </a:xfrm>
          <a:prstGeom prst="rect">
            <a:avLst/>
          </a:prstGeom>
        </p:spPr>
      </p:pic>
      <p:pic>
        <p:nvPicPr>
          <p:cNvPr id="7" name="Picture 6">
            <a:extLst>
              <a:ext uri="{FF2B5EF4-FFF2-40B4-BE49-F238E27FC236}">
                <a16:creationId xmlns:a16="http://schemas.microsoft.com/office/drawing/2014/main" id="{41AB350D-680E-FA83-719D-4C4EFD47A5F3}"/>
              </a:ext>
            </a:extLst>
          </p:cNvPr>
          <p:cNvPicPr>
            <a:picLocks noChangeAspect="1"/>
          </p:cNvPicPr>
          <p:nvPr/>
        </p:nvPicPr>
        <p:blipFill rotWithShape="1">
          <a:blip r:embed="rId3"/>
          <a:srcRect r="54312"/>
          <a:stretch/>
        </p:blipFill>
        <p:spPr>
          <a:xfrm>
            <a:off x="7609700" y="2764978"/>
            <a:ext cx="1937712" cy="1328044"/>
          </a:xfrm>
          <a:prstGeom prst="rect">
            <a:avLst/>
          </a:prstGeom>
        </p:spPr>
      </p:pic>
    </p:spTree>
    <p:extLst>
      <p:ext uri="{BB962C8B-B14F-4D97-AF65-F5344CB8AC3E}">
        <p14:creationId xmlns:p14="http://schemas.microsoft.com/office/powerpoint/2010/main" val="330186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D5A8-63B3-4AE0-C771-1F4A22A00959}"/>
              </a:ext>
            </a:extLst>
          </p:cNvPr>
          <p:cNvSpPr>
            <a:spLocks noGrp="1"/>
          </p:cNvSpPr>
          <p:nvPr>
            <p:ph type="title"/>
          </p:nvPr>
        </p:nvSpPr>
        <p:spPr>
          <a:xfrm>
            <a:off x="609600" y="63396"/>
            <a:ext cx="10919012" cy="689639"/>
          </a:xfrm>
        </p:spPr>
        <p:txBody>
          <a:bodyPr/>
          <a:lstStyle/>
          <a:p>
            <a:r>
              <a:rPr lang="en-US" b="1" dirty="0"/>
              <a:t>How to Clone the Non-Generic SortedList</a:t>
            </a:r>
          </a:p>
        </p:txBody>
      </p:sp>
      <p:sp>
        <p:nvSpPr>
          <p:cNvPr id="3" name="Text Placeholder 2">
            <a:extLst>
              <a:ext uri="{FF2B5EF4-FFF2-40B4-BE49-F238E27FC236}">
                <a16:creationId xmlns:a16="http://schemas.microsoft.com/office/drawing/2014/main" id="{F97EBEFD-644A-8B0F-691D-BEC2345ABE91}"/>
              </a:ext>
            </a:extLst>
          </p:cNvPr>
          <p:cNvSpPr>
            <a:spLocks noGrp="1"/>
          </p:cNvSpPr>
          <p:nvPr>
            <p:ph type="body" idx="1"/>
          </p:nvPr>
        </p:nvSpPr>
        <p:spPr>
          <a:xfrm>
            <a:off x="636494" y="753034"/>
            <a:ext cx="11053482" cy="5429165"/>
          </a:xfrm>
        </p:spPr>
        <p:txBody>
          <a:bodyPr/>
          <a:lstStyle/>
          <a:p>
            <a:r>
              <a:rPr lang="en-US" dirty="0"/>
              <a:t>If you want to clone or copy the Non-Generic SortedList in C#, then you need to use the following Clone() method provided by the SortedList Collection Class.</a:t>
            </a:r>
          </a:p>
          <a:p>
            <a:r>
              <a:rPr lang="en-US" b="1" dirty="0"/>
              <a:t>Clone(): </a:t>
            </a:r>
            <a:r>
              <a:rPr lang="en-US" dirty="0"/>
              <a:t>This method is used to create and return a shallow copy of a SortedList object.</a:t>
            </a:r>
          </a:p>
        </p:txBody>
      </p:sp>
      <p:pic>
        <p:nvPicPr>
          <p:cNvPr id="5" name="Picture 4">
            <a:extLst>
              <a:ext uri="{FF2B5EF4-FFF2-40B4-BE49-F238E27FC236}">
                <a16:creationId xmlns:a16="http://schemas.microsoft.com/office/drawing/2014/main" id="{FBC53F50-4000-412C-5762-4C287784E6FC}"/>
              </a:ext>
            </a:extLst>
          </p:cNvPr>
          <p:cNvPicPr>
            <a:picLocks noChangeAspect="1"/>
          </p:cNvPicPr>
          <p:nvPr/>
        </p:nvPicPr>
        <p:blipFill>
          <a:blip r:embed="rId2"/>
          <a:stretch>
            <a:fillRect/>
          </a:stretch>
        </p:blipFill>
        <p:spPr>
          <a:xfrm>
            <a:off x="1056393" y="3721068"/>
            <a:ext cx="4610743" cy="1800476"/>
          </a:xfrm>
          <a:prstGeom prst="rect">
            <a:avLst/>
          </a:prstGeom>
        </p:spPr>
      </p:pic>
      <p:pic>
        <p:nvPicPr>
          <p:cNvPr id="7" name="Picture 6">
            <a:extLst>
              <a:ext uri="{FF2B5EF4-FFF2-40B4-BE49-F238E27FC236}">
                <a16:creationId xmlns:a16="http://schemas.microsoft.com/office/drawing/2014/main" id="{4375B650-2AED-930E-142A-4137E5FD28B2}"/>
              </a:ext>
            </a:extLst>
          </p:cNvPr>
          <p:cNvPicPr>
            <a:picLocks noChangeAspect="1"/>
          </p:cNvPicPr>
          <p:nvPr/>
        </p:nvPicPr>
        <p:blipFill>
          <a:blip r:embed="rId3"/>
          <a:stretch>
            <a:fillRect/>
          </a:stretch>
        </p:blipFill>
        <p:spPr>
          <a:xfrm>
            <a:off x="5928848" y="4087831"/>
            <a:ext cx="2629267" cy="1066949"/>
          </a:xfrm>
          <a:prstGeom prst="rect">
            <a:avLst/>
          </a:prstGeom>
        </p:spPr>
      </p:pic>
    </p:spTree>
    <p:extLst>
      <p:ext uri="{BB962C8B-B14F-4D97-AF65-F5344CB8AC3E}">
        <p14:creationId xmlns:p14="http://schemas.microsoft.com/office/powerpoint/2010/main" val="2413792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88A8B2C8-58CE-4F8F-80D1-C58979870B51}">
  <ds:schemaRefs>
    <ds:schemaRef ds:uri="http://schemas.microsoft.com/sharepoint/v3/contenttype/forms"/>
  </ds:schemaRefs>
</ds:datastoreItem>
</file>

<file path=customXml/itemProps2.xml><?xml version="1.0" encoding="utf-8"?>
<ds:datastoreItem xmlns:ds="http://schemas.openxmlformats.org/officeDocument/2006/customXml" ds:itemID="{5A60B727-2AB0-4974-B93F-8E568526BA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9E8A9C-B4DE-41DE-8DD4-15F0B1ECC2F3}">
  <ds:schemaRefs>
    <ds:schemaRef ds:uri="b2463319-f063-494d-be28-0864aafcbfaf"/>
    <ds:schemaRef ds:uri="http://purl.org/dc/term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cb70dd5e-aeba-4303-895e-0ae485ba4d8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175</TotalTime>
  <Words>1289</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SORTEDLIST</vt:lpstr>
      <vt:lpstr>What is SortedList</vt:lpstr>
      <vt:lpstr>How to Create a SortedList</vt:lpstr>
      <vt:lpstr>How to Add Elements into a SortedList </vt:lpstr>
      <vt:lpstr>Accessing items in SortedList</vt:lpstr>
      <vt:lpstr>How to Remove Elements from a SortedList Collection </vt:lpstr>
      <vt:lpstr>How to check the availability of key/value pairs in a SortedList</vt:lpstr>
      <vt:lpstr>PowerPoint Presentation</vt:lpstr>
      <vt:lpstr>How to Clone the Non-Generic SortedList</vt:lpstr>
      <vt:lpstr>What is the use of the CopyTo method of the Non-Generic SortedList </vt:lpstr>
      <vt:lpstr>Non-Generic SortedList Collection Class Properties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SORTEDLIST</dc:title>
  <dc:creator>Jonathan Ndambuki</dc:creator>
  <cp:lastModifiedBy>Jonathan Ndambuki</cp:lastModifiedBy>
  <cp:revision>2</cp:revision>
  <dcterms:created xsi:type="dcterms:W3CDTF">2023-06-22T11:56:27Z</dcterms:created>
  <dcterms:modified xsi:type="dcterms:W3CDTF">2023-06-23T06:49:20Z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