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257" r:id="rId5"/>
    <p:sldId id="354" r:id="rId6"/>
    <p:sldId id="355" r:id="rId7"/>
    <p:sldId id="356" r:id="rId8"/>
    <p:sldId id="358" r:id="rId9"/>
    <p:sldId id="360" r:id="rId10"/>
    <p:sldId id="359" r:id="rId11"/>
    <p:sldId id="361" r:id="rId12"/>
    <p:sldId id="362" r:id="rId13"/>
    <p:sldId id="363" r:id="rId14"/>
    <p:sldId id="365" r:id="rId15"/>
    <p:sldId id="364" r:id="rId16"/>
    <p:sldId id="3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9" d="100"/>
          <a:sy n="109" d="100"/>
        </p:scale>
        <p:origin x="61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850AC9-7C52-458A-B8C8-2FFB680727B2}" type="datetimeFigureOut">
              <a:rPr lang="en-US" smtClean="0"/>
              <a:t>7/19/2023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9B3454-64FC-4BEE-AE00-187CF091CEBF}" type="slidenum">
              <a:rPr lang="en-US" smtClean="0"/>
              <a:t>‹#›</a:t>
            </a:fld>
            <a:endParaRPr lang="en-US"/>
          </a:p>
        </p:txBody>
      </p:sp>
    </p:spTree>
    <p:extLst>
      <p:ext uri="{BB962C8B-B14F-4D97-AF65-F5344CB8AC3E}">
        <p14:creationId xmlns:p14="http://schemas.microsoft.com/office/powerpoint/2010/main" val="296069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B8AB6-FE99-D8EB-320C-38F3FA88F3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82BA28-37C4-A455-7D29-B6D694F479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BB8672-138B-F5A3-7B9B-B99F02B72A42}"/>
              </a:ext>
            </a:extLst>
          </p:cNvPr>
          <p:cNvSpPr>
            <a:spLocks noGrp="1"/>
          </p:cNvSpPr>
          <p:nvPr>
            <p:ph type="dt" sz="half" idx="10"/>
          </p:nvPr>
        </p:nvSpPr>
        <p:spPr/>
        <p:txBody>
          <a:bodyPr/>
          <a:lstStyle/>
          <a:p>
            <a:fld id="{DDF9B122-9E82-4B94-A0F1-35F8DB588B66}" type="datetimeFigureOut">
              <a:rPr lang="en-US" smtClean="0"/>
              <a:t>7/19/2023</a:t>
            </a:fld>
            <a:endParaRPr lang="en-US"/>
          </a:p>
        </p:txBody>
      </p:sp>
      <p:sp>
        <p:nvSpPr>
          <p:cNvPr id="5" name="Footer Placeholder 4">
            <a:extLst>
              <a:ext uri="{FF2B5EF4-FFF2-40B4-BE49-F238E27FC236}">
                <a16:creationId xmlns:a16="http://schemas.microsoft.com/office/drawing/2014/main" id="{14014AA9-6709-429B-F29E-28702CAD8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9742FB-7E6A-4AD6-ADEB-FCF7A35315F8}"/>
              </a:ext>
            </a:extLst>
          </p:cNvPr>
          <p:cNvSpPr>
            <a:spLocks noGrp="1"/>
          </p:cNvSpPr>
          <p:nvPr>
            <p:ph type="sldNum" sz="quarter" idx="12"/>
          </p:nvPr>
        </p:nvSpPr>
        <p:spPr/>
        <p:txBody>
          <a:bodyPr/>
          <a:lstStyle/>
          <a:p>
            <a:fld id="{13030C1C-CDC5-420F-8200-8745F161F8A7}" type="slidenum">
              <a:rPr lang="en-US" smtClean="0"/>
              <a:t>‹#›</a:t>
            </a:fld>
            <a:endParaRPr lang="en-US"/>
          </a:p>
        </p:txBody>
      </p:sp>
    </p:spTree>
    <p:extLst>
      <p:ext uri="{BB962C8B-B14F-4D97-AF65-F5344CB8AC3E}">
        <p14:creationId xmlns:p14="http://schemas.microsoft.com/office/powerpoint/2010/main" val="3020998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58166-BE78-3233-3007-5F82F1BCEB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B17626-4C54-805B-3109-B24C770DF8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AD57BC-5B53-B2C8-2F52-871513FF8FF7}"/>
              </a:ext>
            </a:extLst>
          </p:cNvPr>
          <p:cNvSpPr>
            <a:spLocks noGrp="1"/>
          </p:cNvSpPr>
          <p:nvPr>
            <p:ph type="dt" sz="half" idx="10"/>
          </p:nvPr>
        </p:nvSpPr>
        <p:spPr/>
        <p:txBody>
          <a:bodyPr/>
          <a:lstStyle/>
          <a:p>
            <a:fld id="{DDF9B122-9E82-4B94-A0F1-35F8DB588B66}" type="datetimeFigureOut">
              <a:rPr lang="en-US" smtClean="0"/>
              <a:t>7/19/2023</a:t>
            </a:fld>
            <a:endParaRPr lang="en-US"/>
          </a:p>
        </p:txBody>
      </p:sp>
      <p:sp>
        <p:nvSpPr>
          <p:cNvPr id="5" name="Footer Placeholder 4">
            <a:extLst>
              <a:ext uri="{FF2B5EF4-FFF2-40B4-BE49-F238E27FC236}">
                <a16:creationId xmlns:a16="http://schemas.microsoft.com/office/drawing/2014/main" id="{9DBFC808-F5DB-5B5D-DB40-7A490CC619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08EF00-2407-56EE-BA8A-A9AC1E3DE275}"/>
              </a:ext>
            </a:extLst>
          </p:cNvPr>
          <p:cNvSpPr>
            <a:spLocks noGrp="1"/>
          </p:cNvSpPr>
          <p:nvPr>
            <p:ph type="sldNum" sz="quarter" idx="12"/>
          </p:nvPr>
        </p:nvSpPr>
        <p:spPr/>
        <p:txBody>
          <a:bodyPr/>
          <a:lstStyle/>
          <a:p>
            <a:fld id="{13030C1C-CDC5-420F-8200-8745F161F8A7}" type="slidenum">
              <a:rPr lang="en-US" smtClean="0"/>
              <a:t>‹#›</a:t>
            </a:fld>
            <a:endParaRPr lang="en-US"/>
          </a:p>
        </p:txBody>
      </p:sp>
    </p:spTree>
    <p:extLst>
      <p:ext uri="{BB962C8B-B14F-4D97-AF65-F5344CB8AC3E}">
        <p14:creationId xmlns:p14="http://schemas.microsoft.com/office/powerpoint/2010/main" val="3240143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10378E-1E33-B99E-7581-421C9A8E61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FBF9EB-8BC0-9B32-3B85-9B589B076E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5F1F64-5E73-8A6F-EE31-B148A62E7C5A}"/>
              </a:ext>
            </a:extLst>
          </p:cNvPr>
          <p:cNvSpPr>
            <a:spLocks noGrp="1"/>
          </p:cNvSpPr>
          <p:nvPr>
            <p:ph type="dt" sz="half" idx="10"/>
          </p:nvPr>
        </p:nvSpPr>
        <p:spPr/>
        <p:txBody>
          <a:bodyPr/>
          <a:lstStyle/>
          <a:p>
            <a:fld id="{DDF9B122-9E82-4B94-A0F1-35F8DB588B66}" type="datetimeFigureOut">
              <a:rPr lang="en-US" smtClean="0"/>
              <a:t>7/19/2023</a:t>
            </a:fld>
            <a:endParaRPr lang="en-US"/>
          </a:p>
        </p:txBody>
      </p:sp>
      <p:sp>
        <p:nvSpPr>
          <p:cNvPr id="5" name="Footer Placeholder 4">
            <a:extLst>
              <a:ext uri="{FF2B5EF4-FFF2-40B4-BE49-F238E27FC236}">
                <a16:creationId xmlns:a16="http://schemas.microsoft.com/office/drawing/2014/main" id="{02F7AF93-3FD6-3394-31F0-19098C2F94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A22774-F26A-C60B-6DB2-360AC115511E}"/>
              </a:ext>
            </a:extLst>
          </p:cNvPr>
          <p:cNvSpPr>
            <a:spLocks noGrp="1"/>
          </p:cNvSpPr>
          <p:nvPr>
            <p:ph type="sldNum" sz="quarter" idx="12"/>
          </p:nvPr>
        </p:nvSpPr>
        <p:spPr/>
        <p:txBody>
          <a:bodyPr/>
          <a:lstStyle/>
          <a:p>
            <a:fld id="{13030C1C-CDC5-420F-8200-8745F161F8A7}" type="slidenum">
              <a:rPr lang="en-US" smtClean="0"/>
              <a:t>‹#›</a:t>
            </a:fld>
            <a:endParaRPr lang="en-US"/>
          </a:p>
        </p:txBody>
      </p:sp>
    </p:spTree>
    <p:extLst>
      <p:ext uri="{BB962C8B-B14F-4D97-AF65-F5344CB8AC3E}">
        <p14:creationId xmlns:p14="http://schemas.microsoft.com/office/powerpoint/2010/main" val="2788712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2573290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20046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F9BDF-3284-E0AD-DD33-2E88101646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E8B6E7-DE64-2116-E4B7-F1E3FEA141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5D5867-0AB4-63D2-E13D-D9C24C6FB881}"/>
              </a:ext>
            </a:extLst>
          </p:cNvPr>
          <p:cNvSpPr>
            <a:spLocks noGrp="1"/>
          </p:cNvSpPr>
          <p:nvPr>
            <p:ph type="dt" sz="half" idx="10"/>
          </p:nvPr>
        </p:nvSpPr>
        <p:spPr/>
        <p:txBody>
          <a:bodyPr/>
          <a:lstStyle/>
          <a:p>
            <a:fld id="{DDF9B122-9E82-4B94-A0F1-35F8DB588B66}" type="datetimeFigureOut">
              <a:rPr lang="en-US" smtClean="0"/>
              <a:t>7/19/2023</a:t>
            </a:fld>
            <a:endParaRPr lang="en-US"/>
          </a:p>
        </p:txBody>
      </p:sp>
      <p:sp>
        <p:nvSpPr>
          <p:cNvPr id="5" name="Footer Placeholder 4">
            <a:extLst>
              <a:ext uri="{FF2B5EF4-FFF2-40B4-BE49-F238E27FC236}">
                <a16:creationId xmlns:a16="http://schemas.microsoft.com/office/drawing/2014/main" id="{1A3BB4C1-6C20-C522-9023-FC124AD0C4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527BBB-247A-6902-B7F1-5B0B36F8BA4E}"/>
              </a:ext>
            </a:extLst>
          </p:cNvPr>
          <p:cNvSpPr>
            <a:spLocks noGrp="1"/>
          </p:cNvSpPr>
          <p:nvPr>
            <p:ph type="sldNum" sz="quarter" idx="12"/>
          </p:nvPr>
        </p:nvSpPr>
        <p:spPr/>
        <p:txBody>
          <a:bodyPr/>
          <a:lstStyle/>
          <a:p>
            <a:fld id="{13030C1C-CDC5-420F-8200-8745F161F8A7}" type="slidenum">
              <a:rPr lang="en-US" smtClean="0"/>
              <a:t>‹#›</a:t>
            </a:fld>
            <a:endParaRPr lang="en-US"/>
          </a:p>
        </p:txBody>
      </p:sp>
    </p:spTree>
    <p:extLst>
      <p:ext uri="{BB962C8B-B14F-4D97-AF65-F5344CB8AC3E}">
        <p14:creationId xmlns:p14="http://schemas.microsoft.com/office/powerpoint/2010/main" val="2022888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91246-D9F2-A8AE-66DF-AD0D1DE08F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F12F661-8DD4-8DB9-61F4-BF1B8562A1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BCC7B5-961E-C2C4-0A46-5AF3C1E0DF54}"/>
              </a:ext>
            </a:extLst>
          </p:cNvPr>
          <p:cNvSpPr>
            <a:spLocks noGrp="1"/>
          </p:cNvSpPr>
          <p:nvPr>
            <p:ph type="dt" sz="half" idx="10"/>
          </p:nvPr>
        </p:nvSpPr>
        <p:spPr/>
        <p:txBody>
          <a:bodyPr/>
          <a:lstStyle/>
          <a:p>
            <a:fld id="{DDF9B122-9E82-4B94-A0F1-35F8DB588B66}" type="datetimeFigureOut">
              <a:rPr lang="en-US" smtClean="0"/>
              <a:t>7/19/2023</a:t>
            </a:fld>
            <a:endParaRPr lang="en-US"/>
          </a:p>
        </p:txBody>
      </p:sp>
      <p:sp>
        <p:nvSpPr>
          <p:cNvPr id="5" name="Footer Placeholder 4">
            <a:extLst>
              <a:ext uri="{FF2B5EF4-FFF2-40B4-BE49-F238E27FC236}">
                <a16:creationId xmlns:a16="http://schemas.microsoft.com/office/drawing/2014/main" id="{8F0F60A6-2676-9C3E-7FA6-814120360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FB935C-FBCB-E297-A3FE-809CCA7B6FBF}"/>
              </a:ext>
            </a:extLst>
          </p:cNvPr>
          <p:cNvSpPr>
            <a:spLocks noGrp="1"/>
          </p:cNvSpPr>
          <p:nvPr>
            <p:ph type="sldNum" sz="quarter" idx="12"/>
          </p:nvPr>
        </p:nvSpPr>
        <p:spPr/>
        <p:txBody>
          <a:bodyPr/>
          <a:lstStyle/>
          <a:p>
            <a:fld id="{13030C1C-CDC5-420F-8200-8745F161F8A7}" type="slidenum">
              <a:rPr lang="en-US" smtClean="0"/>
              <a:t>‹#›</a:t>
            </a:fld>
            <a:endParaRPr lang="en-US"/>
          </a:p>
        </p:txBody>
      </p:sp>
    </p:spTree>
    <p:extLst>
      <p:ext uri="{BB962C8B-B14F-4D97-AF65-F5344CB8AC3E}">
        <p14:creationId xmlns:p14="http://schemas.microsoft.com/office/powerpoint/2010/main" val="2570293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469C8-FA8E-66B1-616E-1954C0E3FE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62644C-A938-91D6-912C-D786D03904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EEAEAC-0921-C81B-A698-53801B502B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0AB119-3205-80BC-3676-40F0AADE9E5B}"/>
              </a:ext>
            </a:extLst>
          </p:cNvPr>
          <p:cNvSpPr>
            <a:spLocks noGrp="1"/>
          </p:cNvSpPr>
          <p:nvPr>
            <p:ph type="dt" sz="half" idx="10"/>
          </p:nvPr>
        </p:nvSpPr>
        <p:spPr/>
        <p:txBody>
          <a:bodyPr/>
          <a:lstStyle/>
          <a:p>
            <a:fld id="{DDF9B122-9E82-4B94-A0F1-35F8DB588B66}" type="datetimeFigureOut">
              <a:rPr lang="en-US" smtClean="0"/>
              <a:t>7/19/2023</a:t>
            </a:fld>
            <a:endParaRPr lang="en-US"/>
          </a:p>
        </p:txBody>
      </p:sp>
      <p:sp>
        <p:nvSpPr>
          <p:cNvPr id="6" name="Footer Placeholder 5">
            <a:extLst>
              <a:ext uri="{FF2B5EF4-FFF2-40B4-BE49-F238E27FC236}">
                <a16:creationId xmlns:a16="http://schemas.microsoft.com/office/drawing/2014/main" id="{043A8B3B-5F08-377F-E78F-4C199943C2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0EC810-75F8-3911-0FAE-34FBCD3555BC}"/>
              </a:ext>
            </a:extLst>
          </p:cNvPr>
          <p:cNvSpPr>
            <a:spLocks noGrp="1"/>
          </p:cNvSpPr>
          <p:nvPr>
            <p:ph type="sldNum" sz="quarter" idx="12"/>
          </p:nvPr>
        </p:nvSpPr>
        <p:spPr/>
        <p:txBody>
          <a:bodyPr/>
          <a:lstStyle/>
          <a:p>
            <a:fld id="{13030C1C-CDC5-420F-8200-8745F161F8A7}" type="slidenum">
              <a:rPr lang="en-US" smtClean="0"/>
              <a:t>‹#›</a:t>
            </a:fld>
            <a:endParaRPr lang="en-US"/>
          </a:p>
        </p:txBody>
      </p:sp>
    </p:spTree>
    <p:extLst>
      <p:ext uri="{BB962C8B-B14F-4D97-AF65-F5344CB8AC3E}">
        <p14:creationId xmlns:p14="http://schemas.microsoft.com/office/powerpoint/2010/main" val="771488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01001-351B-CAFC-EDDD-9914F9229A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B3B13F-A20D-4CCF-B96F-064383ACE6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1A4D9C-2C58-585E-A3CA-DE883D1EF7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E5013E-C1C5-3246-4AFE-478E64AB74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091AF3-580E-C0DB-94A6-9DE4F8E476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1CFDF7-8093-EDC0-066E-504466123981}"/>
              </a:ext>
            </a:extLst>
          </p:cNvPr>
          <p:cNvSpPr>
            <a:spLocks noGrp="1"/>
          </p:cNvSpPr>
          <p:nvPr>
            <p:ph type="dt" sz="half" idx="10"/>
          </p:nvPr>
        </p:nvSpPr>
        <p:spPr/>
        <p:txBody>
          <a:bodyPr/>
          <a:lstStyle/>
          <a:p>
            <a:fld id="{DDF9B122-9E82-4B94-A0F1-35F8DB588B66}" type="datetimeFigureOut">
              <a:rPr lang="en-US" smtClean="0"/>
              <a:t>7/19/2023</a:t>
            </a:fld>
            <a:endParaRPr lang="en-US"/>
          </a:p>
        </p:txBody>
      </p:sp>
      <p:sp>
        <p:nvSpPr>
          <p:cNvPr id="8" name="Footer Placeholder 7">
            <a:extLst>
              <a:ext uri="{FF2B5EF4-FFF2-40B4-BE49-F238E27FC236}">
                <a16:creationId xmlns:a16="http://schemas.microsoft.com/office/drawing/2014/main" id="{992010BE-7386-4CC6-F7F8-F0A3963F0E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8569CB-A828-B3B2-AD0A-CE5E960E551C}"/>
              </a:ext>
            </a:extLst>
          </p:cNvPr>
          <p:cNvSpPr>
            <a:spLocks noGrp="1"/>
          </p:cNvSpPr>
          <p:nvPr>
            <p:ph type="sldNum" sz="quarter" idx="12"/>
          </p:nvPr>
        </p:nvSpPr>
        <p:spPr/>
        <p:txBody>
          <a:bodyPr/>
          <a:lstStyle/>
          <a:p>
            <a:fld id="{13030C1C-CDC5-420F-8200-8745F161F8A7}" type="slidenum">
              <a:rPr lang="en-US" smtClean="0"/>
              <a:t>‹#›</a:t>
            </a:fld>
            <a:endParaRPr lang="en-US"/>
          </a:p>
        </p:txBody>
      </p:sp>
    </p:spTree>
    <p:extLst>
      <p:ext uri="{BB962C8B-B14F-4D97-AF65-F5344CB8AC3E}">
        <p14:creationId xmlns:p14="http://schemas.microsoft.com/office/powerpoint/2010/main" val="2189233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B4950-9952-358C-161B-B3A5D320EF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7A1519-C18E-9DAA-C800-91C4574DF560}"/>
              </a:ext>
            </a:extLst>
          </p:cNvPr>
          <p:cNvSpPr>
            <a:spLocks noGrp="1"/>
          </p:cNvSpPr>
          <p:nvPr>
            <p:ph type="dt" sz="half" idx="10"/>
          </p:nvPr>
        </p:nvSpPr>
        <p:spPr/>
        <p:txBody>
          <a:bodyPr/>
          <a:lstStyle/>
          <a:p>
            <a:fld id="{DDF9B122-9E82-4B94-A0F1-35F8DB588B66}" type="datetimeFigureOut">
              <a:rPr lang="en-US" smtClean="0"/>
              <a:t>7/19/2023</a:t>
            </a:fld>
            <a:endParaRPr lang="en-US"/>
          </a:p>
        </p:txBody>
      </p:sp>
      <p:sp>
        <p:nvSpPr>
          <p:cNvPr id="4" name="Footer Placeholder 3">
            <a:extLst>
              <a:ext uri="{FF2B5EF4-FFF2-40B4-BE49-F238E27FC236}">
                <a16:creationId xmlns:a16="http://schemas.microsoft.com/office/drawing/2014/main" id="{24DA23FD-55BA-6979-F2E2-C631B594B0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70D29F-1F08-5E48-F7F6-58B5E28DF9DA}"/>
              </a:ext>
            </a:extLst>
          </p:cNvPr>
          <p:cNvSpPr>
            <a:spLocks noGrp="1"/>
          </p:cNvSpPr>
          <p:nvPr>
            <p:ph type="sldNum" sz="quarter" idx="12"/>
          </p:nvPr>
        </p:nvSpPr>
        <p:spPr/>
        <p:txBody>
          <a:bodyPr/>
          <a:lstStyle/>
          <a:p>
            <a:fld id="{13030C1C-CDC5-420F-8200-8745F161F8A7}" type="slidenum">
              <a:rPr lang="en-US" smtClean="0"/>
              <a:t>‹#›</a:t>
            </a:fld>
            <a:endParaRPr lang="en-US"/>
          </a:p>
        </p:txBody>
      </p:sp>
    </p:spTree>
    <p:extLst>
      <p:ext uri="{BB962C8B-B14F-4D97-AF65-F5344CB8AC3E}">
        <p14:creationId xmlns:p14="http://schemas.microsoft.com/office/powerpoint/2010/main" val="3384825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C4C405-F7C8-832C-B609-CEA8939472FF}"/>
              </a:ext>
            </a:extLst>
          </p:cNvPr>
          <p:cNvSpPr>
            <a:spLocks noGrp="1"/>
          </p:cNvSpPr>
          <p:nvPr>
            <p:ph type="dt" sz="half" idx="10"/>
          </p:nvPr>
        </p:nvSpPr>
        <p:spPr/>
        <p:txBody>
          <a:bodyPr/>
          <a:lstStyle/>
          <a:p>
            <a:fld id="{DDF9B122-9E82-4B94-A0F1-35F8DB588B66}" type="datetimeFigureOut">
              <a:rPr lang="en-US" smtClean="0"/>
              <a:t>7/19/2023</a:t>
            </a:fld>
            <a:endParaRPr lang="en-US"/>
          </a:p>
        </p:txBody>
      </p:sp>
      <p:sp>
        <p:nvSpPr>
          <p:cNvPr id="3" name="Footer Placeholder 2">
            <a:extLst>
              <a:ext uri="{FF2B5EF4-FFF2-40B4-BE49-F238E27FC236}">
                <a16:creationId xmlns:a16="http://schemas.microsoft.com/office/drawing/2014/main" id="{D61966A0-F23E-8017-89B6-783F34AD55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014E21-3B16-9A12-3194-25A562E482B3}"/>
              </a:ext>
            </a:extLst>
          </p:cNvPr>
          <p:cNvSpPr>
            <a:spLocks noGrp="1"/>
          </p:cNvSpPr>
          <p:nvPr>
            <p:ph type="sldNum" sz="quarter" idx="12"/>
          </p:nvPr>
        </p:nvSpPr>
        <p:spPr/>
        <p:txBody>
          <a:bodyPr/>
          <a:lstStyle/>
          <a:p>
            <a:fld id="{13030C1C-CDC5-420F-8200-8745F161F8A7}" type="slidenum">
              <a:rPr lang="en-US" smtClean="0"/>
              <a:t>‹#›</a:t>
            </a:fld>
            <a:endParaRPr lang="en-US"/>
          </a:p>
        </p:txBody>
      </p:sp>
    </p:spTree>
    <p:extLst>
      <p:ext uri="{BB962C8B-B14F-4D97-AF65-F5344CB8AC3E}">
        <p14:creationId xmlns:p14="http://schemas.microsoft.com/office/powerpoint/2010/main" val="276663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5F6D7-C66E-DD4F-189D-1D24AB02B7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A02042-722C-C5C5-0DAF-2F40EBEF10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7CF812-5B19-F355-7E42-F5E2C53E1A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A9D943-A76B-353E-7F6A-0276A3B05B3D}"/>
              </a:ext>
            </a:extLst>
          </p:cNvPr>
          <p:cNvSpPr>
            <a:spLocks noGrp="1"/>
          </p:cNvSpPr>
          <p:nvPr>
            <p:ph type="dt" sz="half" idx="10"/>
          </p:nvPr>
        </p:nvSpPr>
        <p:spPr/>
        <p:txBody>
          <a:bodyPr/>
          <a:lstStyle/>
          <a:p>
            <a:fld id="{DDF9B122-9E82-4B94-A0F1-35F8DB588B66}" type="datetimeFigureOut">
              <a:rPr lang="en-US" smtClean="0"/>
              <a:t>7/19/2023</a:t>
            </a:fld>
            <a:endParaRPr lang="en-US"/>
          </a:p>
        </p:txBody>
      </p:sp>
      <p:sp>
        <p:nvSpPr>
          <p:cNvPr id="6" name="Footer Placeholder 5">
            <a:extLst>
              <a:ext uri="{FF2B5EF4-FFF2-40B4-BE49-F238E27FC236}">
                <a16:creationId xmlns:a16="http://schemas.microsoft.com/office/drawing/2014/main" id="{419D44CD-434A-0FC5-1FF6-8180E8328C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CBDD2E-2EB0-DC4F-C9B6-DAB484223365}"/>
              </a:ext>
            </a:extLst>
          </p:cNvPr>
          <p:cNvSpPr>
            <a:spLocks noGrp="1"/>
          </p:cNvSpPr>
          <p:nvPr>
            <p:ph type="sldNum" sz="quarter" idx="12"/>
          </p:nvPr>
        </p:nvSpPr>
        <p:spPr/>
        <p:txBody>
          <a:bodyPr/>
          <a:lstStyle/>
          <a:p>
            <a:fld id="{13030C1C-CDC5-420F-8200-8745F161F8A7}" type="slidenum">
              <a:rPr lang="en-US" smtClean="0"/>
              <a:t>‹#›</a:t>
            </a:fld>
            <a:endParaRPr lang="en-US"/>
          </a:p>
        </p:txBody>
      </p:sp>
    </p:spTree>
    <p:extLst>
      <p:ext uri="{BB962C8B-B14F-4D97-AF65-F5344CB8AC3E}">
        <p14:creationId xmlns:p14="http://schemas.microsoft.com/office/powerpoint/2010/main" val="1751948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619CA-411B-9402-1D67-BA62BA28CA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7BE8B0-695E-7C85-C56C-1AAD54DDCF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DD05F6-FF27-3F68-4C6B-63BFF09FD7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0AA35C-F6EE-A3DA-0DBC-C5829F290DE5}"/>
              </a:ext>
            </a:extLst>
          </p:cNvPr>
          <p:cNvSpPr>
            <a:spLocks noGrp="1"/>
          </p:cNvSpPr>
          <p:nvPr>
            <p:ph type="dt" sz="half" idx="10"/>
          </p:nvPr>
        </p:nvSpPr>
        <p:spPr/>
        <p:txBody>
          <a:bodyPr/>
          <a:lstStyle/>
          <a:p>
            <a:fld id="{DDF9B122-9E82-4B94-A0F1-35F8DB588B66}" type="datetimeFigureOut">
              <a:rPr lang="en-US" smtClean="0"/>
              <a:t>7/19/2023</a:t>
            </a:fld>
            <a:endParaRPr lang="en-US"/>
          </a:p>
        </p:txBody>
      </p:sp>
      <p:sp>
        <p:nvSpPr>
          <p:cNvPr id="6" name="Footer Placeholder 5">
            <a:extLst>
              <a:ext uri="{FF2B5EF4-FFF2-40B4-BE49-F238E27FC236}">
                <a16:creationId xmlns:a16="http://schemas.microsoft.com/office/drawing/2014/main" id="{1927CA41-9B54-60D8-8075-4F5E0703FE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4CB911-DDD2-2AF2-D9F9-0D3BFCB0B996}"/>
              </a:ext>
            </a:extLst>
          </p:cNvPr>
          <p:cNvSpPr>
            <a:spLocks noGrp="1"/>
          </p:cNvSpPr>
          <p:nvPr>
            <p:ph type="sldNum" sz="quarter" idx="12"/>
          </p:nvPr>
        </p:nvSpPr>
        <p:spPr/>
        <p:txBody>
          <a:bodyPr/>
          <a:lstStyle/>
          <a:p>
            <a:fld id="{13030C1C-CDC5-420F-8200-8745F161F8A7}" type="slidenum">
              <a:rPr lang="en-US" smtClean="0"/>
              <a:t>‹#›</a:t>
            </a:fld>
            <a:endParaRPr lang="en-US"/>
          </a:p>
        </p:txBody>
      </p:sp>
    </p:spTree>
    <p:extLst>
      <p:ext uri="{BB962C8B-B14F-4D97-AF65-F5344CB8AC3E}">
        <p14:creationId xmlns:p14="http://schemas.microsoft.com/office/powerpoint/2010/main" val="1366077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9534C4-5BD5-3E23-49A5-453DA06EB0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D653214-B630-BC47-BFA9-C112E53577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EFC885-1E5D-AD5C-3520-0B48ECC075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F9B122-9E82-4B94-A0F1-35F8DB588B66}" type="datetimeFigureOut">
              <a:rPr lang="en-US" smtClean="0"/>
              <a:t>7/19/2023</a:t>
            </a:fld>
            <a:endParaRPr lang="en-US"/>
          </a:p>
        </p:txBody>
      </p:sp>
      <p:sp>
        <p:nvSpPr>
          <p:cNvPr id="5" name="Footer Placeholder 4">
            <a:extLst>
              <a:ext uri="{FF2B5EF4-FFF2-40B4-BE49-F238E27FC236}">
                <a16:creationId xmlns:a16="http://schemas.microsoft.com/office/drawing/2014/main" id="{80466511-4170-7B41-4E80-651DA1A654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276B47-1AC8-0EB0-EC63-19D564AF6D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030C1C-CDC5-420F-8200-8745F161F8A7}" type="slidenum">
              <a:rPr lang="en-US" smtClean="0"/>
              <a:t>‹#›</a:t>
            </a:fld>
            <a:endParaRPr lang="en-US"/>
          </a:p>
        </p:txBody>
      </p:sp>
    </p:spTree>
    <p:extLst>
      <p:ext uri="{BB962C8B-B14F-4D97-AF65-F5344CB8AC3E}">
        <p14:creationId xmlns:p14="http://schemas.microsoft.com/office/powerpoint/2010/main" val="229771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blazored/fluentvalidation" TargetMode="Externa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fluentvalidation.net/"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829903" y="890669"/>
            <a:ext cx="5121524" cy="5191071"/>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506849" y="1510688"/>
            <a:ext cx="7051956" cy="3800241"/>
          </a:xfrm>
          <a:prstGeom prst="rect">
            <a:avLst/>
          </a:prstGeom>
        </p:spPr>
        <p:txBody>
          <a:bodyPr spcFirstLastPara="1" vert="horz" wrap="square" lIns="0" tIns="0" rIns="0" bIns="0" rtlCol="0" anchor="ctr" anchorCtr="0">
            <a:noAutofit/>
          </a:bodyPr>
          <a:lstStyle/>
          <a:p>
            <a:pPr algn="ctr"/>
            <a:r>
              <a:rPr lang="en-US" sz="8000" b="1" dirty="0">
                <a:latin typeface="Times New Roman" panose="02020603050405020304" pitchFamily="18" charset="0"/>
                <a:cs typeface="Times New Roman" panose="02020603050405020304" pitchFamily="18" charset="0"/>
              </a:rPr>
              <a:t>FORMS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85847-8DBC-9E20-F9D0-F55F8CC968E8}"/>
              </a:ext>
            </a:extLst>
          </p:cNvPr>
          <p:cNvSpPr>
            <a:spLocks noGrp="1"/>
          </p:cNvSpPr>
          <p:nvPr>
            <p:ph type="title"/>
          </p:nvPr>
        </p:nvSpPr>
        <p:spPr>
          <a:xfrm>
            <a:off x="609599" y="99255"/>
            <a:ext cx="7664637" cy="546204"/>
          </a:xfrm>
        </p:spPr>
        <p:txBody>
          <a:bodyPr/>
          <a:lstStyle/>
          <a:p>
            <a:r>
              <a:rPr lang="en-US" dirty="0" err="1"/>
              <a:t>FluentValidation</a:t>
            </a:r>
            <a:r>
              <a:rPr lang="en-US" dirty="0"/>
              <a:t> on Client side </a:t>
            </a:r>
          </a:p>
        </p:txBody>
      </p:sp>
      <p:sp>
        <p:nvSpPr>
          <p:cNvPr id="3" name="Text Placeholder 2">
            <a:extLst>
              <a:ext uri="{FF2B5EF4-FFF2-40B4-BE49-F238E27FC236}">
                <a16:creationId xmlns:a16="http://schemas.microsoft.com/office/drawing/2014/main" id="{4D58F6D9-FF5E-ED92-5A19-474E6BDE16AF}"/>
              </a:ext>
            </a:extLst>
          </p:cNvPr>
          <p:cNvSpPr>
            <a:spLocks noGrp="1"/>
          </p:cNvSpPr>
          <p:nvPr>
            <p:ph type="body" idx="1"/>
          </p:nvPr>
        </p:nvSpPr>
        <p:spPr>
          <a:xfrm>
            <a:off x="493059" y="744071"/>
            <a:ext cx="11403105" cy="5943599"/>
          </a:xfrm>
        </p:spPr>
        <p:txBody>
          <a:bodyPr/>
          <a:lstStyle/>
          <a:p>
            <a:r>
              <a:rPr lang="en-US" sz="2000" dirty="0"/>
              <a:t>We need to tell Blazor how to understand and process them. To do this, we will install a package into the Client project, which is going to do all the heavy lifting for us. It’s called </a:t>
            </a:r>
            <a:r>
              <a:rPr lang="en-US" sz="2000" dirty="0" err="1"/>
              <a:t>Blazored.FluentValidation</a:t>
            </a:r>
            <a:r>
              <a:rPr lang="en-US" sz="2000" dirty="0"/>
              <a:t> (</a:t>
            </a:r>
            <a:r>
              <a:rPr lang="en-US" sz="2000" dirty="0">
                <a:hlinkClick r:id="rId2"/>
              </a:rPr>
              <a:t>https://github.com/blazored/fluentvalidation</a:t>
            </a:r>
            <a:r>
              <a:rPr lang="en-US" sz="2000" dirty="0"/>
              <a:t>)</a:t>
            </a:r>
          </a:p>
          <a:p>
            <a:r>
              <a:rPr lang="en-US" sz="2000" dirty="0"/>
              <a:t> This package contains one component called </a:t>
            </a:r>
            <a:r>
              <a:rPr lang="en-US" sz="2000" dirty="0" err="1"/>
              <a:t>FluentValidationsValidator</a:t>
            </a:r>
            <a:r>
              <a:rPr lang="en-US" sz="2000" dirty="0"/>
              <a:t>, which, when included in an EditForm component, will allow the form model to be validated according to any Fluent Validation rules. </a:t>
            </a:r>
          </a:p>
          <a:p>
            <a:r>
              <a:rPr lang="en-US" sz="2000" dirty="0"/>
              <a:t>To set up the Client project, we’re going to add a package reference to the </a:t>
            </a:r>
            <a:r>
              <a:rPr lang="en-US" sz="2000" dirty="0" err="1"/>
              <a:t>csproj</a:t>
            </a:r>
            <a:r>
              <a:rPr lang="en-US" sz="2000" dirty="0"/>
              <a:t> file.</a:t>
            </a:r>
          </a:p>
          <a:p>
            <a:endParaRPr lang="en-US" sz="2000" dirty="0"/>
          </a:p>
          <a:p>
            <a:endParaRPr lang="en-US" sz="2000" dirty="0"/>
          </a:p>
          <a:p>
            <a:r>
              <a:rPr lang="en-US" sz="2000" dirty="0"/>
              <a:t> Then we will add the following using statement to the _</a:t>
            </a:r>
            <a:r>
              <a:rPr lang="en-US" sz="2000" b="1" dirty="0" err="1"/>
              <a:t>Imports.razor</a:t>
            </a:r>
            <a:r>
              <a:rPr lang="en-US" sz="2000" dirty="0"/>
              <a:t> at the root of the project. </a:t>
            </a:r>
            <a:r>
              <a:rPr lang="en-US" sz="2000" b="1" dirty="0"/>
              <a:t>@using </a:t>
            </a:r>
            <a:r>
              <a:rPr lang="en-US" sz="2000" b="1" dirty="0" err="1"/>
              <a:t>Blazored.FluentValidation</a:t>
            </a:r>
            <a:endParaRPr lang="en-US" sz="2000" b="1" dirty="0"/>
          </a:p>
          <a:p>
            <a:r>
              <a:rPr lang="en-US" sz="2000" dirty="0"/>
              <a:t>We are now ready to add the validation components to our form. The first thing we’ll do is tell the EditForm component that we want the model to be validated with Fluent Validation. To do this, we add the </a:t>
            </a:r>
            <a:r>
              <a:rPr lang="en-US" sz="2000" dirty="0" err="1"/>
              <a:t>FluentValidationsValidator</a:t>
            </a:r>
            <a:r>
              <a:rPr lang="en-US" sz="2000" dirty="0"/>
              <a:t> component somewhere between the opening and closing tags of the EditForm. I prefer to add it right at the top, directly under the opening EditForm tag.</a:t>
            </a:r>
          </a:p>
        </p:txBody>
      </p:sp>
      <p:pic>
        <p:nvPicPr>
          <p:cNvPr id="5" name="Picture 4">
            <a:extLst>
              <a:ext uri="{FF2B5EF4-FFF2-40B4-BE49-F238E27FC236}">
                <a16:creationId xmlns:a16="http://schemas.microsoft.com/office/drawing/2014/main" id="{0692B009-FAEB-5E59-1BB8-8882E21528AA}"/>
              </a:ext>
            </a:extLst>
          </p:cNvPr>
          <p:cNvPicPr>
            <a:picLocks noChangeAspect="1"/>
          </p:cNvPicPr>
          <p:nvPr/>
        </p:nvPicPr>
        <p:blipFill>
          <a:blip r:embed="rId3"/>
          <a:stretch>
            <a:fillRect/>
          </a:stretch>
        </p:blipFill>
        <p:spPr>
          <a:xfrm>
            <a:off x="2824039" y="2816840"/>
            <a:ext cx="5772956" cy="543001"/>
          </a:xfrm>
          <a:prstGeom prst="rect">
            <a:avLst/>
          </a:prstGeom>
        </p:spPr>
      </p:pic>
      <p:pic>
        <p:nvPicPr>
          <p:cNvPr id="7" name="Picture 6">
            <a:extLst>
              <a:ext uri="{FF2B5EF4-FFF2-40B4-BE49-F238E27FC236}">
                <a16:creationId xmlns:a16="http://schemas.microsoft.com/office/drawing/2014/main" id="{87EAA70B-8F2D-527E-E252-3F476419CE80}"/>
              </a:ext>
            </a:extLst>
          </p:cNvPr>
          <p:cNvPicPr>
            <a:picLocks noChangeAspect="1"/>
          </p:cNvPicPr>
          <p:nvPr/>
        </p:nvPicPr>
        <p:blipFill>
          <a:blip r:embed="rId4"/>
          <a:stretch>
            <a:fillRect/>
          </a:stretch>
        </p:blipFill>
        <p:spPr>
          <a:xfrm>
            <a:off x="2824039" y="5612976"/>
            <a:ext cx="4467849" cy="724001"/>
          </a:xfrm>
          <a:prstGeom prst="rect">
            <a:avLst/>
          </a:prstGeom>
        </p:spPr>
      </p:pic>
    </p:spTree>
    <p:extLst>
      <p:ext uri="{BB962C8B-B14F-4D97-AF65-F5344CB8AC3E}">
        <p14:creationId xmlns:p14="http://schemas.microsoft.com/office/powerpoint/2010/main" val="3911942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BA38DBE-7906-AE76-5D73-7579DF67F44A}"/>
              </a:ext>
            </a:extLst>
          </p:cNvPr>
          <p:cNvSpPr>
            <a:spLocks noGrp="1"/>
          </p:cNvSpPr>
          <p:nvPr>
            <p:ph type="body" idx="1"/>
          </p:nvPr>
        </p:nvSpPr>
        <p:spPr>
          <a:xfrm>
            <a:off x="313765" y="80681"/>
            <a:ext cx="11788588" cy="6840071"/>
          </a:xfrm>
        </p:spPr>
        <p:txBody>
          <a:bodyPr/>
          <a:lstStyle/>
          <a:p>
            <a:r>
              <a:rPr lang="en-US" dirty="0"/>
              <a:t>We now need to add a ValidationMessage component under each of the existing inputs on the form.</a:t>
            </a:r>
          </a:p>
          <a:p>
            <a:r>
              <a:rPr lang="en-US" dirty="0"/>
              <a:t>The ValidationMessage component requires a single parameter to be set, called For. The </a:t>
            </a:r>
            <a:r>
              <a:rPr lang="en-US" b="1" dirty="0"/>
              <a:t>For</a:t>
            </a:r>
            <a:r>
              <a:rPr lang="en-US" dirty="0"/>
              <a:t> parameter takes an expression specifying which property on the model it should show validation messages for.</a:t>
            </a:r>
          </a:p>
          <a:p>
            <a:endParaRPr lang="en-US" dirty="0"/>
          </a:p>
          <a:p>
            <a:r>
              <a:rPr lang="en-US" dirty="0"/>
              <a:t>Example:</a:t>
            </a:r>
          </a:p>
        </p:txBody>
      </p:sp>
      <p:pic>
        <p:nvPicPr>
          <p:cNvPr id="5" name="Picture 4">
            <a:extLst>
              <a:ext uri="{FF2B5EF4-FFF2-40B4-BE49-F238E27FC236}">
                <a16:creationId xmlns:a16="http://schemas.microsoft.com/office/drawing/2014/main" id="{55D7AA2A-5B7D-2C8A-04E9-EAF7473DEC4F}"/>
              </a:ext>
            </a:extLst>
          </p:cNvPr>
          <p:cNvPicPr>
            <a:picLocks noChangeAspect="1"/>
          </p:cNvPicPr>
          <p:nvPr/>
        </p:nvPicPr>
        <p:blipFill>
          <a:blip r:embed="rId2"/>
          <a:stretch>
            <a:fillRect/>
          </a:stretch>
        </p:blipFill>
        <p:spPr>
          <a:xfrm>
            <a:off x="3186124" y="2310907"/>
            <a:ext cx="4779365" cy="463670"/>
          </a:xfrm>
          <a:prstGeom prst="rect">
            <a:avLst/>
          </a:prstGeom>
        </p:spPr>
      </p:pic>
      <p:pic>
        <p:nvPicPr>
          <p:cNvPr id="7" name="Picture 6">
            <a:extLst>
              <a:ext uri="{FF2B5EF4-FFF2-40B4-BE49-F238E27FC236}">
                <a16:creationId xmlns:a16="http://schemas.microsoft.com/office/drawing/2014/main" id="{48A913F4-5E2C-64FD-FB7E-1676EB50746A}"/>
              </a:ext>
            </a:extLst>
          </p:cNvPr>
          <p:cNvPicPr>
            <a:picLocks noChangeAspect="1"/>
          </p:cNvPicPr>
          <p:nvPr/>
        </p:nvPicPr>
        <p:blipFill>
          <a:blip r:embed="rId3"/>
          <a:stretch>
            <a:fillRect/>
          </a:stretch>
        </p:blipFill>
        <p:spPr>
          <a:xfrm>
            <a:off x="3186124" y="2958251"/>
            <a:ext cx="5706625" cy="3778827"/>
          </a:xfrm>
          <a:prstGeom prst="rect">
            <a:avLst/>
          </a:prstGeom>
        </p:spPr>
      </p:pic>
    </p:spTree>
    <p:extLst>
      <p:ext uri="{BB962C8B-B14F-4D97-AF65-F5344CB8AC3E}">
        <p14:creationId xmlns:p14="http://schemas.microsoft.com/office/powerpoint/2010/main" val="2032163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7CD1B-EB13-99FF-34DA-E618C260C98A}"/>
              </a:ext>
            </a:extLst>
          </p:cNvPr>
          <p:cNvSpPr>
            <a:spLocks noGrp="1"/>
          </p:cNvSpPr>
          <p:nvPr>
            <p:ph type="title"/>
          </p:nvPr>
        </p:nvSpPr>
        <p:spPr>
          <a:xfrm>
            <a:off x="609599" y="143436"/>
            <a:ext cx="10040472" cy="887506"/>
          </a:xfrm>
        </p:spPr>
        <p:txBody>
          <a:bodyPr/>
          <a:lstStyle/>
          <a:p>
            <a:r>
              <a:rPr lang="en-US" dirty="0"/>
              <a:t>Styling Validation Messages</a:t>
            </a:r>
          </a:p>
        </p:txBody>
      </p:sp>
      <p:sp>
        <p:nvSpPr>
          <p:cNvPr id="3" name="Text Placeholder 2">
            <a:extLst>
              <a:ext uri="{FF2B5EF4-FFF2-40B4-BE49-F238E27FC236}">
                <a16:creationId xmlns:a16="http://schemas.microsoft.com/office/drawing/2014/main" id="{68C03A17-6986-4D17-124B-AA786FC03E8E}"/>
              </a:ext>
            </a:extLst>
          </p:cNvPr>
          <p:cNvSpPr>
            <a:spLocks noGrp="1"/>
          </p:cNvSpPr>
          <p:nvPr>
            <p:ph type="body" idx="1"/>
          </p:nvPr>
        </p:nvSpPr>
        <p:spPr>
          <a:xfrm>
            <a:off x="475129" y="797859"/>
            <a:ext cx="11474823" cy="5827059"/>
          </a:xfrm>
        </p:spPr>
        <p:txBody>
          <a:bodyPr/>
          <a:lstStyle/>
          <a:p>
            <a:r>
              <a:rPr lang="en-US" sz="2000" dirty="0"/>
              <a:t>If we use the browser developer tools to inspect the HTML of the page, we can see another effect of validation. An invalid class is added by Blazor’s validation system  incase a input is invalid. To help toward accessibility, an aria attribute was also applied, aria-invalid.</a:t>
            </a:r>
          </a:p>
          <a:p>
            <a:endParaRPr lang="en-US" sz="2000" dirty="0"/>
          </a:p>
          <a:p>
            <a:endParaRPr lang="en-US" sz="2000" dirty="0"/>
          </a:p>
          <a:p>
            <a:r>
              <a:rPr lang="en-US" sz="2000" dirty="0"/>
              <a:t>EditContext keeps track of the state of the form. It knows the state of each property on the model at any given time. When validation is executed, the input component bound to a property is updated with CSS classes that represent that property’s state. Those classes are:</a:t>
            </a:r>
          </a:p>
          <a:p>
            <a:pPr>
              <a:buFont typeface="Wingdings" panose="05000000000000000000" pitchFamily="2" charset="2"/>
              <a:buChar char="v"/>
            </a:pPr>
            <a:r>
              <a:rPr lang="en-US" sz="2000" dirty="0"/>
              <a:t> valid </a:t>
            </a:r>
          </a:p>
          <a:p>
            <a:pPr>
              <a:buFont typeface="Wingdings" panose="05000000000000000000" pitchFamily="2" charset="2"/>
              <a:buChar char="v"/>
            </a:pPr>
            <a:r>
              <a:rPr lang="en-US" sz="2000" dirty="0"/>
              <a:t>Invalid</a:t>
            </a:r>
          </a:p>
          <a:p>
            <a:pPr>
              <a:buFont typeface="Wingdings" panose="05000000000000000000" pitchFamily="2" charset="2"/>
              <a:buChar char="v"/>
            </a:pPr>
            <a:r>
              <a:rPr lang="en-US" sz="2000" dirty="0"/>
              <a:t> modified</a:t>
            </a:r>
          </a:p>
          <a:p>
            <a:pPr marL="152396" indent="0">
              <a:buNone/>
            </a:pPr>
            <a:r>
              <a:rPr lang="en-US" sz="2000" dirty="0"/>
              <a:t>We can use these classes to style inputs based on their validation state, and that’s exactly what we’re going to do now</a:t>
            </a:r>
          </a:p>
          <a:p>
            <a:pPr marL="152396" indent="0">
              <a:buNone/>
            </a:pPr>
            <a:r>
              <a:rPr lang="en-US" sz="2000" dirty="0"/>
              <a:t>The validation message component renders the validation message we specified in our validator class. It outputs the message in a div with a class of validation-message.</a:t>
            </a:r>
            <a:endParaRPr lang="en-US" sz="3200" dirty="0"/>
          </a:p>
        </p:txBody>
      </p:sp>
      <p:pic>
        <p:nvPicPr>
          <p:cNvPr id="5" name="Picture 4">
            <a:extLst>
              <a:ext uri="{FF2B5EF4-FFF2-40B4-BE49-F238E27FC236}">
                <a16:creationId xmlns:a16="http://schemas.microsoft.com/office/drawing/2014/main" id="{40BFFDBD-EF45-41C5-7324-DE29D771087E}"/>
              </a:ext>
            </a:extLst>
          </p:cNvPr>
          <p:cNvPicPr>
            <a:picLocks noChangeAspect="1"/>
          </p:cNvPicPr>
          <p:nvPr/>
        </p:nvPicPr>
        <p:blipFill rotWithShape="1">
          <a:blip r:embed="rId2"/>
          <a:srcRect t="14184"/>
          <a:stretch/>
        </p:blipFill>
        <p:spPr>
          <a:xfrm>
            <a:off x="812624" y="1801904"/>
            <a:ext cx="11137328" cy="546849"/>
          </a:xfrm>
          <a:prstGeom prst="rect">
            <a:avLst/>
          </a:prstGeom>
        </p:spPr>
      </p:pic>
    </p:spTree>
    <p:extLst>
      <p:ext uri="{BB962C8B-B14F-4D97-AF65-F5344CB8AC3E}">
        <p14:creationId xmlns:p14="http://schemas.microsoft.com/office/powerpoint/2010/main" val="4173558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DC5CD-6CBA-DE2C-46BE-34C6C4E51F87}"/>
              </a:ext>
            </a:extLst>
          </p:cNvPr>
          <p:cNvSpPr>
            <a:spLocks noGrp="1"/>
          </p:cNvSpPr>
          <p:nvPr>
            <p:ph type="title"/>
          </p:nvPr>
        </p:nvSpPr>
        <p:spPr>
          <a:xfrm>
            <a:off x="609600" y="62400"/>
            <a:ext cx="7747000" cy="613400"/>
          </a:xfrm>
        </p:spPr>
        <p:txBody>
          <a:bodyPr/>
          <a:lstStyle/>
          <a:p>
            <a:r>
              <a:rPr lang="en-US" b="1" dirty="0"/>
              <a:t>Summary </a:t>
            </a:r>
          </a:p>
        </p:txBody>
      </p:sp>
      <p:sp>
        <p:nvSpPr>
          <p:cNvPr id="3" name="Text Placeholder 2">
            <a:extLst>
              <a:ext uri="{FF2B5EF4-FFF2-40B4-BE49-F238E27FC236}">
                <a16:creationId xmlns:a16="http://schemas.microsoft.com/office/drawing/2014/main" id="{60AD1E62-31DC-E90E-2711-E38765C7A445}"/>
              </a:ext>
            </a:extLst>
          </p:cNvPr>
          <p:cNvSpPr>
            <a:spLocks noGrp="1"/>
          </p:cNvSpPr>
          <p:nvPr>
            <p:ph type="body" idx="1"/>
          </p:nvPr>
        </p:nvSpPr>
        <p:spPr>
          <a:xfrm>
            <a:off x="541867" y="575733"/>
            <a:ext cx="11370733" cy="6112933"/>
          </a:xfrm>
        </p:spPr>
        <p:txBody>
          <a:bodyPr/>
          <a:lstStyle/>
          <a:p>
            <a:r>
              <a:rPr lang="en-US" sz="2400" dirty="0"/>
              <a:t>The primary advantage of using Blazor form components over traditional HTML forms is validation.</a:t>
            </a:r>
          </a:p>
          <a:p>
            <a:r>
              <a:rPr lang="en-US" sz="2400" dirty="0"/>
              <a:t> The EditForm component is a drop-in replacement for the HTML form element. Blazor ships with component versions of all the standard HTML input controls. </a:t>
            </a:r>
          </a:p>
          <a:p>
            <a:r>
              <a:rPr lang="en-US" sz="2400" dirty="0"/>
              <a:t>The EditForm requires a model that represents the data the form will collect, as well as a handler for one of the submit events it exposes (OnSubmit, On-</a:t>
            </a:r>
            <a:r>
              <a:rPr lang="en-US" sz="2400" dirty="0" err="1"/>
              <a:t>ValidSubmit</a:t>
            </a:r>
            <a:r>
              <a:rPr lang="en-US" sz="2400" dirty="0"/>
              <a:t>, OnInvalidSubmit).</a:t>
            </a:r>
          </a:p>
          <a:p>
            <a:r>
              <a:rPr lang="en-US" sz="2400" dirty="0"/>
              <a:t> Internally, the EditForm will construct an EditContext, which is the brain of the form and keeps track of the validation state of the model, as well as coordinates validation events. </a:t>
            </a:r>
          </a:p>
          <a:p>
            <a:r>
              <a:rPr lang="en-US" sz="2400" dirty="0"/>
              <a:t>To use Blazor’s input components, they must be bound to a property on the model passed to the EditContext. This is done using the @bind directive.</a:t>
            </a:r>
          </a:p>
          <a:p>
            <a:r>
              <a:rPr lang="en-US" sz="2400" dirty="0"/>
              <a:t> Blazor ships with a validation component called DataAnnotationsValidator, which enables the Data Annotations validation system to be used with models. </a:t>
            </a:r>
          </a:p>
          <a:p>
            <a:r>
              <a:rPr lang="en-US" sz="2400" dirty="0"/>
              <a:t>The validation system in Blazor is flexible and extendable, and other validation systems can easily be added by swapping out the validator component</a:t>
            </a:r>
          </a:p>
        </p:txBody>
      </p:sp>
    </p:spTree>
    <p:extLst>
      <p:ext uri="{BB962C8B-B14F-4D97-AF65-F5344CB8AC3E}">
        <p14:creationId xmlns:p14="http://schemas.microsoft.com/office/powerpoint/2010/main" val="4024103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FF1103D-5A15-79F2-2C56-0D43EFDED60A}"/>
              </a:ext>
            </a:extLst>
          </p:cNvPr>
          <p:cNvPicPr>
            <a:picLocks noChangeAspect="1"/>
          </p:cNvPicPr>
          <p:nvPr/>
        </p:nvPicPr>
        <p:blipFill>
          <a:blip r:embed="rId2"/>
          <a:stretch>
            <a:fillRect/>
          </a:stretch>
        </p:blipFill>
        <p:spPr>
          <a:xfrm>
            <a:off x="3388448" y="0"/>
            <a:ext cx="5415104" cy="6858000"/>
          </a:xfrm>
          <a:prstGeom prst="rect">
            <a:avLst/>
          </a:prstGeom>
        </p:spPr>
      </p:pic>
    </p:spTree>
    <p:extLst>
      <p:ext uri="{BB962C8B-B14F-4D97-AF65-F5344CB8AC3E}">
        <p14:creationId xmlns:p14="http://schemas.microsoft.com/office/powerpoint/2010/main" val="912333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B50B4-3F27-8FFD-E68D-ECF1FCA3CB11}"/>
              </a:ext>
            </a:extLst>
          </p:cNvPr>
          <p:cNvSpPr>
            <a:spLocks noGrp="1"/>
          </p:cNvSpPr>
          <p:nvPr>
            <p:ph type="title"/>
          </p:nvPr>
        </p:nvSpPr>
        <p:spPr>
          <a:xfrm>
            <a:off x="654424" y="135114"/>
            <a:ext cx="7521200" cy="537239"/>
          </a:xfrm>
        </p:spPr>
        <p:txBody>
          <a:bodyPr/>
          <a:lstStyle/>
          <a:p>
            <a:r>
              <a:rPr lang="en-US" b="1" dirty="0"/>
              <a:t>Overview of Forms</a:t>
            </a:r>
          </a:p>
        </p:txBody>
      </p:sp>
      <p:sp>
        <p:nvSpPr>
          <p:cNvPr id="3" name="Text Placeholder 2">
            <a:extLst>
              <a:ext uri="{FF2B5EF4-FFF2-40B4-BE49-F238E27FC236}">
                <a16:creationId xmlns:a16="http://schemas.microsoft.com/office/drawing/2014/main" id="{53240FA0-4C58-E49A-3DB8-9F2D71B0BF66}"/>
              </a:ext>
            </a:extLst>
          </p:cNvPr>
          <p:cNvSpPr>
            <a:spLocks noGrp="1"/>
          </p:cNvSpPr>
          <p:nvPr>
            <p:ph type="body" idx="1"/>
          </p:nvPr>
        </p:nvSpPr>
        <p:spPr>
          <a:xfrm>
            <a:off x="206187" y="986117"/>
            <a:ext cx="11743765" cy="5736769"/>
          </a:xfrm>
        </p:spPr>
        <p:txBody>
          <a:bodyPr/>
          <a:lstStyle/>
          <a:p>
            <a:r>
              <a:rPr lang="en-US" sz="2000" dirty="0"/>
              <a:t>The primary component is EditForm—a drop-in replacement for an HTML form element. Inside this, we add a validator component and various input components along with a standard HTML Submit button.</a:t>
            </a:r>
          </a:p>
          <a:p>
            <a:r>
              <a:rPr lang="en-US" sz="2000" dirty="0"/>
              <a:t> We pass a model into the EditForm, which is an instance of a class that represents the data we want to collect with the form. Internally, the EditForm component constructs an EditContext—this is the brain of the form’s system. It keeps track of all the input components and the state of the model. Whenever a value is updated on the model, it will trigger validation via a validator component. Blazor ships with a validator component called DataAnnotationsValidator, which allows the validation of models using the Data Annotations. Different validator components can be used to support different validation systems—more on this later.</a:t>
            </a:r>
          </a:p>
          <a:p>
            <a:r>
              <a:rPr lang="en-US" sz="2000" dirty="0"/>
              <a:t> The EditForm offers three events for handling form submits. The OnSubmit event is the same as the standard submit event on an HTML form. It will be invoked whenever the Submit button is clicked, and the handler is responsible for making sure the model is valid. The </a:t>
            </a:r>
            <a:r>
              <a:rPr lang="en-US" sz="2000" dirty="0" err="1"/>
              <a:t>OnValidSubmit</a:t>
            </a:r>
            <a:r>
              <a:rPr lang="en-US" sz="2000" dirty="0"/>
              <a:t> event is my personal favorite. This event is triggered when the Submit button is clicked but with a key difference: the EditForm will check with the EditContext first to make sure the model is valid. The handler will be called only when the model is valid. This makes writing the handler much simpler, as no validation code needs to be written. The final event is OnInvalidSubmit. As you can probably guess, this works in the opposite way to the </a:t>
            </a:r>
            <a:r>
              <a:rPr lang="en-US" sz="2000" dirty="0" err="1"/>
              <a:t>OnValidSubmit</a:t>
            </a:r>
            <a:r>
              <a:rPr lang="en-US" sz="2000" dirty="0"/>
              <a:t> event. It will only be invoked when the form is submitted but the model is invalid.</a:t>
            </a:r>
          </a:p>
          <a:p>
            <a:r>
              <a:rPr lang="en-US" sz="2000" dirty="0"/>
              <a:t> Now we’ve covered what is going on under the covers, at a high level. It’s time to start building so we can see everything in action and really understand the nitty-gritty of it all.</a:t>
            </a:r>
          </a:p>
        </p:txBody>
      </p:sp>
    </p:spTree>
    <p:extLst>
      <p:ext uri="{BB962C8B-B14F-4D97-AF65-F5344CB8AC3E}">
        <p14:creationId xmlns:p14="http://schemas.microsoft.com/office/powerpoint/2010/main" val="4090682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1BCEA-64CC-452C-0FE4-C7826FF7E27D}"/>
              </a:ext>
            </a:extLst>
          </p:cNvPr>
          <p:cNvSpPr>
            <a:spLocks noGrp="1"/>
          </p:cNvSpPr>
          <p:nvPr>
            <p:ph type="title"/>
          </p:nvPr>
        </p:nvSpPr>
        <p:spPr>
          <a:xfrm>
            <a:off x="753036" y="153043"/>
            <a:ext cx="10291482" cy="671710"/>
          </a:xfrm>
        </p:spPr>
        <p:txBody>
          <a:bodyPr/>
          <a:lstStyle/>
          <a:p>
            <a:r>
              <a:rPr lang="en-US" b="1" dirty="0"/>
              <a:t>Basic EditForm configuration </a:t>
            </a:r>
          </a:p>
        </p:txBody>
      </p:sp>
      <p:sp>
        <p:nvSpPr>
          <p:cNvPr id="3" name="Text Placeholder 2">
            <a:extLst>
              <a:ext uri="{FF2B5EF4-FFF2-40B4-BE49-F238E27FC236}">
                <a16:creationId xmlns:a16="http://schemas.microsoft.com/office/drawing/2014/main" id="{46A0EAFE-A4EA-9710-0BF1-CEA014CF81D9}"/>
              </a:ext>
            </a:extLst>
          </p:cNvPr>
          <p:cNvSpPr>
            <a:spLocks noGrp="1"/>
          </p:cNvSpPr>
          <p:nvPr>
            <p:ph type="body" idx="1"/>
          </p:nvPr>
        </p:nvSpPr>
        <p:spPr>
          <a:xfrm>
            <a:off x="385481" y="977153"/>
            <a:ext cx="11537577" cy="5809129"/>
          </a:xfrm>
        </p:spPr>
        <p:txBody>
          <a:bodyPr/>
          <a:lstStyle/>
          <a:p>
            <a:r>
              <a:rPr lang="en-US" dirty="0"/>
              <a:t>The EditForm component is used to define a Blazor form. As a minimum, a model and a submit action must be defined. </a:t>
            </a:r>
          </a:p>
          <a:p>
            <a:r>
              <a:rPr lang="en-US" dirty="0"/>
              <a:t>The Reset button clears the form by creating a new instance of the defined class.</a:t>
            </a:r>
          </a:p>
          <a:p>
            <a:r>
              <a:rPr lang="en-US" dirty="0"/>
              <a:t> Clicking the Submit button will invoke the </a:t>
            </a:r>
            <a:r>
              <a:rPr lang="en-US" b="1" dirty="0" err="1"/>
              <a:t>OnValidSubmit</a:t>
            </a:r>
            <a:r>
              <a:rPr lang="en-US" dirty="0"/>
              <a:t> event and call the SubmitForm method. </a:t>
            </a:r>
          </a:p>
          <a:p>
            <a:r>
              <a:rPr lang="en-US" dirty="0"/>
              <a:t>A new instance of the class is created when the component is initialized and assigned to the EditForm’s Model parameter. Input components in the form will be bound to its properties.</a:t>
            </a:r>
          </a:p>
          <a:p>
            <a:r>
              <a:rPr lang="en-US" dirty="0"/>
              <a:t> The SubmitForm method is called whenever the EditForm’s </a:t>
            </a:r>
            <a:r>
              <a:rPr lang="en-US" b="1" dirty="0" err="1"/>
              <a:t>OnValidSubmit</a:t>
            </a:r>
            <a:r>
              <a:rPr lang="en-US" dirty="0"/>
              <a:t> event is invoked</a:t>
            </a:r>
          </a:p>
        </p:txBody>
      </p:sp>
    </p:spTree>
    <p:extLst>
      <p:ext uri="{BB962C8B-B14F-4D97-AF65-F5344CB8AC3E}">
        <p14:creationId xmlns:p14="http://schemas.microsoft.com/office/powerpoint/2010/main" val="1192642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F622-50F0-6BF1-38EA-F6B2BB4A5297}"/>
              </a:ext>
            </a:extLst>
          </p:cNvPr>
          <p:cNvSpPr>
            <a:spLocks noGrp="1"/>
          </p:cNvSpPr>
          <p:nvPr>
            <p:ph type="title"/>
          </p:nvPr>
        </p:nvSpPr>
        <p:spPr>
          <a:xfrm>
            <a:off x="518937" y="133928"/>
            <a:ext cx="9530498" cy="824155"/>
          </a:xfrm>
        </p:spPr>
        <p:txBody>
          <a:bodyPr/>
          <a:lstStyle/>
          <a:p>
            <a:r>
              <a:rPr lang="en-US" sz="4800" b="1" dirty="0"/>
              <a:t>Collecting data with input components </a:t>
            </a:r>
          </a:p>
        </p:txBody>
      </p:sp>
      <p:pic>
        <p:nvPicPr>
          <p:cNvPr id="5" name="Picture 4">
            <a:extLst>
              <a:ext uri="{FF2B5EF4-FFF2-40B4-BE49-F238E27FC236}">
                <a16:creationId xmlns:a16="http://schemas.microsoft.com/office/drawing/2014/main" id="{B9C7B9A3-FCBE-5B48-E377-0EDF924C63C2}"/>
              </a:ext>
            </a:extLst>
          </p:cNvPr>
          <p:cNvPicPr>
            <a:picLocks noChangeAspect="1"/>
          </p:cNvPicPr>
          <p:nvPr/>
        </p:nvPicPr>
        <p:blipFill>
          <a:blip r:embed="rId2"/>
          <a:stretch>
            <a:fillRect/>
          </a:stretch>
        </p:blipFill>
        <p:spPr>
          <a:xfrm>
            <a:off x="971100" y="1100377"/>
            <a:ext cx="9530498" cy="5510583"/>
          </a:xfrm>
          <a:prstGeom prst="rect">
            <a:avLst/>
          </a:prstGeom>
        </p:spPr>
      </p:pic>
    </p:spTree>
    <p:extLst>
      <p:ext uri="{BB962C8B-B14F-4D97-AF65-F5344CB8AC3E}">
        <p14:creationId xmlns:p14="http://schemas.microsoft.com/office/powerpoint/2010/main" val="3624252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CB925-4982-CBAE-80FD-A5281FE9F274}"/>
              </a:ext>
            </a:extLst>
          </p:cNvPr>
          <p:cNvSpPr>
            <a:spLocks noGrp="1"/>
          </p:cNvSpPr>
          <p:nvPr>
            <p:ph type="title"/>
          </p:nvPr>
        </p:nvSpPr>
        <p:spPr>
          <a:xfrm>
            <a:off x="681318" y="153044"/>
            <a:ext cx="10542494" cy="617921"/>
          </a:xfrm>
        </p:spPr>
        <p:txBody>
          <a:bodyPr/>
          <a:lstStyle/>
          <a:p>
            <a:r>
              <a:rPr lang="en-US" dirty="0"/>
              <a:t>Collecting Data in Input Component</a:t>
            </a:r>
          </a:p>
        </p:txBody>
      </p:sp>
      <p:sp>
        <p:nvSpPr>
          <p:cNvPr id="3" name="Text Placeholder 2">
            <a:extLst>
              <a:ext uri="{FF2B5EF4-FFF2-40B4-BE49-F238E27FC236}">
                <a16:creationId xmlns:a16="http://schemas.microsoft.com/office/drawing/2014/main" id="{E64B7E8F-A880-B309-BDBB-25FE56DB0D30}"/>
              </a:ext>
            </a:extLst>
          </p:cNvPr>
          <p:cNvSpPr>
            <a:spLocks noGrp="1"/>
          </p:cNvSpPr>
          <p:nvPr>
            <p:ph type="body" idx="1"/>
          </p:nvPr>
        </p:nvSpPr>
        <p:spPr>
          <a:xfrm>
            <a:off x="609599" y="833718"/>
            <a:ext cx="11116235" cy="5348482"/>
          </a:xfrm>
        </p:spPr>
        <p:txBody>
          <a:bodyPr/>
          <a:lstStyle/>
          <a:p>
            <a:pPr marL="152396" indent="0">
              <a:buNone/>
            </a:pPr>
            <a:r>
              <a:rPr lang="en-US" dirty="0"/>
              <a:t>The group is made up of a label and input component. The input components are bound to properties on the model using the @bind directive.</a:t>
            </a:r>
          </a:p>
          <a:p>
            <a:pPr marL="152396" indent="0">
              <a:buNone/>
            </a:pPr>
            <a:r>
              <a:rPr lang="en-US" b="1" dirty="0"/>
              <a:t>	@bind="_someValue“</a:t>
            </a:r>
          </a:p>
          <a:p>
            <a:pPr marL="152396" indent="0">
              <a:buNone/>
            </a:pPr>
            <a:endParaRPr lang="en-US" b="1" dirty="0"/>
          </a:p>
          <a:p>
            <a:pPr marL="152396" indent="0">
              <a:buNone/>
            </a:pPr>
            <a:r>
              <a:rPr lang="en-US" dirty="0"/>
              <a:t>	Now we’re using it like this: </a:t>
            </a:r>
          </a:p>
          <a:p>
            <a:pPr marL="152396" indent="0">
              <a:buNone/>
            </a:pPr>
            <a:endParaRPr lang="en-US" dirty="0"/>
          </a:p>
          <a:p>
            <a:pPr marL="152396" indent="0">
              <a:buNone/>
            </a:pPr>
            <a:r>
              <a:rPr lang="en-US" b="1" dirty="0"/>
              <a:t>	@bind-Value="_someValue“</a:t>
            </a:r>
          </a:p>
          <a:p>
            <a:endParaRPr lang="en-US" b="1" dirty="0"/>
          </a:p>
          <a:p>
            <a:pPr marL="152396" indent="0">
              <a:buNone/>
            </a:pPr>
            <a:r>
              <a:rPr lang="en-US" dirty="0"/>
              <a:t>This is because we are now performing two-way binding on a component rather than an HTML element. When binding to a component, we must specify the property on the component we wish to bind to</a:t>
            </a:r>
            <a:endParaRPr lang="en-US" b="1" dirty="0"/>
          </a:p>
        </p:txBody>
      </p:sp>
    </p:spTree>
    <p:extLst>
      <p:ext uri="{BB962C8B-B14F-4D97-AF65-F5344CB8AC3E}">
        <p14:creationId xmlns:p14="http://schemas.microsoft.com/office/powerpoint/2010/main" val="3277641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7C1DA-1F2B-D697-64E1-324653B1B86C}"/>
              </a:ext>
            </a:extLst>
          </p:cNvPr>
          <p:cNvSpPr>
            <a:spLocks noGrp="1"/>
          </p:cNvSpPr>
          <p:nvPr>
            <p:ph type="title"/>
          </p:nvPr>
        </p:nvSpPr>
        <p:spPr>
          <a:xfrm>
            <a:off x="735105" y="71718"/>
            <a:ext cx="7521200" cy="1443600"/>
          </a:xfrm>
        </p:spPr>
        <p:txBody>
          <a:bodyPr/>
          <a:lstStyle/>
          <a:p>
            <a:r>
              <a:rPr lang="en-US" b="1" dirty="0"/>
              <a:t>Creating inputs on demand</a:t>
            </a:r>
          </a:p>
        </p:txBody>
      </p:sp>
      <p:sp>
        <p:nvSpPr>
          <p:cNvPr id="3" name="Text Placeholder 2">
            <a:extLst>
              <a:ext uri="{FF2B5EF4-FFF2-40B4-BE49-F238E27FC236}">
                <a16:creationId xmlns:a16="http://schemas.microsoft.com/office/drawing/2014/main" id="{7177C835-54C8-780A-E6F8-C73012390ADE}"/>
              </a:ext>
            </a:extLst>
          </p:cNvPr>
          <p:cNvSpPr>
            <a:spLocks noGrp="1"/>
          </p:cNvSpPr>
          <p:nvPr>
            <p:ph type="body" idx="1"/>
          </p:nvPr>
        </p:nvSpPr>
        <p:spPr>
          <a:xfrm>
            <a:off x="582706" y="1595718"/>
            <a:ext cx="11205881" cy="5190564"/>
          </a:xfrm>
        </p:spPr>
        <p:txBody>
          <a:bodyPr/>
          <a:lstStyle/>
          <a:p>
            <a:r>
              <a:rPr lang="en-US" dirty="0"/>
              <a:t>At some point, you will need to allow the user to create inputs on demand. In our case, this is route instructions. </a:t>
            </a:r>
          </a:p>
          <a:p>
            <a:r>
              <a:rPr lang="en-US" dirty="0"/>
              <a:t>Sometimes there is no way for us to know up front how many inputs to give the user. We need to build the form in a way that allows the user to dynamically add route instructions as they see fit. On the surface this can seem a bit daunting, but it’s relatively simple to achieve. We will use a simple foreach loop over the collection of route instructions we defined on the form model at the start of the chapter: </a:t>
            </a:r>
          </a:p>
        </p:txBody>
      </p:sp>
    </p:spTree>
    <p:extLst>
      <p:ext uri="{BB962C8B-B14F-4D97-AF65-F5344CB8AC3E}">
        <p14:creationId xmlns:p14="http://schemas.microsoft.com/office/powerpoint/2010/main" val="2859794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60E64-7638-DCA3-4D7E-C7A06FD6AE2C}"/>
              </a:ext>
            </a:extLst>
          </p:cNvPr>
          <p:cNvSpPr>
            <a:spLocks noGrp="1"/>
          </p:cNvSpPr>
          <p:nvPr>
            <p:ph type="title"/>
          </p:nvPr>
        </p:nvSpPr>
        <p:spPr>
          <a:xfrm>
            <a:off x="394446" y="188259"/>
            <a:ext cx="10757647" cy="753035"/>
          </a:xfrm>
        </p:spPr>
        <p:txBody>
          <a:bodyPr/>
          <a:lstStyle/>
          <a:p>
            <a:r>
              <a:rPr lang="en-US" b="1" dirty="0"/>
              <a:t>Validating the model</a:t>
            </a:r>
          </a:p>
        </p:txBody>
      </p:sp>
      <p:sp>
        <p:nvSpPr>
          <p:cNvPr id="3" name="Text Placeholder 2">
            <a:extLst>
              <a:ext uri="{FF2B5EF4-FFF2-40B4-BE49-F238E27FC236}">
                <a16:creationId xmlns:a16="http://schemas.microsoft.com/office/drawing/2014/main" id="{D2969E04-B154-A182-8581-9B2E95E8779A}"/>
              </a:ext>
            </a:extLst>
          </p:cNvPr>
          <p:cNvSpPr>
            <a:spLocks noGrp="1"/>
          </p:cNvSpPr>
          <p:nvPr>
            <p:ph type="body" idx="1"/>
          </p:nvPr>
        </p:nvSpPr>
        <p:spPr>
          <a:xfrm>
            <a:off x="215153" y="1183341"/>
            <a:ext cx="11797554" cy="5486400"/>
          </a:xfrm>
        </p:spPr>
        <p:txBody>
          <a:bodyPr/>
          <a:lstStyle/>
          <a:p>
            <a:r>
              <a:rPr lang="en-US" sz="2000" dirty="0"/>
              <a:t>Validation is the most important part of building forms. Without validation, the system can end up containing all kinds of rubbish data. Out of the box, Blazor includes a few components to help us do this .They are </a:t>
            </a:r>
            <a:r>
              <a:rPr lang="en-US" sz="2000" b="1" dirty="0"/>
              <a:t>DataAnnotationsValidator</a:t>
            </a:r>
            <a:r>
              <a:rPr lang="en-US" sz="2000" dirty="0"/>
              <a:t> </a:t>
            </a:r>
            <a:r>
              <a:rPr lang="en-US" sz="2000" b="1" dirty="0" err="1"/>
              <a:t>ValidationSummary</a:t>
            </a:r>
            <a:r>
              <a:rPr lang="en-US" sz="2000" dirty="0"/>
              <a:t> </a:t>
            </a:r>
            <a:r>
              <a:rPr lang="en-US" sz="2000" b="1" dirty="0"/>
              <a:t>ValidationMessage.</a:t>
            </a:r>
          </a:p>
          <a:p>
            <a:r>
              <a:rPr lang="en-US" sz="2000" dirty="0"/>
              <a:t> The </a:t>
            </a:r>
            <a:r>
              <a:rPr lang="en-US" sz="2000" b="1" dirty="0"/>
              <a:t>DataAnnotationsValidator</a:t>
            </a:r>
            <a:r>
              <a:rPr lang="en-US" sz="2000" dirty="0"/>
              <a:t> component allows Blazor forms to work with the Data Annotations validation system, which is the default for ASP.NET Core applications. This system works by decorating properties on a model with attributes that define the validation rules. For example, to make a text property required, we would do the following:</a:t>
            </a:r>
          </a:p>
          <a:p>
            <a:endParaRPr lang="en-US" sz="2000" dirty="0"/>
          </a:p>
          <a:p>
            <a:endParaRPr lang="en-US" sz="2000" dirty="0"/>
          </a:p>
          <a:p>
            <a:r>
              <a:rPr lang="en-US" sz="2000" dirty="0"/>
              <a:t>The </a:t>
            </a:r>
            <a:r>
              <a:rPr lang="en-US" sz="2000" b="1" dirty="0" err="1"/>
              <a:t>ValidationSummary</a:t>
            </a:r>
            <a:r>
              <a:rPr lang="en-US" sz="2000" dirty="0"/>
              <a:t> component displays all validation messages for a model. This can be useful when you want to have all the validation messages for a form grouped together in one place.</a:t>
            </a:r>
          </a:p>
          <a:p>
            <a:r>
              <a:rPr lang="en-US" sz="2000" dirty="0"/>
              <a:t>Finally, the </a:t>
            </a:r>
            <a:r>
              <a:rPr lang="en-US" sz="2000" b="1" dirty="0"/>
              <a:t>ValidationMessage</a:t>
            </a:r>
            <a:r>
              <a:rPr lang="en-US" sz="2000" dirty="0"/>
              <a:t> component displays a validation message for a specific property on the model. This allows a validation message to be displayed directly under, or next to, an input component, making it easy for the user to see where the problem is.</a:t>
            </a:r>
          </a:p>
          <a:p>
            <a:endParaRPr lang="en-US" sz="2000" dirty="0"/>
          </a:p>
          <a:p>
            <a:r>
              <a:rPr lang="en-US" sz="2000" dirty="0"/>
              <a:t>You can also use external Validation Libraries (</a:t>
            </a:r>
            <a:r>
              <a:rPr lang="en-US" sz="2000" dirty="0">
                <a:hlinkClick r:id="rId2"/>
              </a:rPr>
              <a:t>https://fluentvalidation.net/</a:t>
            </a:r>
            <a:r>
              <a:rPr lang="en-US" sz="2000" dirty="0"/>
              <a:t>)</a:t>
            </a:r>
          </a:p>
          <a:p>
            <a:endParaRPr lang="en-US" sz="3200" dirty="0"/>
          </a:p>
        </p:txBody>
      </p:sp>
      <p:pic>
        <p:nvPicPr>
          <p:cNvPr id="5" name="Picture 4">
            <a:extLst>
              <a:ext uri="{FF2B5EF4-FFF2-40B4-BE49-F238E27FC236}">
                <a16:creationId xmlns:a16="http://schemas.microsoft.com/office/drawing/2014/main" id="{BA5B7064-47D6-63FB-B29C-14F2D0C5A0BB}"/>
              </a:ext>
            </a:extLst>
          </p:cNvPr>
          <p:cNvPicPr>
            <a:picLocks noChangeAspect="1"/>
          </p:cNvPicPr>
          <p:nvPr/>
        </p:nvPicPr>
        <p:blipFill>
          <a:blip r:embed="rId3"/>
          <a:stretch>
            <a:fillRect/>
          </a:stretch>
        </p:blipFill>
        <p:spPr>
          <a:xfrm>
            <a:off x="3056963" y="3313386"/>
            <a:ext cx="3480515" cy="761073"/>
          </a:xfrm>
          <a:prstGeom prst="rect">
            <a:avLst/>
          </a:prstGeom>
        </p:spPr>
      </p:pic>
    </p:spTree>
    <p:extLst>
      <p:ext uri="{BB962C8B-B14F-4D97-AF65-F5344CB8AC3E}">
        <p14:creationId xmlns:p14="http://schemas.microsoft.com/office/powerpoint/2010/main" val="1266692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96A3B-4B00-2B72-A26B-4F8840E9AF00}"/>
              </a:ext>
            </a:extLst>
          </p:cNvPr>
          <p:cNvSpPr>
            <a:spLocks noGrp="1"/>
          </p:cNvSpPr>
          <p:nvPr>
            <p:ph type="title"/>
          </p:nvPr>
        </p:nvSpPr>
        <p:spPr>
          <a:xfrm>
            <a:off x="878542" y="296479"/>
            <a:ext cx="7727576" cy="716533"/>
          </a:xfrm>
        </p:spPr>
        <p:txBody>
          <a:bodyPr/>
          <a:lstStyle/>
          <a:p>
            <a:r>
              <a:rPr lang="en-US" b="1" dirty="0"/>
              <a:t>Using </a:t>
            </a:r>
            <a:r>
              <a:rPr lang="en-US" b="1" dirty="0" err="1"/>
              <a:t>FluentValidator</a:t>
            </a:r>
            <a:endParaRPr lang="en-US" b="1" dirty="0"/>
          </a:p>
        </p:txBody>
      </p:sp>
      <p:sp>
        <p:nvSpPr>
          <p:cNvPr id="3" name="Text Placeholder 2">
            <a:extLst>
              <a:ext uri="{FF2B5EF4-FFF2-40B4-BE49-F238E27FC236}">
                <a16:creationId xmlns:a16="http://schemas.microsoft.com/office/drawing/2014/main" id="{2AF840DB-1CEA-8B6F-8D94-49CAF9E1BE60}"/>
              </a:ext>
            </a:extLst>
          </p:cNvPr>
          <p:cNvSpPr>
            <a:spLocks noGrp="1"/>
          </p:cNvSpPr>
          <p:nvPr>
            <p:ph type="body" idx="1"/>
          </p:nvPr>
        </p:nvSpPr>
        <p:spPr>
          <a:xfrm>
            <a:off x="609600" y="1622611"/>
            <a:ext cx="11304494" cy="5172635"/>
          </a:xfrm>
        </p:spPr>
        <p:txBody>
          <a:bodyPr/>
          <a:lstStyle/>
          <a:p>
            <a:r>
              <a:rPr lang="en-US" dirty="0"/>
              <a:t>Defining a validator class means inheriting from the </a:t>
            </a:r>
            <a:r>
              <a:rPr lang="en-US" dirty="0" err="1"/>
              <a:t>AbstractValidator</a:t>
            </a:r>
            <a:r>
              <a:rPr lang="en-US" dirty="0"/>
              <a:t> base class. The type parameter T is the class to be validated</a:t>
            </a:r>
          </a:p>
          <a:p>
            <a:r>
              <a:rPr lang="en-US" dirty="0"/>
              <a:t>We define the validation rules inside the constructor using the </a:t>
            </a:r>
            <a:r>
              <a:rPr lang="en-US" dirty="0" err="1"/>
              <a:t>RuleFor</a:t>
            </a:r>
            <a:r>
              <a:rPr lang="en-US" dirty="0"/>
              <a:t> method. This takes a lambda expression defining which property is to be validated. We then chain methods together to state what makes the property valid and what error message to show if it’s not.</a:t>
            </a:r>
          </a:p>
          <a:p>
            <a:endParaRPr lang="en-US" dirty="0"/>
          </a:p>
          <a:p>
            <a:endParaRPr lang="en-US" dirty="0"/>
          </a:p>
          <a:p>
            <a:r>
              <a:rPr lang="en-US" dirty="0"/>
              <a:t>Or the following for a List</a:t>
            </a:r>
            <a:br>
              <a:rPr lang="en-US" dirty="0"/>
            </a:br>
            <a:endParaRPr lang="en-US" dirty="0"/>
          </a:p>
        </p:txBody>
      </p:sp>
      <p:pic>
        <p:nvPicPr>
          <p:cNvPr id="5" name="Picture 4">
            <a:extLst>
              <a:ext uri="{FF2B5EF4-FFF2-40B4-BE49-F238E27FC236}">
                <a16:creationId xmlns:a16="http://schemas.microsoft.com/office/drawing/2014/main" id="{A7BA641F-8732-9671-9DDA-CB52B3346EFF}"/>
              </a:ext>
            </a:extLst>
          </p:cNvPr>
          <p:cNvPicPr>
            <a:picLocks noChangeAspect="1"/>
          </p:cNvPicPr>
          <p:nvPr/>
        </p:nvPicPr>
        <p:blipFill>
          <a:blip r:embed="rId2"/>
          <a:stretch>
            <a:fillRect/>
          </a:stretch>
        </p:blipFill>
        <p:spPr>
          <a:xfrm>
            <a:off x="2304940" y="4358966"/>
            <a:ext cx="5591955" cy="876422"/>
          </a:xfrm>
          <a:prstGeom prst="rect">
            <a:avLst/>
          </a:prstGeom>
        </p:spPr>
      </p:pic>
      <p:pic>
        <p:nvPicPr>
          <p:cNvPr id="7" name="Picture 6">
            <a:extLst>
              <a:ext uri="{FF2B5EF4-FFF2-40B4-BE49-F238E27FC236}">
                <a16:creationId xmlns:a16="http://schemas.microsoft.com/office/drawing/2014/main" id="{7725DC68-67A4-1B55-9FB4-33C3C87253E5}"/>
              </a:ext>
            </a:extLst>
          </p:cNvPr>
          <p:cNvPicPr>
            <a:picLocks noChangeAspect="1"/>
          </p:cNvPicPr>
          <p:nvPr/>
        </p:nvPicPr>
        <p:blipFill>
          <a:blip r:embed="rId3"/>
          <a:stretch>
            <a:fillRect/>
          </a:stretch>
        </p:blipFill>
        <p:spPr>
          <a:xfrm>
            <a:off x="2304940" y="5805738"/>
            <a:ext cx="5420481" cy="419158"/>
          </a:xfrm>
          <a:prstGeom prst="rect">
            <a:avLst/>
          </a:prstGeom>
        </p:spPr>
      </p:pic>
    </p:spTree>
    <p:extLst>
      <p:ext uri="{BB962C8B-B14F-4D97-AF65-F5344CB8AC3E}">
        <p14:creationId xmlns:p14="http://schemas.microsoft.com/office/powerpoint/2010/main" val="4120716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A3FE9166DFFCA4F828C9562480FADF8" ma:contentTypeVersion="18" ma:contentTypeDescription="Create a new document." ma:contentTypeScope="" ma:versionID="196f3fbf4242f0c8c9aafbd5721ee624">
  <xsd:schema xmlns:xsd="http://www.w3.org/2001/XMLSchema" xmlns:xs="http://www.w3.org/2001/XMLSchema" xmlns:p="http://schemas.microsoft.com/office/2006/metadata/properties" xmlns:ns3="b2463319-f063-494d-be28-0864aafcbfaf" xmlns:ns4="cb70dd5e-aeba-4303-895e-0ae485ba4d8f" targetNamespace="http://schemas.microsoft.com/office/2006/metadata/properties" ma:root="true" ma:fieldsID="17a498b59b600f67811dd568f8db0961" ns3:_="" ns4:_="">
    <xsd:import namespace="b2463319-f063-494d-be28-0864aafcbfaf"/>
    <xsd:import namespace="cb70dd5e-aeba-4303-895e-0ae485ba4d8f"/>
    <xsd:element name="properties">
      <xsd:complexType>
        <xsd:sequence>
          <xsd:element name="documentManagement">
            <xsd:complexType>
              <xsd:all>
                <xsd:element ref="ns3:MigrationWizId" minOccurs="0"/>
                <xsd:element ref="ns3:MigrationWizIdPermissions" minOccurs="0"/>
                <xsd:element ref="ns3:MigrationWizIdVersion" minOccurs="0"/>
                <xsd:element ref="ns3:MediaServiceMetadata" minOccurs="0"/>
                <xsd:element ref="ns3:MediaServiceFastMetadata" minOccurs="0"/>
                <xsd:element ref="ns3:MediaServiceDateTaken" minOccurs="0"/>
                <xsd:element ref="ns3:MediaServiceAutoTags" minOccurs="0"/>
                <xsd:element ref="ns3:MediaLengthInSeconds" minOccurs="0"/>
                <xsd:element ref="ns3:MediaServiceAutoKeyPoints" minOccurs="0"/>
                <xsd:element ref="ns3:MediaServiceKeyPoints" minOccurs="0"/>
                <xsd:element ref="ns4:SharedWithUsers" minOccurs="0"/>
                <xsd:element ref="ns4:SharedWithDetails" minOccurs="0"/>
                <xsd:element ref="ns4:SharingHintHash" minOccurs="0"/>
                <xsd:element ref="ns3:MediaServiceOCR" minOccurs="0"/>
                <xsd:element ref="ns3:MediaServiceGenerationTime" minOccurs="0"/>
                <xsd:element ref="ns3:MediaServiceEventHashCode"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463319-f063-494d-be28-0864aafcbfaf" elementFormDefault="qualified">
    <xsd:import namespace="http://schemas.microsoft.com/office/2006/documentManagement/types"/>
    <xsd:import namespace="http://schemas.microsoft.com/office/infopath/2007/PartnerControls"/>
    <xsd:element name="MigrationWizId" ma:index="8" nillable="true" ma:displayName="MigrationWizId" ma:internalName="MigrationWizId">
      <xsd:simpleType>
        <xsd:restriction base="dms:Text"/>
      </xsd:simpleType>
    </xsd:element>
    <xsd:element name="MigrationWizIdPermissions" ma:index="9" nillable="true" ma:displayName="MigrationWizIdPermissions" ma:internalName="MigrationWizIdPermissions">
      <xsd:simpleType>
        <xsd:restriction base="dms:Text"/>
      </xsd:simpleType>
    </xsd:element>
    <xsd:element name="MigrationWizIdVersion" ma:index="10" nillable="true" ma:displayName="MigrationWizIdVersion" ma:internalName="MigrationWizIdVersion">
      <xsd:simpleType>
        <xsd:restriction base="dms:Text"/>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element name="_activity" ma:index="24" nillable="true" ma:displayName="_activity" ma:hidden="true" ma:internalName="_activity">
      <xsd:simpleType>
        <xsd:restriction base="dms:Note"/>
      </xsd:simpleType>
    </xsd:element>
    <xsd:element name="MediaServiceObjectDetectorVersions" ma:index="25"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b70dd5e-aeba-4303-895e-0ae485ba4d8f"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igrationWizIdVersion xmlns="b2463319-f063-494d-be28-0864aafcbfaf" xsi:nil="true"/>
    <MigrationWizIdPermissions xmlns="b2463319-f063-494d-be28-0864aafcbfaf" xsi:nil="true"/>
    <_activity xmlns="b2463319-f063-494d-be28-0864aafcbfaf" xsi:nil="true"/>
    <MigrationWizId xmlns="b2463319-f063-494d-be28-0864aafcbfaf" xsi:nil="true"/>
  </documentManagement>
</p:properties>
</file>

<file path=customXml/itemProps1.xml><?xml version="1.0" encoding="utf-8"?>
<ds:datastoreItem xmlns:ds="http://schemas.openxmlformats.org/officeDocument/2006/customXml" ds:itemID="{DA8A8120-85C5-454A-8950-342593C1AF51}">
  <ds:schemaRefs>
    <ds:schemaRef ds:uri="http://schemas.microsoft.com/sharepoint/v3/contenttype/forms"/>
  </ds:schemaRefs>
</ds:datastoreItem>
</file>

<file path=customXml/itemProps2.xml><?xml version="1.0" encoding="utf-8"?>
<ds:datastoreItem xmlns:ds="http://schemas.openxmlformats.org/officeDocument/2006/customXml" ds:itemID="{7CCE7047-2966-40AC-9DA8-2530315C71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2463319-f063-494d-be28-0864aafcbfaf"/>
    <ds:schemaRef ds:uri="cb70dd5e-aeba-4303-895e-0ae485ba4d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50B0D92-F61F-4538-900C-A4A7E2CA1C44}">
  <ds:schemaRefs>
    <ds:schemaRef ds:uri="http://purl.org/dc/dcmitype/"/>
    <ds:schemaRef ds:uri="b2463319-f063-494d-be28-0864aafcbfaf"/>
    <ds:schemaRef ds:uri="http://purl.org/dc/terms/"/>
    <ds:schemaRef ds:uri="http://schemas.microsoft.com/office/2006/metadata/properties"/>
    <ds:schemaRef ds:uri="http://purl.org/dc/elements/1.1/"/>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cb70dd5e-aeba-4303-895e-0ae485ba4d8f"/>
  </ds:schemaRefs>
</ds:datastoreItem>
</file>

<file path=docProps/app.xml><?xml version="1.0" encoding="utf-8"?>
<Properties xmlns="http://schemas.openxmlformats.org/officeDocument/2006/extended-properties" xmlns:vt="http://schemas.openxmlformats.org/officeDocument/2006/docPropsVTypes">
  <TotalTime>654</TotalTime>
  <Words>1567</Words>
  <Application>Microsoft Office PowerPoint</Application>
  <PresentationFormat>Widescreen</PresentationFormat>
  <Paragraphs>70</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Wingdings</vt:lpstr>
      <vt:lpstr>Office Theme</vt:lpstr>
      <vt:lpstr>FORMS</vt:lpstr>
      <vt:lpstr>PowerPoint Presentation</vt:lpstr>
      <vt:lpstr>Overview of Forms</vt:lpstr>
      <vt:lpstr>Basic EditForm configuration </vt:lpstr>
      <vt:lpstr>Collecting data with input components </vt:lpstr>
      <vt:lpstr>Collecting Data in Input Component</vt:lpstr>
      <vt:lpstr>Creating inputs on demand</vt:lpstr>
      <vt:lpstr>Validating the model</vt:lpstr>
      <vt:lpstr>Using FluentValidator</vt:lpstr>
      <vt:lpstr>FluentValidation on Client side </vt:lpstr>
      <vt:lpstr>PowerPoint Presentation</vt:lpstr>
      <vt:lpstr>Styling Validation Messages</vt:lpstr>
      <vt:lpstr>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FORMS</dc:title>
  <dc:creator>Jonathan Ndambuki</dc:creator>
  <cp:lastModifiedBy>Jonathan Ndambuki</cp:lastModifiedBy>
  <cp:revision>3</cp:revision>
  <dcterms:created xsi:type="dcterms:W3CDTF">2023-07-17T13:55:33Z</dcterms:created>
  <dcterms:modified xsi:type="dcterms:W3CDTF">2023-07-19T07:30:22Z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0x0101006A3FE9166DFFCA4F828C9562480FADF8</vt:lpwstr>
  </property>
</Properties>
</file>